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6" r:id="rId2"/>
    <p:sldId id="277" r:id="rId3"/>
    <p:sldId id="262" r:id="rId4"/>
    <p:sldId id="263" r:id="rId5"/>
    <p:sldId id="306" r:id="rId6"/>
    <p:sldId id="296" r:id="rId7"/>
    <p:sldId id="298" r:id="rId8"/>
    <p:sldId id="299" r:id="rId9"/>
    <p:sldId id="301" r:id="rId10"/>
    <p:sldId id="316" r:id="rId11"/>
    <p:sldId id="278" r:id="rId12"/>
    <p:sldId id="279" r:id="rId13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F99"/>
    <a:srgbClr val="008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46" autoAdjust="0"/>
    <p:restoredTop sz="94660"/>
  </p:normalViewPr>
  <p:slideViewPr>
    <p:cSldViewPr>
      <p:cViewPr varScale="1">
        <p:scale>
          <a:sx n="68" d="100"/>
          <a:sy n="68" d="100"/>
        </p:scale>
        <p:origin x="-13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DEE0FC6-5967-4DF4-BBBA-F4ED964366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91544F-E136-4EFB-805D-875D08CD9BA9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      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F5A03B-AE5E-4898-8B28-72EADF6AC0C5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      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8EA73-AF72-4A52-8289-51260F79A4AE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      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BA20FD-8517-4095-A75C-5275B4B2D617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      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182EA-A964-4C4C-9EED-176D0D082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17E37-6EF8-497E-87D3-510B460E7C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2920E-06AC-4979-B37D-0484330676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E5B57-0716-407F-8FF4-49EEB3A29F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1EC0D-A645-46B6-941B-7A8D2A220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A6A7A-1A1D-4EDE-9DEC-DFC8B68B01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6D843-FB59-4A9D-917E-B7C3100E2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958A1-6B9E-477C-9ACF-29185D8D3D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0D3DF-EDD4-48B3-A7EF-270943B870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A6EF0-46BD-4D26-98CE-4BAAD51245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1B9DE-23ED-4825-AA8D-8B753163D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BF4BE-1A58-423A-9714-0CFB71046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3522D3D-C87A-4065-8581-CD6ABCD268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493838"/>
            <a:ext cx="6477000" cy="2925762"/>
          </a:xfrm>
        </p:spPr>
        <p:txBody>
          <a:bodyPr/>
          <a:lstStyle/>
          <a:p>
            <a:pPr eaLnBrk="1" hangingPunct="1"/>
            <a:r>
              <a:rPr lang="en-US" sz="6600" dirty="0" smtClean="0">
                <a:latin typeface="Meiryo" pitchFamily="34" charset="-128"/>
                <a:ea typeface="Meiryo" pitchFamily="34" charset="-128"/>
                <a:cs typeface="Meiryo" pitchFamily="34" charset="-128"/>
              </a:rPr>
              <a:t>Forming Ionic Compounds</a:t>
            </a:r>
            <a:br>
              <a:rPr lang="en-US" sz="6600" dirty="0" smtClean="0">
                <a:latin typeface="Meiryo" pitchFamily="34" charset="-128"/>
                <a:ea typeface="Meiryo" pitchFamily="34" charset="-128"/>
                <a:cs typeface="Meiryo" pitchFamily="34" charset="-128"/>
              </a:rPr>
            </a:br>
            <a:r>
              <a:rPr lang="en-US" sz="2400" dirty="0" smtClean="0">
                <a:latin typeface="Meiryo" pitchFamily="34" charset="-128"/>
                <a:ea typeface="Meiryo" pitchFamily="34" charset="-128"/>
                <a:cs typeface="Meiryo" pitchFamily="34" charset="-128"/>
              </a:rPr>
              <a:t> </a:t>
            </a:r>
            <a:br>
              <a:rPr lang="en-US" sz="2400" dirty="0" smtClean="0">
                <a:latin typeface="Meiryo" pitchFamily="34" charset="-128"/>
                <a:ea typeface="Meiryo" pitchFamily="34" charset="-128"/>
                <a:cs typeface="Meiryo" pitchFamily="34" charset="-128"/>
              </a:rPr>
            </a:br>
            <a:r>
              <a:rPr lang="en-US" sz="2400" dirty="0" err="1" smtClean="0">
                <a:latin typeface="Meiryo" pitchFamily="34" charset="-128"/>
                <a:ea typeface="Meiryo" pitchFamily="34" charset="-128"/>
                <a:cs typeface="Meiryo" pitchFamily="34" charset="-128"/>
              </a:rPr>
              <a:t>Adrena</a:t>
            </a:r>
            <a:r>
              <a:rPr lang="en-US" sz="2400" dirty="0" smtClean="0">
                <a:latin typeface="Meiryo" pitchFamily="34" charset="-128"/>
                <a:ea typeface="Meiryo" pitchFamily="34" charset="-128"/>
                <a:cs typeface="Meiryo" pitchFamily="34" charset="-128"/>
              </a:rPr>
              <a:t> McDonald</a:t>
            </a:r>
            <a:br>
              <a:rPr lang="en-US" sz="2400" dirty="0" smtClean="0">
                <a:latin typeface="Meiryo" pitchFamily="34" charset="-128"/>
                <a:ea typeface="Meiryo" pitchFamily="34" charset="-128"/>
                <a:cs typeface="Meiryo" pitchFamily="34" charset="-128"/>
              </a:rPr>
            </a:br>
            <a:r>
              <a:rPr lang="en-US" sz="2400" dirty="0" smtClean="0">
                <a:latin typeface="Meiryo" pitchFamily="34" charset="-128"/>
                <a:ea typeface="Meiryo" pitchFamily="34" charset="-128"/>
                <a:cs typeface="Meiryo" pitchFamily="34" charset="-128"/>
              </a:rPr>
              <a:t>Venture Alternative High School</a:t>
            </a:r>
            <a:endParaRPr lang="en-US" sz="6600" dirty="0" smtClean="0">
              <a:latin typeface="Meiryo" pitchFamily="34" charset="-128"/>
              <a:ea typeface="Meiryo" pitchFamily="34" charset="-128"/>
              <a:cs typeface="Meiryo" pitchFamily="34" charset="-128"/>
            </a:endParaRPr>
          </a:p>
        </p:txBody>
      </p:sp>
      <p:pic>
        <p:nvPicPr>
          <p:cNvPr id="3077" name="Picture 5" descr="C:\Users\Adrena\AppData\Local\Microsoft\Windows\Temporary Internet Files\Content.IE5\V03TKW28\MCj0237945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4648200"/>
            <a:ext cx="2203010" cy="1824273"/>
          </a:xfrm>
          <a:prstGeom prst="rect">
            <a:avLst/>
          </a:prstGeom>
          <a:noFill/>
        </p:spPr>
      </p:pic>
      <p:pic>
        <p:nvPicPr>
          <p:cNvPr id="3078" name="Picture 6" descr="C:\Users\Adrena\AppData\Local\Microsoft\Windows\Temporary Internet Files\Content.IE5\G32O4RP6\MCj0280813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4419600"/>
            <a:ext cx="1946495" cy="202345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en-US" dirty="0" smtClean="0"/>
              <a:t>If the superscript charges add to zero, DO NOT </a:t>
            </a:r>
            <a:r>
              <a:rPr lang="en-US" dirty="0" err="1" smtClean="0"/>
              <a:t>criss</a:t>
            </a:r>
            <a:r>
              <a:rPr lang="en-US" dirty="0" smtClean="0"/>
              <a:t>-cross.  All compounds have a zero charge, so it takes one of each ion to make the compound:</a:t>
            </a:r>
          </a:p>
          <a:p>
            <a:endParaRPr lang="en-US" dirty="0" smtClean="0"/>
          </a:p>
          <a:p>
            <a:r>
              <a:rPr lang="en-US" dirty="0" smtClean="0"/>
              <a:t>Ca</a:t>
            </a:r>
            <a:r>
              <a:rPr lang="en-US" baseline="30000" dirty="0" smtClean="0"/>
              <a:t>+2</a:t>
            </a:r>
            <a:r>
              <a:rPr lang="en-US" dirty="0" smtClean="0"/>
              <a:t> + O</a:t>
            </a:r>
            <a:r>
              <a:rPr lang="en-US" baseline="30000" dirty="0" smtClean="0"/>
              <a:t>-2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</a:t>
            </a:r>
            <a:r>
              <a:rPr lang="en-US" baseline="30000" dirty="0" smtClean="0"/>
              <a:t>+3</a:t>
            </a:r>
            <a:r>
              <a:rPr lang="en-US" dirty="0" smtClean="0"/>
              <a:t> + N</a:t>
            </a:r>
            <a:r>
              <a:rPr lang="en-US" baseline="30000" dirty="0" smtClean="0"/>
              <a:t>-3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BN </a:t>
            </a:r>
            <a:endParaRPr lang="en-US" dirty="0"/>
          </a:p>
        </p:txBody>
      </p:sp>
      <p:sp>
        <p:nvSpPr>
          <p:cNvPr id="3" name="Oval 14"/>
          <p:cNvSpPr>
            <a:spLocks noChangeArrowheads="1"/>
          </p:cNvSpPr>
          <p:nvPr/>
        </p:nvSpPr>
        <p:spPr bwMode="auto">
          <a:xfrm>
            <a:off x="1371600" y="2943664"/>
            <a:ext cx="381000" cy="381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3600" dirty="0"/>
          </a:p>
        </p:txBody>
      </p:sp>
      <p:sp>
        <p:nvSpPr>
          <p:cNvPr id="4" name="Oval 14"/>
          <p:cNvSpPr>
            <a:spLocks noChangeArrowheads="1"/>
          </p:cNvSpPr>
          <p:nvPr/>
        </p:nvSpPr>
        <p:spPr bwMode="auto">
          <a:xfrm>
            <a:off x="2438400" y="2943664"/>
            <a:ext cx="381000" cy="381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2906357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(+2 and -2 = 0)</a:t>
            </a:r>
            <a:endParaRPr lang="en-US" sz="3200" dirty="0"/>
          </a:p>
        </p:txBody>
      </p:sp>
      <p:sp>
        <p:nvSpPr>
          <p:cNvPr id="6" name="Oval 14"/>
          <p:cNvSpPr>
            <a:spLocks noChangeArrowheads="1"/>
          </p:cNvSpPr>
          <p:nvPr/>
        </p:nvSpPr>
        <p:spPr bwMode="auto">
          <a:xfrm>
            <a:off x="1143000" y="4100732"/>
            <a:ext cx="381000" cy="381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3600" dirty="0"/>
          </a:p>
        </p:txBody>
      </p:sp>
      <p:sp>
        <p:nvSpPr>
          <p:cNvPr id="7" name="Oval 14"/>
          <p:cNvSpPr>
            <a:spLocks noChangeArrowheads="1"/>
          </p:cNvSpPr>
          <p:nvPr/>
        </p:nvSpPr>
        <p:spPr bwMode="auto">
          <a:xfrm>
            <a:off x="2147668" y="4100732"/>
            <a:ext cx="381000" cy="381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0" y="4080804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(+3 and -3 = 0)</a:t>
            </a:r>
            <a:endParaRPr lang="en-US" sz="3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352800" y="3429000"/>
            <a:ext cx="838200" cy="0"/>
          </a:xfrm>
          <a:prstGeom prst="line">
            <a:avLst/>
          </a:prstGeom>
          <a:ln w="317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48000" y="4572000"/>
            <a:ext cx="609600" cy="0"/>
          </a:xfrm>
          <a:prstGeom prst="line">
            <a:avLst/>
          </a:prstGeom>
          <a:ln w="317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5" presetClass="emph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35" presetClass="emph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5" presetClass="emph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5" presetClass="emph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4" grpId="0" animBg="1"/>
      <p:bldP spid="4" grpId="1" animBg="1"/>
      <p:bldP spid="4" grpId="2" animBg="1"/>
      <p:bldP spid="5" grpId="0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Released TAKS Question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sz="2400" dirty="0" smtClean="0"/>
              <a:t>calcium (Ca</a:t>
            </a:r>
            <a:r>
              <a:rPr lang="en-US" sz="2400" baseline="30000" dirty="0" smtClean="0"/>
              <a:t>+2</a:t>
            </a:r>
            <a:r>
              <a:rPr lang="en-US" sz="2400" dirty="0" smtClean="0"/>
              <a:t>) + chlorine (Cl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) </a:t>
            </a:r>
            <a:r>
              <a:rPr lang="en-US" sz="2400" dirty="0" smtClean="0">
                <a:sym typeface="Wingdings" pitchFamily="2" charset="2"/>
              </a:rPr>
              <a:t> calcium chloride</a:t>
            </a:r>
          </a:p>
          <a:p>
            <a:pPr eaLnBrk="1" hangingPunct="1"/>
            <a:endParaRPr lang="en-US" sz="2400" dirty="0" smtClean="0">
              <a:sym typeface="Wingdings" pitchFamily="2" charset="2"/>
            </a:endParaRPr>
          </a:p>
          <a:p>
            <a:pPr eaLnBrk="1" hangingPunct="1">
              <a:buNone/>
            </a:pPr>
            <a:r>
              <a:rPr lang="en-US" sz="2400" dirty="0" smtClean="0">
                <a:sym typeface="Wingdings" pitchFamily="2" charset="2"/>
              </a:rPr>
              <a:t>The chemical formula for calcium chloride is ---</a:t>
            </a:r>
          </a:p>
          <a:p>
            <a:pPr eaLnBrk="1" hangingPunct="1"/>
            <a:endParaRPr lang="en-US" sz="2400" dirty="0" smtClean="0">
              <a:sym typeface="Wingdings" pitchFamily="2" charset="2"/>
            </a:endParaRPr>
          </a:p>
          <a:p>
            <a:pPr lvl="1" eaLnBrk="1" hangingPunct="1">
              <a:buNone/>
            </a:pPr>
            <a:r>
              <a:rPr lang="en-US" sz="2000" dirty="0" smtClean="0">
                <a:sym typeface="Wingdings" pitchFamily="2" charset="2"/>
              </a:rPr>
              <a:t>A)  Ca</a:t>
            </a:r>
            <a:r>
              <a:rPr lang="en-US" sz="2000" baseline="-25000" dirty="0" smtClean="0">
                <a:sym typeface="Wingdings" pitchFamily="2" charset="2"/>
              </a:rPr>
              <a:t>2</a:t>
            </a:r>
            <a:r>
              <a:rPr lang="en-US" sz="2000" dirty="0" smtClean="0">
                <a:sym typeface="Wingdings" pitchFamily="2" charset="2"/>
              </a:rPr>
              <a:t>Cl</a:t>
            </a:r>
          </a:p>
          <a:p>
            <a:pPr lvl="1" eaLnBrk="1" hangingPunct="1">
              <a:buNone/>
            </a:pPr>
            <a:r>
              <a:rPr lang="en-US" sz="2000" dirty="0" smtClean="0">
                <a:sym typeface="Wingdings" pitchFamily="2" charset="2"/>
              </a:rPr>
              <a:t>B)  </a:t>
            </a:r>
            <a:r>
              <a:rPr lang="en-US" sz="2000" dirty="0" err="1" smtClean="0">
                <a:sym typeface="Wingdings" pitchFamily="2" charset="2"/>
              </a:rPr>
              <a:t>CaCl</a:t>
            </a:r>
            <a:endParaRPr lang="en-US" sz="2000" dirty="0" smtClean="0">
              <a:sym typeface="Wingdings" pitchFamily="2" charset="2"/>
            </a:endParaRPr>
          </a:p>
          <a:p>
            <a:pPr lvl="1" eaLnBrk="1" hangingPunct="1">
              <a:buNone/>
            </a:pPr>
            <a:r>
              <a:rPr lang="en-US" sz="2000" dirty="0" smtClean="0">
                <a:sym typeface="Wingdings" pitchFamily="2" charset="2"/>
              </a:rPr>
              <a:t>C)  CaCl</a:t>
            </a:r>
            <a:r>
              <a:rPr lang="en-US" sz="2000" baseline="-25000" dirty="0" smtClean="0">
                <a:sym typeface="Wingdings" pitchFamily="2" charset="2"/>
              </a:rPr>
              <a:t>2</a:t>
            </a:r>
          </a:p>
          <a:p>
            <a:pPr lvl="1" eaLnBrk="1" hangingPunct="1">
              <a:buNone/>
            </a:pPr>
            <a:r>
              <a:rPr lang="en-US" sz="2000" dirty="0" smtClean="0">
                <a:sym typeface="Wingdings" pitchFamily="2" charset="2"/>
              </a:rPr>
              <a:t>D)  Ca</a:t>
            </a:r>
            <a:r>
              <a:rPr lang="en-US" sz="2000" baseline="-25000" dirty="0" smtClean="0">
                <a:sym typeface="Wingdings" pitchFamily="2" charset="2"/>
              </a:rPr>
              <a:t>2</a:t>
            </a:r>
            <a:r>
              <a:rPr lang="en-US" sz="2000" dirty="0" smtClean="0">
                <a:sym typeface="Wingdings" pitchFamily="2" charset="2"/>
              </a:rPr>
              <a:t>Cl</a:t>
            </a:r>
            <a:r>
              <a:rPr lang="en-US" sz="2000" baseline="-25000" dirty="0" smtClean="0">
                <a:sym typeface="Wingdings" pitchFamily="2" charset="2"/>
              </a:rPr>
              <a:t>3</a:t>
            </a:r>
          </a:p>
          <a:p>
            <a:pPr eaLnBrk="1" hangingPunct="1"/>
            <a:endParaRPr lang="en-US" sz="2400" dirty="0" smtClean="0"/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3657600" y="2727325"/>
            <a:ext cx="4876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 dirty="0" smtClean="0"/>
              <a:t>Ca</a:t>
            </a:r>
            <a:r>
              <a:rPr lang="en-US" sz="8000" baseline="30000" dirty="0" smtClean="0"/>
              <a:t>+2</a:t>
            </a:r>
            <a:r>
              <a:rPr lang="en-US" sz="8000" dirty="0" smtClean="0"/>
              <a:t> </a:t>
            </a:r>
            <a:r>
              <a:rPr lang="en-US" sz="8000" dirty="0"/>
              <a:t>Cl</a:t>
            </a:r>
            <a:r>
              <a:rPr lang="en-US" sz="8000" baseline="30000" dirty="0"/>
              <a:t>-1</a:t>
            </a: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5486400" y="3260725"/>
            <a:ext cx="16002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auto">
          <a:xfrm flipH="1">
            <a:off x="5181600" y="3336925"/>
            <a:ext cx="1905000" cy="457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3581400" y="3962400"/>
            <a:ext cx="4953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 dirty="0" smtClean="0"/>
              <a:t>Ca    </a:t>
            </a:r>
            <a:r>
              <a:rPr lang="en-US" sz="8000" dirty="0" err="1"/>
              <a:t>Cl</a:t>
            </a:r>
            <a:endParaRPr lang="en-US" sz="8000" baseline="30000" dirty="0"/>
          </a:p>
        </p:txBody>
      </p:sp>
      <p:sp>
        <p:nvSpPr>
          <p:cNvPr id="16" name="Oval 13"/>
          <p:cNvSpPr>
            <a:spLocks noChangeArrowheads="1"/>
          </p:cNvSpPr>
          <p:nvPr/>
        </p:nvSpPr>
        <p:spPr bwMode="auto">
          <a:xfrm>
            <a:off x="5029200" y="4724400"/>
            <a:ext cx="914400" cy="6096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1</a:t>
            </a:r>
          </a:p>
        </p:txBody>
      </p:sp>
      <p:sp>
        <p:nvSpPr>
          <p:cNvPr id="17" name="Oval 14"/>
          <p:cNvSpPr>
            <a:spLocks noChangeArrowheads="1"/>
          </p:cNvSpPr>
          <p:nvPr/>
        </p:nvSpPr>
        <p:spPr bwMode="auto">
          <a:xfrm>
            <a:off x="7086600" y="4648200"/>
            <a:ext cx="914400" cy="685800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dirty="0" smtClean="0"/>
              <a:t>2</a:t>
            </a:r>
            <a:endParaRPr lang="en-US" sz="3600" dirty="0"/>
          </a:p>
        </p:txBody>
      </p:sp>
      <p:sp>
        <p:nvSpPr>
          <p:cNvPr id="18" name="Oval 8"/>
          <p:cNvSpPr>
            <a:spLocks noChangeArrowheads="1"/>
          </p:cNvSpPr>
          <p:nvPr/>
        </p:nvSpPr>
        <p:spPr bwMode="auto">
          <a:xfrm>
            <a:off x="7010400" y="2879725"/>
            <a:ext cx="914400" cy="6096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1</a:t>
            </a:r>
          </a:p>
        </p:txBody>
      </p:sp>
      <p:sp>
        <p:nvSpPr>
          <p:cNvPr id="19" name="Oval 4"/>
          <p:cNvSpPr>
            <a:spLocks noChangeArrowheads="1"/>
          </p:cNvSpPr>
          <p:nvPr/>
        </p:nvSpPr>
        <p:spPr bwMode="auto">
          <a:xfrm>
            <a:off x="5029200" y="2879725"/>
            <a:ext cx="914400" cy="609600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dirty="0" smtClean="0"/>
              <a:t>2</a:t>
            </a:r>
            <a:endParaRPr lang="en-US" sz="3600" dirty="0"/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3733800" y="5410200"/>
            <a:ext cx="4267200" cy="136842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 dirty="0">
                <a:solidFill>
                  <a:srgbClr val="FF0000"/>
                </a:solidFill>
              </a:rPr>
              <a:t>  </a:t>
            </a:r>
            <a:r>
              <a:rPr lang="en-US" sz="8000" dirty="0" smtClean="0">
                <a:solidFill>
                  <a:srgbClr val="FF0000"/>
                </a:solidFill>
              </a:rPr>
              <a:t> CaCl</a:t>
            </a:r>
            <a:r>
              <a:rPr lang="en-US" sz="8000" baseline="-25000" dirty="0" smtClean="0">
                <a:solidFill>
                  <a:srgbClr val="FF0000"/>
                </a:solidFill>
              </a:rPr>
              <a:t>2</a:t>
            </a:r>
            <a:endParaRPr lang="en-US" sz="8000" baseline="30000" dirty="0">
              <a:solidFill>
                <a:srgbClr val="FF0000"/>
              </a:solidFill>
            </a:endParaRPr>
          </a:p>
        </p:txBody>
      </p:sp>
      <p:sp>
        <p:nvSpPr>
          <p:cNvPr id="21" name="Oval 14"/>
          <p:cNvSpPr>
            <a:spLocks noChangeArrowheads="1"/>
          </p:cNvSpPr>
          <p:nvPr/>
        </p:nvSpPr>
        <p:spPr bwMode="auto">
          <a:xfrm>
            <a:off x="886264" y="4052668"/>
            <a:ext cx="457200" cy="457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-1.90751E-6 L 0.21667 0.09434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-1.04046E-6 L -0.20833 0.0887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3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4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6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7000"/>
                            </p:stCondLst>
                            <p:childTnLst>
                              <p:par>
                                <p:cTn id="47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4" grpId="0" animBg="1"/>
      <p:bldP spid="15" grpId="0"/>
      <p:bldP spid="16" grpId="0" animBg="1"/>
      <p:bldP spid="17" grpId="0" animBg="1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  <p:bldP spid="20" grpId="0" animBg="1"/>
      <p:bldP spid="21" grpId="0" animBg="1"/>
      <p:bldP spid="21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Released TAKS Question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 eaLnBrk="1" hangingPunct="1"/>
            <a:endParaRPr lang="en-US" sz="2400" dirty="0" smtClean="0">
              <a:sym typeface="Wingdings" pitchFamily="2" charset="2"/>
            </a:endParaRPr>
          </a:p>
          <a:p>
            <a:pPr eaLnBrk="1" hangingPunct="1"/>
            <a:endParaRPr lang="en-US" sz="2400" dirty="0" smtClean="0">
              <a:sym typeface="Wingdings" pitchFamily="2" charset="2"/>
            </a:endParaRPr>
          </a:p>
          <a:p>
            <a:pPr eaLnBrk="1" hangingPunct="1">
              <a:buNone/>
            </a:pPr>
            <a:r>
              <a:rPr lang="en-US" sz="2400" dirty="0" smtClean="0">
                <a:sym typeface="Wingdings" pitchFamily="2" charset="2"/>
              </a:rPr>
              <a:t>According to this information, what is the chemical formula for aluminum sulfate?</a:t>
            </a:r>
          </a:p>
          <a:p>
            <a:pPr eaLnBrk="1" hangingPunct="1"/>
            <a:endParaRPr lang="en-US" sz="2400" dirty="0" smtClean="0">
              <a:sym typeface="Wingdings" pitchFamily="2" charset="2"/>
            </a:endParaRPr>
          </a:p>
          <a:p>
            <a:pPr lvl="1" eaLnBrk="1" hangingPunct="1">
              <a:buNone/>
            </a:pPr>
            <a:r>
              <a:rPr lang="en-US" sz="2000" dirty="0" smtClean="0">
                <a:sym typeface="Wingdings" pitchFamily="2" charset="2"/>
              </a:rPr>
              <a:t>A)  AlSO</a:t>
            </a:r>
            <a:r>
              <a:rPr lang="en-US" sz="2000" baseline="-25000" dirty="0" smtClean="0">
                <a:sym typeface="Wingdings" pitchFamily="2" charset="2"/>
              </a:rPr>
              <a:t>4</a:t>
            </a:r>
          </a:p>
          <a:p>
            <a:pPr lvl="1" eaLnBrk="1" hangingPunct="1">
              <a:buNone/>
            </a:pPr>
            <a:r>
              <a:rPr lang="en-US" sz="2000" dirty="0" smtClean="0">
                <a:sym typeface="Wingdings" pitchFamily="2" charset="2"/>
              </a:rPr>
              <a:t>B)  Al</a:t>
            </a:r>
            <a:r>
              <a:rPr lang="en-US" sz="2000" baseline="-25000" dirty="0" smtClean="0">
                <a:sym typeface="Wingdings" pitchFamily="2" charset="2"/>
              </a:rPr>
              <a:t>2</a:t>
            </a:r>
            <a:r>
              <a:rPr lang="en-US" sz="2000" dirty="0" smtClean="0">
                <a:sym typeface="Wingdings" pitchFamily="2" charset="2"/>
              </a:rPr>
              <a:t>(SO</a:t>
            </a:r>
            <a:r>
              <a:rPr lang="en-US" sz="2000" baseline="-25000" dirty="0" smtClean="0">
                <a:sym typeface="Wingdings" pitchFamily="2" charset="2"/>
              </a:rPr>
              <a:t>4</a:t>
            </a:r>
            <a:r>
              <a:rPr lang="en-US" sz="2000" dirty="0" smtClean="0">
                <a:sym typeface="Wingdings" pitchFamily="2" charset="2"/>
              </a:rPr>
              <a:t>)</a:t>
            </a:r>
            <a:r>
              <a:rPr lang="en-US" sz="2000" baseline="-25000" dirty="0" smtClean="0">
                <a:sym typeface="Wingdings" pitchFamily="2" charset="2"/>
              </a:rPr>
              <a:t>3</a:t>
            </a:r>
          </a:p>
          <a:p>
            <a:pPr lvl="1" eaLnBrk="1" hangingPunct="1">
              <a:buNone/>
            </a:pPr>
            <a:r>
              <a:rPr lang="en-US" sz="2000" dirty="0" smtClean="0">
                <a:sym typeface="Wingdings" pitchFamily="2" charset="2"/>
              </a:rPr>
              <a:t>C)  Al</a:t>
            </a:r>
            <a:r>
              <a:rPr lang="en-US" sz="2000" baseline="-25000" dirty="0" smtClean="0">
                <a:sym typeface="Wingdings" pitchFamily="2" charset="2"/>
              </a:rPr>
              <a:t>3</a:t>
            </a:r>
            <a:r>
              <a:rPr lang="en-US" sz="2000" dirty="0" smtClean="0">
                <a:sym typeface="Wingdings" pitchFamily="2" charset="2"/>
              </a:rPr>
              <a:t>(SO</a:t>
            </a:r>
            <a:r>
              <a:rPr lang="en-US" sz="2000" baseline="-25000" dirty="0" smtClean="0">
                <a:sym typeface="Wingdings" pitchFamily="2" charset="2"/>
              </a:rPr>
              <a:t>4</a:t>
            </a:r>
            <a:r>
              <a:rPr lang="en-US" sz="2000" dirty="0" smtClean="0">
                <a:sym typeface="Wingdings" pitchFamily="2" charset="2"/>
              </a:rPr>
              <a:t>)</a:t>
            </a:r>
            <a:r>
              <a:rPr lang="en-US" sz="2000" baseline="-25000" dirty="0" smtClean="0">
                <a:sym typeface="Wingdings" pitchFamily="2" charset="2"/>
              </a:rPr>
              <a:t>2</a:t>
            </a:r>
          </a:p>
          <a:p>
            <a:pPr lvl="1" eaLnBrk="1" hangingPunct="1">
              <a:buNone/>
            </a:pPr>
            <a:r>
              <a:rPr lang="en-US" sz="2000" dirty="0" smtClean="0">
                <a:sym typeface="Wingdings" pitchFamily="2" charset="2"/>
              </a:rPr>
              <a:t>D)  Al</a:t>
            </a:r>
            <a:r>
              <a:rPr lang="en-US" sz="2000" baseline="-25000" dirty="0" smtClean="0">
                <a:sym typeface="Wingdings" pitchFamily="2" charset="2"/>
              </a:rPr>
              <a:t>6</a:t>
            </a:r>
            <a:r>
              <a:rPr lang="en-US" sz="2000" dirty="0" smtClean="0">
                <a:sym typeface="Wingdings" pitchFamily="2" charset="2"/>
              </a:rPr>
              <a:t>SO</a:t>
            </a:r>
            <a:r>
              <a:rPr lang="en-US" sz="2000" baseline="-25000" dirty="0" smtClean="0">
                <a:sym typeface="Wingdings" pitchFamily="2" charset="2"/>
              </a:rPr>
              <a:t>4</a:t>
            </a:r>
          </a:p>
          <a:p>
            <a:pPr eaLnBrk="1" hangingPunct="1"/>
            <a:endParaRPr lang="en-US" sz="2400" dirty="0" smtClean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514600" y="1143000"/>
            <a:ext cx="3124200" cy="838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Al</a:t>
            </a:r>
            <a:r>
              <a:rPr lang="en-US" sz="2800" baseline="30000"/>
              <a:t>3+</a:t>
            </a:r>
            <a:r>
              <a:rPr lang="en-US" sz="2800"/>
              <a:t> SO</a:t>
            </a:r>
            <a:r>
              <a:rPr lang="en-US" sz="2800" baseline="-25000"/>
              <a:t>4</a:t>
            </a:r>
            <a:r>
              <a:rPr lang="en-US" sz="2800" baseline="30000"/>
              <a:t>2-</a:t>
            </a: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3276600" y="2498725"/>
            <a:ext cx="5715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/>
              <a:t>Al</a:t>
            </a:r>
            <a:r>
              <a:rPr lang="en-US" sz="8000" baseline="30000"/>
              <a:t>+3</a:t>
            </a:r>
            <a:r>
              <a:rPr lang="en-US" sz="8000"/>
              <a:t> (SO</a:t>
            </a:r>
            <a:r>
              <a:rPr lang="en-US" sz="8000" baseline="-25000"/>
              <a:t>4</a:t>
            </a:r>
            <a:r>
              <a:rPr lang="en-US" sz="8000"/>
              <a:t>)</a:t>
            </a:r>
            <a:r>
              <a:rPr lang="en-US" sz="8000" baseline="30000"/>
              <a:t>-2</a:t>
            </a:r>
          </a:p>
        </p:txBody>
      </p:sp>
      <p:sp>
        <p:nvSpPr>
          <p:cNvPr id="13" name="Line 4"/>
          <p:cNvSpPr>
            <a:spLocks noChangeShapeType="1"/>
          </p:cNvSpPr>
          <p:nvPr/>
        </p:nvSpPr>
        <p:spPr bwMode="auto">
          <a:xfrm>
            <a:off x="4876800" y="3051175"/>
            <a:ext cx="3352800" cy="1752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 flipH="1">
            <a:off x="4572000" y="3124200"/>
            <a:ext cx="3505200" cy="1752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" name="Oval 3"/>
          <p:cNvSpPr>
            <a:spLocks noChangeArrowheads="1"/>
          </p:cNvSpPr>
          <p:nvPr/>
        </p:nvSpPr>
        <p:spPr bwMode="auto">
          <a:xfrm>
            <a:off x="4267200" y="2651125"/>
            <a:ext cx="914400" cy="685800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3</a:t>
            </a:r>
          </a:p>
        </p:txBody>
      </p:sp>
      <p:sp>
        <p:nvSpPr>
          <p:cNvPr id="16" name="Oval 6"/>
          <p:cNvSpPr>
            <a:spLocks noChangeArrowheads="1"/>
          </p:cNvSpPr>
          <p:nvPr/>
        </p:nvSpPr>
        <p:spPr bwMode="auto">
          <a:xfrm>
            <a:off x="7800536" y="2651125"/>
            <a:ext cx="914400" cy="6858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2</a:t>
            </a: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3200400" y="3962400"/>
            <a:ext cx="5257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/>
              <a:t>Al    (SO</a:t>
            </a:r>
            <a:r>
              <a:rPr lang="en-US" sz="8000" baseline="-25000"/>
              <a:t>4</a:t>
            </a:r>
            <a:r>
              <a:rPr lang="en-US" sz="8000"/>
              <a:t>)</a:t>
            </a:r>
            <a:endParaRPr lang="en-US" sz="8000" baseline="-25000"/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3733800" y="5413375"/>
            <a:ext cx="4724400" cy="136842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>
                <a:solidFill>
                  <a:srgbClr val="FF0000"/>
                </a:solidFill>
              </a:rPr>
              <a:t>Al</a:t>
            </a:r>
            <a:r>
              <a:rPr lang="en-US" sz="8000" baseline="-25000">
                <a:solidFill>
                  <a:srgbClr val="FF0000"/>
                </a:solidFill>
              </a:rPr>
              <a:t>2</a:t>
            </a:r>
            <a:r>
              <a:rPr lang="en-US" sz="8000">
                <a:solidFill>
                  <a:srgbClr val="FF0000"/>
                </a:solidFill>
              </a:rPr>
              <a:t>(SO</a:t>
            </a:r>
            <a:r>
              <a:rPr lang="en-US" sz="8000" baseline="-25000">
                <a:solidFill>
                  <a:srgbClr val="FF0000"/>
                </a:solidFill>
              </a:rPr>
              <a:t>4</a:t>
            </a:r>
            <a:r>
              <a:rPr lang="en-US" sz="8000">
                <a:solidFill>
                  <a:srgbClr val="FF0000"/>
                </a:solidFill>
              </a:rPr>
              <a:t>)</a:t>
            </a:r>
            <a:r>
              <a:rPr lang="en-US" sz="8000" baseline="-250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5470525" y="62118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" name="Oval 14"/>
          <p:cNvSpPr>
            <a:spLocks noChangeArrowheads="1"/>
          </p:cNvSpPr>
          <p:nvPr/>
        </p:nvSpPr>
        <p:spPr bwMode="auto">
          <a:xfrm>
            <a:off x="886264" y="3519268"/>
            <a:ext cx="457200" cy="457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46994E-6 L 0.40833 0.2886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" y="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6145 0.07447 L -0.39167 0.28538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" y="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3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4" grpId="0" animBg="1"/>
      <p:bldP spid="15" grpId="0" animBg="1"/>
      <p:bldP spid="15" grpId="1" animBg="1"/>
      <p:bldP spid="15" grpId="2" animBg="1"/>
      <p:bldP spid="16" grpId="0" animBg="1"/>
      <p:bldP spid="16" grpId="1" animBg="1"/>
      <p:bldP spid="16" grpId="2" animBg="1"/>
      <p:bldP spid="17" grpId="0"/>
      <p:bldP spid="18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Meiryo" pitchFamily="34" charset="-128"/>
                <a:ea typeface="Meiryo" pitchFamily="34" charset="-128"/>
                <a:cs typeface="Meiryo" pitchFamily="34" charset="-128"/>
              </a:rPr>
              <a:t>Before We Begin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Meiryo" pitchFamily="34" charset="-128"/>
                <a:ea typeface="Meiryo" pitchFamily="34" charset="-128"/>
                <a:cs typeface="Meiryo" pitchFamily="34" charset="-128"/>
              </a:rPr>
              <a:t>Cut out the ions from your student worksheets.</a:t>
            </a:r>
          </a:p>
          <a:p>
            <a:pPr eaLnBrk="1" hangingPunct="1"/>
            <a:r>
              <a:rPr lang="en-US" dirty="0" smtClean="0">
                <a:latin typeface="Meiryo" pitchFamily="34" charset="-128"/>
                <a:ea typeface="Meiryo" pitchFamily="34" charset="-128"/>
                <a:cs typeface="Meiryo" pitchFamily="34" charset="-128"/>
              </a:rPr>
              <a:t>Have a glue stick ready to attach the ions to your compound worksheet.</a:t>
            </a:r>
          </a:p>
          <a:p>
            <a:pPr eaLnBrk="1" hangingPunct="1"/>
            <a:r>
              <a:rPr lang="en-US" dirty="0" smtClean="0">
                <a:latin typeface="Meiryo" pitchFamily="34" charset="-128"/>
                <a:ea typeface="Meiryo" pitchFamily="34" charset="-128"/>
                <a:cs typeface="Meiryo" pitchFamily="34" charset="-128"/>
              </a:rPr>
              <a:t>Now, let’s do </a:t>
            </a:r>
            <a:r>
              <a:rPr lang="en-US" dirty="0" smtClean="0">
                <a:latin typeface="Meiryo" pitchFamily="34" charset="-128"/>
                <a:ea typeface="Meiryo" pitchFamily="34" charset="-128"/>
                <a:cs typeface="Meiryo" pitchFamily="34" charset="-128"/>
              </a:rPr>
              <a:t>a couple</a:t>
            </a:r>
            <a:r>
              <a:rPr lang="en-US" dirty="0" smtClean="0">
                <a:latin typeface="Meiryo" pitchFamily="34" charset="-128"/>
                <a:ea typeface="Meiryo" pitchFamily="34" charset="-128"/>
                <a:cs typeface="Meiryo" pitchFamily="34" charset="-128"/>
              </a:rPr>
              <a:t> </a:t>
            </a:r>
            <a:r>
              <a:rPr lang="en-US" dirty="0" smtClean="0">
                <a:latin typeface="Meiryo" pitchFamily="34" charset="-128"/>
                <a:ea typeface="Meiryo" pitchFamily="34" charset="-128"/>
                <a:cs typeface="Meiryo" pitchFamily="34" charset="-128"/>
              </a:rPr>
              <a:t>together.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5334000" y="4038600"/>
            <a:ext cx="1981200" cy="457200"/>
            <a:chOff x="1995268" y="0"/>
            <a:chExt cx="1967132" cy="457200"/>
          </a:xfrm>
        </p:grpSpPr>
        <p:sp>
          <p:nvSpPr>
            <p:cNvPr id="5154" name="Rectangle 3" descr="5%"/>
            <p:cNvSpPr>
              <a:spLocks noChangeArrowheads="1"/>
            </p:cNvSpPr>
            <p:nvPr/>
          </p:nvSpPr>
          <p:spPr bwMode="auto">
            <a:xfrm>
              <a:off x="2362200" y="0"/>
              <a:ext cx="1600200" cy="457200"/>
            </a:xfrm>
            <a:prstGeom prst="rect">
              <a:avLst/>
            </a:prstGeom>
            <a:pattFill prst="pct5">
              <a:fgClr>
                <a:schemeClr val="accent1"/>
              </a:fgClr>
              <a:bgClr>
                <a:schemeClr val="bg1"/>
              </a:bgClr>
            </a:pattFill>
            <a:ln w="349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600"/>
                <a:t>Cl</a:t>
              </a:r>
              <a:r>
                <a:rPr lang="en-US" sz="3600" baseline="30000"/>
                <a:t>-1</a:t>
              </a:r>
              <a:endParaRPr lang="en-US" sz="3600"/>
            </a:p>
          </p:txBody>
        </p:sp>
        <p:grpSp>
          <p:nvGrpSpPr>
            <p:cNvPr id="5155" name="Group 273"/>
            <p:cNvGrpSpPr>
              <a:grpSpLocks/>
            </p:cNvGrpSpPr>
            <p:nvPr/>
          </p:nvGrpSpPr>
          <p:grpSpPr bwMode="auto">
            <a:xfrm rot="10800000">
              <a:off x="1995268" y="0"/>
              <a:ext cx="366932" cy="457200"/>
              <a:chOff x="-762000" y="0"/>
              <a:chExt cx="366932" cy="457200"/>
            </a:xfrm>
          </p:grpSpPr>
          <p:cxnSp>
            <p:nvCxnSpPr>
              <p:cNvPr id="56" name="Straight Connector 55"/>
              <p:cNvCxnSpPr/>
              <p:nvPr/>
            </p:nvCxnSpPr>
            <p:spPr>
              <a:xfrm>
                <a:off x="-760753" y="0"/>
                <a:ext cx="367261" cy="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-760753" y="457200"/>
                <a:ext cx="367261" cy="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flipV="1">
                <a:off x="-760753" y="0"/>
                <a:ext cx="367261" cy="22860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-990930" y="228600"/>
                <a:ext cx="457200" cy="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-760753" y="228600"/>
                <a:ext cx="367261" cy="22860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5257800" y="3048000"/>
            <a:ext cx="1966913" cy="457200"/>
            <a:chOff x="1995268" y="0"/>
            <a:chExt cx="1967132" cy="457200"/>
          </a:xfrm>
        </p:grpSpPr>
        <p:sp>
          <p:nvSpPr>
            <p:cNvPr id="5147" name="Rectangle 3" descr="5%"/>
            <p:cNvSpPr>
              <a:spLocks noChangeArrowheads="1"/>
            </p:cNvSpPr>
            <p:nvPr/>
          </p:nvSpPr>
          <p:spPr bwMode="auto">
            <a:xfrm>
              <a:off x="2362200" y="0"/>
              <a:ext cx="1600200" cy="457200"/>
            </a:xfrm>
            <a:prstGeom prst="rect">
              <a:avLst/>
            </a:prstGeom>
            <a:pattFill prst="pct5">
              <a:fgClr>
                <a:schemeClr val="accent1"/>
              </a:fgClr>
              <a:bgClr>
                <a:schemeClr val="bg1"/>
              </a:bgClr>
            </a:pattFill>
            <a:ln w="349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600"/>
                <a:t>Cl</a:t>
              </a:r>
              <a:r>
                <a:rPr lang="en-US" sz="3600" baseline="30000"/>
                <a:t>-1</a:t>
              </a:r>
              <a:endParaRPr lang="en-US" sz="3600"/>
            </a:p>
          </p:txBody>
        </p:sp>
        <p:grpSp>
          <p:nvGrpSpPr>
            <p:cNvPr id="5148" name="Group 273"/>
            <p:cNvGrpSpPr>
              <a:grpSpLocks/>
            </p:cNvGrpSpPr>
            <p:nvPr/>
          </p:nvGrpSpPr>
          <p:grpSpPr bwMode="auto">
            <a:xfrm rot="10800000">
              <a:off x="1995268" y="0"/>
              <a:ext cx="366932" cy="457200"/>
              <a:chOff x="-762000" y="0"/>
              <a:chExt cx="366932" cy="457200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>
                <a:off x="-760234" y="0"/>
                <a:ext cx="366753" cy="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-760234" y="457200"/>
                <a:ext cx="366753" cy="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V="1">
                <a:off x="-760234" y="0"/>
                <a:ext cx="366753" cy="22860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rot="5400000">
                <a:off x="-990422" y="228600"/>
                <a:ext cx="457200" cy="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-760234" y="228600"/>
                <a:ext cx="366753" cy="22860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5257800" y="1981200"/>
            <a:ext cx="1966913" cy="457200"/>
            <a:chOff x="1995268" y="0"/>
            <a:chExt cx="1967132" cy="457200"/>
          </a:xfrm>
        </p:grpSpPr>
        <p:sp>
          <p:nvSpPr>
            <p:cNvPr id="5140" name="Rectangle 3" descr="5%"/>
            <p:cNvSpPr>
              <a:spLocks noChangeArrowheads="1"/>
            </p:cNvSpPr>
            <p:nvPr/>
          </p:nvSpPr>
          <p:spPr bwMode="auto">
            <a:xfrm>
              <a:off x="2362200" y="0"/>
              <a:ext cx="1600200" cy="457200"/>
            </a:xfrm>
            <a:prstGeom prst="rect">
              <a:avLst/>
            </a:prstGeom>
            <a:pattFill prst="pct5">
              <a:fgClr>
                <a:schemeClr val="accent1"/>
              </a:fgClr>
              <a:bgClr>
                <a:schemeClr val="bg1"/>
              </a:bgClr>
            </a:pattFill>
            <a:ln w="349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600"/>
                <a:t>Cl</a:t>
              </a:r>
              <a:r>
                <a:rPr lang="en-US" sz="3600" baseline="30000"/>
                <a:t>-1</a:t>
              </a:r>
              <a:endParaRPr lang="en-US" sz="3600"/>
            </a:p>
          </p:txBody>
        </p:sp>
        <p:grpSp>
          <p:nvGrpSpPr>
            <p:cNvPr id="5141" name="Group 273"/>
            <p:cNvGrpSpPr>
              <a:grpSpLocks/>
            </p:cNvGrpSpPr>
            <p:nvPr/>
          </p:nvGrpSpPr>
          <p:grpSpPr bwMode="auto">
            <a:xfrm rot="10800000">
              <a:off x="1995268" y="0"/>
              <a:ext cx="366932" cy="457200"/>
              <a:chOff x="-762000" y="0"/>
              <a:chExt cx="366932" cy="457200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>
                <a:off x="-761822" y="0"/>
                <a:ext cx="366754" cy="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-761822" y="457200"/>
                <a:ext cx="366754" cy="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V="1">
                <a:off x="-761822" y="0"/>
                <a:ext cx="366754" cy="22860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5400000">
                <a:off x="-992009" y="228600"/>
                <a:ext cx="457200" cy="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-761822" y="228600"/>
                <a:ext cx="366754" cy="22860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Group 31"/>
          <p:cNvGrpSpPr>
            <a:grpSpLocks/>
          </p:cNvGrpSpPr>
          <p:nvPr/>
        </p:nvGrpSpPr>
        <p:grpSpPr bwMode="auto">
          <a:xfrm>
            <a:off x="685800" y="2209800"/>
            <a:ext cx="1981200" cy="1371600"/>
            <a:chOff x="0" y="0"/>
            <a:chExt cx="1981201" cy="1371600"/>
          </a:xfrm>
        </p:grpSpPr>
        <p:sp>
          <p:nvSpPr>
            <p:cNvPr id="5136" name="Rectangle 35" descr="10%"/>
            <p:cNvSpPr>
              <a:spLocks noChangeArrowheads="1"/>
            </p:cNvSpPr>
            <p:nvPr/>
          </p:nvSpPr>
          <p:spPr bwMode="auto">
            <a:xfrm>
              <a:off x="0" y="0"/>
              <a:ext cx="1600200" cy="1371600"/>
            </a:xfrm>
            <a:prstGeom prst="rect">
              <a:avLst/>
            </a:prstGeom>
            <a:pattFill prst="pct10">
              <a:fgClr>
                <a:schemeClr val="accent1"/>
              </a:fgClr>
              <a:bgClr>
                <a:schemeClr val="bg1"/>
              </a:bgClr>
            </a:pattFill>
            <a:ln w="349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600"/>
                <a:t>B</a:t>
              </a:r>
              <a:r>
                <a:rPr lang="en-US" sz="3600" baseline="30000"/>
                <a:t>+3</a:t>
              </a:r>
              <a:endParaRPr lang="en-US" sz="3600"/>
            </a:p>
          </p:txBody>
        </p:sp>
        <p:sp>
          <p:nvSpPr>
            <p:cNvPr id="5137" name="AutoShape 70" descr="5%"/>
            <p:cNvSpPr>
              <a:spLocks noChangeArrowheads="1"/>
            </p:cNvSpPr>
            <p:nvPr/>
          </p:nvSpPr>
          <p:spPr bwMode="auto">
            <a:xfrm rot="5400000">
              <a:off x="1562101" y="952500"/>
              <a:ext cx="457200" cy="381000"/>
            </a:xfrm>
            <a:prstGeom prst="triangle">
              <a:avLst>
                <a:gd name="adj" fmla="val 50000"/>
              </a:avLst>
            </a:prstGeom>
            <a:pattFill prst="pct5">
              <a:fgClr>
                <a:schemeClr val="accent1"/>
              </a:fgClr>
              <a:bgClr>
                <a:schemeClr val="bg1"/>
              </a:bgClr>
            </a:pattFill>
            <a:ln w="349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8" name="AutoShape 72" descr="5%"/>
            <p:cNvSpPr>
              <a:spLocks noChangeArrowheads="1"/>
            </p:cNvSpPr>
            <p:nvPr/>
          </p:nvSpPr>
          <p:spPr bwMode="auto">
            <a:xfrm rot="5400000">
              <a:off x="1562101" y="38100"/>
              <a:ext cx="457200" cy="381000"/>
            </a:xfrm>
            <a:prstGeom prst="triangle">
              <a:avLst>
                <a:gd name="adj" fmla="val 50000"/>
              </a:avLst>
            </a:prstGeom>
            <a:pattFill prst="pct5">
              <a:fgClr>
                <a:schemeClr val="accent1"/>
              </a:fgClr>
              <a:bgClr>
                <a:schemeClr val="bg1"/>
              </a:bgClr>
            </a:pattFill>
            <a:ln w="349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9" name="AutoShape 73" descr="5%"/>
            <p:cNvSpPr>
              <a:spLocks noChangeArrowheads="1"/>
            </p:cNvSpPr>
            <p:nvPr/>
          </p:nvSpPr>
          <p:spPr bwMode="auto">
            <a:xfrm rot="5400000">
              <a:off x="1562101" y="495300"/>
              <a:ext cx="457200" cy="381000"/>
            </a:xfrm>
            <a:prstGeom prst="triangle">
              <a:avLst>
                <a:gd name="adj" fmla="val 50000"/>
              </a:avLst>
            </a:prstGeom>
            <a:pattFill prst="pct5">
              <a:fgClr>
                <a:schemeClr val="accent1"/>
              </a:fgClr>
              <a:bgClr>
                <a:schemeClr val="bg1"/>
              </a:bgClr>
            </a:pattFill>
            <a:ln w="349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0" y="0"/>
            <a:ext cx="51816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endParaRPr lang="en-US" dirty="0" smtClean="0"/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dirty="0" smtClean="0"/>
              <a:t>Boron </a:t>
            </a:r>
            <a:r>
              <a:rPr lang="en-US" dirty="0"/>
              <a:t>(B</a:t>
            </a:r>
            <a:r>
              <a:rPr lang="en-US" baseline="30000" dirty="0"/>
              <a:t>+3</a:t>
            </a:r>
            <a:r>
              <a:rPr lang="en-US" dirty="0"/>
              <a:t>) + Chlorine (Cl</a:t>
            </a:r>
            <a:r>
              <a:rPr lang="en-US" baseline="30000" dirty="0"/>
              <a:t>-1</a:t>
            </a:r>
            <a:r>
              <a:rPr lang="en-US" dirty="0"/>
              <a:t>)</a:t>
            </a:r>
          </a:p>
          <a:p>
            <a:pPr marL="342900" indent="-342900">
              <a:spcBef>
                <a:spcPct val="50000"/>
              </a:spcBef>
            </a:pPr>
            <a:r>
              <a:rPr lang="en-US" dirty="0"/>
              <a:t>     1 boron atom for every 3 chlorine atoms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 dirty="0"/>
              <a:t>1. BCl</a:t>
            </a:r>
            <a:r>
              <a:rPr lang="en-US" sz="3600" baseline="-25000" dirty="0"/>
              <a:t>3</a:t>
            </a:r>
          </a:p>
        </p:txBody>
      </p:sp>
      <p:sp>
        <p:nvSpPr>
          <p:cNvPr id="8231" name="Oval 39"/>
          <p:cNvSpPr>
            <a:spLocks noChangeArrowheads="1"/>
          </p:cNvSpPr>
          <p:nvPr/>
        </p:nvSpPr>
        <p:spPr bwMode="auto">
          <a:xfrm>
            <a:off x="338138" y="838200"/>
            <a:ext cx="228600" cy="3048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35" name="Oval 43"/>
          <p:cNvSpPr>
            <a:spLocks noChangeArrowheads="1"/>
          </p:cNvSpPr>
          <p:nvPr/>
        </p:nvSpPr>
        <p:spPr bwMode="auto">
          <a:xfrm>
            <a:off x="2700338" y="838200"/>
            <a:ext cx="228600" cy="304800"/>
          </a:xfrm>
          <a:prstGeom prst="ellips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36" name="Line 44"/>
          <p:cNvSpPr>
            <a:spLocks noChangeShapeType="1"/>
          </p:cNvSpPr>
          <p:nvPr/>
        </p:nvSpPr>
        <p:spPr bwMode="auto">
          <a:xfrm>
            <a:off x="609600" y="1143000"/>
            <a:ext cx="30480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37" name="Line 45"/>
          <p:cNvSpPr>
            <a:spLocks noChangeShapeType="1"/>
          </p:cNvSpPr>
          <p:nvPr/>
        </p:nvSpPr>
        <p:spPr bwMode="auto">
          <a:xfrm flipH="1">
            <a:off x="1524000" y="1143000"/>
            <a:ext cx="1295400" cy="609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47" name="Text Box 55"/>
          <p:cNvSpPr txBox="1">
            <a:spLocks noChangeArrowheads="1"/>
          </p:cNvSpPr>
          <p:nvPr/>
        </p:nvSpPr>
        <p:spPr bwMode="auto">
          <a:xfrm>
            <a:off x="0" y="4343400"/>
            <a:ext cx="9144000" cy="218598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/>
              <a:t>boron chloride</a:t>
            </a:r>
          </a:p>
          <a:p>
            <a:pPr algn="ctr">
              <a:spcBef>
                <a:spcPct val="50000"/>
              </a:spcBef>
            </a:pPr>
            <a:r>
              <a:rPr lang="en-US" sz="5400"/>
              <a:t>BCl</a:t>
            </a:r>
            <a:r>
              <a:rPr lang="en-US" sz="5400" baseline="-25000"/>
              <a:t>3</a:t>
            </a:r>
          </a:p>
        </p:txBody>
      </p:sp>
      <p:sp>
        <p:nvSpPr>
          <p:cNvPr id="8248" name="Rectangle 56"/>
          <p:cNvSpPr>
            <a:spLocks noChangeArrowheads="1"/>
          </p:cNvSpPr>
          <p:nvPr/>
        </p:nvSpPr>
        <p:spPr bwMode="auto">
          <a:xfrm>
            <a:off x="685800" y="2209800"/>
            <a:ext cx="1600200" cy="1371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49" name="Rectangle 57"/>
          <p:cNvSpPr>
            <a:spLocks noChangeArrowheads="1"/>
          </p:cNvSpPr>
          <p:nvPr/>
        </p:nvSpPr>
        <p:spPr bwMode="auto">
          <a:xfrm>
            <a:off x="2681288" y="3124200"/>
            <a:ext cx="1600200" cy="457200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50" name="Rectangle 58"/>
          <p:cNvSpPr>
            <a:spLocks noChangeArrowheads="1"/>
          </p:cNvSpPr>
          <p:nvPr/>
        </p:nvSpPr>
        <p:spPr bwMode="auto">
          <a:xfrm>
            <a:off x="2681288" y="2667000"/>
            <a:ext cx="1600200" cy="457200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51" name="Rectangle 59"/>
          <p:cNvSpPr>
            <a:spLocks noChangeArrowheads="1"/>
          </p:cNvSpPr>
          <p:nvPr/>
        </p:nvSpPr>
        <p:spPr bwMode="auto">
          <a:xfrm>
            <a:off x="2681288" y="2209800"/>
            <a:ext cx="1600200" cy="457200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156 -4.14431E-6 L -0.32257 0.0333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" y="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156 4.19981E-6 L -0.32257 -0.05551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" y="-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156 0.00208 L -0.3309 -0.1332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" y="-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4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6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7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8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9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1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2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3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1" grpId="0" animBg="1"/>
      <p:bldP spid="8235" grpId="0" animBg="1"/>
      <p:bldP spid="8236" grpId="0" animBg="1"/>
      <p:bldP spid="8237" grpId="0" animBg="1"/>
      <p:bldP spid="8247" grpId="0" animBg="1"/>
      <p:bldP spid="8248" grpId="0" animBg="1"/>
      <p:bldP spid="8249" grpId="0" animBg="1"/>
      <p:bldP spid="8250" grpId="0" animBg="1"/>
      <p:bldP spid="82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0" y="0"/>
            <a:ext cx="518160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 dirty="0" smtClean="0"/>
          </a:p>
          <a:p>
            <a:pPr marL="342900" indent="-342900">
              <a:spcBef>
                <a:spcPct val="50000"/>
              </a:spcBef>
            </a:pPr>
            <a:r>
              <a:rPr lang="en-US" dirty="0" smtClean="0">
                <a:sym typeface="Wingdings" pitchFamily="2" charset="2"/>
              </a:rPr>
              <a:t>2</a:t>
            </a:r>
            <a:r>
              <a:rPr lang="en-US" dirty="0">
                <a:sym typeface="Wingdings" pitchFamily="2" charset="2"/>
              </a:rPr>
              <a:t>. Magnesium (Mg</a:t>
            </a:r>
            <a:r>
              <a:rPr lang="en-US" baseline="30000" dirty="0">
                <a:sym typeface="Wingdings" pitchFamily="2" charset="2"/>
              </a:rPr>
              <a:t>+2</a:t>
            </a:r>
            <a:r>
              <a:rPr lang="en-US" dirty="0">
                <a:sym typeface="Wingdings" pitchFamily="2" charset="2"/>
              </a:rPr>
              <a:t>) + Chlorine </a:t>
            </a:r>
            <a:r>
              <a:rPr lang="en-US" dirty="0"/>
              <a:t>(Cl</a:t>
            </a:r>
            <a:r>
              <a:rPr lang="en-US" baseline="30000" dirty="0"/>
              <a:t>-1</a:t>
            </a:r>
            <a:r>
              <a:rPr lang="en-US" dirty="0"/>
              <a:t>)</a:t>
            </a:r>
          </a:p>
          <a:p>
            <a:pPr marL="342900" indent="-342900">
              <a:spcBef>
                <a:spcPct val="50000"/>
              </a:spcBef>
            </a:pPr>
            <a:r>
              <a:rPr lang="en-US" dirty="0"/>
              <a:t>     1 magnesium atom for every 2 chlorine atoms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 dirty="0"/>
              <a:t>2. MgCl</a:t>
            </a:r>
            <a:r>
              <a:rPr lang="en-US" sz="3600" baseline="-25000" dirty="0"/>
              <a:t>2</a:t>
            </a:r>
          </a:p>
        </p:txBody>
      </p:sp>
      <p:sp>
        <p:nvSpPr>
          <p:cNvPr id="9230" name="Oval 14"/>
          <p:cNvSpPr>
            <a:spLocks noChangeArrowheads="1"/>
          </p:cNvSpPr>
          <p:nvPr/>
        </p:nvSpPr>
        <p:spPr bwMode="auto">
          <a:xfrm>
            <a:off x="338138" y="838200"/>
            <a:ext cx="228600" cy="3048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Oval 15"/>
          <p:cNvSpPr>
            <a:spLocks noChangeArrowheads="1"/>
          </p:cNvSpPr>
          <p:nvPr/>
        </p:nvSpPr>
        <p:spPr bwMode="auto">
          <a:xfrm>
            <a:off x="3295650" y="838200"/>
            <a:ext cx="228600" cy="304800"/>
          </a:xfrm>
          <a:prstGeom prst="ellips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609600" y="1143000"/>
            <a:ext cx="685800" cy="762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1905000" y="1143000"/>
            <a:ext cx="1447800" cy="685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56" name="Text Box 40"/>
          <p:cNvSpPr txBox="1">
            <a:spLocks noChangeArrowheads="1"/>
          </p:cNvSpPr>
          <p:nvPr/>
        </p:nvSpPr>
        <p:spPr bwMode="auto">
          <a:xfrm>
            <a:off x="0" y="4343400"/>
            <a:ext cx="9144000" cy="218598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/>
              <a:t>magnesium chloride</a:t>
            </a:r>
          </a:p>
          <a:p>
            <a:pPr algn="ctr">
              <a:spcBef>
                <a:spcPct val="50000"/>
              </a:spcBef>
            </a:pPr>
            <a:r>
              <a:rPr lang="en-US" sz="5400"/>
              <a:t>MgCl</a:t>
            </a:r>
            <a:r>
              <a:rPr lang="en-US" sz="5400" baseline="-25000"/>
              <a:t>2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838200" y="2133600"/>
            <a:ext cx="1981200" cy="914400"/>
            <a:chOff x="0" y="3657600"/>
            <a:chExt cx="1981200" cy="914400"/>
          </a:xfrm>
        </p:grpSpPr>
        <p:sp>
          <p:nvSpPr>
            <p:cNvPr id="6169" name="Rectangle 62" descr="5%"/>
            <p:cNvSpPr>
              <a:spLocks noChangeArrowheads="1"/>
            </p:cNvSpPr>
            <p:nvPr/>
          </p:nvSpPr>
          <p:spPr bwMode="auto">
            <a:xfrm>
              <a:off x="0" y="3657600"/>
              <a:ext cx="1600200" cy="914400"/>
            </a:xfrm>
            <a:prstGeom prst="rect">
              <a:avLst/>
            </a:prstGeom>
            <a:pattFill prst="pct5">
              <a:fgClr>
                <a:schemeClr val="accent1"/>
              </a:fgClr>
              <a:bgClr>
                <a:schemeClr val="bg1"/>
              </a:bgClr>
            </a:pattFill>
            <a:ln w="349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600"/>
                <a:t>Mg</a:t>
              </a:r>
              <a:r>
                <a:rPr lang="en-US" sz="3600" baseline="30000"/>
                <a:t>+2</a:t>
              </a:r>
              <a:endParaRPr lang="en-US" sz="3600"/>
            </a:p>
          </p:txBody>
        </p:sp>
        <p:sp>
          <p:nvSpPr>
            <p:cNvPr id="6170" name="AutoShape 70" descr="5%"/>
            <p:cNvSpPr>
              <a:spLocks noChangeArrowheads="1"/>
            </p:cNvSpPr>
            <p:nvPr/>
          </p:nvSpPr>
          <p:spPr bwMode="auto">
            <a:xfrm rot="5400000">
              <a:off x="1562100" y="3695700"/>
              <a:ext cx="457200" cy="381000"/>
            </a:xfrm>
            <a:prstGeom prst="triangle">
              <a:avLst>
                <a:gd name="adj" fmla="val 50000"/>
              </a:avLst>
            </a:prstGeom>
            <a:pattFill prst="pct5">
              <a:fgClr>
                <a:schemeClr val="accent1"/>
              </a:fgClr>
              <a:bgClr>
                <a:schemeClr val="bg1"/>
              </a:bgClr>
            </a:pattFill>
            <a:ln w="349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1" name="AutoShape 72" descr="5%"/>
            <p:cNvSpPr>
              <a:spLocks noChangeArrowheads="1"/>
            </p:cNvSpPr>
            <p:nvPr/>
          </p:nvSpPr>
          <p:spPr bwMode="auto">
            <a:xfrm rot="5400000">
              <a:off x="1562100" y="4152900"/>
              <a:ext cx="457200" cy="381000"/>
            </a:xfrm>
            <a:prstGeom prst="triangle">
              <a:avLst>
                <a:gd name="adj" fmla="val 50000"/>
              </a:avLst>
            </a:prstGeom>
            <a:pattFill prst="pct5">
              <a:fgClr>
                <a:schemeClr val="accent1"/>
              </a:fgClr>
              <a:bgClr>
                <a:schemeClr val="bg1"/>
              </a:bgClr>
            </a:pattFill>
            <a:ln w="349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5257800" y="1981200"/>
            <a:ext cx="1966913" cy="457200"/>
            <a:chOff x="1995268" y="0"/>
            <a:chExt cx="1967132" cy="457200"/>
          </a:xfrm>
        </p:grpSpPr>
        <p:sp>
          <p:nvSpPr>
            <p:cNvPr id="6162" name="Rectangle 3" descr="5%"/>
            <p:cNvSpPr>
              <a:spLocks noChangeArrowheads="1"/>
            </p:cNvSpPr>
            <p:nvPr/>
          </p:nvSpPr>
          <p:spPr bwMode="auto">
            <a:xfrm>
              <a:off x="2362200" y="0"/>
              <a:ext cx="1600200" cy="457200"/>
            </a:xfrm>
            <a:prstGeom prst="rect">
              <a:avLst/>
            </a:prstGeom>
            <a:pattFill prst="pct5">
              <a:fgClr>
                <a:schemeClr val="accent1"/>
              </a:fgClr>
              <a:bgClr>
                <a:schemeClr val="bg1"/>
              </a:bgClr>
            </a:pattFill>
            <a:ln w="349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600" dirty="0"/>
                <a:t>Cl</a:t>
              </a:r>
              <a:r>
                <a:rPr lang="en-US" sz="3600" baseline="30000" dirty="0"/>
                <a:t>-1</a:t>
              </a:r>
              <a:endParaRPr lang="en-US" sz="3600" dirty="0"/>
            </a:p>
          </p:txBody>
        </p:sp>
        <p:grpSp>
          <p:nvGrpSpPr>
            <p:cNvPr id="6163" name="Group 273"/>
            <p:cNvGrpSpPr>
              <a:grpSpLocks/>
            </p:cNvGrpSpPr>
            <p:nvPr/>
          </p:nvGrpSpPr>
          <p:grpSpPr bwMode="auto">
            <a:xfrm rot="10800000">
              <a:off x="1995268" y="0"/>
              <a:ext cx="366932" cy="457200"/>
              <a:chOff x="-762000" y="0"/>
              <a:chExt cx="366932" cy="457200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-761822" y="0"/>
                <a:ext cx="366754" cy="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-761822" y="457200"/>
                <a:ext cx="366754" cy="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flipV="1">
                <a:off x="-761822" y="0"/>
                <a:ext cx="366754" cy="22860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-992009" y="228600"/>
                <a:ext cx="457200" cy="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-761822" y="228600"/>
                <a:ext cx="366754" cy="22860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5257800" y="3124200"/>
            <a:ext cx="1966913" cy="457200"/>
            <a:chOff x="1995268" y="0"/>
            <a:chExt cx="1967132" cy="457200"/>
          </a:xfrm>
        </p:grpSpPr>
        <p:sp>
          <p:nvSpPr>
            <p:cNvPr id="6155" name="Rectangle 3" descr="5%"/>
            <p:cNvSpPr>
              <a:spLocks noChangeArrowheads="1"/>
            </p:cNvSpPr>
            <p:nvPr/>
          </p:nvSpPr>
          <p:spPr bwMode="auto">
            <a:xfrm>
              <a:off x="2362200" y="0"/>
              <a:ext cx="1600200" cy="457200"/>
            </a:xfrm>
            <a:prstGeom prst="rect">
              <a:avLst/>
            </a:prstGeom>
            <a:pattFill prst="pct5">
              <a:fgClr>
                <a:schemeClr val="accent1"/>
              </a:fgClr>
              <a:bgClr>
                <a:schemeClr val="bg1"/>
              </a:bgClr>
            </a:pattFill>
            <a:ln w="349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600"/>
                <a:t>Cl</a:t>
              </a:r>
              <a:r>
                <a:rPr lang="en-US" sz="3600" baseline="30000"/>
                <a:t>-1</a:t>
              </a:r>
              <a:endParaRPr lang="en-US" sz="3600"/>
            </a:p>
          </p:txBody>
        </p:sp>
        <p:grpSp>
          <p:nvGrpSpPr>
            <p:cNvPr id="6156" name="Group 273"/>
            <p:cNvGrpSpPr>
              <a:grpSpLocks/>
            </p:cNvGrpSpPr>
            <p:nvPr/>
          </p:nvGrpSpPr>
          <p:grpSpPr bwMode="auto">
            <a:xfrm rot="10800000">
              <a:off x="1995268" y="0"/>
              <a:ext cx="366932" cy="457200"/>
              <a:chOff x="-762000" y="0"/>
              <a:chExt cx="366932" cy="457200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>
                <a:off x="-760234" y="0"/>
                <a:ext cx="366753" cy="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-760234" y="457200"/>
                <a:ext cx="366753" cy="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V="1">
                <a:off x="-760234" y="0"/>
                <a:ext cx="366753" cy="22860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rot="5400000">
                <a:off x="-990422" y="228600"/>
                <a:ext cx="457200" cy="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-760234" y="228600"/>
                <a:ext cx="366753" cy="228600"/>
              </a:xfrm>
              <a:prstGeom prst="line">
                <a:avLst/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4.72222E-6 -4.14431E-6 L -0.30747 0.0222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" y="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4.72222E-6 3.36725E-6 L -0.30747 -0.07771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" y="-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3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4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6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0" grpId="0" animBg="1"/>
      <p:bldP spid="9231" grpId="0" animBg="1"/>
      <p:bldP spid="9232" grpId="0" animBg="1"/>
      <p:bldP spid="9233" grpId="0" animBg="1"/>
      <p:bldP spid="925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j04347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28600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0" y="3276600"/>
            <a:ext cx="9144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dirty="0"/>
              <a:t>Now, it’s your turn.</a:t>
            </a:r>
          </a:p>
          <a:p>
            <a:pPr algn="ctr">
              <a:spcBef>
                <a:spcPct val="50000"/>
              </a:spcBef>
            </a:pPr>
            <a:r>
              <a:rPr lang="en-US" sz="4800" dirty="0"/>
              <a:t>Do the remaining </a:t>
            </a:r>
            <a:r>
              <a:rPr lang="en-US" sz="4800" dirty="0" smtClean="0"/>
              <a:t>problems </a:t>
            </a:r>
            <a:r>
              <a:rPr lang="en-US" sz="4800" dirty="0"/>
              <a:t>on your own</a:t>
            </a:r>
            <a:r>
              <a:rPr lang="en-US" sz="4800" dirty="0" smtClean="0"/>
              <a:t>. Then view the remainder of the slides.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914400" y="2133600"/>
            <a:ext cx="4267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/>
              <a:t>B</a:t>
            </a:r>
            <a:r>
              <a:rPr lang="en-US" sz="8000" baseline="30000"/>
              <a:t>+3</a:t>
            </a:r>
            <a:r>
              <a:rPr lang="en-US" sz="8000"/>
              <a:t> Cl</a:t>
            </a:r>
            <a:r>
              <a:rPr lang="en-US" sz="8000" baseline="30000"/>
              <a:t>-1</a:t>
            </a:r>
          </a:p>
        </p:txBody>
      </p:sp>
      <p:sp>
        <p:nvSpPr>
          <p:cNvPr id="61445" name="Line 5"/>
          <p:cNvSpPr>
            <a:spLocks noChangeShapeType="1"/>
          </p:cNvSpPr>
          <p:nvPr/>
        </p:nvSpPr>
        <p:spPr bwMode="auto">
          <a:xfrm>
            <a:off x="2133600" y="2667000"/>
            <a:ext cx="16002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46" name="Line 6"/>
          <p:cNvSpPr>
            <a:spLocks noChangeShapeType="1"/>
          </p:cNvSpPr>
          <p:nvPr/>
        </p:nvSpPr>
        <p:spPr bwMode="auto">
          <a:xfrm flipH="1">
            <a:off x="1828800" y="2743200"/>
            <a:ext cx="1905000" cy="457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51" name="Text Box 11"/>
          <p:cNvSpPr txBox="1">
            <a:spLocks noChangeArrowheads="1"/>
          </p:cNvSpPr>
          <p:nvPr/>
        </p:nvSpPr>
        <p:spPr bwMode="auto">
          <a:xfrm>
            <a:off x="914400" y="3810000"/>
            <a:ext cx="4267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/>
              <a:t>B    Cl</a:t>
            </a:r>
            <a:endParaRPr lang="en-US" sz="8000" baseline="30000"/>
          </a:p>
        </p:txBody>
      </p:sp>
      <p:sp>
        <p:nvSpPr>
          <p:cNvPr id="61453" name="Oval 13"/>
          <p:cNvSpPr>
            <a:spLocks noChangeArrowheads="1"/>
          </p:cNvSpPr>
          <p:nvPr/>
        </p:nvSpPr>
        <p:spPr bwMode="auto">
          <a:xfrm>
            <a:off x="1676400" y="4572000"/>
            <a:ext cx="914400" cy="6096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1</a:t>
            </a:r>
          </a:p>
        </p:txBody>
      </p:sp>
      <p:sp>
        <p:nvSpPr>
          <p:cNvPr id="61454" name="Oval 14"/>
          <p:cNvSpPr>
            <a:spLocks noChangeArrowheads="1"/>
          </p:cNvSpPr>
          <p:nvPr/>
        </p:nvSpPr>
        <p:spPr bwMode="auto">
          <a:xfrm>
            <a:off x="3733800" y="4495800"/>
            <a:ext cx="914400" cy="685800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3</a:t>
            </a:r>
          </a:p>
        </p:txBody>
      </p:sp>
      <p:sp>
        <p:nvSpPr>
          <p:cNvPr id="61455" name="Text Box 15"/>
          <p:cNvSpPr txBox="1">
            <a:spLocks noChangeArrowheads="1"/>
          </p:cNvSpPr>
          <p:nvPr/>
        </p:nvSpPr>
        <p:spPr bwMode="auto">
          <a:xfrm>
            <a:off x="0" y="0"/>
            <a:ext cx="8991600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2400" dirty="0"/>
              <a:t>  Boron (B</a:t>
            </a:r>
            <a:r>
              <a:rPr lang="en-US" sz="2400" baseline="30000" dirty="0"/>
              <a:t>+3</a:t>
            </a:r>
            <a:r>
              <a:rPr lang="en-US" sz="2400" dirty="0"/>
              <a:t>) + Chlorine (Cl</a:t>
            </a:r>
            <a:r>
              <a:rPr lang="en-US" sz="2400" baseline="30000" dirty="0"/>
              <a:t>-1</a:t>
            </a:r>
            <a:r>
              <a:rPr lang="en-US" sz="2400" dirty="0"/>
              <a:t>) </a:t>
            </a:r>
            <a:r>
              <a:rPr lang="en-US" sz="2400" dirty="0">
                <a:sym typeface="Wingdings" pitchFamily="2" charset="2"/>
              </a:rPr>
              <a:t> boron chloride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dirty="0"/>
              <a:t>You can also determine the formula for a compound using the “</a:t>
            </a:r>
            <a:r>
              <a:rPr lang="en-US" sz="2400" dirty="0" err="1"/>
              <a:t>criss</a:t>
            </a:r>
            <a:r>
              <a:rPr lang="en-US" sz="2400" dirty="0"/>
              <a:t>-cross” method.  Take the numbers from the </a:t>
            </a:r>
            <a:r>
              <a:rPr lang="en-US" sz="2400" dirty="0" smtClean="0"/>
              <a:t>ions’ superscripts </a:t>
            </a:r>
            <a:r>
              <a:rPr lang="en-US" sz="2400" dirty="0"/>
              <a:t>and cross them to become the subscripts in the compound.  Look at question #1.</a:t>
            </a:r>
          </a:p>
          <a:p>
            <a:pPr marL="342900" indent="-342900">
              <a:spcBef>
                <a:spcPct val="50000"/>
              </a:spcBef>
            </a:pPr>
            <a:endParaRPr lang="en-US" sz="2400" baseline="-25000" dirty="0"/>
          </a:p>
        </p:txBody>
      </p:sp>
      <p:sp>
        <p:nvSpPr>
          <p:cNvPr id="61448" name="Oval 8"/>
          <p:cNvSpPr>
            <a:spLocks noChangeArrowheads="1"/>
          </p:cNvSpPr>
          <p:nvPr/>
        </p:nvSpPr>
        <p:spPr bwMode="auto">
          <a:xfrm>
            <a:off x="3657600" y="2286000"/>
            <a:ext cx="914400" cy="6096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1</a:t>
            </a:r>
          </a:p>
        </p:txBody>
      </p:sp>
      <p:sp>
        <p:nvSpPr>
          <p:cNvPr id="61444" name="Oval 4"/>
          <p:cNvSpPr>
            <a:spLocks noChangeArrowheads="1"/>
          </p:cNvSpPr>
          <p:nvPr/>
        </p:nvSpPr>
        <p:spPr bwMode="auto">
          <a:xfrm>
            <a:off x="1676400" y="2286000"/>
            <a:ext cx="914400" cy="609600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3</a:t>
            </a:r>
          </a:p>
        </p:txBody>
      </p:sp>
      <p:sp>
        <p:nvSpPr>
          <p:cNvPr id="61456" name="Rectangle 16"/>
          <p:cNvSpPr>
            <a:spLocks noChangeArrowheads="1"/>
          </p:cNvSpPr>
          <p:nvPr/>
        </p:nvSpPr>
        <p:spPr bwMode="auto">
          <a:xfrm>
            <a:off x="457200" y="2057400"/>
            <a:ext cx="8153400" cy="3200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Text Box 12"/>
          <p:cNvSpPr txBox="1">
            <a:spLocks noChangeArrowheads="1"/>
          </p:cNvSpPr>
          <p:nvPr/>
        </p:nvSpPr>
        <p:spPr bwMode="auto">
          <a:xfrm>
            <a:off x="381000" y="5257800"/>
            <a:ext cx="4267200" cy="136842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>
                <a:solidFill>
                  <a:srgbClr val="FF0000"/>
                </a:solidFill>
              </a:rPr>
              <a:t>    BCl</a:t>
            </a:r>
            <a:r>
              <a:rPr lang="en-US" sz="8000" baseline="-25000">
                <a:solidFill>
                  <a:srgbClr val="FF0000"/>
                </a:solidFill>
              </a:rPr>
              <a:t>3</a:t>
            </a:r>
            <a:endParaRPr lang="en-US" sz="8000" baseline="30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-1.90751E-6 L 0.21667 0.0943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000"/>
                            </p:stCondLst>
                            <p:childTnLst>
                              <p:par>
                                <p:cTn id="36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-1.04046E-6 L -0.20833 0.08879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3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4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6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0"/>
                            </p:stCondLst>
                            <p:childTnLst>
                              <p:par>
                                <p:cTn id="54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4167 -1.15607E-7 C 0.13073 -0.05341 0.3033 -0.10613 0.34652 -0.1741 C 0.38993 -0.24185 0.30399 -0.32486 0.21823 -0.40694 " pathEditMode="relative" rAng="0" ptsTypes="aaA">
                                      <p:cBhvr>
                                        <p:cTn id="55" dur="2000" fill="hold"/>
                                        <p:tgtEl>
                                          <p:spTgt spid="614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" y="-2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  <p:bldP spid="61445" grpId="0" animBg="1"/>
      <p:bldP spid="61446" grpId="0" animBg="1"/>
      <p:bldP spid="61451" grpId="0"/>
      <p:bldP spid="61453" grpId="0" animBg="1"/>
      <p:bldP spid="61454" grpId="0" animBg="1"/>
      <p:bldP spid="61448" grpId="0" animBg="1"/>
      <p:bldP spid="61448" grpId="1" animBg="1"/>
      <p:bldP spid="61448" grpId="2" animBg="1"/>
      <p:bldP spid="61444" grpId="0" animBg="1"/>
      <p:bldP spid="61444" grpId="1" animBg="1"/>
      <p:bldP spid="61444" grpId="2" animBg="1"/>
      <p:bldP spid="61456" grpId="0" animBg="1"/>
      <p:bldP spid="61452" grpId="0" animBg="1"/>
      <p:bldP spid="6145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914400" y="2133600"/>
            <a:ext cx="4267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/>
              <a:t>Mg</a:t>
            </a:r>
            <a:r>
              <a:rPr lang="en-US" sz="8000" baseline="30000"/>
              <a:t>+2</a:t>
            </a:r>
            <a:r>
              <a:rPr lang="en-US" sz="8000"/>
              <a:t> N</a:t>
            </a:r>
            <a:r>
              <a:rPr lang="en-US" sz="8000" baseline="30000"/>
              <a:t>-3</a:t>
            </a:r>
          </a:p>
        </p:txBody>
      </p:sp>
      <p:sp>
        <p:nvSpPr>
          <p:cNvPr id="64516" name="Line 4"/>
          <p:cNvSpPr>
            <a:spLocks noChangeShapeType="1"/>
          </p:cNvSpPr>
          <p:nvPr/>
        </p:nvSpPr>
        <p:spPr bwMode="auto">
          <a:xfrm>
            <a:off x="3352800" y="2743200"/>
            <a:ext cx="10668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17" name="Line 5"/>
          <p:cNvSpPr>
            <a:spLocks noChangeShapeType="1"/>
          </p:cNvSpPr>
          <p:nvPr/>
        </p:nvSpPr>
        <p:spPr bwMode="auto">
          <a:xfrm flipH="1">
            <a:off x="2514600" y="2743200"/>
            <a:ext cx="1600200" cy="381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15" name="Oval 3"/>
          <p:cNvSpPr>
            <a:spLocks noChangeArrowheads="1"/>
          </p:cNvSpPr>
          <p:nvPr/>
        </p:nvSpPr>
        <p:spPr bwMode="auto">
          <a:xfrm>
            <a:off x="2438400" y="2286000"/>
            <a:ext cx="914400" cy="685800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2</a:t>
            </a:r>
          </a:p>
        </p:txBody>
      </p:sp>
      <p:sp>
        <p:nvSpPr>
          <p:cNvPr id="64518" name="Oval 6"/>
          <p:cNvSpPr>
            <a:spLocks noChangeArrowheads="1"/>
          </p:cNvSpPr>
          <p:nvPr/>
        </p:nvSpPr>
        <p:spPr bwMode="auto">
          <a:xfrm>
            <a:off x="4191000" y="2286000"/>
            <a:ext cx="914400" cy="6858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3</a:t>
            </a:r>
          </a:p>
        </p:txBody>
      </p:sp>
      <p:sp>
        <p:nvSpPr>
          <p:cNvPr id="64519" name="Text Box 7"/>
          <p:cNvSpPr txBox="1">
            <a:spLocks noChangeArrowheads="1"/>
          </p:cNvSpPr>
          <p:nvPr/>
        </p:nvSpPr>
        <p:spPr bwMode="auto">
          <a:xfrm>
            <a:off x="914400" y="3581400"/>
            <a:ext cx="4267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/>
              <a:t>Mg    N</a:t>
            </a:r>
            <a:endParaRPr lang="en-US" sz="8000" baseline="30000"/>
          </a:p>
        </p:txBody>
      </p:sp>
      <p:sp>
        <p:nvSpPr>
          <p:cNvPr id="64520" name="Oval 8"/>
          <p:cNvSpPr>
            <a:spLocks noChangeArrowheads="1"/>
          </p:cNvSpPr>
          <p:nvPr/>
        </p:nvSpPr>
        <p:spPr bwMode="auto">
          <a:xfrm>
            <a:off x="2438400" y="4419600"/>
            <a:ext cx="914400" cy="6858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3</a:t>
            </a:r>
          </a:p>
        </p:txBody>
      </p:sp>
      <p:sp>
        <p:nvSpPr>
          <p:cNvPr id="64521" name="Oval 9"/>
          <p:cNvSpPr>
            <a:spLocks noChangeArrowheads="1"/>
          </p:cNvSpPr>
          <p:nvPr/>
        </p:nvSpPr>
        <p:spPr bwMode="auto">
          <a:xfrm>
            <a:off x="4267200" y="4343400"/>
            <a:ext cx="914400" cy="685800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2</a:t>
            </a:r>
          </a:p>
        </p:txBody>
      </p:sp>
      <p:sp>
        <p:nvSpPr>
          <p:cNvPr id="64522" name="Text Box 10"/>
          <p:cNvSpPr txBox="1">
            <a:spLocks noChangeArrowheads="1"/>
          </p:cNvSpPr>
          <p:nvPr/>
        </p:nvSpPr>
        <p:spPr bwMode="auto">
          <a:xfrm>
            <a:off x="0" y="0"/>
            <a:ext cx="8991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2400" dirty="0"/>
              <a:t> </a:t>
            </a:r>
            <a:r>
              <a:rPr lang="en-US" sz="2400" b="1" dirty="0"/>
              <a:t>Magnesium </a:t>
            </a:r>
            <a:r>
              <a:rPr lang="en-US" sz="2400" b="1" dirty="0">
                <a:sym typeface="Wingdings" pitchFamily="2" charset="2"/>
              </a:rPr>
              <a:t>(Mg</a:t>
            </a:r>
            <a:r>
              <a:rPr lang="en-US" sz="2400" b="1" baseline="30000" dirty="0">
                <a:sym typeface="Wingdings" pitchFamily="2" charset="2"/>
              </a:rPr>
              <a:t>2+</a:t>
            </a:r>
            <a:r>
              <a:rPr lang="en-US" sz="2400" b="1" dirty="0">
                <a:sym typeface="Wingdings" pitchFamily="2" charset="2"/>
              </a:rPr>
              <a:t>) </a:t>
            </a:r>
            <a:r>
              <a:rPr lang="en-US" sz="2400" b="1" dirty="0"/>
              <a:t>+ Nitrogen </a:t>
            </a:r>
            <a:r>
              <a:rPr lang="en-US" sz="2400" b="1" dirty="0">
                <a:sym typeface="Wingdings" pitchFamily="2" charset="2"/>
              </a:rPr>
              <a:t>(N</a:t>
            </a:r>
            <a:r>
              <a:rPr lang="en-US" sz="2400" b="1" baseline="30000" dirty="0">
                <a:sym typeface="Wingdings" pitchFamily="2" charset="2"/>
              </a:rPr>
              <a:t>-3</a:t>
            </a:r>
            <a:r>
              <a:rPr lang="en-US" sz="2400" b="1" dirty="0">
                <a:sym typeface="Wingdings" pitchFamily="2" charset="2"/>
              </a:rPr>
              <a:t>) Magnesium nitride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2400" dirty="0" smtClean="0">
                <a:sym typeface="Wingdings" pitchFamily="2" charset="2"/>
              </a:rPr>
              <a:t>Here’s another example of using the </a:t>
            </a:r>
            <a:r>
              <a:rPr lang="en-US" sz="2400" dirty="0" err="1" smtClean="0">
                <a:sym typeface="Wingdings" pitchFamily="2" charset="2"/>
              </a:rPr>
              <a:t>criss</a:t>
            </a:r>
            <a:r>
              <a:rPr lang="en-US" sz="2400" dirty="0" smtClean="0">
                <a:sym typeface="Wingdings" pitchFamily="2" charset="2"/>
              </a:rPr>
              <a:t>-cross method.</a:t>
            </a:r>
            <a:endParaRPr lang="en-US" sz="2400" dirty="0"/>
          </a:p>
        </p:txBody>
      </p:sp>
      <p:sp>
        <p:nvSpPr>
          <p:cNvPr id="64523" name="Rectangle 11"/>
          <p:cNvSpPr>
            <a:spLocks noChangeArrowheads="1"/>
          </p:cNvSpPr>
          <p:nvPr/>
        </p:nvSpPr>
        <p:spPr bwMode="auto">
          <a:xfrm>
            <a:off x="457200" y="2209800"/>
            <a:ext cx="8153400" cy="304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4" name="Text Box 12"/>
          <p:cNvSpPr txBox="1">
            <a:spLocks noChangeArrowheads="1"/>
          </p:cNvSpPr>
          <p:nvPr/>
        </p:nvSpPr>
        <p:spPr bwMode="auto">
          <a:xfrm>
            <a:off x="533400" y="5334000"/>
            <a:ext cx="4724400" cy="136842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>
                <a:solidFill>
                  <a:srgbClr val="FF0000"/>
                </a:solidFill>
              </a:rPr>
              <a:t>Mg</a:t>
            </a:r>
            <a:r>
              <a:rPr lang="en-US" sz="8000" baseline="-25000">
                <a:solidFill>
                  <a:srgbClr val="FF0000"/>
                </a:solidFill>
              </a:rPr>
              <a:t>3</a:t>
            </a:r>
            <a:r>
              <a:rPr lang="en-US" sz="8000">
                <a:solidFill>
                  <a:srgbClr val="FF0000"/>
                </a:solidFill>
              </a:rPr>
              <a:t>N</a:t>
            </a:r>
            <a:r>
              <a:rPr lang="en-US" sz="8000" baseline="-25000">
                <a:solidFill>
                  <a:srgbClr val="FF0000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7341E-7 L 0.19166 0.0943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-1.7341E-7 L -0.19166 0.09434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1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2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3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4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7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1000"/>
                            </p:stCondLst>
                            <p:childTnLst>
                              <p:par>
                                <p:cTn id="54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13334 -1.79191E-6 C 0.07534 -0.0541 0.28472 -0.10728 0.33715 -0.17572 C 0.38975 -0.24416 0.28559 -0.32786 0.18159 -0.4104 " pathEditMode="relative" rAng="0" ptsTypes="aaA">
                                      <p:cBhvr>
                                        <p:cTn id="55" dur="2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1" y="-2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  <p:bldP spid="64516" grpId="0" animBg="1"/>
      <p:bldP spid="64517" grpId="0" animBg="1"/>
      <p:bldP spid="64515" grpId="0" animBg="1"/>
      <p:bldP spid="64515" grpId="1" animBg="1"/>
      <p:bldP spid="64515" grpId="2" animBg="1"/>
      <p:bldP spid="64518" grpId="0" animBg="1"/>
      <p:bldP spid="64518" grpId="1" animBg="1"/>
      <p:bldP spid="64518" grpId="2" animBg="1"/>
      <p:bldP spid="64519" grpId="0"/>
      <p:bldP spid="64520" grpId="0" animBg="1"/>
      <p:bldP spid="64521" grpId="0" animBg="1"/>
      <p:bldP spid="64523" grpId="0" animBg="1"/>
      <p:bldP spid="64524" grpId="0" animBg="1"/>
      <p:bldP spid="6452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914400" y="2133600"/>
            <a:ext cx="5181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/>
              <a:t>K</a:t>
            </a:r>
            <a:r>
              <a:rPr lang="en-US" sz="8000" baseline="30000"/>
              <a:t>+1</a:t>
            </a:r>
            <a:r>
              <a:rPr lang="en-US" sz="8000"/>
              <a:t> (SO</a:t>
            </a:r>
            <a:r>
              <a:rPr lang="en-US" sz="8000" baseline="-25000"/>
              <a:t>4</a:t>
            </a:r>
            <a:r>
              <a:rPr lang="en-US" sz="8000"/>
              <a:t>)</a:t>
            </a:r>
            <a:r>
              <a:rPr lang="en-US" sz="8000" baseline="30000"/>
              <a:t>-2</a:t>
            </a: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>
            <a:off x="2514600" y="2971800"/>
            <a:ext cx="3048000" cy="1676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565" name="Line 5"/>
          <p:cNvSpPr>
            <a:spLocks noChangeShapeType="1"/>
          </p:cNvSpPr>
          <p:nvPr/>
        </p:nvSpPr>
        <p:spPr bwMode="auto">
          <a:xfrm flipH="1">
            <a:off x="2133600" y="2971800"/>
            <a:ext cx="3124200" cy="1676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563" name="Oval 3"/>
          <p:cNvSpPr>
            <a:spLocks noChangeArrowheads="1"/>
          </p:cNvSpPr>
          <p:nvPr/>
        </p:nvSpPr>
        <p:spPr bwMode="auto">
          <a:xfrm>
            <a:off x="1676400" y="2286000"/>
            <a:ext cx="914400" cy="685800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1</a:t>
            </a:r>
          </a:p>
        </p:txBody>
      </p:sp>
      <p:sp>
        <p:nvSpPr>
          <p:cNvPr id="66566" name="Oval 6"/>
          <p:cNvSpPr>
            <a:spLocks noChangeArrowheads="1"/>
          </p:cNvSpPr>
          <p:nvPr/>
        </p:nvSpPr>
        <p:spPr bwMode="auto">
          <a:xfrm>
            <a:off x="5257800" y="2286000"/>
            <a:ext cx="914400" cy="6858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dirty="0"/>
              <a:t>2</a:t>
            </a: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838200" y="3810000"/>
            <a:ext cx="5257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/>
              <a:t>K    (SO</a:t>
            </a:r>
            <a:r>
              <a:rPr lang="en-US" sz="8000" baseline="-25000"/>
              <a:t>4</a:t>
            </a:r>
            <a:r>
              <a:rPr lang="en-US" sz="8000"/>
              <a:t>)</a:t>
            </a:r>
            <a:endParaRPr lang="en-US" sz="8000" baseline="-25000"/>
          </a:p>
        </p:txBody>
      </p:sp>
      <p:sp>
        <p:nvSpPr>
          <p:cNvPr id="66570" name="Text Box 10"/>
          <p:cNvSpPr txBox="1">
            <a:spLocks noChangeArrowheads="1"/>
          </p:cNvSpPr>
          <p:nvPr/>
        </p:nvSpPr>
        <p:spPr bwMode="auto">
          <a:xfrm>
            <a:off x="0" y="0"/>
            <a:ext cx="8991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2400"/>
              <a:t> </a:t>
            </a:r>
            <a:r>
              <a:rPr lang="en-US" sz="2000" b="1"/>
              <a:t>Potassium </a:t>
            </a:r>
            <a:r>
              <a:rPr lang="en-US" sz="2000" b="1">
                <a:sym typeface="Wingdings" pitchFamily="2" charset="2"/>
              </a:rPr>
              <a:t>(K</a:t>
            </a:r>
            <a:r>
              <a:rPr lang="en-US" sz="2000" b="1" baseline="30000">
                <a:sym typeface="Wingdings" pitchFamily="2" charset="2"/>
              </a:rPr>
              <a:t>+1</a:t>
            </a:r>
            <a:r>
              <a:rPr lang="en-US" sz="2000" b="1">
                <a:sym typeface="Wingdings" pitchFamily="2" charset="2"/>
              </a:rPr>
              <a:t>) </a:t>
            </a:r>
            <a:r>
              <a:rPr lang="en-US" sz="2000" b="1"/>
              <a:t>+ Sulfate </a:t>
            </a:r>
            <a:r>
              <a:rPr lang="en-US" sz="2000" b="1">
                <a:sym typeface="Wingdings" pitchFamily="2" charset="2"/>
              </a:rPr>
              <a:t>(SO</a:t>
            </a:r>
            <a:r>
              <a:rPr lang="en-US" sz="2000" b="1" baseline="-25000">
                <a:sym typeface="Wingdings" pitchFamily="2" charset="2"/>
              </a:rPr>
              <a:t>4</a:t>
            </a:r>
            <a:r>
              <a:rPr lang="en-US" sz="2000" b="1" baseline="30000">
                <a:sym typeface="Wingdings" pitchFamily="2" charset="2"/>
              </a:rPr>
              <a:t>-2</a:t>
            </a:r>
            <a:r>
              <a:rPr lang="en-US" sz="2000" b="1">
                <a:sym typeface="Wingdings" pitchFamily="2" charset="2"/>
              </a:rPr>
              <a:t>)  potassium sulfate</a:t>
            </a:r>
            <a:endParaRPr lang="en-US" sz="2000" b="1"/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2400"/>
              <a:t> This also works for polyatomic ions.</a:t>
            </a:r>
            <a:endParaRPr lang="en-US" sz="2400" baseline="-25000"/>
          </a:p>
        </p:txBody>
      </p:sp>
      <p:sp>
        <p:nvSpPr>
          <p:cNvPr id="66571" name="Rectangle 11"/>
          <p:cNvSpPr>
            <a:spLocks noChangeArrowheads="1"/>
          </p:cNvSpPr>
          <p:nvPr/>
        </p:nvSpPr>
        <p:spPr bwMode="auto">
          <a:xfrm>
            <a:off x="838200" y="2057400"/>
            <a:ext cx="6934200" cy="3200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72" name="Text Box 12"/>
          <p:cNvSpPr txBox="1">
            <a:spLocks noChangeArrowheads="1"/>
          </p:cNvSpPr>
          <p:nvPr/>
        </p:nvSpPr>
        <p:spPr bwMode="auto">
          <a:xfrm>
            <a:off x="1371600" y="5334000"/>
            <a:ext cx="3886200" cy="136842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>
                <a:solidFill>
                  <a:srgbClr val="FF0000"/>
                </a:solidFill>
              </a:rPr>
              <a:t>K</a:t>
            </a:r>
            <a:r>
              <a:rPr lang="en-US" sz="8000" baseline="-25000">
                <a:solidFill>
                  <a:srgbClr val="FF0000"/>
                </a:solidFill>
              </a:rPr>
              <a:t>2</a:t>
            </a:r>
            <a:r>
              <a:rPr lang="en-US" sz="8000">
                <a:solidFill>
                  <a:srgbClr val="FF0000"/>
                </a:solidFill>
              </a:rPr>
              <a:t>SO</a:t>
            </a:r>
            <a:r>
              <a:rPr lang="en-US" sz="8000" baseline="-250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4587" name="Text Box 14"/>
          <p:cNvSpPr txBox="1">
            <a:spLocks noChangeArrowheads="1"/>
          </p:cNvSpPr>
          <p:nvPr/>
        </p:nvSpPr>
        <p:spPr bwMode="auto">
          <a:xfrm>
            <a:off x="3108325" y="6132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66575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2400" y="2209800"/>
            <a:ext cx="2971800" cy="215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752600" y="4419600"/>
            <a:ext cx="5257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Parentheses are not used unless a subscript is needed after the polyatomic ion, as you will see in the next example.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38334 0.3055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665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" y="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38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4167 0.03889 L -0.39167 0.29445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" y="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7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1500"/>
                            </p:stCondLst>
                            <p:childTnLst>
                              <p:par>
                                <p:cTn id="47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17917 3.7037E-6 C 0.05017 -0.0544 0.28021 -0.10741 0.33785 -0.17593 C 0.39583 -0.24468 0.28125 -0.32824 0.16701 -0.41088 " pathEditMode="relative" rAng="0" ptsTypes="aaA">
                                      <p:cBhvr>
                                        <p:cTn id="48" dur="2000" fill="hold"/>
                                        <p:tgtEl>
                                          <p:spTgt spid="665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7" y="-2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45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6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/>
      <p:bldP spid="66564" grpId="0" animBg="1"/>
      <p:bldP spid="66565" grpId="0" animBg="1"/>
      <p:bldP spid="66563" grpId="0" animBg="1"/>
      <p:bldP spid="66563" grpId="1" animBg="1"/>
      <p:bldP spid="66563" grpId="2" animBg="1"/>
      <p:bldP spid="66566" grpId="0" animBg="1"/>
      <p:bldP spid="66566" grpId="1" animBg="1"/>
      <p:bldP spid="66566" grpId="2" animBg="1"/>
      <p:bldP spid="66567" grpId="0"/>
      <p:bldP spid="66571" grpId="0" animBg="1"/>
      <p:bldP spid="66572" grpId="0" animBg="1"/>
      <p:bldP spid="66572" grpId="1" animBg="1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914400" y="2133600"/>
            <a:ext cx="5715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/>
              <a:t>Al</a:t>
            </a:r>
            <a:r>
              <a:rPr lang="en-US" sz="8000" baseline="30000"/>
              <a:t>+3</a:t>
            </a:r>
            <a:r>
              <a:rPr lang="en-US" sz="8000"/>
              <a:t> (SO</a:t>
            </a:r>
            <a:r>
              <a:rPr lang="en-US" sz="8000" baseline="-25000"/>
              <a:t>4</a:t>
            </a:r>
            <a:r>
              <a:rPr lang="en-US" sz="8000"/>
              <a:t>)</a:t>
            </a:r>
            <a:r>
              <a:rPr lang="en-US" sz="8000" baseline="30000"/>
              <a:t>-2</a:t>
            </a:r>
          </a:p>
        </p:txBody>
      </p:sp>
      <p:sp>
        <p:nvSpPr>
          <p:cNvPr id="69636" name="Line 4"/>
          <p:cNvSpPr>
            <a:spLocks noChangeShapeType="1"/>
          </p:cNvSpPr>
          <p:nvPr/>
        </p:nvSpPr>
        <p:spPr bwMode="auto">
          <a:xfrm>
            <a:off x="2514600" y="2971800"/>
            <a:ext cx="3352800" cy="1752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9637" name="Line 5"/>
          <p:cNvSpPr>
            <a:spLocks noChangeShapeType="1"/>
          </p:cNvSpPr>
          <p:nvPr/>
        </p:nvSpPr>
        <p:spPr bwMode="auto">
          <a:xfrm flipH="1">
            <a:off x="2133600" y="2895600"/>
            <a:ext cx="3505200" cy="1752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9635" name="Oval 3"/>
          <p:cNvSpPr>
            <a:spLocks noChangeArrowheads="1"/>
          </p:cNvSpPr>
          <p:nvPr/>
        </p:nvSpPr>
        <p:spPr bwMode="auto">
          <a:xfrm>
            <a:off x="1905000" y="2286000"/>
            <a:ext cx="914400" cy="685800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3</a:t>
            </a:r>
          </a:p>
        </p:txBody>
      </p:sp>
      <p:sp>
        <p:nvSpPr>
          <p:cNvPr id="69638" name="Oval 6"/>
          <p:cNvSpPr>
            <a:spLocks noChangeArrowheads="1"/>
          </p:cNvSpPr>
          <p:nvPr/>
        </p:nvSpPr>
        <p:spPr bwMode="auto">
          <a:xfrm>
            <a:off x="5410200" y="2286000"/>
            <a:ext cx="914400" cy="6858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2</a:t>
            </a:r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838200" y="3810000"/>
            <a:ext cx="5257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0"/>
              <a:t>Al    (SO</a:t>
            </a:r>
            <a:r>
              <a:rPr lang="en-US" sz="8000" baseline="-25000"/>
              <a:t>4</a:t>
            </a:r>
            <a:r>
              <a:rPr lang="en-US" sz="8000"/>
              <a:t>)</a:t>
            </a:r>
            <a:endParaRPr lang="en-US" sz="8000" baseline="-25000"/>
          </a:p>
        </p:txBody>
      </p:sp>
      <p:sp>
        <p:nvSpPr>
          <p:cNvPr id="69640" name="Text Box 8"/>
          <p:cNvSpPr txBox="1">
            <a:spLocks noChangeArrowheads="1"/>
          </p:cNvSpPr>
          <p:nvPr/>
        </p:nvSpPr>
        <p:spPr bwMode="auto">
          <a:xfrm>
            <a:off x="0" y="0"/>
            <a:ext cx="8991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2400" dirty="0"/>
              <a:t> </a:t>
            </a:r>
            <a:r>
              <a:rPr lang="en-US" sz="2000" b="1" dirty="0"/>
              <a:t>Aluminum </a:t>
            </a:r>
            <a:r>
              <a:rPr lang="en-US" sz="2000" b="1" dirty="0">
                <a:sym typeface="Wingdings" pitchFamily="2" charset="2"/>
              </a:rPr>
              <a:t>(Al</a:t>
            </a:r>
            <a:r>
              <a:rPr lang="en-US" sz="2000" b="1" baseline="30000" dirty="0">
                <a:sym typeface="Wingdings" pitchFamily="2" charset="2"/>
              </a:rPr>
              <a:t>+3</a:t>
            </a:r>
            <a:r>
              <a:rPr lang="en-US" sz="2000" b="1" dirty="0">
                <a:sym typeface="Wingdings" pitchFamily="2" charset="2"/>
              </a:rPr>
              <a:t>) </a:t>
            </a:r>
            <a:r>
              <a:rPr lang="en-US" sz="2000" b="1" dirty="0"/>
              <a:t>+ Sulfate </a:t>
            </a:r>
            <a:r>
              <a:rPr lang="en-US" sz="2000" b="1" dirty="0">
                <a:sym typeface="Wingdings" pitchFamily="2" charset="2"/>
              </a:rPr>
              <a:t>(SO</a:t>
            </a:r>
            <a:r>
              <a:rPr lang="en-US" sz="2000" b="1" baseline="-25000" dirty="0">
                <a:sym typeface="Wingdings" pitchFamily="2" charset="2"/>
              </a:rPr>
              <a:t>4</a:t>
            </a:r>
            <a:r>
              <a:rPr lang="en-US" sz="2000" b="1" baseline="30000" dirty="0">
                <a:sym typeface="Wingdings" pitchFamily="2" charset="2"/>
              </a:rPr>
              <a:t>-2</a:t>
            </a:r>
            <a:r>
              <a:rPr lang="en-US" sz="2000" b="1" dirty="0">
                <a:sym typeface="Wingdings" pitchFamily="2" charset="2"/>
              </a:rPr>
              <a:t>) aluminum sulfate</a:t>
            </a:r>
            <a:endParaRPr lang="en-US" sz="2000" b="1" dirty="0"/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2400" dirty="0"/>
              <a:t>Use parentheses to indicate that more than one of the same polyatomic ion is included in the compound.</a:t>
            </a:r>
            <a:endParaRPr lang="en-US" sz="2400" baseline="-25000" dirty="0"/>
          </a:p>
        </p:txBody>
      </p:sp>
      <p:sp>
        <p:nvSpPr>
          <p:cNvPr id="69641" name="Rectangle 9"/>
          <p:cNvSpPr>
            <a:spLocks noChangeArrowheads="1"/>
          </p:cNvSpPr>
          <p:nvPr/>
        </p:nvSpPr>
        <p:spPr bwMode="auto">
          <a:xfrm>
            <a:off x="-152400" y="1905000"/>
            <a:ext cx="6934200" cy="3200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1371600" y="5334000"/>
            <a:ext cx="4724400" cy="136842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>
                <a:solidFill>
                  <a:srgbClr val="FF0000"/>
                </a:solidFill>
              </a:rPr>
              <a:t>Al</a:t>
            </a:r>
            <a:r>
              <a:rPr lang="en-US" sz="8000" baseline="-25000">
                <a:solidFill>
                  <a:srgbClr val="FF0000"/>
                </a:solidFill>
              </a:rPr>
              <a:t>2</a:t>
            </a:r>
            <a:r>
              <a:rPr lang="en-US" sz="8000">
                <a:solidFill>
                  <a:srgbClr val="FF0000"/>
                </a:solidFill>
              </a:rPr>
              <a:t>(SO</a:t>
            </a:r>
            <a:r>
              <a:rPr lang="en-US" sz="8000" baseline="-25000">
                <a:solidFill>
                  <a:srgbClr val="FF0000"/>
                </a:solidFill>
              </a:rPr>
              <a:t>4</a:t>
            </a:r>
            <a:r>
              <a:rPr lang="en-US" sz="8000">
                <a:solidFill>
                  <a:srgbClr val="FF0000"/>
                </a:solidFill>
              </a:rPr>
              <a:t>)</a:t>
            </a:r>
            <a:r>
              <a:rPr lang="en-US" sz="8000" baseline="-250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036" name="Text Box 11"/>
          <p:cNvSpPr txBox="1">
            <a:spLocks noChangeArrowheads="1"/>
          </p:cNvSpPr>
          <p:nvPr/>
        </p:nvSpPr>
        <p:spPr bwMode="auto">
          <a:xfrm>
            <a:off x="3108325" y="6132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69650" name="Object 18"/>
          <p:cNvGraphicFramePr>
            <a:graphicFrameLocks noChangeAspect="1"/>
          </p:cNvGraphicFramePr>
          <p:nvPr>
            <p:ph/>
          </p:nvPr>
        </p:nvGraphicFramePr>
        <p:xfrm>
          <a:off x="-101600" y="2209800"/>
          <a:ext cx="2379663" cy="4114800"/>
        </p:xfrm>
        <a:graphic>
          <a:graphicData uri="http://schemas.openxmlformats.org/presentationml/2006/ole">
            <p:oleObj spid="_x0000_s1026" name="Image" r:id="rId4" imgW="4047619" imgH="70000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000"/>
                            </p:stCondLst>
                            <p:childTnLst>
                              <p:par>
                                <p:cTn id="29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32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3000"/>
                            </p:stCondLst>
                            <p:childTnLst>
                              <p:par>
                                <p:cTn id="35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2766E-6 L 0.40834 0.30527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" y="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0"/>
                            </p:stCondLst>
                            <p:childTnLst>
                              <p:par>
                                <p:cTn id="38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6632 0.08325 L -0.39167 0.30527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" y="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4500"/>
                            </p:stCondLst>
                            <p:childTnLst>
                              <p:par>
                                <p:cTn id="47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17916 3.7037E-6 C 0.00469 -0.0544 0.18976 -0.10741 0.23611 -0.17593 C 0.28334 -0.24468 0.19063 -0.32824 0.09879 -0.41088 " pathEditMode="relative" rAng="0" ptsTypes="aaA">
                                      <p:cBhvr>
                                        <p:cTn id="48" dur="2000" fill="hold"/>
                                        <p:tgtEl>
                                          <p:spTgt spid="696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" y="-2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75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36" grpId="0" animBg="1"/>
      <p:bldP spid="69637" grpId="0" animBg="1"/>
      <p:bldP spid="69635" grpId="0" animBg="1"/>
      <p:bldP spid="69635" grpId="1" animBg="1"/>
      <p:bldP spid="69635" grpId="2" animBg="1"/>
      <p:bldP spid="69638" grpId="0" animBg="1"/>
      <p:bldP spid="69638" grpId="1" animBg="1"/>
      <p:bldP spid="69638" grpId="2" animBg="1"/>
      <p:bldP spid="69639" grpId="0"/>
      <p:bldP spid="69641" grpId="0" animBg="1"/>
      <p:bldP spid="69642" grpId="0" animBg="1"/>
      <p:bldP spid="69642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13791</TotalTime>
  <Words>465</Words>
  <Application>Microsoft Office PowerPoint</Application>
  <PresentationFormat>On-screen Show (4:3)</PresentationFormat>
  <Paragraphs>105</Paragraphs>
  <Slides>12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Default Design</vt:lpstr>
      <vt:lpstr>Image</vt:lpstr>
      <vt:lpstr>Forming Ionic Compounds   Adrena McDonald Venture Alternative High School</vt:lpstr>
      <vt:lpstr>Before We Begin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Released TAKS Question</vt:lpstr>
      <vt:lpstr>Released TAKS Question</vt:lpstr>
    </vt:vector>
  </TitlesOfParts>
  <Company>AISD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myandell</dc:creator>
  <cp:lastModifiedBy>Adrena</cp:lastModifiedBy>
  <cp:revision>214</cp:revision>
  <dcterms:created xsi:type="dcterms:W3CDTF">2007-11-19T20:06:30Z</dcterms:created>
  <dcterms:modified xsi:type="dcterms:W3CDTF">2010-08-04T16:30:57Z</dcterms:modified>
</cp:coreProperties>
</file>