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64" r:id="rId2"/>
    <p:sldId id="288" r:id="rId3"/>
    <p:sldId id="291" r:id="rId4"/>
    <p:sldId id="263" r:id="rId5"/>
    <p:sldId id="290" r:id="rId6"/>
    <p:sldId id="257" r:id="rId7"/>
    <p:sldId id="262" r:id="rId8"/>
    <p:sldId id="265" r:id="rId9"/>
    <p:sldId id="287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80" r:id="rId20"/>
    <p:sldId id="281" r:id="rId21"/>
    <p:sldId id="282" r:id="rId22"/>
    <p:sldId id="283" r:id="rId23"/>
    <p:sldId id="276" r:id="rId24"/>
    <p:sldId id="277" r:id="rId25"/>
    <p:sldId id="278" r:id="rId26"/>
    <p:sldId id="284" r:id="rId27"/>
    <p:sldId id="285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00" autoAdjust="0"/>
    <p:restoredTop sz="94660"/>
  </p:normalViewPr>
  <p:slideViewPr>
    <p:cSldViewPr>
      <p:cViewPr>
        <p:scale>
          <a:sx n="66" d="100"/>
          <a:sy n="66" d="100"/>
        </p:scale>
        <p:origin x="-168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A0A78B4-10A3-43CA-93B9-2A75912AD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A5377-B4AB-437B-B749-B73E7B9C7C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EE46-3094-482F-8F61-56EE68AAEB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2F494-DC76-434D-88D7-1C6DA5BF5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B9F63A-20B0-4B29-8FE2-EAF0D55655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68F86-8FF2-4008-9B0D-C2FDCF6DD1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93565-EBBF-4352-AF3F-B4BC644AC5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A37EB-24E5-481B-9FFE-720F90A436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ADCFA-106E-4B78-BF71-A3484FA6A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C8F80-F9FE-41A9-96E6-9B4081DE9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04378-05B2-4769-AC89-1332C6E73C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FB303-66C3-4A3F-A81B-8C32849DEC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26468-3430-47D6-AE4A-259AF57245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B6479FE-A8F0-473B-BCE1-7E3F281809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11" Type="http://schemas.openxmlformats.org/officeDocument/2006/relationships/image" Target="../media/image10.wmf"/><Relationship Id="rId5" Type="http://schemas.openxmlformats.org/officeDocument/2006/relationships/image" Target="../media/image4.wmf"/><Relationship Id="rId10" Type="http://schemas.openxmlformats.org/officeDocument/2006/relationships/image" Target="../media/image9.wmf"/><Relationship Id="rId4" Type="http://schemas.openxmlformats.org/officeDocument/2006/relationships/image" Target="../media/image3.wmf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0" y="3048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</a:t>
            </a:r>
          </a:p>
        </p:txBody>
      </p:sp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0" y="46482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0" y="55626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053" name="Rectangle 9"/>
          <p:cNvSpPr>
            <a:spLocks noChangeArrowheads="1"/>
          </p:cNvSpPr>
          <p:nvPr/>
        </p:nvSpPr>
        <p:spPr bwMode="auto">
          <a:xfrm>
            <a:off x="609600" y="12192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054" name="Text Box 10"/>
          <p:cNvSpPr txBox="1">
            <a:spLocks noChangeArrowheads="1"/>
          </p:cNvSpPr>
          <p:nvPr/>
        </p:nvSpPr>
        <p:spPr bwMode="auto">
          <a:xfrm>
            <a:off x="838200" y="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2055" name="Text Box 11"/>
          <p:cNvSpPr txBox="1">
            <a:spLocks noChangeArrowheads="1"/>
          </p:cNvSpPr>
          <p:nvPr/>
        </p:nvSpPr>
        <p:spPr bwMode="auto">
          <a:xfrm>
            <a:off x="6324600" y="6248400"/>
            <a:ext cx="2514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056" name="Text Box 12"/>
          <p:cNvSpPr txBox="1">
            <a:spLocks noChangeArrowheads="1"/>
          </p:cNvSpPr>
          <p:nvPr/>
        </p:nvSpPr>
        <p:spPr bwMode="auto">
          <a:xfrm>
            <a:off x="6934200" y="6521450"/>
            <a:ext cx="2057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Body Systems Template 1  </a:t>
            </a:r>
          </a:p>
        </p:txBody>
      </p:sp>
      <p:sp>
        <p:nvSpPr>
          <p:cNvPr id="2057" name="Rectangle 13"/>
          <p:cNvSpPr>
            <a:spLocks noChangeArrowheads="1"/>
          </p:cNvSpPr>
          <p:nvPr/>
        </p:nvSpPr>
        <p:spPr bwMode="auto">
          <a:xfrm>
            <a:off x="3090863" y="3048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</a:t>
            </a:r>
          </a:p>
        </p:txBody>
      </p:sp>
      <p:sp>
        <p:nvSpPr>
          <p:cNvPr id="2058" name="Rectangle 14"/>
          <p:cNvSpPr>
            <a:spLocks noChangeArrowheads="1"/>
          </p:cNvSpPr>
          <p:nvPr/>
        </p:nvSpPr>
        <p:spPr bwMode="auto">
          <a:xfrm>
            <a:off x="3090863" y="46482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059" name="Rectangle 15"/>
          <p:cNvSpPr>
            <a:spLocks noChangeArrowheads="1"/>
          </p:cNvSpPr>
          <p:nvPr/>
        </p:nvSpPr>
        <p:spPr bwMode="auto">
          <a:xfrm>
            <a:off x="3090863" y="55626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060" name="Rectangle 16"/>
          <p:cNvSpPr>
            <a:spLocks noChangeArrowheads="1"/>
          </p:cNvSpPr>
          <p:nvPr/>
        </p:nvSpPr>
        <p:spPr bwMode="auto">
          <a:xfrm>
            <a:off x="3700463" y="12192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061" name="Text Box 17"/>
          <p:cNvSpPr txBox="1">
            <a:spLocks noChangeArrowheads="1"/>
          </p:cNvSpPr>
          <p:nvPr/>
        </p:nvSpPr>
        <p:spPr bwMode="auto">
          <a:xfrm>
            <a:off x="4040188" y="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2062" name="Rectangle 18"/>
          <p:cNvSpPr>
            <a:spLocks noChangeArrowheads="1"/>
          </p:cNvSpPr>
          <p:nvPr/>
        </p:nvSpPr>
        <p:spPr bwMode="auto">
          <a:xfrm>
            <a:off x="6173788" y="3048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</a:t>
            </a:r>
          </a:p>
        </p:txBody>
      </p:sp>
      <p:sp>
        <p:nvSpPr>
          <p:cNvPr id="2063" name="Rectangle 19"/>
          <p:cNvSpPr>
            <a:spLocks noChangeArrowheads="1"/>
          </p:cNvSpPr>
          <p:nvPr/>
        </p:nvSpPr>
        <p:spPr bwMode="auto">
          <a:xfrm>
            <a:off x="6173788" y="46482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064" name="Rectangle 20"/>
          <p:cNvSpPr>
            <a:spLocks noChangeArrowheads="1"/>
          </p:cNvSpPr>
          <p:nvPr/>
        </p:nvSpPr>
        <p:spPr bwMode="auto">
          <a:xfrm>
            <a:off x="6173788" y="55626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065" name="Rectangle 21"/>
          <p:cNvSpPr>
            <a:spLocks noChangeArrowheads="1"/>
          </p:cNvSpPr>
          <p:nvPr/>
        </p:nvSpPr>
        <p:spPr bwMode="auto">
          <a:xfrm>
            <a:off x="6783388" y="12192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066" name="Text Box 22"/>
          <p:cNvSpPr txBox="1">
            <a:spLocks noChangeArrowheads="1"/>
          </p:cNvSpPr>
          <p:nvPr/>
        </p:nvSpPr>
        <p:spPr bwMode="auto">
          <a:xfrm>
            <a:off x="6935788" y="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27432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REPRODUCTIVE</a:t>
            </a:r>
          </a:p>
          <a:p>
            <a:pPr algn="ctr"/>
            <a:r>
              <a:rPr lang="en-US" sz="2400" b="1"/>
              <a:t> SYSTEM</a:t>
            </a:r>
            <a:endParaRPr lang="en-US" sz="2400"/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0" y="18288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NERVOUS</a:t>
            </a:r>
          </a:p>
          <a:p>
            <a:pPr algn="ctr"/>
            <a:r>
              <a:rPr lang="en-US" sz="2400" b="1"/>
              <a:t>SYSTEM</a:t>
            </a:r>
          </a:p>
        </p:txBody>
      </p:sp>
      <p:sp>
        <p:nvSpPr>
          <p:cNvPr id="11269" name="Rectangle 8"/>
          <p:cNvSpPr>
            <a:spLocks noChangeArrowheads="1"/>
          </p:cNvSpPr>
          <p:nvPr/>
        </p:nvSpPr>
        <p:spPr bwMode="auto">
          <a:xfrm>
            <a:off x="0" y="36576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IMMUNE </a:t>
            </a:r>
          </a:p>
          <a:p>
            <a:pPr algn="ctr"/>
            <a:r>
              <a:rPr lang="en-US" sz="2400" b="1"/>
              <a:t>SYSTEM</a:t>
            </a:r>
            <a:endParaRPr lang="en-US" sz="2400"/>
          </a:p>
        </p:txBody>
      </p:sp>
      <p:sp>
        <p:nvSpPr>
          <p:cNvPr id="11270" name="Rectangle 11"/>
          <p:cNvSpPr>
            <a:spLocks noChangeArrowheads="1"/>
          </p:cNvSpPr>
          <p:nvPr/>
        </p:nvSpPr>
        <p:spPr bwMode="auto">
          <a:xfrm>
            <a:off x="0" y="9144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INTEGUMENTARY</a:t>
            </a:r>
          </a:p>
          <a:p>
            <a:pPr algn="ctr"/>
            <a:r>
              <a:rPr lang="en-US" sz="2400" b="1"/>
              <a:t>SYSTEM</a:t>
            </a:r>
          </a:p>
        </p:txBody>
      </p:sp>
      <p:sp>
        <p:nvSpPr>
          <p:cNvPr id="11271" name="Rectangle 14"/>
          <p:cNvSpPr>
            <a:spLocks noChangeArrowheads="1"/>
          </p:cNvSpPr>
          <p:nvPr/>
        </p:nvSpPr>
        <p:spPr bwMode="auto">
          <a:xfrm>
            <a:off x="0" y="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ENDOCRINE </a:t>
            </a:r>
          </a:p>
          <a:p>
            <a:pPr algn="ctr"/>
            <a:r>
              <a:rPr lang="en-US" sz="2400" b="1"/>
              <a:t>SYSTEM</a:t>
            </a:r>
          </a:p>
        </p:txBody>
      </p:sp>
      <p:grpSp>
        <p:nvGrpSpPr>
          <p:cNvPr id="11272" name="Group 27"/>
          <p:cNvGrpSpPr>
            <a:grpSpLocks/>
          </p:cNvGrpSpPr>
          <p:nvPr/>
        </p:nvGrpSpPr>
        <p:grpSpPr bwMode="auto">
          <a:xfrm>
            <a:off x="3048000" y="2743200"/>
            <a:ext cx="3048000" cy="914400"/>
            <a:chOff x="1920" y="0"/>
            <a:chExt cx="1920" cy="576"/>
          </a:xfrm>
        </p:grpSpPr>
        <p:sp>
          <p:nvSpPr>
            <p:cNvPr id="11300" name="Rectangle 4"/>
            <p:cNvSpPr>
              <a:spLocks noChangeArrowheads="1"/>
            </p:cNvSpPr>
            <p:nvPr/>
          </p:nvSpPr>
          <p:spPr bwMode="auto">
            <a:xfrm>
              <a:off x="1920" y="0"/>
              <a:ext cx="1920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/>
                <a:t>Produces sex cells to create</a:t>
              </a:r>
            </a:p>
            <a:p>
              <a:pPr algn="ctr"/>
              <a:r>
                <a:rPr lang="en-US" sz="1400"/>
                <a:t>children, controls female </a:t>
              </a:r>
            </a:p>
            <a:p>
              <a:pPr algn="ctr"/>
              <a:r>
                <a:rPr lang="en-US" sz="1400"/>
                <a:t>&amp; male characteristics</a:t>
              </a:r>
            </a:p>
          </p:txBody>
        </p:sp>
        <p:sp>
          <p:nvSpPr>
            <p:cNvPr id="11301" name="Text Box 17"/>
            <p:cNvSpPr txBox="1">
              <a:spLocks noChangeArrowheads="1"/>
            </p:cNvSpPr>
            <p:nvPr/>
          </p:nvSpPr>
          <p:spPr bwMode="auto">
            <a:xfrm>
              <a:off x="3600" y="384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5F</a:t>
              </a:r>
            </a:p>
          </p:txBody>
        </p:sp>
      </p:grpSp>
      <p:grpSp>
        <p:nvGrpSpPr>
          <p:cNvPr id="11273" name="Group 29"/>
          <p:cNvGrpSpPr>
            <a:grpSpLocks/>
          </p:cNvGrpSpPr>
          <p:nvPr/>
        </p:nvGrpSpPr>
        <p:grpSpPr bwMode="auto">
          <a:xfrm>
            <a:off x="3048000" y="1828800"/>
            <a:ext cx="3048000" cy="914400"/>
            <a:chOff x="1920" y="576"/>
            <a:chExt cx="1920" cy="576"/>
          </a:xfrm>
        </p:grpSpPr>
        <p:sp>
          <p:nvSpPr>
            <p:cNvPr id="11298" name="Rectangle 7"/>
            <p:cNvSpPr>
              <a:spLocks noChangeArrowheads="1"/>
            </p:cNvSpPr>
            <p:nvPr/>
          </p:nvSpPr>
          <p:spPr bwMode="auto">
            <a:xfrm>
              <a:off x="1920" y="576"/>
              <a:ext cx="1920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/>
                <a:t>Processes information, provides</a:t>
              </a:r>
            </a:p>
            <a:p>
              <a:pPr algn="ctr"/>
              <a:r>
                <a:rPr lang="en-US" sz="1200"/>
                <a:t>short-term control over</a:t>
              </a:r>
            </a:p>
            <a:p>
              <a:pPr algn="ctr"/>
              <a:r>
                <a:rPr lang="en-US" sz="1200"/>
                <a:t>activities of other organ</a:t>
              </a:r>
            </a:p>
            <a:p>
              <a:pPr algn="ctr"/>
              <a:r>
                <a:rPr lang="en-US" sz="1200"/>
                <a:t>systems, and directs immediate</a:t>
              </a:r>
            </a:p>
            <a:p>
              <a:pPr algn="ctr"/>
              <a:r>
                <a:rPr lang="en-US" sz="1200"/>
                <a:t>responses to stimuli</a:t>
              </a:r>
            </a:p>
          </p:txBody>
        </p:sp>
        <p:sp>
          <p:nvSpPr>
            <p:cNvPr id="11299" name="Text Box 18"/>
            <p:cNvSpPr txBox="1">
              <a:spLocks noChangeArrowheads="1"/>
            </p:cNvSpPr>
            <p:nvPr/>
          </p:nvSpPr>
          <p:spPr bwMode="auto">
            <a:xfrm>
              <a:off x="3600" y="960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2F</a:t>
              </a:r>
            </a:p>
          </p:txBody>
        </p:sp>
      </p:grpSp>
      <p:grpSp>
        <p:nvGrpSpPr>
          <p:cNvPr id="11274" name="Group 31"/>
          <p:cNvGrpSpPr>
            <a:grpSpLocks/>
          </p:cNvGrpSpPr>
          <p:nvPr/>
        </p:nvGrpSpPr>
        <p:grpSpPr bwMode="auto">
          <a:xfrm>
            <a:off x="3048000" y="3657600"/>
            <a:ext cx="3048000" cy="914400"/>
            <a:chOff x="1920" y="1152"/>
            <a:chExt cx="1920" cy="576"/>
          </a:xfrm>
        </p:grpSpPr>
        <p:sp>
          <p:nvSpPr>
            <p:cNvPr id="11296" name="Rectangle 10"/>
            <p:cNvSpPr>
              <a:spLocks noChangeArrowheads="1"/>
            </p:cNvSpPr>
            <p:nvPr/>
          </p:nvSpPr>
          <p:spPr bwMode="auto">
            <a:xfrm>
              <a:off x="1920" y="1152"/>
              <a:ext cx="1920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/>
                <a:t>Defense against infection </a:t>
              </a:r>
            </a:p>
            <a:p>
              <a:pPr algn="ctr"/>
              <a:r>
                <a:rPr lang="en-US" sz="1400"/>
                <a:t>and disease</a:t>
              </a:r>
            </a:p>
          </p:txBody>
        </p:sp>
        <p:sp>
          <p:nvSpPr>
            <p:cNvPr id="11297" name="Text Box 19"/>
            <p:cNvSpPr txBox="1">
              <a:spLocks noChangeArrowheads="1"/>
            </p:cNvSpPr>
            <p:nvPr/>
          </p:nvSpPr>
          <p:spPr bwMode="auto">
            <a:xfrm>
              <a:off x="3600" y="1536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3F</a:t>
              </a:r>
            </a:p>
          </p:txBody>
        </p:sp>
      </p:grpSp>
      <p:grpSp>
        <p:nvGrpSpPr>
          <p:cNvPr id="11275" name="Group 33"/>
          <p:cNvGrpSpPr>
            <a:grpSpLocks/>
          </p:cNvGrpSpPr>
          <p:nvPr/>
        </p:nvGrpSpPr>
        <p:grpSpPr bwMode="auto">
          <a:xfrm>
            <a:off x="3048000" y="914400"/>
            <a:ext cx="3048000" cy="914400"/>
            <a:chOff x="1920" y="1728"/>
            <a:chExt cx="1920" cy="576"/>
          </a:xfrm>
        </p:grpSpPr>
        <p:sp>
          <p:nvSpPr>
            <p:cNvPr id="11294" name="Rectangle 13"/>
            <p:cNvSpPr>
              <a:spLocks noChangeArrowheads="1"/>
            </p:cNvSpPr>
            <p:nvPr/>
          </p:nvSpPr>
          <p:spPr bwMode="auto">
            <a:xfrm>
              <a:off x="1920" y="1728"/>
              <a:ext cx="1920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/>
                <a:t>1st barrier to disease and the</a:t>
              </a:r>
            </a:p>
            <a:p>
              <a:pPr algn="ctr"/>
              <a:r>
                <a:rPr lang="en-US" sz="1400"/>
                <a:t>environment; controls body</a:t>
              </a:r>
            </a:p>
            <a:p>
              <a:pPr algn="ctr"/>
              <a:r>
                <a:rPr lang="en-US" sz="1400"/>
                <a:t>temperature, keeps body fluids</a:t>
              </a:r>
            </a:p>
            <a:p>
              <a:pPr algn="ctr"/>
              <a:r>
                <a:rPr lang="en-US" sz="1400"/>
                <a:t>inside body.</a:t>
              </a:r>
            </a:p>
          </p:txBody>
        </p:sp>
        <p:sp>
          <p:nvSpPr>
            <p:cNvPr id="11295" name="Text Box 20"/>
            <p:cNvSpPr txBox="1">
              <a:spLocks noChangeArrowheads="1"/>
            </p:cNvSpPr>
            <p:nvPr/>
          </p:nvSpPr>
          <p:spPr bwMode="auto">
            <a:xfrm>
              <a:off x="3600" y="2112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1F</a:t>
              </a:r>
            </a:p>
          </p:txBody>
        </p:sp>
      </p:grpSp>
      <p:grpSp>
        <p:nvGrpSpPr>
          <p:cNvPr id="11276" name="Group 35"/>
          <p:cNvGrpSpPr>
            <a:grpSpLocks/>
          </p:cNvGrpSpPr>
          <p:nvPr/>
        </p:nvGrpSpPr>
        <p:grpSpPr bwMode="auto">
          <a:xfrm>
            <a:off x="3048000" y="0"/>
            <a:ext cx="3048000" cy="914400"/>
            <a:chOff x="1920" y="2304"/>
            <a:chExt cx="1920" cy="576"/>
          </a:xfrm>
        </p:grpSpPr>
        <p:sp>
          <p:nvSpPr>
            <p:cNvPr id="11292" name="Rectangle 16"/>
            <p:cNvSpPr>
              <a:spLocks noChangeArrowheads="1"/>
            </p:cNvSpPr>
            <p:nvPr/>
          </p:nvSpPr>
          <p:spPr bwMode="auto">
            <a:xfrm>
              <a:off x="1920" y="2304"/>
              <a:ext cx="1920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/>
                <a:t>Regulates body temperature,</a:t>
              </a:r>
            </a:p>
            <a:p>
              <a:pPr algn="ctr"/>
              <a:r>
                <a:rPr lang="en-US" sz="1200"/>
                <a:t>metabolism, development, and</a:t>
              </a:r>
            </a:p>
            <a:p>
              <a:pPr algn="ctr"/>
              <a:r>
                <a:rPr lang="en-US" sz="1200"/>
                <a:t>reproduction; maintains</a:t>
              </a:r>
            </a:p>
            <a:p>
              <a:pPr algn="ctr"/>
              <a:r>
                <a:rPr lang="en-US" sz="1200"/>
                <a:t>homeostasis; regulates other</a:t>
              </a:r>
            </a:p>
            <a:p>
              <a:pPr algn="ctr"/>
              <a:r>
                <a:rPr lang="en-US" sz="1200"/>
                <a:t>organ systems</a:t>
              </a:r>
            </a:p>
          </p:txBody>
        </p:sp>
        <p:sp>
          <p:nvSpPr>
            <p:cNvPr id="11293" name="Text Box 21"/>
            <p:cNvSpPr txBox="1">
              <a:spLocks noChangeArrowheads="1"/>
            </p:cNvSpPr>
            <p:nvPr/>
          </p:nvSpPr>
          <p:spPr bwMode="auto">
            <a:xfrm>
              <a:off x="3600" y="2688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4F</a:t>
              </a:r>
            </a:p>
          </p:txBody>
        </p:sp>
      </p:grpSp>
      <p:grpSp>
        <p:nvGrpSpPr>
          <p:cNvPr id="11277" name="Group 28"/>
          <p:cNvGrpSpPr>
            <a:grpSpLocks/>
          </p:cNvGrpSpPr>
          <p:nvPr/>
        </p:nvGrpSpPr>
        <p:grpSpPr bwMode="auto">
          <a:xfrm>
            <a:off x="6096000" y="2743200"/>
            <a:ext cx="3048000" cy="914400"/>
            <a:chOff x="3840" y="0"/>
            <a:chExt cx="1920" cy="576"/>
          </a:xfrm>
          <a:noFill/>
        </p:grpSpPr>
        <p:sp>
          <p:nvSpPr>
            <p:cNvPr id="11290" name="Rectangle 3"/>
            <p:cNvSpPr>
              <a:spLocks noChangeArrowheads="1"/>
            </p:cNvSpPr>
            <p:nvPr/>
          </p:nvSpPr>
          <p:spPr bwMode="auto">
            <a:xfrm>
              <a:off x="3840" y="0"/>
              <a:ext cx="1920" cy="576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Testes, penis (males); </a:t>
              </a:r>
            </a:p>
            <a:p>
              <a:pPr algn="ctr"/>
              <a:r>
                <a:rPr lang="en-US"/>
                <a:t>ovaries, uterus, </a:t>
              </a:r>
            </a:p>
            <a:p>
              <a:pPr algn="ctr"/>
              <a:r>
                <a:rPr lang="en-US"/>
                <a:t>breasts (females)</a:t>
              </a:r>
            </a:p>
          </p:txBody>
        </p:sp>
        <p:sp>
          <p:nvSpPr>
            <p:cNvPr id="11291" name="Text Box 22"/>
            <p:cNvSpPr txBox="1">
              <a:spLocks noChangeArrowheads="1"/>
            </p:cNvSpPr>
            <p:nvPr/>
          </p:nvSpPr>
          <p:spPr bwMode="auto">
            <a:xfrm>
              <a:off x="5520" y="48"/>
              <a:ext cx="240" cy="17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5S</a:t>
              </a:r>
            </a:p>
          </p:txBody>
        </p:sp>
      </p:grpSp>
      <p:grpSp>
        <p:nvGrpSpPr>
          <p:cNvPr id="11278" name="Group 30"/>
          <p:cNvGrpSpPr>
            <a:grpSpLocks/>
          </p:cNvGrpSpPr>
          <p:nvPr/>
        </p:nvGrpSpPr>
        <p:grpSpPr bwMode="auto">
          <a:xfrm>
            <a:off x="6096000" y="1828800"/>
            <a:ext cx="3048000" cy="914400"/>
            <a:chOff x="3840" y="576"/>
            <a:chExt cx="1920" cy="576"/>
          </a:xfrm>
          <a:noFill/>
        </p:grpSpPr>
        <p:sp>
          <p:nvSpPr>
            <p:cNvPr id="11288" name="Rectangle 6"/>
            <p:cNvSpPr>
              <a:spLocks noChangeArrowheads="1"/>
            </p:cNvSpPr>
            <p:nvPr/>
          </p:nvSpPr>
          <p:spPr bwMode="auto">
            <a:xfrm>
              <a:off x="3840" y="576"/>
              <a:ext cx="1920" cy="576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Brain, spinal cord, </a:t>
              </a:r>
            </a:p>
            <a:p>
              <a:pPr algn="ctr"/>
              <a:r>
                <a:rPr lang="en-US"/>
                <a:t>nerves, sense</a:t>
              </a:r>
            </a:p>
            <a:p>
              <a:pPr algn="ctr"/>
              <a:r>
                <a:rPr lang="en-US"/>
                <a:t>organs</a:t>
              </a:r>
            </a:p>
          </p:txBody>
        </p:sp>
        <p:sp>
          <p:nvSpPr>
            <p:cNvPr id="11289" name="Text Box 23"/>
            <p:cNvSpPr txBox="1">
              <a:spLocks noChangeArrowheads="1"/>
            </p:cNvSpPr>
            <p:nvPr/>
          </p:nvSpPr>
          <p:spPr bwMode="auto">
            <a:xfrm>
              <a:off x="5520" y="720"/>
              <a:ext cx="240" cy="17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1S</a:t>
              </a:r>
            </a:p>
          </p:txBody>
        </p:sp>
      </p:grpSp>
      <p:grpSp>
        <p:nvGrpSpPr>
          <p:cNvPr id="11279" name="Group 32"/>
          <p:cNvGrpSpPr>
            <a:grpSpLocks/>
          </p:cNvGrpSpPr>
          <p:nvPr/>
        </p:nvGrpSpPr>
        <p:grpSpPr bwMode="auto">
          <a:xfrm>
            <a:off x="6096000" y="3657600"/>
            <a:ext cx="3048000" cy="914400"/>
            <a:chOff x="3840" y="1152"/>
            <a:chExt cx="1920" cy="576"/>
          </a:xfrm>
          <a:noFill/>
        </p:grpSpPr>
        <p:sp>
          <p:nvSpPr>
            <p:cNvPr id="11286" name="Rectangle 9"/>
            <p:cNvSpPr>
              <a:spLocks noChangeArrowheads="1"/>
            </p:cNvSpPr>
            <p:nvPr/>
          </p:nvSpPr>
          <p:spPr bwMode="auto">
            <a:xfrm>
              <a:off x="3840" y="1152"/>
              <a:ext cx="1920" cy="576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/>
                <a:t>Lymph nodes, white blood cells, skin</a:t>
              </a:r>
            </a:p>
          </p:txBody>
        </p:sp>
        <p:sp>
          <p:nvSpPr>
            <p:cNvPr id="11287" name="Text Box 24"/>
            <p:cNvSpPr txBox="1">
              <a:spLocks noChangeArrowheads="1"/>
            </p:cNvSpPr>
            <p:nvPr/>
          </p:nvSpPr>
          <p:spPr bwMode="auto">
            <a:xfrm>
              <a:off x="5520" y="1152"/>
              <a:ext cx="240" cy="17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2S</a:t>
              </a:r>
            </a:p>
          </p:txBody>
        </p:sp>
      </p:grpSp>
      <p:grpSp>
        <p:nvGrpSpPr>
          <p:cNvPr id="11280" name="Group 34"/>
          <p:cNvGrpSpPr>
            <a:grpSpLocks/>
          </p:cNvGrpSpPr>
          <p:nvPr/>
        </p:nvGrpSpPr>
        <p:grpSpPr bwMode="auto">
          <a:xfrm>
            <a:off x="6096000" y="914400"/>
            <a:ext cx="3048000" cy="914400"/>
            <a:chOff x="3840" y="1728"/>
            <a:chExt cx="1920" cy="576"/>
          </a:xfrm>
          <a:noFill/>
        </p:grpSpPr>
        <p:sp>
          <p:nvSpPr>
            <p:cNvPr id="11284" name="Rectangle 12"/>
            <p:cNvSpPr>
              <a:spLocks noChangeArrowheads="1"/>
            </p:cNvSpPr>
            <p:nvPr/>
          </p:nvSpPr>
          <p:spPr bwMode="auto">
            <a:xfrm>
              <a:off x="3840" y="1728"/>
              <a:ext cx="1920" cy="576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Skin, hair follicles, sebaceous</a:t>
              </a:r>
            </a:p>
            <a:p>
              <a:pPr algn="ctr"/>
              <a:r>
                <a:rPr lang="en-US"/>
                <a:t> and sweat glands, nails,</a:t>
              </a:r>
            </a:p>
            <a:p>
              <a:pPr algn="ctr"/>
              <a:r>
                <a:rPr lang="en-US"/>
                <a:t> and sensory receptors</a:t>
              </a:r>
            </a:p>
          </p:txBody>
        </p:sp>
        <p:sp>
          <p:nvSpPr>
            <p:cNvPr id="11285" name="Text Box 25"/>
            <p:cNvSpPr txBox="1">
              <a:spLocks noChangeArrowheads="1"/>
            </p:cNvSpPr>
            <p:nvPr/>
          </p:nvSpPr>
          <p:spPr bwMode="auto">
            <a:xfrm>
              <a:off x="5520" y="2083"/>
              <a:ext cx="240" cy="17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3S</a:t>
              </a:r>
            </a:p>
          </p:txBody>
        </p:sp>
      </p:grpSp>
      <p:grpSp>
        <p:nvGrpSpPr>
          <p:cNvPr id="11281" name="Group 36"/>
          <p:cNvGrpSpPr>
            <a:grpSpLocks/>
          </p:cNvGrpSpPr>
          <p:nvPr/>
        </p:nvGrpSpPr>
        <p:grpSpPr bwMode="auto">
          <a:xfrm>
            <a:off x="6096000" y="0"/>
            <a:ext cx="3048000" cy="914400"/>
            <a:chOff x="3840" y="2304"/>
            <a:chExt cx="1920" cy="576"/>
          </a:xfrm>
          <a:noFill/>
        </p:grpSpPr>
        <p:sp>
          <p:nvSpPr>
            <p:cNvPr id="11282" name="Rectangle 15"/>
            <p:cNvSpPr>
              <a:spLocks noChangeArrowheads="1"/>
            </p:cNvSpPr>
            <p:nvPr/>
          </p:nvSpPr>
          <p:spPr bwMode="auto">
            <a:xfrm>
              <a:off x="3840" y="2304"/>
              <a:ext cx="1920" cy="576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/>
                <a:t>Pineal gland, pituitary, </a:t>
              </a:r>
            </a:p>
            <a:p>
              <a:pPr algn="ctr"/>
              <a:r>
                <a:rPr lang="en-US" sz="1400"/>
                <a:t>thyroid, parathyroid, thymus,</a:t>
              </a:r>
            </a:p>
            <a:p>
              <a:pPr algn="ctr"/>
              <a:r>
                <a:rPr lang="en-US" sz="1400"/>
                <a:t> adrenal glands, kidneys, </a:t>
              </a:r>
            </a:p>
            <a:p>
              <a:pPr algn="ctr"/>
              <a:r>
                <a:rPr lang="en-US" sz="1400"/>
                <a:t>pancreas, testes, and ovaries</a:t>
              </a:r>
            </a:p>
          </p:txBody>
        </p:sp>
        <p:sp>
          <p:nvSpPr>
            <p:cNvPr id="11283" name="Text Box 26"/>
            <p:cNvSpPr txBox="1">
              <a:spLocks noChangeArrowheads="1"/>
            </p:cNvSpPr>
            <p:nvPr/>
          </p:nvSpPr>
          <p:spPr bwMode="auto">
            <a:xfrm>
              <a:off x="5520" y="2304"/>
              <a:ext cx="240" cy="17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4S</a:t>
              </a:r>
            </a:p>
          </p:txBody>
        </p:sp>
      </p:grpSp>
      <p:sp>
        <p:nvSpPr>
          <p:cNvPr id="3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5943600"/>
            <a:ext cx="2895600" cy="777875"/>
          </a:xfrm>
          <a:noFill/>
        </p:spPr>
        <p:txBody>
          <a:bodyPr/>
          <a:lstStyle/>
          <a:p>
            <a:r>
              <a:rPr lang="en-US" sz="3600" dirty="0" smtClean="0"/>
              <a:t>KEY</a:t>
            </a:r>
            <a:endParaRPr lang="en-US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5943600"/>
            <a:ext cx="2895600" cy="777875"/>
          </a:xfrm>
          <a:noFill/>
        </p:spPr>
        <p:txBody>
          <a:bodyPr/>
          <a:lstStyle/>
          <a:p>
            <a:r>
              <a:rPr lang="en-US" sz="3600" dirty="0" smtClean="0"/>
              <a:t>KEY</a:t>
            </a:r>
            <a:endParaRPr lang="en-US" sz="3600" dirty="0"/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0" y="9144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SKELETAL </a:t>
            </a:r>
          </a:p>
          <a:p>
            <a:pPr algn="ctr"/>
            <a:r>
              <a:rPr lang="en-US" sz="2400" b="1"/>
              <a:t>SYSTEM</a:t>
            </a:r>
            <a:endParaRPr lang="en-US" sz="2400"/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0" y="18288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CIRCULATORY</a:t>
            </a:r>
          </a:p>
          <a:p>
            <a:pPr algn="ctr"/>
            <a:r>
              <a:rPr lang="en-US" sz="2400" b="1"/>
              <a:t>SYSTEM</a:t>
            </a:r>
          </a:p>
        </p:txBody>
      </p:sp>
      <p:sp>
        <p:nvSpPr>
          <p:cNvPr id="12293" name="Rectangle 8"/>
          <p:cNvSpPr>
            <a:spLocks noChangeArrowheads="1"/>
          </p:cNvSpPr>
          <p:nvPr/>
        </p:nvSpPr>
        <p:spPr bwMode="auto">
          <a:xfrm>
            <a:off x="0" y="45720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MUSCULAR </a:t>
            </a:r>
          </a:p>
          <a:p>
            <a:pPr algn="ctr"/>
            <a:r>
              <a:rPr lang="en-US" sz="2400" b="1"/>
              <a:t>SYSTEM</a:t>
            </a:r>
            <a:endParaRPr lang="en-US" sz="2400"/>
          </a:p>
        </p:txBody>
      </p:sp>
      <p:sp>
        <p:nvSpPr>
          <p:cNvPr id="12294" name="Rectangle 11"/>
          <p:cNvSpPr>
            <a:spLocks noChangeArrowheads="1"/>
          </p:cNvSpPr>
          <p:nvPr/>
        </p:nvSpPr>
        <p:spPr bwMode="auto">
          <a:xfrm>
            <a:off x="0" y="36576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RESPIRATORY</a:t>
            </a:r>
          </a:p>
          <a:p>
            <a:pPr algn="ctr"/>
            <a:r>
              <a:rPr lang="en-US" sz="2400" b="1"/>
              <a:t>SYSTEM</a:t>
            </a:r>
          </a:p>
        </p:txBody>
      </p:sp>
      <p:sp>
        <p:nvSpPr>
          <p:cNvPr id="12295" name="Rectangle 14"/>
          <p:cNvSpPr>
            <a:spLocks noChangeArrowheads="1"/>
          </p:cNvSpPr>
          <p:nvPr/>
        </p:nvSpPr>
        <p:spPr bwMode="auto">
          <a:xfrm>
            <a:off x="0" y="27432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EXCRETORY </a:t>
            </a:r>
          </a:p>
          <a:p>
            <a:pPr algn="ctr"/>
            <a:r>
              <a:rPr lang="en-US" sz="2400" b="1"/>
              <a:t>SYSTEM</a:t>
            </a:r>
          </a:p>
        </p:txBody>
      </p:sp>
      <p:sp>
        <p:nvSpPr>
          <p:cNvPr id="12296" name="Rectangle 17"/>
          <p:cNvSpPr>
            <a:spLocks noChangeArrowheads="1"/>
          </p:cNvSpPr>
          <p:nvPr/>
        </p:nvSpPr>
        <p:spPr bwMode="auto">
          <a:xfrm>
            <a:off x="0" y="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DIGESTIVE</a:t>
            </a:r>
          </a:p>
          <a:p>
            <a:pPr algn="ctr"/>
            <a:r>
              <a:rPr lang="en-US" sz="2400" b="1"/>
              <a:t>SYSTEM</a:t>
            </a:r>
          </a:p>
        </p:txBody>
      </p:sp>
      <p:grpSp>
        <p:nvGrpSpPr>
          <p:cNvPr id="12297" name="Group 32"/>
          <p:cNvGrpSpPr>
            <a:grpSpLocks/>
          </p:cNvGrpSpPr>
          <p:nvPr/>
        </p:nvGrpSpPr>
        <p:grpSpPr bwMode="auto">
          <a:xfrm>
            <a:off x="3048000" y="914400"/>
            <a:ext cx="3048000" cy="914400"/>
            <a:chOff x="1920" y="0"/>
            <a:chExt cx="1920" cy="576"/>
          </a:xfrm>
        </p:grpSpPr>
        <p:sp>
          <p:nvSpPr>
            <p:cNvPr id="12331" name="Rectangle 4"/>
            <p:cNvSpPr>
              <a:spLocks noChangeArrowheads="1"/>
            </p:cNvSpPr>
            <p:nvPr/>
          </p:nvSpPr>
          <p:spPr bwMode="auto">
            <a:xfrm>
              <a:off x="1920" y="0"/>
              <a:ext cx="1920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Support and protection of soft</a:t>
              </a:r>
            </a:p>
            <a:p>
              <a:pPr algn="ctr"/>
              <a:r>
                <a:rPr lang="en-US"/>
                <a:t>tissues, mineral storage, and</a:t>
              </a:r>
            </a:p>
            <a:p>
              <a:pPr algn="ctr"/>
              <a:r>
                <a:rPr lang="en-US"/>
                <a:t>blood production</a:t>
              </a:r>
            </a:p>
          </p:txBody>
        </p:sp>
        <p:sp>
          <p:nvSpPr>
            <p:cNvPr id="12332" name="Text Box 20"/>
            <p:cNvSpPr txBox="1">
              <a:spLocks noChangeArrowheads="1"/>
            </p:cNvSpPr>
            <p:nvPr/>
          </p:nvSpPr>
          <p:spPr bwMode="auto">
            <a:xfrm>
              <a:off x="3504" y="384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11F</a:t>
              </a:r>
            </a:p>
          </p:txBody>
        </p:sp>
      </p:grpSp>
      <p:grpSp>
        <p:nvGrpSpPr>
          <p:cNvPr id="12298" name="Group 33"/>
          <p:cNvGrpSpPr>
            <a:grpSpLocks/>
          </p:cNvGrpSpPr>
          <p:nvPr/>
        </p:nvGrpSpPr>
        <p:grpSpPr bwMode="auto">
          <a:xfrm>
            <a:off x="3048000" y="1828800"/>
            <a:ext cx="3048000" cy="914400"/>
            <a:chOff x="1920" y="576"/>
            <a:chExt cx="1920" cy="576"/>
          </a:xfrm>
        </p:grpSpPr>
        <p:sp>
          <p:nvSpPr>
            <p:cNvPr id="12329" name="Rectangle 7"/>
            <p:cNvSpPr>
              <a:spLocks noChangeArrowheads="1"/>
            </p:cNvSpPr>
            <p:nvPr/>
          </p:nvSpPr>
          <p:spPr bwMode="auto">
            <a:xfrm>
              <a:off x="1920" y="576"/>
              <a:ext cx="1920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/>
            </a:p>
            <a:p>
              <a:pPr algn="ctr"/>
              <a:r>
                <a:rPr lang="en-US"/>
                <a:t>Internal transport of cells and</a:t>
              </a:r>
            </a:p>
            <a:p>
              <a:pPr algn="ctr"/>
              <a:r>
                <a:rPr lang="en-US"/>
                <a:t>dissolved materials</a:t>
              </a:r>
            </a:p>
            <a:p>
              <a:pPr algn="ctr"/>
              <a:endParaRPr lang="en-US"/>
            </a:p>
          </p:txBody>
        </p:sp>
        <p:sp>
          <p:nvSpPr>
            <p:cNvPr id="12330" name="Text Box 21"/>
            <p:cNvSpPr txBox="1">
              <a:spLocks noChangeArrowheads="1"/>
            </p:cNvSpPr>
            <p:nvPr/>
          </p:nvSpPr>
          <p:spPr bwMode="auto">
            <a:xfrm>
              <a:off x="3600" y="960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8F</a:t>
              </a:r>
            </a:p>
          </p:txBody>
        </p:sp>
      </p:grpSp>
      <p:grpSp>
        <p:nvGrpSpPr>
          <p:cNvPr id="12299" name="Group 34"/>
          <p:cNvGrpSpPr>
            <a:grpSpLocks/>
          </p:cNvGrpSpPr>
          <p:nvPr/>
        </p:nvGrpSpPr>
        <p:grpSpPr bwMode="auto">
          <a:xfrm>
            <a:off x="3048000" y="4572000"/>
            <a:ext cx="3048000" cy="914400"/>
            <a:chOff x="1920" y="1152"/>
            <a:chExt cx="1920" cy="576"/>
          </a:xfrm>
        </p:grpSpPr>
        <p:sp>
          <p:nvSpPr>
            <p:cNvPr id="12327" name="Rectangle 10"/>
            <p:cNvSpPr>
              <a:spLocks noChangeArrowheads="1"/>
            </p:cNvSpPr>
            <p:nvPr/>
          </p:nvSpPr>
          <p:spPr bwMode="auto">
            <a:xfrm>
              <a:off x="1920" y="1152"/>
              <a:ext cx="1920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Provide movement, produce</a:t>
              </a:r>
            </a:p>
            <a:p>
              <a:pPr algn="ctr"/>
              <a:r>
                <a:rPr lang="en-US"/>
                <a:t>heat, and support skeletal</a:t>
              </a:r>
            </a:p>
            <a:p>
              <a:pPr algn="ctr"/>
              <a:r>
                <a:rPr lang="en-US"/>
                <a:t>position</a:t>
              </a:r>
            </a:p>
          </p:txBody>
        </p:sp>
        <p:sp>
          <p:nvSpPr>
            <p:cNvPr id="12328" name="Text Box 22"/>
            <p:cNvSpPr txBox="1">
              <a:spLocks noChangeArrowheads="1"/>
            </p:cNvSpPr>
            <p:nvPr/>
          </p:nvSpPr>
          <p:spPr bwMode="auto">
            <a:xfrm>
              <a:off x="3600" y="1536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7F</a:t>
              </a:r>
            </a:p>
          </p:txBody>
        </p:sp>
      </p:grpSp>
      <p:grpSp>
        <p:nvGrpSpPr>
          <p:cNvPr id="12300" name="Group 35"/>
          <p:cNvGrpSpPr>
            <a:grpSpLocks/>
          </p:cNvGrpSpPr>
          <p:nvPr/>
        </p:nvGrpSpPr>
        <p:grpSpPr bwMode="auto">
          <a:xfrm>
            <a:off x="3048000" y="3657600"/>
            <a:ext cx="3048000" cy="914400"/>
            <a:chOff x="1920" y="1728"/>
            <a:chExt cx="1920" cy="576"/>
          </a:xfrm>
        </p:grpSpPr>
        <p:sp>
          <p:nvSpPr>
            <p:cNvPr id="12325" name="Rectangle 13"/>
            <p:cNvSpPr>
              <a:spLocks noChangeArrowheads="1"/>
            </p:cNvSpPr>
            <p:nvPr/>
          </p:nvSpPr>
          <p:spPr bwMode="auto">
            <a:xfrm>
              <a:off x="1920" y="1728"/>
              <a:ext cx="1920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Intake of air and gas</a:t>
              </a:r>
            </a:p>
            <a:p>
              <a:pPr algn="ctr"/>
              <a:r>
                <a:rPr lang="en-US"/>
                <a:t> exchange</a:t>
              </a:r>
            </a:p>
          </p:txBody>
        </p:sp>
        <p:sp>
          <p:nvSpPr>
            <p:cNvPr id="12326" name="Text Box 23"/>
            <p:cNvSpPr txBox="1">
              <a:spLocks noChangeArrowheads="1"/>
            </p:cNvSpPr>
            <p:nvPr/>
          </p:nvSpPr>
          <p:spPr bwMode="auto">
            <a:xfrm>
              <a:off x="3600" y="2112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6F</a:t>
              </a:r>
            </a:p>
          </p:txBody>
        </p:sp>
      </p:grpSp>
      <p:grpSp>
        <p:nvGrpSpPr>
          <p:cNvPr id="12301" name="Group 36"/>
          <p:cNvGrpSpPr>
            <a:grpSpLocks/>
          </p:cNvGrpSpPr>
          <p:nvPr/>
        </p:nvGrpSpPr>
        <p:grpSpPr bwMode="auto">
          <a:xfrm>
            <a:off x="3048000" y="2743200"/>
            <a:ext cx="3200400" cy="914400"/>
            <a:chOff x="1920" y="2304"/>
            <a:chExt cx="2016" cy="576"/>
          </a:xfrm>
        </p:grpSpPr>
        <p:sp>
          <p:nvSpPr>
            <p:cNvPr id="12323" name="Rectangle 16"/>
            <p:cNvSpPr>
              <a:spLocks noChangeArrowheads="1"/>
            </p:cNvSpPr>
            <p:nvPr/>
          </p:nvSpPr>
          <p:spPr bwMode="auto">
            <a:xfrm>
              <a:off x="1920" y="2304"/>
              <a:ext cx="1920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/>
                <a:t>Filter blood, collect and remove</a:t>
              </a:r>
            </a:p>
            <a:p>
              <a:pPr algn="ctr"/>
              <a:r>
                <a:rPr lang="en-US" sz="1400"/>
                <a:t> nitrogenous wastes  from blood, </a:t>
              </a:r>
            </a:p>
            <a:p>
              <a:pPr algn="ctr"/>
              <a:r>
                <a:rPr lang="en-US" sz="1400"/>
                <a:t>and maintain water, salt, </a:t>
              </a:r>
            </a:p>
            <a:p>
              <a:pPr algn="ctr"/>
              <a:r>
                <a:rPr lang="en-US" sz="1400"/>
                <a:t>acid/base, ion balance</a:t>
              </a:r>
            </a:p>
          </p:txBody>
        </p:sp>
        <p:sp>
          <p:nvSpPr>
            <p:cNvPr id="12324" name="Text Box 24"/>
            <p:cNvSpPr txBox="1">
              <a:spLocks noChangeArrowheads="1"/>
            </p:cNvSpPr>
            <p:nvPr/>
          </p:nvSpPr>
          <p:spPr bwMode="auto">
            <a:xfrm>
              <a:off x="3600" y="2688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9F</a:t>
              </a:r>
            </a:p>
          </p:txBody>
        </p:sp>
      </p:grpSp>
      <p:grpSp>
        <p:nvGrpSpPr>
          <p:cNvPr id="12302" name="Group 37"/>
          <p:cNvGrpSpPr>
            <a:grpSpLocks/>
          </p:cNvGrpSpPr>
          <p:nvPr/>
        </p:nvGrpSpPr>
        <p:grpSpPr bwMode="auto">
          <a:xfrm>
            <a:off x="3048000" y="0"/>
            <a:ext cx="3200400" cy="914400"/>
            <a:chOff x="1920" y="2880"/>
            <a:chExt cx="2016" cy="576"/>
          </a:xfrm>
        </p:grpSpPr>
        <p:sp>
          <p:nvSpPr>
            <p:cNvPr id="12321" name="Rectangle 19"/>
            <p:cNvSpPr>
              <a:spLocks noChangeArrowheads="1"/>
            </p:cNvSpPr>
            <p:nvPr/>
          </p:nvSpPr>
          <p:spPr bwMode="auto">
            <a:xfrm>
              <a:off x="1920" y="2880"/>
              <a:ext cx="1920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/>
                <a:t>Intake of food, mechanical and</a:t>
              </a:r>
            </a:p>
            <a:p>
              <a:pPr algn="ctr"/>
              <a:r>
                <a:rPr lang="en-US" sz="1200"/>
                <a:t>chemical breakdown of food,</a:t>
              </a:r>
            </a:p>
            <a:p>
              <a:pPr algn="ctr"/>
              <a:r>
                <a:rPr lang="en-US" sz="1200"/>
                <a:t>absorption of building blocks of</a:t>
              </a:r>
            </a:p>
            <a:p>
              <a:pPr algn="ctr"/>
              <a:r>
                <a:rPr lang="en-US" sz="1200"/>
                <a:t>food, and formation of solid</a:t>
              </a:r>
            </a:p>
            <a:p>
              <a:pPr algn="ctr"/>
              <a:r>
                <a:rPr lang="en-US" sz="1200"/>
                <a:t>wastes</a:t>
              </a:r>
            </a:p>
          </p:txBody>
        </p:sp>
        <p:sp>
          <p:nvSpPr>
            <p:cNvPr id="12322" name="Text Box 25"/>
            <p:cNvSpPr txBox="1">
              <a:spLocks noChangeArrowheads="1"/>
            </p:cNvSpPr>
            <p:nvPr/>
          </p:nvSpPr>
          <p:spPr bwMode="auto">
            <a:xfrm>
              <a:off x="3600" y="3283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10F</a:t>
              </a:r>
            </a:p>
          </p:txBody>
        </p:sp>
      </p:grpSp>
      <p:grpSp>
        <p:nvGrpSpPr>
          <p:cNvPr id="12303" name="Group 43"/>
          <p:cNvGrpSpPr>
            <a:grpSpLocks/>
          </p:cNvGrpSpPr>
          <p:nvPr/>
        </p:nvGrpSpPr>
        <p:grpSpPr bwMode="auto">
          <a:xfrm>
            <a:off x="6096000" y="914400"/>
            <a:ext cx="3048000" cy="914400"/>
            <a:chOff x="3840" y="0"/>
            <a:chExt cx="1920" cy="576"/>
          </a:xfrm>
          <a:noFill/>
        </p:grpSpPr>
        <p:sp>
          <p:nvSpPr>
            <p:cNvPr id="12319" name="Rectangle 3"/>
            <p:cNvSpPr>
              <a:spLocks noChangeArrowheads="1"/>
            </p:cNvSpPr>
            <p:nvPr/>
          </p:nvSpPr>
          <p:spPr bwMode="auto">
            <a:xfrm>
              <a:off x="3840" y="0"/>
              <a:ext cx="1920" cy="576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Bones, cartilage, joints</a:t>
              </a:r>
            </a:p>
            <a:p>
              <a:pPr algn="ctr"/>
              <a:endParaRPr lang="en-US" sz="2400"/>
            </a:p>
          </p:txBody>
        </p:sp>
        <p:sp>
          <p:nvSpPr>
            <p:cNvPr id="12320" name="Text Box 26"/>
            <p:cNvSpPr txBox="1">
              <a:spLocks noChangeArrowheads="1"/>
            </p:cNvSpPr>
            <p:nvPr/>
          </p:nvSpPr>
          <p:spPr bwMode="auto">
            <a:xfrm>
              <a:off x="5520" y="384"/>
              <a:ext cx="240" cy="17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6S</a:t>
              </a:r>
            </a:p>
          </p:txBody>
        </p:sp>
      </p:grpSp>
      <p:grpSp>
        <p:nvGrpSpPr>
          <p:cNvPr id="12304" name="Group 44"/>
          <p:cNvGrpSpPr>
            <a:grpSpLocks/>
          </p:cNvGrpSpPr>
          <p:nvPr/>
        </p:nvGrpSpPr>
        <p:grpSpPr bwMode="auto">
          <a:xfrm>
            <a:off x="6096000" y="1828800"/>
            <a:ext cx="3048000" cy="960438"/>
            <a:chOff x="4800" y="-1152"/>
            <a:chExt cx="1920" cy="605"/>
          </a:xfrm>
          <a:noFill/>
        </p:grpSpPr>
        <p:sp>
          <p:nvSpPr>
            <p:cNvPr id="12317" name="Rectangle 6"/>
            <p:cNvSpPr>
              <a:spLocks noChangeArrowheads="1"/>
            </p:cNvSpPr>
            <p:nvPr/>
          </p:nvSpPr>
          <p:spPr bwMode="auto">
            <a:xfrm>
              <a:off x="4800" y="-1152"/>
              <a:ext cx="1920" cy="576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Heart, blood vessels, blood, </a:t>
              </a:r>
            </a:p>
            <a:p>
              <a:pPr algn="ctr"/>
              <a:r>
                <a:rPr lang="en-US"/>
                <a:t>lymph, lymph nodes, </a:t>
              </a:r>
            </a:p>
            <a:p>
              <a:pPr algn="ctr"/>
              <a:r>
                <a:rPr lang="en-US"/>
                <a:t>veins, arteries, capillaries</a:t>
              </a:r>
            </a:p>
          </p:txBody>
        </p:sp>
        <p:sp>
          <p:nvSpPr>
            <p:cNvPr id="12318" name="Text Box 27"/>
            <p:cNvSpPr txBox="1">
              <a:spLocks noChangeArrowheads="1"/>
            </p:cNvSpPr>
            <p:nvPr/>
          </p:nvSpPr>
          <p:spPr bwMode="auto">
            <a:xfrm>
              <a:off x="6432" y="-720"/>
              <a:ext cx="288" cy="17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11S</a:t>
              </a:r>
            </a:p>
          </p:txBody>
        </p:sp>
      </p:grpSp>
      <p:grpSp>
        <p:nvGrpSpPr>
          <p:cNvPr id="12305" name="Group 41"/>
          <p:cNvGrpSpPr>
            <a:grpSpLocks/>
          </p:cNvGrpSpPr>
          <p:nvPr/>
        </p:nvGrpSpPr>
        <p:grpSpPr bwMode="auto">
          <a:xfrm>
            <a:off x="6096000" y="4572000"/>
            <a:ext cx="3048000" cy="914400"/>
            <a:chOff x="3840" y="1152"/>
            <a:chExt cx="1920" cy="576"/>
          </a:xfrm>
          <a:noFill/>
        </p:grpSpPr>
        <p:sp>
          <p:nvSpPr>
            <p:cNvPr id="12315" name="Rectangle 9"/>
            <p:cNvSpPr>
              <a:spLocks noChangeArrowheads="1"/>
            </p:cNvSpPr>
            <p:nvPr/>
          </p:nvSpPr>
          <p:spPr bwMode="auto">
            <a:xfrm>
              <a:off x="3840" y="1152"/>
              <a:ext cx="1920" cy="576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Smooth, skeletal, and </a:t>
              </a:r>
            </a:p>
            <a:p>
              <a:pPr algn="ctr"/>
              <a:r>
                <a:rPr lang="en-US"/>
                <a:t>cardiac muscle</a:t>
              </a:r>
            </a:p>
            <a:p>
              <a:pPr algn="ctr"/>
              <a:r>
                <a:rPr lang="en-US"/>
                <a:t>tissues, tendons</a:t>
              </a:r>
            </a:p>
          </p:txBody>
        </p:sp>
        <p:sp>
          <p:nvSpPr>
            <p:cNvPr id="12316" name="Text Box 28"/>
            <p:cNvSpPr txBox="1">
              <a:spLocks noChangeArrowheads="1"/>
            </p:cNvSpPr>
            <p:nvPr/>
          </p:nvSpPr>
          <p:spPr bwMode="auto">
            <a:xfrm>
              <a:off x="5424" y="1536"/>
              <a:ext cx="336" cy="17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10S</a:t>
              </a:r>
            </a:p>
          </p:txBody>
        </p:sp>
      </p:grpSp>
      <p:grpSp>
        <p:nvGrpSpPr>
          <p:cNvPr id="12306" name="Group 40"/>
          <p:cNvGrpSpPr>
            <a:grpSpLocks/>
          </p:cNvGrpSpPr>
          <p:nvPr/>
        </p:nvGrpSpPr>
        <p:grpSpPr bwMode="auto">
          <a:xfrm>
            <a:off x="6096000" y="3657600"/>
            <a:ext cx="3048000" cy="914400"/>
            <a:chOff x="3840" y="1728"/>
            <a:chExt cx="1920" cy="576"/>
          </a:xfrm>
          <a:noFill/>
        </p:grpSpPr>
        <p:sp>
          <p:nvSpPr>
            <p:cNvPr id="12313" name="Rectangle 12"/>
            <p:cNvSpPr>
              <a:spLocks noChangeArrowheads="1"/>
            </p:cNvSpPr>
            <p:nvPr/>
          </p:nvSpPr>
          <p:spPr bwMode="auto">
            <a:xfrm>
              <a:off x="3840" y="1728"/>
              <a:ext cx="1920" cy="576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Lungs, nasal cavities, </a:t>
              </a:r>
            </a:p>
            <a:p>
              <a:pPr algn="ctr"/>
              <a:r>
                <a:rPr lang="en-US"/>
                <a:t>sinuses, pharynx, larynx,</a:t>
              </a:r>
            </a:p>
            <a:p>
              <a:pPr algn="ctr"/>
              <a:r>
                <a:rPr lang="en-US"/>
                <a:t>trachea, bronchi</a:t>
              </a:r>
            </a:p>
          </p:txBody>
        </p:sp>
        <p:sp>
          <p:nvSpPr>
            <p:cNvPr id="12314" name="Text Box 29"/>
            <p:cNvSpPr txBox="1">
              <a:spLocks noChangeArrowheads="1"/>
            </p:cNvSpPr>
            <p:nvPr/>
          </p:nvSpPr>
          <p:spPr bwMode="auto">
            <a:xfrm>
              <a:off x="5520" y="2112"/>
              <a:ext cx="240" cy="17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9S</a:t>
              </a:r>
            </a:p>
          </p:txBody>
        </p:sp>
      </p:grpSp>
      <p:grpSp>
        <p:nvGrpSpPr>
          <p:cNvPr id="12307" name="Group 39"/>
          <p:cNvGrpSpPr>
            <a:grpSpLocks/>
          </p:cNvGrpSpPr>
          <p:nvPr/>
        </p:nvGrpSpPr>
        <p:grpSpPr bwMode="auto">
          <a:xfrm>
            <a:off x="6096000" y="2743200"/>
            <a:ext cx="3200400" cy="914400"/>
            <a:chOff x="3840" y="2304"/>
            <a:chExt cx="2016" cy="576"/>
          </a:xfrm>
          <a:noFill/>
        </p:grpSpPr>
        <p:sp>
          <p:nvSpPr>
            <p:cNvPr id="12311" name="Rectangle 15"/>
            <p:cNvSpPr>
              <a:spLocks noChangeArrowheads="1"/>
            </p:cNvSpPr>
            <p:nvPr/>
          </p:nvSpPr>
          <p:spPr bwMode="auto">
            <a:xfrm>
              <a:off x="3840" y="2304"/>
              <a:ext cx="1920" cy="576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Kidneys, ureters, urinary</a:t>
              </a:r>
            </a:p>
            <a:p>
              <a:pPr algn="ctr"/>
              <a:r>
                <a:rPr lang="en-US"/>
                <a:t> bladder, and urethra</a:t>
              </a:r>
            </a:p>
          </p:txBody>
        </p:sp>
        <p:sp>
          <p:nvSpPr>
            <p:cNvPr id="12312" name="Text Box 30"/>
            <p:cNvSpPr txBox="1">
              <a:spLocks noChangeArrowheads="1"/>
            </p:cNvSpPr>
            <p:nvPr/>
          </p:nvSpPr>
          <p:spPr bwMode="auto">
            <a:xfrm>
              <a:off x="5520" y="2688"/>
              <a:ext cx="336" cy="17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8S</a:t>
              </a:r>
            </a:p>
          </p:txBody>
        </p:sp>
      </p:grpSp>
      <p:grpSp>
        <p:nvGrpSpPr>
          <p:cNvPr id="12308" name="Group 38"/>
          <p:cNvGrpSpPr>
            <a:grpSpLocks/>
          </p:cNvGrpSpPr>
          <p:nvPr/>
        </p:nvGrpSpPr>
        <p:grpSpPr bwMode="auto">
          <a:xfrm>
            <a:off x="6096000" y="0"/>
            <a:ext cx="3200400" cy="914400"/>
            <a:chOff x="3840" y="2880"/>
            <a:chExt cx="2016" cy="576"/>
          </a:xfrm>
          <a:noFill/>
        </p:grpSpPr>
        <p:sp>
          <p:nvSpPr>
            <p:cNvPr id="12309" name="Rectangle 18"/>
            <p:cNvSpPr>
              <a:spLocks noChangeArrowheads="1"/>
            </p:cNvSpPr>
            <p:nvPr/>
          </p:nvSpPr>
          <p:spPr bwMode="auto">
            <a:xfrm>
              <a:off x="3840" y="2880"/>
              <a:ext cx="1920" cy="576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/>
                <a:t>Mouth, teeth, tongue, salivary </a:t>
              </a:r>
            </a:p>
            <a:p>
              <a:pPr algn="ctr"/>
              <a:r>
                <a:rPr lang="en-US" sz="1400"/>
                <a:t>glands, pharynx, esophagus,</a:t>
              </a:r>
            </a:p>
            <a:p>
              <a:pPr algn="ctr"/>
              <a:r>
                <a:rPr lang="en-US" sz="1400"/>
                <a:t> stomach, intestines, liver, </a:t>
              </a:r>
            </a:p>
            <a:p>
              <a:pPr algn="ctr"/>
              <a:r>
                <a:rPr lang="en-US" sz="1400"/>
                <a:t>gall bladder, and pancreas</a:t>
              </a:r>
            </a:p>
          </p:txBody>
        </p:sp>
        <p:sp>
          <p:nvSpPr>
            <p:cNvPr id="12310" name="Text Box 31"/>
            <p:cNvSpPr txBox="1">
              <a:spLocks noChangeArrowheads="1"/>
            </p:cNvSpPr>
            <p:nvPr/>
          </p:nvSpPr>
          <p:spPr bwMode="auto">
            <a:xfrm>
              <a:off x="5520" y="3283"/>
              <a:ext cx="336" cy="17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7S</a:t>
              </a: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76200" y="5334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1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76200" y="48768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76200" y="57912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685800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838200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6097588" y="5334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2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6097588" y="48768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6097588" y="57912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6707188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6859588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3657600" y="2362200"/>
            <a:ext cx="18288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/>
              <a:t>Interactions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3962400" y="19954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10B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3200400" y="4876800"/>
            <a:ext cx="27432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Draw two systems cards and place on system block. Locate the body system and place under the system card.</a:t>
            </a:r>
          </a:p>
          <a:p>
            <a:r>
              <a:rPr lang="en-US" sz="1200"/>
              <a:t>Place the correct system structures and function under each system. Between the systems place the interactions cards or</a:t>
            </a:r>
          </a:p>
          <a:p>
            <a:r>
              <a:rPr lang="en-US" sz="1200"/>
              <a:t>write interactions.</a:t>
            </a:r>
          </a:p>
        </p:txBody>
      </p:sp>
      <p:grpSp>
        <p:nvGrpSpPr>
          <p:cNvPr id="14351" name="Group 18"/>
          <p:cNvGrpSpPr>
            <a:grpSpLocks/>
          </p:cNvGrpSpPr>
          <p:nvPr/>
        </p:nvGrpSpPr>
        <p:grpSpPr bwMode="auto">
          <a:xfrm>
            <a:off x="3657600" y="2362200"/>
            <a:ext cx="1828800" cy="1616075"/>
            <a:chOff x="2304" y="0"/>
            <a:chExt cx="1152" cy="1018"/>
          </a:xfrm>
        </p:grpSpPr>
        <p:sp>
          <p:nvSpPr>
            <p:cNvPr id="14352" name="Rectangle 19"/>
            <p:cNvSpPr>
              <a:spLocks noChangeArrowheads="1"/>
            </p:cNvSpPr>
            <p:nvPr/>
          </p:nvSpPr>
          <p:spPr bwMode="auto">
            <a:xfrm>
              <a:off x="2304" y="0"/>
              <a:ext cx="1152" cy="100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 systems</a:t>
              </a:r>
            </a:p>
            <a:p>
              <a:pPr algn="ctr"/>
              <a:r>
                <a:rPr lang="en-US" sz="1400"/>
                <a:t>work together to</a:t>
              </a:r>
            </a:p>
            <a:p>
              <a:pPr algn="ctr"/>
              <a:r>
                <a:rPr lang="en-US" sz="1400"/>
                <a:t>break down and move food through the gastrointestinal tract.</a:t>
              </a:r>
            </a:p>
          </p:txBody>
        </p:sp>
        <p:sp>
          <p:nvSpPr>
            <p:cNvPr id="14353" name="Text Box 20"/>
            <p:cNvSpPr txBox="1">
              <a:spLocks noChangeArrowheads="1"/>
            </p:cNvSpPr>
            <p:nvPr/>
          </p:nvSpPr>
          <p:spPr bwMode="auto">
            <a:xfrm>
              <a:off x="3216" y="845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1I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76200" y="5334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1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76200" y="48768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76200" y="57912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685800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838200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6097588" y="5334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2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6097588" y="48768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6097588" y="57912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6707188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6859588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3657600" y="2362200"/>
            <a:ext cx="18288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/>
              <a:t>Interactions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3962400" y="19954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10B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3200400" y="4876800"/>
            <a:ext cx="27432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Draw two systems cards and place on system block. Locate the body system and place under the system card.</a:t>
            </a:r>
          </a:p>
          <a:p>
            <a:r>
              <a:rPr lang="en-US" sz="1200"/>
              <a:t>Place the correct system structures and function under each system. Between the systems place the interactions cards or</a:t>
            </a:r>
          </a:p>
          <a:p>
            <a:r>
              <a:rPr lang="en-US" sz="1200"/>
              <a:t>write interactions.</a:t>
            </a:r>
          </a:p>
        </p:txBody>
      </p:sp>
      <p:grpSp>
        <p:nvGrpSpPr>
          <p:cNvPr id="15375" name="Group 17"/>
          <p:cNvGrpSpPr>
            <a:grpSpLocks/>
          </p:cNvGrpSpPr>
          <p:nvPr/>
        </p:nvGrpSpPr>
        <p:grpSpPr bwMode="auto">
          <a:xfrm>
            <a:off x="3657600" y="2362200"/>
            <a:ext cx="1828800" cy="1600200"/>
            <a:chOff x="2304" y="1488"/>
            <a:chExt cx="1152" cy="1008"/>
          </a:xfrm>
        </p:grpSpPr>
        <p:sp>
          <p:nvSpPr>
            <p:cNvPr id="15376" name="Rectangle 15"/>
            <p:cNvSpPr>
              <a:spLocks noChangeArrowheads="1"/>
            </p:cNvSpPr>
            <p:nvPr/>
          </p:nvSpPr>
          <p:spPr bwMode="auto">
            <a:xfrm>
              <a:off x="2304" y="1488"/>
              <a:ext cx="1152" cy="100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/>
                <a:t>These two systems</a:t>
              </a:r>
            </a:p>
            <a:p>
              <a:pPr algn="ctr"/>
              <a:r>
                <a:rPr lang="en-US"/>
                <a:t>work together by</a:t>
              </a:r>
            </a:p>
            <a:p>
              <a:pPr algn="ctr"/>
              <a:r>
                <a:rPr lang="en-US"/>
                <a:t>moving air in and</a:t>
              </a:r>
            </a:p>
            <a:p>
              <a:pPr algn="ctr"/>
              <a:r>
                <a:rPr lang="en-US"/>
                <a:t>out of the lungs.</a:t>
              </a:r>
            </a:p>
            <a:p>
              <a:endParaRPr lang="en-US" sz="1400"/>
            </a:p>
          </p:txBody>
        </p:sp>
        <p:sp>
          <p:nvSpPr>
            <p:cNvPr id="15377" name="Text Box 16"/>
            <p:cNvSpPr txBox="1">
              <a:spLocks noChangeArrowheads="1"/>
            </p:cNvSpPr>
            <p:nvPr/>
          </p:nvSpPr>
          <p:spPr bwMode="auto">
            <a:xfrm>
              <a:off x="3216" y="2304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2I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76200" y="5334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1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76200" y="48768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76200" y="57912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685800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838200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6097588" y="5334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2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6097588" y="48768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6097588" y="57912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6707188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6859588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3657600" y="2362200"/>
            <a:ext cx="18288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/>
              <a:t>Interactions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3962400" y="19954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10B</a:t>
            </a: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3200400" y="4876800"/>
            <a:ext cx="27432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Draw two systems cards and place on system block. Locate the body system and place under the system card.</a:t>
            </a:r>
          </a:p>
          <a:p>
            <a:r>
              <a:rPr lang="en-US" sz="1200"/>
              <a:t>Place the correct system structures and function under each system. Between the systems place the interactions cards or</a:t>
            </a:r>
          </a:p>
          <a:p>
            <a:r>
              <a:rPr lang="en-US" sz="1200"/>
              <a:t>write interactions.</a:t>
            </a:r>
          </a:p>
        </p:txBody>
      </p:sp>
      <p:grpSp>
        <p:nvGrpSpPr>
          <p:cNvPr id="16399" name="Group 15"/>
          <p:cNvGrpSpPr>
            <a:grpSpLocks/>
          </p:cNvGrpSpPr>
          <p:nvPr/>
        </p:nvGrpSpPr>
        <p:grpSpPr bwMode="auto">
          <a:xfrm>
            <a:off x="3657600" y="2362200"/>
            <a:ext cx="1828800" cy="1600200"/>
            <a:chOff x="4608" y="0"/>
            <a:chExt cx="1152" cy="1008"/>
          </a:xfrm>
        </p:grpSpPr>
        <p:sp>
          <p:nvSpPr>
            <p:cNvPr id="16400" name="Rectangle 16"/>
            <p:cNvSpPr>
              <a:spLocks noChangeArrowheads="1"/>
            </p:cNvSpPr>
            <p:nvPr/>
          </p:nvSpPr>
          <p:spPr bwMode="auto">
            <a:xfrm>
              <a:off x="4608" y="0"/>
              <a:ext cx="1152" cy="100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 systems, when in contact with the external</a:t>
              </a:r>
            </a:p>
            <a:p>
              <a:pPr algn="ctr"/>
              <a:r>
                <a:rPr lang="en-US" sz="1400"/>
                <a:t>environment, take in nutrients and oxygen</a:t>
              </a:r>
            </a:p>
          </p:txBody>
        </p:sp>
        <p:sp>
          <p:nvSpPr>
            <p:cNvPr id="16401" name="Text Box 17"/>
            <p:cNvSpPr txBox="1">
              <a:spLocks noChangeArrowheads="1"/>
            </p:cNvSpPr>
            <p:nvPr/>
          </p:nvSpPr>
          <p:spPr bwMode="auto">
            <a:xfrm>
              <a:off x="5520" y="816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3I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76200" y="5334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1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76200" y="48768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76200" y="57912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685800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838200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6097588" y="5334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2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6097588" y="48768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6097588" y="57912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6707188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6859588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3657600" y="2362200"/>
            <a:ext cx="18288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/>
              <a:t>Interactions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3962400" y="19954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10B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3200400" y="4876800"/>
            <a:ext cx="27432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Draw two systems cards and place on system block. Locate the body system and place under the system card.</a:t>
            </a:r>
          </a:p>
          <a:p>
            <a:r>
              <a:rPr lang="en-US" sz="1200"/>
              <a:t>Place the correct system structures and function under each system. Between the systems place the interactions cards or</a:t>
            </a:r>
          </a:p>
          <a:p>
            <a:r>
              <a:rPr lang="en-US" sz="1200"/>
              <a:t>write interactions.</a:t>
            </a:r>
          </a:p>
        </p:txBody>
      </p:sp>
      <p:grpSp>
        <p:nvGrpSpPr>
          <p:cNvPr id="17423" name="Group 15"/>
          <p:cNvGrpSpPr>
            <a:grpSpLocks/>
          </p:cNvGrpSpPr>
          <p:nvPr/>
        </p:nvGrpSpPr>
        <p:grpSpPr bwMode="auto">
          <a:xfrm>
            <a:off x="3657600" y="2362200"/>
            <a:ext cx="1828800" cy="1600200"/>
            <a:chOff x="2304" y="1008"/>
            <a:chExt cx="1152" cy="1008"/>
          </a:xfrm>
        </p:grpSpPr>
        <p:sp>
          <p:nvSpPr>
            <p:cNvPr id="17424" name="Rectangle 16"/>
            <p:cNvSpPr>
              <a:spLocks noChangeArrowheads="1"/>
            </p:cNvSpPr>
            <p:nvPr/>
          </p:nvSpPr>
          <p:spPr bwMode="auto">
            <a:xfrm>
              <a:off x="2304" y="1008"/>
              <a:ext cx="1152" cy="100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/>
                <a:t>Metabolic wastes</a:t>
              </a:r>
            </a:p>
            <a:p>
              <a:pPr algn="ctr"/>
              <a:r>
                <a:rPr lang="en-US"/>
                <a:t>are eliminated by</a:t>
              </a:r>
            </a:p>
            <a:p>
              <a:pPr algn="ctr"/>
              <a:r>
                <a:rPr lang="en-US"/>
                <a:t>these two systems.</a:t>
              </a:r>
            </a:p>
          </p:txBody>
        </p:sp>
        <p:sp>
          <p:nvSpPr>
            <p:cNvPr id="17425" name="Text Box 17"/>
            <p:cNvSpPr txBox="1">
              <a:spLocks noChangeArrowheads="1"/>
            </p:cNvSpPr>
            <p:nvPr/>
          </p:nvSpPr>
          <p:spPr bwMode="auto">
            <a:xfrm>
              <a:off x="3216" y="1824"/>
              <a:ext cx="240" cy="17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4I</a:t>
              </a: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76200" y="5334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1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76200" y="48768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76200" y="57912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685800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838200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6097588" y="5334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2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6097588" y="48768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6097588" y="57912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6707188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6859588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3657600" y="2362200"/>
            <a:ext cx="18288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/>
              <a:t>Interactions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3962400" y="19954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10B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3200400" y="4876800"/>
            <a:ext cx="27432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Draw two systems cards and place on system block. Locate the body system and place under the system card.</a:t>
            </a:r>
          </a:p>
          <a:p>
            <a:r>
              <a:rPr lang="en-US" sz="1200"/>
              <a:t>Place the correct system structures and function under each system. Between the systems place the interactions cards or</a:t>
            </a:r>
          </a:p>
          <a:p>
            <a:r>
              <a:rPr lang="en-US" sz="1200"/>
              <a:t>write interactions.</a:t>
            </a:r>
          </a:p>
        </p:txBody>
      </p:sp>
      <p:grpSp>
        <p:nvGrpSpPr>
          <p:cNvPr id="18447" name="Group 15"/>
          <p:cNvGrpSpPr>
            <a:grpSpLocks/>
          </p:cNvGrpSpPr>
          <p:nvPr/>
        </p:nvGrpSpPr>
        <p:grpSpPr bwMode="auto">
          <a:xfrm>
            <a:off x="3657600" y="2362200"/>
            <a:ext cx="1828800" cy="1600200"/>
            <a:chOff x="2784" y="288"/>
            <a:chExt cx="1152" cy="1008"/>
          </a:xfrm>
        </p:grpSpPr>
        <p:grpSp>
          <p:nvGrpSpPr>
            <p:cNvPr id="18448" name="Group 16"/>
            <p:cNvGrpSpPr>
              <a:grpSpLocks/>
            </p:cNvGrpSpPr>
            <p:nvPr/>
          </p:nvGrpSpPr>
          <p:grpSpPr bwMode="auto">
            <a:xfrm>
              <a:off x="2784" y="288"/>
              <a:ext cx="1152" cy="1008"/>
              <a:chOff x="3456" y="1008"/>
              <a:chExt cx="1152" cy="1008"/>
            </a:xfrm>
          </p:grpSpPr>
          <p:sp>
            <p:nvSpPr>
              <p:cNvPr id="18450" name="Text Box 17"/>
              <p:cNvSpPr txBox="1">
                <a:spLocks noChangeArrowheads="1"/>
              </p:cNvSpPr>
              <p:nvPr/>
            </p:nvSpPr>
            <p:spPr bwMode="auto">
              <a:xfrm>
                <a:off x="4368" y="1824"/>
                <a:ext cx="240" cy="173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200">
                    <a:latin typeface="Times New Roman" pitchFamily="18" charset="0"/>
                  </a:rPr>
                  <a:t>5I</a:t>
                </a:r>
              </a:p>
            </p:txBody>
          </p:sp>
          <p:sp>
            <p:nvSpPr>
              <p:cNvPr id="18451" name="Rectangle 18"/>
              <p:cNvSpPr>
                <a:spLocks noChangeArrowheads="1"/>
              </p:cNvSpPr>
              <p:nvPr/>
            </p:nvSpPr>
            <p:spPr bwMode="auto">
              <a:xfrm>
                <a:off x="3456" y="1008"/>
                <a:ext cx="1152" cy="10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400"/>
                  <a:t>These two systems act together to break</a:t>
                </a:r>
              </a:p>
              <a:p>
                <a:pPr algn="ctr"/>
                <a:r>
                  <a:rPr lang="en-US" sz="1400"/>
                  <a:t>down and distribute</a:t>
                </a:r>
              </a:p>
              <a:p>
                <a:pPr algn="ctr"/>
                <a:r>
                  <a:rPr lang="en-US" sz="1400"/>
                  <a:t>nutrients to the</a:t>
                </a:r>
              </a:p>
              <a:p>
                <a:pPr algn="ctr"/>
                <a:r>
                  <a:rPr lang="en-US" sz="1400"/>
                  <a:t>cells.</a:t>
                </a:r>
              </a:p>
            </p:txBody>
          </p:sp>
        </p:grpSp>
        <p:sp>
          <p:nvSpPr>
            <p:cNvPr id="18449" name="Text Box 19"/>
            <p:cNvSpPr txBox="1">
              <a:spLocks noChangeArrowheads="1"/>
            </p:cNvSpPr>
            <p:nvPr/>
          </p:nvSpPr>
          <p:spPr bwMode="auto">
            <a:xfrm>
              <a:off x="3696" y="1104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5I</a:t>
              </a: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76200" y="5334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1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76200" y="48768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76200" y="57912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685800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838200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6097588" y="5334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2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6097588" y="48768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6097588" y="57912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6707188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6859588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3657600" y="2362200"/>
            <a:ext cx="18288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/>
              <a:t>Interactions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3962400" y="19954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10B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3200400" y="4876800"/>
            <a:ext cx="27432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Draw two systems cards and place on system block. Locate the body system and place under the system card.</a:t>
            </a:r>
          </a:p>
          <a:p>
            <a:r>
              <a:rPr lang="en-US" sz="1200"/>
              <a:t>Place the correct system structures and function under each system. Between the systems place the interactions cards or</a:t>
            </a:r>
          </a:p>
          <a:p>
            <a:r>
              <a:rPr lang="en-US" sz="1200"/>
              <a:t>write interactions.</a:t>
            </a:r>
          </a:p>
        </p:txBody>
      </p:sp>
      <p:grpSp>
        <p:nvGrpSpPr>
          <p:cNvPr id="19471" name="Group 15"/>
          <p:cNvGrpSpPr>
            <a:grpSpLocks/>
          </p:cNvGrpSpPr>
          <p:nvPr/>
        </p:nvGrpSpPr>
        <p:grpSpPr bwMode="auto">
          <a:xfrm>
            <a:off x="3657600" y="2362200"/>
            <a:ext cx="1828800" cy="1600200"/>
            <a:chOff x="4608" y="1008"/>
            <a:chExt cx="1152" cy="1008"/>
          </a:xfrm>
        </p:grpSpPr>
        <p:sp>
          <p:nvSpPr>
            <p:cNvPr id="19472" name="Rectangle 16"/>
            <p:cNvSpPr>
              <a:spLocks noChangeArrowheads="1"/>
            </p:cNvSpPr>
            <p:nvPr/>
          </p:nvSpPr>
          <p:spPr bwMode="auto">
            <a:xfrm>
              <a:off x="4608" y="1008"/>
              <a:ext cx="1152" cy="100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 systems</a:t>
              </a:r>
            </a:p>
            <a:p>
              <a:pPr algn="ctr"/>
              <a:r>
                <a:rPr lang="en-US" sz="1400"/>
                <a:t>act together to bring</a:t>
              </a:r>
            </a:p>
            <a:p>
              <a:pPr algn="ctr"/>
              <a:r>
                <a:rPr lang="en-US" sz="1400"/>
                <a:t>in and distribute</a:t>
              </a:r>
            </a:p>
            <a:p>
              <a:pPr algn="ctr"/>
              <a:r>
                <a:rPr lang="en-US" sz="1400"/>
                <a:t>oxygen to the cells.</a:t>
              </a:r>
            </a:p>
            <a:p>
              <a:endParaRPr lang="en-US" sz="1400"/>
            </a:p>
          </p:txBody>
        </p:sp>
        <p:sp>
          <p:nvSpPr>
            <p:cNvPr id="19473" name="Text Box 17"/>
            <p:cNvSpPr txBox="1">
              <a:spLocks noChangeArrowheads="1"/>
            </p:cNvSpPr>
            <p:nvPr/>
          </p:nvSpPr>
          <p:spPr bwMode="auto">
            <a:xfrm>
              <a:off x="5520" y="1824"/>
              <a:ext cx="240" cy="17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6I</a:t>
              </a: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76200" y="5334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1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76200" y="48768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76200" y="57912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685800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838200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6097588" y="5334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2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6097588" y="48768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6097588" y="57912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6707188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6859588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3657600" y="2362200"/>
            <a:ext cx="18288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/>
              <a:t>Interactions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3962400" y="19954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10B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3200400" y="4876800"/>
            <a:ext cx="27432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Draw two systems cards and place on system block. Locate the body system and place under the system card.</a:t>
            </a:r>
          </a:p>
          <a:p>
            <a:r>
              <a:rPr lang="en-US" sz="1200"/>
              <a:t>Place the correct system structures and function under each system. Between the systems place the interactions cards or</a:t>
            </a:r>
          </a:p>
          <a:p>
            <a:r>
              <a:rPr lang="en-US" sz="1200"/>
              <a:t>write interactions.</a:t>
            </a:r>
          </a:p>
        </p:txBody>
      </p:sp>
      <p:grpSp>
        <p:nvGrpSpPr>
          <p:cNvPr id="20495" name="Group 15"/>
          <p:cNvGrpSpPr>
            <a:grpSpLocks/>
          </p:cNvGrpSpPr>
          <p:nvPr/>
        </p:nvGrpSpPr>
        <p:grpSpPr bwMode="auto">
          <a:xfrm>
            <a:off x="3657600" y="2362200"/>
            <a:ext cx="1828800" cy="1600200"/>
            <a:chOff x="0" y="2016"/>
            <a:chExt cx="1152" cy="1008"/>
          </a:xfrm>
        </p:grpSpPr>
        <p:sp>
          <p:nvSpPr>
            <p:cNvPr id="20496" name="Rectangle 16"/>
            <p:cNvSpPr>
              <a:spLocks noChangeArrowheads="1"/>
            </p:cNvSpPr>
            <p:nvPr/>
          </p:nvSpPr>
          <p:spPr bwMode="auto">
            <a:xfrm>
              <a:off x="0" y="2016"/>
              <a:ext cx="1152" cy="100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</a:t>
              </a:r>
            </a:p>
            <a:p>
              <a:pPr algn="ctr"/>
              <a:r>
                <a:rPr lang="en-US" sz="1400"/>
                <a:t>systems work</a:t>
              </a:r>
            </a:p>
            <a:p>
              <a:pPr algn="ctr"/>
              <a:r>
                <a:rPr lang="en-US" sz="1400"/>
                <a:t>together as</a:t>
              </a:r>
            </a:p>
            <a:p>
              <a:pPr algn="ctr"/>
              <a:r>
                <a:rPr lang="en-US" sz="1400"/>
                <a:t>your skin senses</a:t>
              </a:r>
            </a:p>
            <a:p>
              <a:pPr algn="ctr"/>
              <a:r>
                <a:rPr lang="en-US" sz="1400"/>
                <a:t>the outside</a:t>
              </a:r>
            </a:p>
            <a:p>
              <a:pPr algn="ctr"/>
              <a:r>
                <a:rPr lang="en-US" sz="1400"/>
                <a:t>world.</a:t>
              </a:r>
            </a:p>
          </p:txBody>
        </p:sp>
        <p:sp>
          <p:nvSpPr>
            <p:cNvPr id="20497" name="Text Box 17"/>
            <p:cNvSpPr txBox="1">
              <a:spLocks noChangeArrowheads="1"/>
            </p:cNvSpPr>
            <p:nvPr/>
          </p:nvSpPr>
          <p:spPr bwMode="auto">
            <a:xfrm>
              <a:off x="912" y="2832"/>
              <a:ext cx="240" cy="17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7I</a:t>
              </a: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76200" y="5334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1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76200" y="48768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76200" y="57912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685800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838200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6097588" y="5334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2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6097588" y="48768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6097588" y="57912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6707188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6859588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3657600" y="2362200"/>
            <a:ext cx="18288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/>
              <a:t>Interactions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3962400" y="19954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10B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3200400" y="4876800"/>
            <a:ext cx="27432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Draw two systems cards and place on system block. Locate the body system and place under the system card.</a:t>
            </a:r>
          </a:p>
          <a:p>
            <a:r>
              <a:rPr lang="en-US" sz="1200"/>
              <a:t>Place the correct system structures and function under each system. Between the systems place the interactions cards or</a:t>
            </a:r>
          </a:p>
          <a:p>
            <a:r>
              <a:rPr lang="en-US" sz="1200"/>
              <a:t>write interactions.</a:t>
            </a:r>
          </a:p>
        </p:txBody>
      </p:sp>
      <p:grpSp>
        <p:nvGrpSpPr>
          <p:cNvPr id="21519" name="Group 15"/>
          <p:cNvGrpSpPr>
            <a:grpSpLocks/>
          </p:cNvGrpSpPr>
          <p:nvPr/>
        </p:nvGrpSpPr>
        <p:grpSpPr bwMode="auto">
          <a:xfrm>
            <a:off x="3657600" y="2362200"/>
            <a:ext cx="1828800" cy="1600200"/>
            <a:chOff x="1152" y="2016"/>
            <a:chExt cx="1152" cy="1008"/>
          </a:xfrm>
        </p:grpSpPr>
        <p:sp>
          <p:nvSpPr>
            <p:cNvPr id="21520" name="Rectangle 16"/>
            <p:cNvSpPr>
              <a:spLocks noChangeArrowheads="1"/>
            </p:cNvSpPr>
            <p:nvPr/>
          </p:nvSpPr>
          <p:spPr bwMode="auto">
            <a:xfrm>
              <a:off x="1152" y="2016"/>
              <a:ext cx="1152" cy="100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 systems</a:t>
              </a:r>
            </a:p>
            <a:p>
              <a:pPr algn="ctr"/>
              <a:r>
                <a:rPr lang="en-US" sz="1400"/>
                <a:t>work together to</a:t>
              </a:r>
            </a:p>
            <a:p>
              <a:pPr algn="ctr"/>
              <a:r>
                <a:rPr lang="en-US" sz="1400"/>
                <a:t>produce and</a:t>
              </a:r>
            </a:p>
            <a:p>
              <a:pPr algn="ctr"/>
              <a:r>
                <a:rPr lang="en-US" sz="1400"/>
                <a:t>transport hormones</a:t>
              </a:r>
            </a:p>
            <a:p>
              <a:pPr algn="ctr"/>
              <a:r>
                <a:rPr lang="en-US" sz="1400"/>
                <a:t>to organs and</a:t>
              </a:r>
            </a:p>
            <a:p>
              <a:pPr algn="ctr"/>
              <a:r>
                <a:rPr lang="en-US" sz="1400"/>
                <a:t>tissues.</a:t>
              </a:r>
            </a:p>
          </p:txBody>
        </p:sp>
        <p:sp>
          <p:nvSpPr>
            <p:cNvPr id="21521" name="Text Box 17"/>
            <p:cNvSpPr txBox="1">
              <a:spLocks noChangeArrowheads="1"/>
            </p:cNvSpPr>
            <p:nvPr/>
          </p:nvSpPr>
          <p:spPr bwMode="auto">
            <a:xfrm>
              <a:off x="2064" y="2832"/>
              <a:ext cx="240" cy="17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8I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818" name="Group 2"/>
          <p:cNvGraphicFramePr>
            <a:graphicFrameLocks noGrp="1"/>
          </p:cNvGraphicFramePr>
          <p:nvPr>
            <p:ph/>
          </p:nvPr>
        </p:nvGraphicFramePr>
        <p:xfrm>
          <a:off x="457200" y="304800"/>
          <a:ext cx="8229600" cy="6282373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System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Diagram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Structure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Function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Endocrine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Integumentary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Nervous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Reproductive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Immune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Digestive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Skeletal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Circulatory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Excretory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Respiratory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Muscular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76200" y="5334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1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76200" y="48768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76200" y="57912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685800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838200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6097588" y="5334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2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6097588" y="48768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6097588" y="57912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6707188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6859588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3657600" y="2362200"/>
            <a:ext cx="18288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/>
              <a:t>Interactions</a:t>
            </a:r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3962400" y="19954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10B</a:t>
            </a:r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3200400" y="4876800"/>
            <a:ext cx="27432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Draw two systems cards and place on system block. Locate the body system and place under the system card.</a:t>
            </a:r>
          </a:p>
          <a:p>
            <a:r>
              <a:rPr lang="en-US" sz="1200"/>
              <a:t>Place the correct system structures and function under each system. Between the systems place the interactions cards or</a:t>
            </a:r>
          </a:p>
          <a:p>
            <a:r>
              <a:rPr lang="en-US" sz="1200"/>
              <a:t>write interactions.</a:t>
            </a:r>
          </a:p>
        </p:txBody>
      </p:sp>
      <p:grpSp>
        <p:nvGrpSpPr>
          <p:cNvPr id="22543" name="Group 15"/>
          <p:cNvGrpSpPr>
            <a:grpSpLocks/>
          </p:cNvGrpSpPr>
          <p:nvPr/>
        </p:nvGrpSpPr>
        <p:grpSpPr bwMode="auto">
          <a:xfrm>
            <a:off x="3657600" y="2362200"/>
            <a:ext cx="1828800" cy="1600200"/>
            <a:chOff x="2304" y="2016"/>
            <a:chExt cx="1152" cy="1008"/>
          </a:xfrm>
        </p:grpSpPr>
        <p:sp>
          <p:nvSpPr>
            <p:cNvPr id="22544" name="Rectangle 16"/>
            <p:cNvSpPr>
              <a:spLocks noChangeArrowheads="1"/>
            </p:cNvSpPr>
            <p:nvPr/>
          </p:nvSpPr>
          <p:spPr bwMode="auto">
            <a:xfrm>
              <a:off x="2304" y="2016"/>
              <a:ext cx="1152" cy="100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 systems</a:t>
              </a:r>
            </a:p>
            <a:p>
              <a:pPr algn="ctr"/>
              <a:r>
                <a:rPr lang="en-US" sz="1400"/>
                <a:t>work together to</a:t>
              </a:r>
            </a:p>
            <a:p>
              <a:pPr algn="ctr"/>
              <a:r>
                <a:rPr lang="en-US" sz="1400"/>
                <a:t>protect the body</a:t>
              </a:r>
            </a:p>
            <a:p>
              <a:pPr algn="ctr"/>
              <a:r>
                <a:rPr lang="en-US" sz="1400"/>
                <a:t>from sickness and</a:t>
              </a:r>
            </a:p>
            <a:p>
              <a:pPr algn="ctr"/>
              <a:r>
                <a:rPr lang="en-US" sz="1400"/>
                <a:t>injury.</a:t>
              </a:r>
            </a:p>
          </p:txBody>
        </p:sp>
        <p:sp>
          <p:nvSpPr>
            <p:cNvPr id="22545" name="Text Box 17"/>
            <p:cNvSpPr txBox="1">
              <a:spLocks noChangeArrowheads="1"/>
            </p:cNvSpPr>
            <p:nvPr/>
          </p:nvSpPr>
          <p:spPr bwMode="auto">
            <a:xfrm>
              <a:off x="3216" y="2832"/>
              <a:ext cx="240" cy="17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9I</a:t>
              </a: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76200" y="5334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1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76200" y="48768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76200" y="57912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685800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838200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6097588" y="5334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2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6097588" y="48768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6097588" y="57912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6707188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6859588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3657600" y="2362200"/>
            <a:ext cx="18288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/>
              <a:t>Interactions</a:t>
            </a: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3962400" y="19954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10B</a:t>
            </a: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3200400" y="4876800"/>
            <a:ext cx="27432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Draw two systems cards and place on system block. Locate the body system and place under the system card.</a:t>
            </a:r>
          </a:p>
          <a:p>
            <a:r>
              <a:rPr lang="en-US" sz="1200"/>
              <a:t>Place the correct system structures and function under each system. Between the systems place the interactions cards or</a:t>
            </a:r>
          </a:p>
          <a:p>
            <a:r>
              <a:rPr lang="en-US" sz="1200"/>
              <a:t>write interactions.</a:t>
            </a:r>
          </a:p>
        </p:txBody>
      </p:sp>
      <p:grpSp>
        <p:nvGrpSpPr>
          <p:cNvPr id="23567" name="Group 15"/>
          <p:cNvGrpSpPr>
            <a:grpSpLocks/>
          </p:cNvGrpSpPr>
          <p:nvPr/>
        </p:nvGrpSpPr>
        <p:grpSpPr bwMode="auto">
          <a:xfrm>
            <a:off x="3657600" y="2362200"/>
            <a:ext cx="1981200" cy="1600200"/>
            <a:chOff x="3456" y="2016"/>
            <a:chExt cx="1248" cy="1008"/>
          </a:xfrm>
        </p:grpSpPr>
        <p:sp>
          <p:nvSpPr>
            <p:cNvPr id="23568" name="Rectangle 16"/>
            <p:cNvSpPr>
              <a:spLocks noChangeArrowheads="1"/>
            </p:cNvSpPr>
            <p:nvPr/>
          </p:nvSpPr>
          <p:spPr bwMode="auto">
            <a:xfrm>
              <a:off x="3456" y="2016"/>
              <a:ext cx="1152" cy="100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</a:t>
              </a:r>
            </a:p>
            <a:p>
              <a:pPr algn="ctr"/>
              <a:r>
                <a:rPr lang="en-US" sz="1400"/>
                <a:t>systems work</a:t>
              </a:r>
            </a:p>
            <a:p>
              <a:pPr algn="ctr"/>
              <a:r>
                <a:rPr lang="en-US" sz="1400"/>
                <a:t>together to pick</a:t>
              </a:r>
            </a:p>
            <a:p>
              <a:pPr algn="ctr"/>
              <a:r>
                <a:rPr lang="en-US" sz="1400"/>
                <a:t>up and filter</a:t>
              </a:r>
            </a:p>
            <a:p>
              <a:pPr algn="ctr"/>
              <a:r>
                <a:rPr lang="en-US" sz="1400"/>
                <a:t>nitrogenous</a:t>
              </a:r>
            </a:p>
            <a:p>
              <a:pPr algn="ctr"/>
              <a:r>
                <a:rPr lang="en-US" sz="1400"/>
                <a:t>waste from the</a:t>
              </a:r>
            </a:p>
            <a:p>
              <a:pPr algn="ctr"/>
              <a:r>
                <a:rPr lang="en-US" sz="1400"/>
                <a:t>body.</a:t>
              </a:r>
            </a:p>
          </p:txBody>
        </p:sp>
        <p:sp>
          <p:nvSpPr>
            <p:cNvPr id="23569" name="Text Box 17"/>
            <p:cNvSpPr txBox="1">
              <a:spLocks noChangeArrowheads="1"/>
            </p:cNvSpPr>
            <p:nvPr/>
          </p:nvSpPr>
          <p:spPr bwMode="auto">
            <a:xfrm>
              <a:off x="4368" y="2832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10I</a:t>
              </a: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76200" y="5334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1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76200" y="48768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76200" y="57912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85800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838200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6097588" y="5334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2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6097588" y="48768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6097588" y="57912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6707188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6859588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3657600" y="2362200"/>
            <a:ext cx="18288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/>
              <a:t>Interactions</a:t>
            </a: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3962400" y="19954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10B</a:t>
            </a:r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3200400" y="4876800"/>
            <a:ext cx="27432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Draw two systems cards and place on system block. Locate the body system and place under the system card.</a:t>
            </a:r>
          </a:p>
          <a:p>
            <a:r>
              <a:rPr lang="en-US" sz="1200"/>
              <a:t>Place the correct system structures and function under each system. Between the systems place the interactions cards or</a:t>
            </a:r>
          </a:p>
          <a:p>
            <a:r>
              <a:rPr lang="en-US" sz="1200"/>
              <a:t>write interactions.</a:t>
            </a:r>
          </a:p>
        </p:txBody>
      </p:sp>
      <p:grpSp>
        <p:nvGrpSpPr>
          <p:cNvPr id="24591" name="Group 15"/>
          <p:cNvGrpSpPr>
            <a:grpSpLocks/>
          </p:cNvGrpSpPr>
          <p:nvPr/>
        </p:nvGrpSpPr>
        <p:grpSpPr bwMode="auto">
          <a:xfrm>
            <a:off x="3657600" y="2362200"/>
            <a:ext cx="1981200" cy="1600200"/>
            <a:chOff x="4608" y="2016"/>
            <a:chExt cx="1248" cy="1008"/>
          </a:xfrm>
        </p:grpSpPr>
        <p:sp>
          <p:nvSpPr>
            <p:cNvPr id="24592" name="Rectangle 16"/>
            <p:cNvSpPr>
              <a:spLocks noChangeArrowheads="1"/>
            </p:cNvSpPr>
            <p:nvPr/>
          </p:nvSpPr>
          <p:spPr bwMode="auto">
            <a:xfrm>
              <a:off x="4608" y="2016"/>
              <a:ext cx="1152" cy="100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 systems are</a:t>
              </a:r>
            </a:p>
            <a:p>
              <a:pPr algn="ctr"/>
              <a:r>
                <a:rPr lang="en-US" sz="1400"/>
                <a:t>responsible for the</a:t>
              </a:r>
            </a:p>
            <a:p>
              <a:pPr algn="ctr"/>
              <a:r>
                <a:rPr lang="en-US" sz="1400"/>
                <a:t>control and</a:t>
              </a:r>
            </a:p>
            <a:p>
              <a:pPr algn="ctr"/>
              <a:r>
                <a:rPr lang="en-US" sz="1400"/>
                <a:t>coordination of the</a:t>
              </a:r>
            </a:p>
            <a:p>
              <a:pPr algn="ctr"/>
              <a:r>
                <a:rPr lang="en-US" sz="1400"/>
                <a:t>body’s regulatory</a:t>
              </a:r>
            </a:p>
            <a:p>
              <a:pPr algn="ctr"/>
              <a:r>
                <a:rPr lang="en-US" sz="1400"/>
                <a:t>mechanisms.</a:t>
              </a:r>
            </a:p>
          </p:txBody>
        </p:sp>
        <p:sp>
          <p:nvSpPr>
            <p:cNvPr id="24593" name="Text Box 17"/>
            <p:cNvSpPr txBox="1">
              <a:spLocks noChangeArrowheads="1"/>
            </p:cNvSpPr>
            <p:nvPr/>
          </p:nvSpPr>
          <p:spPr bwMode="auto">
            <a:xfrm>
              <a:off x="5520" y="2851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11I</a:t>
              </a: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76200" y="5334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1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76200" y="48768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76200" y="57912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685800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838200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6097588" y="5334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2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6097588" y="48768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6097588" y="57912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6707188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6859588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3657600" y="2362200"/>
            <a:ext cx="18288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/>
              <a:t>Interactions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3962400" y="19954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10B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3200400" y="4876800"/>
            <a:ext cx="27432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Draw two systems cards and place on system block. Locate the body system and place under the system card.</a:t>
            </a:r>
          </a:p>
          <a:p>
            <a:r>
              <a:rPr lang="en-US" sz="1200"/>
              <a:t>Place the correct system structures and function under each system. Between the systems place the interactions cards or</a:t>
            </a:r>
          </a:p>
          <a:p>
            <a:r>
              <a:rPr lang="en-US" sz="1200"/>
              <a:t>write interactions.</a:t>
            </a:r>
          </a:p>
        </p:txBody>
      </p:sp>
      <p:grpSp>
        <p:nvGrpSpPr>
          <p:cNvPr id="25615" name="Group 15"/>
          <p:cNvGrpSpPr>
            <a:grpSpLocks/>
          </p:cNvGrpSpPr>
          <p:nvPr/>
        </p:nvGrpSpPr>
        <p:grpSpPr bwMode="auto">
          <a:xfrm>
            <a:off x="3657600" y="2362200"/>
            <a:ext cx="1828800" cy="1600200"/>
            <a:chOff x="0" y="3024"/>
            <a:chExt cx="1152" cy="1008"/>
          </a:xfrm>
        </p:grpSpPr>
        <p:sp>
          <p:nvSpPr>
            <p:cNvPr id="25617" name="Rectangle 16"/>
            <p:cNvSpPr>
              <a:spLocks noChangeArrowheads="1"/>
            </p:cNvSpPr>
            <p:nvPr/>
          </p:nvSpPr>
          <p:spPr bwMode="auto">
            <a:xfrm>
              <a:off x="0" y="3024"/>
              <a:ext cx="1152" cy="100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 sz="1400"/>
            </a:p>
          </p:txBody>
        </p:sp>
        <p:sp>
          <p:nvSpPr>
            <p:cNvPr id="25618" name="Text Box 17"/>
            <p:cNvSpPr txBox="1">
              <a:spLocks noChangeArrowheads="1"/>
            </p:cNvSpPr>
            <p:nvPr/>
          </p:nvSpPr>
          <p:spPr bwMode="auto">
            <a:xfrm>
              <a:off x="864" y="3840"/>
              <a:ext cx="288" cy="17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12I</a:t>
              </a:r>
            </a:p>
          </p:txBody>
        </p:sp>
      </p:grpSp>
      <p:sp>
        <p:nvSpPr>
          <p:cNvPr id="25616" name="Rectangle 18"/>
          <p:cNvSpPr>
            <a:spLocks noChangeArrowheads="1"/>
          </p:cNvSpPr>
          <p:nvPr/>
        </p:nvSpPr>
        <p:spPr bwMode="auto">
          <a:xfrm>
            <a:off x="3810000" y="2438400"/>
            <a:ext cx="15240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These two</a:t>
            </a:r>
          </a:p>
          <a:p>
            <a:pPr algn="ctr"/>
            <a:r>
              <a:rPr lang="en-US"/>
              <a:t>systems work</a:t>
            </a:r>
          </a:p>
          <a:p>
            <a:pPr algn="ctr"/>
            <a:r>
              <a:rPr lang="en-US"/>
              <a:t>together to control hunger and satiation.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76200" y="5334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1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76200" y="48768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76200" y="57912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685800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838200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6097588" y="5334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2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6097588" y="48768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6097588" y="57912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6707188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6859588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3657600" y="2362200"/>
            <a:ext cx="18288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/>
              <a:t>Interactions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962400" y="19954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10B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200400" y="4876800"/>
            <a:ext cx="27432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Draw two systems cards and place on system block. Locate the body system and place under the system card.</a:t>
            </a:r>
          </a:p>
          <a:p>
            <a:r>
              <a:rPr lang="en-US" sz="1200"/>
              <a:t>Place the correct system structures and function under each system. Between the systems place the interactions cards or</a:t>
            </a:r>
          </a:p>
          <a:p>
            <a:r>
              <a:rPr lang="en-US" sz="1200"/>
              <a:t>write interactions.</a:t>
            </a:r>
          </a:p>
        </p:txBody>
      </p:sp>
      <p:grpSp>
        <p:nvGrpSpPr>
          <p:cNvPr id="26639" name="Group 15"/>
          <p:cNvGrpSpPr>
            <a:grpSpLocks/>
          </p:cNvGrpSpPr>
          <p:nvPr/>
        </p:nvGrpSpPr>
        <p:grpSpPr bwMode="auto">
          <a:xfrm>
            <a:off x="3657600" y="2362200"/>
            <a:ext cx="1828800" cy="1600200"/>
            <a:chOff x="1152" y="3024"/>
            <a:chExt cx="1152" cy="1008"/>
          </a:xfrm>
        </p:grpSpPr>
        <p:sp>
          <p:nvSpPr>
            <p:cNvPr id="26643" name="Rectangle 16"/>
            <p:cNvSpPr>
              <a:spLocks noChangeArrowheads="1"/>
            </p:cNvSpPr>
            <p:nvPr/>
          </p:nvSpPr>
          <p:spPr bwMode="auto">
            <a:xfrm>
              <a:off x="1152" y="3024"/>
              <a:ext cx="1152" cy="100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 sz="1400"/>
            </a:p>
          </p:txBody>
        </p:sp>
        <p:sp>
          <p:nvSpPr>
            <p:cNvPr id="26644" name="Text Box 17"/>
            <p:cNvSpPr txBox="1">
              <a:spLocks noChangeArrowheads="1"/>
            </p:cNvSpPr>
            <p:nvPr/>
          </p:nvSpPr>
          <p:spPr bwMode="auto">
            <a:xfrm>
              <a:off x="1968" y="3840"/>
              <a:ext cx="336" cy="17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13I</a:t>
              </a:r>
            </a:p>
          </p:txBody>
        </p:sp>
      </p:grpSp>
      <p:grpSp>
        <p:nvGrpSpPr>
          <p:cNvPr id="26640" name="Group 18"/>
          <p:cNvGrpSpPr>
            <a:grpSpLocks/>
          </p:cNvGrpSpPr>
          <p:nvPr/>
        </p:nvGrpSpPr>
        <p:grpSpPr bwMode="auto">
          <a:xfrm>
            <a:off x="3657600" y="2362200"/>
            <a:ext cx="1828800" cy="1600200"/>
            <a:chOff x="1152" y="3024"/>
            <a:chExt cx="1152" cy="1008"/>
          </a:xfrm>
        </p:grpSpPr>
        <p:sp>
          <p:nvSpPr>
            <p:cNvPr id="26641" name="Rectangle 19"/>
            <p:cNvSpPr>
              <a:spLocks noChangeArrowheads="1"/>
            </p:cNvSpPr>
            <p:nvPr/>
          </p:nvSpPr>
          <p:spPr bwMode="auto">
            <a:xfrm>
              <a:off x="1152" y="3024"/>
              <a:ext cx="1152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 systems</a:t>
              </a:r>
            </a:p>
            <a:p>
              <a:pPr algn="ctr"/>
              <a:r>
                <a:rPr lang="en-US" sz="1400"/>
                <a:t>work together to</a:t>
              </a:r>
            </a:p>
            <a:p>
              <a:pPr algn="ctr"/>
              <a:r>
                <a:rPr lang="en-US" sz="1400"/>
                <a:t>control urination.</a:t>
              </a:r>
            </a:p>
          </p:txBody>
        </p:sp>
        <p:sp>
          <p:nvSpPr>
            <p:cNvPr id="26642" name="Text Box 20"/>
            <p:cNvSpPr txBox="1">
              <a:spLocks noChangeArrowheads="1"/>
            </p:cNvSpPr>
            <p:nvPr/>
          </p:nvSpPr>
          <p:spPr bwMode="auto">
            <a:xfrm>
              <a:off x="1968" y="3840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13I</a:t>
              </a: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76200" y="5334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1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76200" y="48768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76200" y="57912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685800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838200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6097588" y="5334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2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6097588" y="48768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6097588" y="57912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6707188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6859588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3657600" y="2362200"/>
            <a:ext cx="18288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/>
              <a:t>Interactions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3962400" y="19954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10B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200400" y="4876800"/>
            <a:ext cx="27432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Draw two systems cards and place on system block. Locate the body system and place under the system card.</a:t>
            </a:r>
          </a:p>
          <a:p>
            <a:r>
              <a:rPr lang="en-US" sz="1200"/>
              <a:t>Place the correct system structures and function under each system. Between the systems place the interactions cards or</a:t>
            </a:r>
          </a:p>
          <a:p>
            <a:r>
              <a:rPr lang="en-US" sz="1200"/>
              <a:t>write interactions.</a:t>
            </a:r>
          </a:p>
        </p:txBody>
      </p:sp>
      <p:grpSp>
        <p:nvGrpSpPr>
          <p:cNvPr id="27663" name="Group 15"/>
          <p:cNvGrpSpPr>
            <a:grpSpLocks/>
          </p:cNvGrpSpPr>
          <p:nvPr/>
        </p:nvGrpSpPr>
        <p:grpSpPr bwMode="auto">
          <a:xfrm>
            <a:off x="3657600" y="2362200"/>
            <a:ext cx="1905000" cy="1600200"/>
            <a:chOff x="2304" y="3024"/>
            <a:chExt cx="1200" cy="1008"/>
          </a:xfrm>
        </p:grpSpPr>
        <p:sp>
          <p:nvSpPr>
            <p:cNvPr id="27665" name="Rectangle 16"/>
            <p:cNvSpPr>
              <a:spLocks noChangeArrowheads="1"/>
            </p:cNvSpPr>
            <p:nvPr/>
          </p:nvSpPr>
          <p:spPr bwMode="auto">
            <a:xfrm>
              <a:off x="2304" y="3024"/>
              <a:ext cx="1152" cy="100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 sz="1400"/>
            </a:p>
          </p:txBody>
        </p:sp>
        <p:sp>
          <p:nvSpPr>
            <p:cNvPr id="27666" name="Text Box 17"/>
            <p:cNvSpPr txBox="1">
              <a:spLocks noChangeArrowheads="1"/>
            </p:cNvSpPr>
            <p:nvPr/>
          </p:nvSpPr>
          <p:spPr bwMode="auto">
            <a:xfrm>
              <a:off x="3168" y="3840"/>
              <a:ext cx="336" cy="17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14I</a:t>
              </a:r>
            </a:p>
          </p:txBody>
        </p:sp>
      </p:grpSp>
      <p:sp>
        <p:nvSpPr>
          <p:cNvPr id="27664" name="Rectangle 19"/>
          <p:cNvSpPr>
            <a:spLocks noChangeArrowheads="1"/>
          </p:cNvSpPr>
          <p:nvPr/>
        </p:nvSpPr>
        <p:spPr bwMode="auto">
          <a:xfrm>
            <a:off x="3657600" y="2362200"/>
            <a:ext cx="18288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400"/>
              <a:t>These two systems send signals to other parts of the body to help maintain homeostasis.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76200" y="5334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1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76200" y="48768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76200" y="57912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685800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838200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6097588" y="5334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2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6097588" y="48768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6097588" y="57912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6707188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6859588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3657600" y="2362200"/>
            <a:ext cx="18288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/>
              <a:t>Interactions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3962400" y="19954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10B</a:t>
            </a: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3200400" y="4876800"/>
            <a:ext cx="27432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Draw two systems cards and place on system block. Locate the body system and place under the system card.</a:t>
            </a:r>
          </a:p>
          <a:p>
            <a:r>
              <a:rPr lang="en-US" sz="1200"/>
              <a:t>Place the correct system structures and function under each system. Between the systems place the interactions cards or</a:t>
            </a:r>
          </a:p>
          <a:p>
            <a:r>
              <a:rPr lang="en-US" sz="1200"/>
              <a:t>write interactions.</a:t>
            </a:r>
          </a:p>
        </p:txBody>
      </p:sp>
      <p:grpSp>
        <p:nvGrpSpPr>
          <p:cNvPr id="28687" name="Group 15"/>
          <p:cNvGrpSpPr>
            <a:grpSpLocks/>
          </p:cNvGrpSpPr>
          <p:nvPr/>
        </p:nvGrpSpPr>
        <p:grpSpPr bwMode="auto">
          <a:xfrm>
            <a:off x="3657600" y="2362200"/>
            <a:ext cx="1981200" cy="1600200"/>
            <a:chOff x="3456" y="3024"/>
            <a:chExt cx="1248" cy="1008"/>
          </a:xfrm>
        </p:grpSpPr>
        <p:sp>
          <p:nvSpPr>
            <p:cNvPr id="28691" name="Rectangle 16"/>
            <p:cNvSpPr>
              <a:spLocks noChangeArrowheads="1"/>
            </p:cNvSpPr>
            <p:nvPr/>
          </p:nvSpPr>
          <p:spPr bwMode="auto">
            <a:xfrm>
              <a:off x="3456" y="3024"/>
              <a:ext cx="1152" cy="100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 sz="1400"/>
            </a:p>
          </p:txBody>
        </p:sp>
        <p:sp>
          <p:nvSpPr>
            <p:cNvPr id="28692" name="Text Box 17"/>
            <p:cNvSpPr txBox="1">
              <a:spLocks noChangeArrowheads="1"/>
            </p:cNvSpPr>
            <p:nvPr/>
          </p:nvSpPr>
          <p:spPr bwMode="auto">
            <a:xfrm>
              <a:off x="4368" y="3840"/>
              <a:ext cx="336" cy="17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15I</a:t>
              </a:r>
            </a:p>
          </p:txBody>
        </p:sp>
      </p:grpSp>
      <p:grpSp>
        <p:nvGrpSpPr>
          <p:cNvPr id="28688" name="Group 18"/>
          <p:cNvGrpSpPr>
            <a:grpSpLocks/>
          </p:cNvGrpSpPr>
          <p:nvPr/>
        </p:nvGrpSpPr>
        <p:grpSpPr bwMode="auto">
          <a:xfrm>
            <a:off x="3657600" y="2362200"/>
            <a:ext cx="1981200" cy="1600200"/>
            <a:chOff x="3456" y="3024"/>
            <a:chExt cx="1248" cy="1008"/>
          </a:xfrm>
        </p:grpSpPr>
        <p:sp>
          <p:nvSpPr>
            <p:cNvPr id="28689" name="Rectangle 19"/>
            <p:cNvSpPr>
              <a:spLocks noChangeArrowheads="1"/>
            </p:cNvSpPr>
            <p:nvPr/>
          </p:nvSpPr>
          <p:spPr bwMode="auto">
            <a:xfrm>
              <a:off x="3456" y="3024"/>
              <a:ext cx="1152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</a:t>
              </a:r>
            </a:p>
            <a:p>
              <a:pPr algn="ctr"/>
              <a:r>
                <a:rPr lang="en-US" sz="1400"/>
                <a:t>systems work</a:t>
              </a:r>
            </a:p>
            <a:p>
              <a:pPr algn="ctr"/>
              <a:r>
                <a:rPr lang="en-US" sz="1400"/>
                <a:t>together to protect a developing fetus from infection.</a:t>
              </a:r>
            </a:p>
          </p:txBody>
        </p:sp>
        <p:sp>
          <p:nvSpPr>
            <p:cNvPr id="28690" name="Text Box 20"/>
            <p:cNvSpPr txBox="1">
              <a:spLocks noChangeArrowheads="1"/>
            </p:cNvSpPr>
            <p:nvPr/>
          </p:nvSpPr>
          <p:spPr bwMode="auto">
            <a:xfrm>
              <a:off x="4368" y="3840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15I</a:t>
              </a: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76200" y="5334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1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76200" y="48768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76200" y="57912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685800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838200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6097588" y="5334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2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6097588" y="48768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6097588" y="57912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6707188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6859588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3657600" y="2362200"/>
            <a:ext cx="18288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/>
              <a:t>Interactions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3962400" y="19954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10B</a:t>
            </a:r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3200400" y="4876800"/>
            <a:ext cx="27432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Draw two systems cards and place on system block. Locate the body system and place under the system card.</a:t>
            </a:r>
          </a:p>
          <a:p>
            <a:r>
              <a:rPr lang="en-US" sz="1200"/>
              <a:t>Place the correct system structures and function under each system. Between the systems place the interactions cards or</a:t>
            </a:r>
          </a:p>
          <a:p>
            <a:r>
              <a:rPr lang="en-US" sz="1200"/>
              <a:t>write interactions.</a:t>
            </a:r>
          </a:p>
        </p:txBody>
      </p:sp>
      <p:grpSp>
        <p:nvGrpSpPr>
          <p:cNvPr id="29711" name="Group 15"/>
          <p:cNvGrpSpPr>
            <a:grpSpLocks/>
          </p:cNvGrpSpPr>
          <p:nvPr/>
        </p:nvGrpSpPr>
        <p:grpSpPr bwMode="auto">
          <a:xfrm>
            <a:off x="3657600" y="2362200"/>
            <a:ext cx="1981200" cy="1600200"/>
            <a:chOff x="4608" y="3024"/>
            <a:chExt cx="1248" cy="1008"/>
          </a:xfrm>
        </p:grpSpPr>
        <p:sp>
          <p:nvSpPr>
            <p:cNvPr id="29715" name="Rectangle 16"/>
            <p:cNvSpPr>
              <a:spLocks noChangeArrowheads="1"/>
            </p:cNvSpPr>
            <p:nvPr/>
          </p:nvSpPr>
          <p:spPr bwMode="auto">
            <a:xfrm>
              <a:off x="4608" y="3024"/>
              <a:ext cx="1152" cy="100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 sz="1400"/>
            </a:p>
          </p:txBody>
        </p:sp>
        <p:sp>
          <p:nvSpPr>
            <p:cNvPr id="29716" name="Text Box 17"/>
            <p:cNvSpPr txBox="1">
              <a:spLocks noChangeArrowheads="1"/>
            </p:cNvSpPr>
            <p:nvPr/>
          </p:nvSpPr>
          <p:spPr bwMode="auto">
            <a:xfrm>
              <a:off x="5520" y="3859"/>
              <a:ext cx="336" cy="17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16I</a:t>
              </a:r>
            </a:p>
          </p:txBody>
        </p:sp>
      </p:grpSp>
      <p:grpSp>
        <p:nvGrpSpPr>
          <p:cNvPr id="29712" name="Group 18"/>
          <p:cNvGrpSpPr>
            <a:grpSpLocks/>
          </p:cNvGrpSpPr>
          <p:nvPr/>
        </p:nvGrpSpPr>
        <p:grpSpPr bwMode="auto">
          <a:xfrm>
            <a:off x="3657600" y="2362200"/>
            <a:ext cx="1981200" cy="1600200"/>
            <a:chOff x="4608" y="3024"/>
            <a:chExt cx="1248" cy="1008"/>
          </a:xfrm>
        </p:grpSpPr>
        <p:sp>
          <p:nvSpPr>
            <p:cNvPr id="29713" name="Rectangle 19"/>
            <p:cNvSpPr>
              <a:spLocks noChangeArrowheads="1"/>
            </p:cNvSpPr>
            <p:nvPr/>
          </p:nvSpPr>
          <p:spPr bwMode="auto">
            <a:xfrm>
              <a:off x="4608" y="3024"/>
              <a:ext cx="1152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 systems work together to gather and store calcium in the body.</a:t>
              </a:r>
            </a:p>
          </p:txBody>
        </p:sp>
        <p:sp>
          <p:nvSpPr>
            <p:cNvPr id="29714" name="Text Box 20"/>
            <p:cNvSpPr txBox="1">
              <a:spLocks noChangeArrowheads="1"/>
            </p:cNvSpPr>
            <p:nvPr/>
          </p:nvSpPr>
          <p:spPr bwMode="auto">
            <a:xfrm>
              <a:off x="5520" y="3859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16I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Body Systems - interactions</a:t>
            </a:r>
          </a:p>
        </p:txBody>
      </p:sp>
      <p:graphicFrame>
        <p:nvGraphicFramePr>
          <p:cNvPr id="39035" name="Group 123"/>
          <p:cNvGraphicFramePr>
            <a:graphicFrameLocks noGrp="1"/>
          </p:cNvGraphicFramePr>
          <p:nvPr/>
        </p:nvGraphicFramePr>
        <p:xfrm>
          <a:off x="457200" y="533400"/>
          <a:ext cx="8305800" cy="5476875"/>
        </p:xfrm>
        <a:graphic>
          <a:graphicData uri="http://schemas.openxmlformats.org/drawingml/2006/table">
            <a:tbl>
              <a:tblPr/>
              <a:tblGrid>
                <a:gridCol w="381000"/>
                <a:gridCol w="5905500"/>
                <a:gridCol w="1066800"/>
                <a:gridCol w="952500"/>
              </a:tblGrid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Interaction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anchorCtr="1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System 1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System 2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These two systems work together to break down and move food through the gastrointestinal tract.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These two systems work together by moving air in and out of the lungs.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These two systems, when in contact with the external environment, take in nutrients and oxygen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Metabolic wastes are eliminated by these two systems.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These two systems act together to break down and distribute nutrients to the cells.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These two systems act together to bring in and distribute oxygen to the cells.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These two systems work together as your skin senses the outside world.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These two systems work together to produce and transport hormones to organs and tissues.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These two systems work together protect the body from sickness and injury.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These two systems work together to pick up and filter nitrogenous waste from the body.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These two systems are responsible for the control and coordination of the body’s regulatory mechanisms.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These two systems work together to control hunger and satiation.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These two systems work together to control urination.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These two systems send signals to other parts of the body to help maintain homeostasis.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These two systems work together to protect a developing fetus from infection.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These two systems work together to gather and store calcium in the body.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3505200"/>
            <a:ext cx="1303338" cy="313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3505200"/>
            <a:ext cx="145415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05175" y="3429000"/>
            <a:ext cx="129063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55788" y="3505200"/>
            <a:ext cx="1293812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2400" y="3505200"/>
            <a:ext cx="139065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28775" y="0"/>
            <a:ext cx="138906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39700" y="0"/>
            <a:ext cx="13335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0" y="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6400800" y="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4800600" y="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200400" y="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1600200" y="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9230" name="Picture 1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97238" y="44450"/>
            <a:ext cx="1227137" cy="330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1" name="Picture 1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949825" y="0"/>
            <a:ext cx="11557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2" name="Picture 16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489700" y="0"/>
            <a:ext cx="14097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1143000" y="31242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1D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1143000" y="65532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2D</a:t>
            </a: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2743200" y="65532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4D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2743200" y="31242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3D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4343400" y="31242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5D</a:t>
            </a:r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4343400" y="65532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6D</a:t>
            </a:r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5943600" y="65532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8D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5943600" y="31242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7D</a:t>
            </a:r>
          </a:p>
        </p:txBody>
      </p:sp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7467600" y="31242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9D</a:t>
            </a:r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7467600" y="6553200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10D</a:t>
            </a:r>
          </a:p>
        </p:txBody>
      </p:sp>
      <p:sp>
        <p:nvSpPr>
          <p:cNvPr id="9243" name="Rectangle 27"/>
          <p:cNvSpPr>
            <a:spLocks noChangeArrowheads="1"/>
          </p:cNvSpPr>
          <p:nvPr/>
        </p:nvSpPr>
        <p:spPr bwMode="auto">
          <a:xfrm>
            <a:off x="0" y="3430588"/>
            <a:ext cx="1600200" cy="3427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Rectangle 28"/>
          <p:cNvSpPr>
            <a:spLocks noChangeArrowheads="1"/>
          </p:cNvSpPr>
          <p:nvPr/>
        </p:nvSpPr>
        <p:spPr bwMode="auto">
          <a:xfrm>
            <a:off x="1600200" y="3430588"/>
            <a:ext cx="1600200" cy="3427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3200400" y="3430588"/>
            <a:ext cx="1600200" cy="3427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4800600" y="3430588"/>
            <a:ext cx="1600200" cy="3427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6400800" y="3430588"/>
            <a:ext cx="1600200" cy="3427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3"/>
          <p:cNvGrpSpPr>
            <a:grpSpLocks/>
          </p:cNvGrpSpPr>
          <p:nvPr/>
        </p:nvGrpSpPr>
        <p:grpSpPr bwMode="auto">
          <a:xfrm>
            <a:off x="3657600" y="0"/>
            <a:ext cx="1828800" cy="1646238"/>
            <a:chOff x="2304" y="0"/>
            <a:chExt cx="1152" cy="1037"/>
          </a:xfrm>
        </p:grpSpPr>
        <p:sp>
          <p:nvSpPr>
            <p:cNvPr id="6196" name="Rectangle 4"/>
            <p:cNvSpPr>
              <a:spLocks noChangeArrowheads="1"/>
            </p:cNvSpPr>
            <p:nvPr/>
          </p:nvSpPr>
          <p:spPr bwMode="auto">
            <a:xfrm>
              <a:off x="2304" y="0"/>
              <a:ext cx="1152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 systems</a:t>
              </a:r>
            </a:p>
            <a:p>
              <a:pPr algn="ctr"/>
              <a:r>
                <a:rPr lang="en-US" sz="1400"/>
                <a:t>work together to</a:t>
              </a:r>
            </a:p>
            <a:p>
              <a:pPr algn="ctr"/>
              <a:r>
                <a:rPr lang="en-US" sz="1400"/>
                <a:t>break down and move food through the gastrointestinal tract.</a:t>
              </a:r>
            </a:p>
          </p:txBody>
        </p:sp>
        <p:sp>
          <p:nvSpPr>
            <p:cNvPr id="6197" name="Text Box 5"/>
            <p:cNvSpPr txBox="1">
              <a:spLocks noChangeArrowheads="1"/>
            </p:cNvSpPr>
            <p:nvPr/>
          </p:nvSpPr>
          <p:spPr bwMode="auto">
            <a:xfrm>
              <a:off x="3216" y="864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1I</a:t>
              </a:r>
            </a:p>
          </p:txBody>
        </p:sp>
      </p:grpSp>
      <p:grpSp>
        <p:nvGrpSpPr>
          <p:cNvPr id="6147" name="Group 6"/>
          <p:cNvGrpSpPr>
            <a:grpSpLocks/>
          </p:cNvGrpSpPr>
          <p:nvPr/>
        </p:nvGrpSpPr>
        <p:grpSpPr bwMode="auto">
          <a:xfrm>
            <a:off x="7315200" y="0"/>
            <a:ext cx="1905000" cy="1646238"/>
            <a:chOff x="4608" y="0"/>
            <a:chExt cx="1200" cy="1037"/>
          </a:xfrm>
        </p:grpSpPr>
        <p:sp>
          <p:nvSpPr>
            <p:cNvPr id="6194" name="Rectangle 7"/>
            <p:cNvSpPr>
              <a:spLocks noChangeArrowheads="1"/>
            </p:cNvSpPr>
            <p:nvPr/>
          </p:nvSpPr>
          <p:spPr bwMode="auto">
            <a:xfrm>
              <a:off x="4608" y="0"/>
              <a:ext cx="1152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 systems, when in contact with the external</a:t>
              </a:r>
            </a:p>
            <a:p>
              <a:pPr algn="ctr"/>
              <a:r>
                <a:rPr lang="en-US" sz="1400"/>
                <a:t>environment, take in nutrients and oxygen.</a:t>
              </a:r>
            </a:p>
          </p:txBody>
        </p:sp>
        <p:sp>
          <p:nvSpPr>
            <p:cNvPr id="6195" name="Text Box 8"/>
            <p:cNvSpPr txBox="1">
              <a:spLocks noChangeArrowheads="1"/>
            </p:cNvSpPr>
            <p:nvPr/>
          </p:nvSpPr>
          <p:spPr bwMode="auto">
            <a:xfrm>
              <a:off x="5568" y="864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3I</a:t>
              </a:r>
            </a:p>
          </p:txBody>
        </p:sp>
      </p:grpSp>
      <p:grpSp>
        <p:nvGrpSpPr>
          <p:cNvPr id="6148" name="Group 53"/>
          <p:cNvGrpSpPr>
            <a:grpSpLocks/>
          </p:cNvGrpSpPr>
          <p:nvPr/>
        </p:nvGrpSpPr>
        <p:grpSpPr bwMode="auto">
          <a:xfrm>
            <a:off x="5486400" y="0"/>
            <a:ext cx="1828800" cy="1646238"/>
            <a:chOff x="3456" y="0"/>
            <a:chExt cx="1152" cy="1037"/>
          </a:xfrm>
        </p:grpSpPr>
        <p:sp>
          <p:nvSpPr>
            <p:cNvPr id="6192" name="Rectangle 2"/>
            <p:cNvSpPr>
              <a:spLocks noChangeArrowheads="1"/>
            </p:cNvSpPr>
            <p:nvPr/>
          </p:nvSpPr>
          <p:spPr bwMode="auto">
            <a:xfrm>
              <a:off x="3456" y="0"/>
              <a:ext cx="1152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/>
                <a:t>These two systems</a:t>
              </a:r>
            </a:p>
            <a:p>
              <a:pPr algn="ctr"/>
              <a:r>
                <a:rPr lang="en-US"/>
                <a:t>work together by</a:t>
              </a:r>
            </a:p>
            <a:p>
              <a:pPr algn="ctr"/>
              <a:r>
                <a:rPr lang="en-US"/>
                <a:t>moving air in and</a:t>
              </a:r>
            </a:p>
            <a:p>
              <a:pPr algn="ctr"/>
              <a:r>
                <a:rPr lang="en-US"/>
                <a:t>out of the lungs.</a:t>
              </a:r>
            </a:p>
            <a:p>
              <a:endParaRPr lang="en-US" sz="1400"/>
            </a:p>
          </p:txBody>
        </p:sp>
        <p:sp>
          <p:nvSpPr>
            <p:cNvPr id="6193" name="Text Box 9"/>
            <p:cNvSpPr txBox="1">
              <a:spLocks noChangeArrowheads="1"/>
            </p:cNvSpPr>
            <p:nvPr/>
          </p:nvSpPr>
          <p:spPr bwMode="auto">
            <a:xfrm>
              <a:off x="4368" y="864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2I</a:t>
              </a:r>
            </a:p>
          </p:txBody>
        </p:sp>
      </p:grpSp>
      <p:grpSp>
        <p:nvGrpSpPr>
          <p:cNvPr id="6149" name="Group 10"/>
          <p:cNvGrpSpPr>
            <a:grpSpLocks/>
          </p:cNvGrpSpPr>
          <p:nvPr/>
        </p:nvGrpSpPr>
        <p:grpSpPr bwMode="auto">
          <a:xfrm>
            <a:off x="3657600" y="1600200"/>
            <a:ext cx="1828800" cy="1600200"/>
            <a:chOff x="2304" y="1008"/>
            <a:chExt cx="1152" cy="1008"/>
          </a:xfrm>
        </p:grpSpPr>
        <p:sp>
          <p:nvSpPr>
            <p:cNvPr id="6190" name="Rectangle 11"/>
            <p:cNvSpPr>
              <a:spLocks noChangeArrowheads="1"/>
            </p:cNvSpPr>
            <p:nvPr/>
          </p:nvSpPr>
          <p:spPr bwMode="auto">
            <a:xfrm>
              <a:off x="2304" y="1008"/>
              <a:ext cx="1152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/>
                <a:t>Metabolic wastes</a:t>
              </a:r>
            </a:p>
            <a:p>
              <a:pPr algn="ctr"/>
              <a:r>
                <a:rPr lang="en-US"/>
                <a:t>are eliminated by</a:t>
              </a:r>
            </a:p>
            <a:p>
              <a:pPr algn="ctr"/>
              <a:r>
                <a:rPr lang="en-US"/>
                <a:t>these two systems.</a:t>
              </a:r>
            </a:p>
          </p:txBody>
        </p:sp>
        <p:sp>
          <p:nvSpPr>
            <p:cNvPr id="6191" name="Text Box 12"/>
            <p:cNvSpPr txBox="1">
              <a:spLocks noChangeArrowheads="1"/>
            </p:cNvSpPr>
            <p:nvPr/>
          </p:nvSpPr>
          <p:spPr bwMode="auto">
            <a:xfrm>
              <a:off x="3216" y="1824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4I</a:t>
              </a:r>
            </a:p>
          </p:txBody>
        </p:sp>
      </p:grpSp>
      <p:grpSp>
        <p:nvGrpSpPr>
          <p:cNvPr id="6150" name="Group 13"/>
          <p:cNvGrpSpPr>
            <a:grpSpLocks/>
          </p:cNvGrpSpPr>
          <p:nvPr/>
        </p:nvGrpSpPr>
        <p:grpSpPr bwMode="auto">
          <a:xfrm>
            <a:off x="7315200" y="1600200"/>
            <a:ext cx="1828800" cy="1600200"/>
            <a:chOff x="4608" y="1008"/>
            <a:chExt cx="1152" cy="1008"/>
          </a:xfrm>
        </p:grpSpPr>
        <p:sp>
          <p:nvSpPr>
            <p:cNvPr id="6188" name="Rectangle 14"/>
            <p:cNvSpPr>
              <a:spLocks noChangeArrowheads="1"/>
            </p:cNvSpPr>
            <p:nvPr/>
          </p:nvSpPr>
          <p:spPr bwMode="auto">
            <a:xfrm>
              <a:off x="4608" y="1008"/>
              <a:ext cx="1152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 systems</a:t>
              </a:r>
            </a:p>
            <a:p>
              <a:pPr algn="ctr"/>
              <a:r>
                <a:rPr lang="en-US" sz="1400"/>
                <a:t>act together to bring</a:t>
              </a:r>
            </a:p>
            <a:p>
              <a:pPr algn="ctr"/>
              <a:r>
                <a:rPr lang="en-US" sz="1400"/>
                <a:t>in and distribute</a:t>
              </a:r>
            </a:p>
            <a:p>
              <a:pPr algn="ctr"/>
              <a:r>
                <a:rPr lang="en-US" sz="1400"/>
                <a:t>oxygen to the cells.</a:t>
              </a:r>
            </a:p>
            <a:p>
              <a:endParaRPr lang="en-US" sz="1400"/>
            </a:p>
          </p:txBody>
        </p:sp>
        <p:sp>
          <p:nvSpPr>
            <p:cNvPr id="6189" name="Text Box 15"/>
            <p:cNvSpPr txBox="1">
              <a:spLocks noChangeArrowheads="1"/>
            </p:cNvSpPr>
            <p:nvPr/>
          </p:nvSpPr>
          <p:spPr bwMode="auto">
            <a:xfrm>
              <a:off x="5520" y="1824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6I</a:t>
              </a:r>
            </a:p>
          </p:txBody>
        </p:sp>
      </p:grpSp>
      <p:grpSp>
        <p:nvGrpSpPr>
          <p:cNvPr id="6151" name="Group 16"/>
          <p:cNvGrpSpPr>
            <a:grpSpLocks/>
          </p:cNvGrpSpPr>
          <p:nvPr/>
        </p:nvGrpSpPr>
        <p:grpSpPr bwMode="auto">
          <a:xfrm>
            <a:off x="5486400" y="1600200"/>
            <a:ext cx="1828800" cy="1600200"/>
            <a:chOff x="3456" y="1008"/>
            <a:chExt cx="1152" cy="1008"/>
          </a:xfrm>
        </p:grpSpPr>
        <p:sp>
          <p:nvSpPr>
            <p:cNvPr id="6186" name="Text Box 17"/>
            <p:cNvSpPr txBox="1">
              <a:spLocks noChangeArrowheads="1"/>
            </p:cNvSpPr>
            <p:nvPr/>
          </p:nvSpPr>
          <p:spPr bwMode="auto">
            <a:xfrm>
              <a:off x="4368" y="1824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5I</a:t>
              </a:r>
            </a:p>
          </p:txBody>
        </p:sp>
        <p:sp>
          <p:nvSpPr>
            <p:cNvPr id="6187" name="Rectangle 18"/>
            <p:cNvSpPr>
              <a:spLocks noChangeArrowheads="1"/>
            </p:cNvSpPr>
            <p:nvPr/>
          </p:nvSpPr>
          <p:spPr bwMode="auto">
            <a:xfrm>
              <a:off x="3456" y="1008"/>
              <a:ext cx="1152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 systems act together to break</a:t>
              </a:r>
            </a:p>
            <a:p>
              <a:pPr algn="ctr"/>
              <a:r>
                <a:rPr lang="en-US" sz="1400"/>
                <a:t>down and distribute</a:t>
              </a:r>
            </a:p>
            <a:p>
              <a:pPr algn="ctr"/>
              <a:r>
                <a:rPr lang="en-US" sz="1400"/>
                <a:t>nutrients to the</a:t>
              </a:r>
            </a:p>
            <a:p>
              <a:pPr algn="ctr"/>
              <a:r>
                <a:rPr lang="en-US" sz="1400"/>
                <a:t>cells.</a:t>
              </a:r>
            </a:p>
          </p:txBody>
        </p:sp>
      </p:grpSp>
      <p:grpSp>
        <p:nvGrpSpPr>
          <p:cNvPr id="6152" name="Group 19"/>
          <p:cNvGrpSpPr>
            <a:grpSpLocks/>
          </p:cNvGrpSpPr>
          <p:nvPr/>
        </p:nvGrpSpPr>
        <p:grpSpPr bwMode="auto">
          <a:xfrm>
            <a:off x="0" y="3200400"/>
            <a:ext cx="1828800" cy="1600200"/>
            <a:chOff x="0" y="2016"/>
            <a:chExt cx="1152" cy="1008"/>
          </a:xfrm>
        </p:grpSpPr>
        <p:sp>
          <p:nvSpPr>
            <p:cNvPr id="6184" name="Rectangle 20"/>
            <p:cNvSpPr>
              <a:spLocks noChangeArrowheads="1"/>
            </p:cNvSpPr>
            <p:nvPr/>
          </p:nvSpPr>
          <p:spPr bwMode="auto">
            <a:xfrm>
              <a:off x="0" y="2016"/>
              <a:ext cx="1152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</a:t>
              </a:r>
            </a:p>
            <a:p>
              <a:pPr algn="ctr"/>
              <a:r>
                <a:rPr lang="en-US" sz="1400"/>
                <a:t>systems work</a:t>
              </a:r>
            </a:p>
            <a:p>
              <a:pPr algn="ctr"/>
              <a:r>
                <a:rPr lang="en-US" sz="1400"/>
                <a:t>together as</a:t>
              </a:r>
            </a:p>
            <a:p>
              <a:pPr algn="ctr"/>
              <a:r>
                <a:rPr lang="en-US" sz="1400"/>
                <a:t>your skin senses</a:t>
              </a:r>
            </a:p>
            <a:p>
              <a:pPr algn="ctr"/>
              <a:r>
                <a:rPr lang="en-US" sz="1400"/>
                <a:t>the outside</a:t>
              </a:r>
            </a:p>
            <a:p>
              <a:pPr algn="ctr"/>
              <a:r>
                <a:rPr lang="en-US" sz="1400"/>
                <a:t>world.</a:t>
              </a:r>
            </a:p>
          </p:txBody>
        </p:sp>
        <p:sp>
          <p:nvSpPr>
            <p:cNvPr id="6185" name="Text Box 21"/>
            <p:cNvSpPr txBox="1">
              <a:spLocks noChangeArrowheads="1"/>
            </p:cNvSpPr>
            <p:nvPr/>
          </p:nvSpPr>
          <p:spPr bwMode="auto">
            <a:xfrm>
              <a:off x="912" y="2832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7I</a:t>
              </a:r>
            </a:p>
          </p:txBody>
        </p:sp>
      </p:grpSp>
      <p:grpSp>
        <p:nvGrpSpPr>
          <p:cNvPr id="6153" name="Group 22"/>
          <p:cNvGrpSpPr>
            <a:grpSpLocks/>
          </p:cNvGrpSpPr>
          <p:nvPr/>
        </p:nvGrpSpPr>
        <p:grpSpPr bwMode="auto">
          <a:xfrm>
            <a:off x="1828800" y="3200400"/>
            <a:ext cx="1828800" cy="1600200"/>
            <a:chOff x="1152" y="2016"/>
            <a:chExt cx="1152" cy="1008"/>
          </a:xfrm>
        </p:grpSpPr>
        <p:sp>
          <p:nvSpPr>
            <p:cNvPr id="6182" name="Rectangle 23"/>
            <p:cNvSpPr>
              <a:spLocks noChangeArrowheads="1"/>
            </p:cNvSpPr>
            <p:nvPr/>
          </p:nvSpPr>
          <p:spPr bwMode="auto">
            <a:xfrm>
              <a:off x="1152" y="2016"/>
              <a:ext cx="1152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 systems</a:t>
              </a:r>
            </a:p>
            <a:p>
              <a:pPr algn="ctr"/>
              <a:r>
                <a:rPr lang="en-US" sz="1400"/>
                <a:t>work together to</a:t>
              </a:r>
            </a:p>
            <a:p>
              <a:pPr algn="ctr"/>
              <a:r>
                <a:rPr lang="en-US" sz="1400"/>
                <a:t>produce and</a:t>
              </a:r>
            </a:p>
            <a:p>
              <a:pPr algn="ctr"/>
              <a:r>
                <a:rPr lang="en-US" sz="1400"/>
                <a:t>transport hormones</a:t>
              </a:r>
            </a:p>
            <a:p>
              <a:pPr algn="ctr"/>
              <a:r>
                <a:rPr lang="en-US" sz="1400"/>
                <a:t>to organs and</a:t>
              </a:r>
            </a:p>
            <a:p>
              <a:pPr algn="ctr"/>
              <a:r>
                <a:rPr lang="en-US" sz="1400"/>
                <a:t>tissues</a:t>
              </a:r>
            </a:p>
          </p:txBody>
        </p:sp>
        <p:sp>
          <p:nvSpPr>
            <p:cNvPr id="6183" name="Text Box 24"/>
            <p:cNvSpPr txBox="1">
              <a:spLocks noChangeArrowheads="1"/>
            </p:cNvSpPr>
            <p:nvPr/>
          </p:nvSpPr>
          <p:spPr bwMode="auto">
            <a:xfrm>
              <a:off x="2064" y="2832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8I</a:t>
              </a:r>
            </a:p>
          </p:txBody>
        </p:sp>
      </p:grpSp>
      <p:grpSp>
        <p:nvGrpSpPr>
          <p:cNvPr id="6154" name="Group 25"/>
          <p:cNvGrpSpPr>
            <a:grpSpLocks/>
          </p:cNvGrpSpPr>
          <p:nvPr/>
        </p:nvGrpSpPr>
        <p:grpSpPr bwMode="auto">
          <a:xfrm>
            <a:off x="3657600" y="3200400"/>
            <a:ext cx="1828800" cy="1600200"/>
            <a:chOff x="2304" y="2016"/>
            <a:chExt cx="1152" cy="1008"/>
          </a:xfrm>
        </p:grpSpPr>
        <p:sp>
          <p:nvSpPr>
            <p:cNvPr id="6180" name="Rectangle 26"/>
            <p:cNvSpPr>
              <a:spLocks noChangeArrowheads="1"/>
            </p:cNvSpPr>
            <p:nvPr/>
          </p:nvSpPr>
          <p:spPr bwMode="auto">
            <a:xfrm>
              <a:off x="2304" y="2016"/>
              <a:ext cx="1152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 systems</a:t>
              </a:r>
            </a:p>
            <a:p>
              <a:pPr algn="ctr"/>
              <a:r>
                <a:rPr lang="en-US" sz="1400"/>
                <a:t>work together to</a:t>
              </a:r>
            </a:p>
            <a:p>
              <a:pPr algn="ctr"/>
              <a:r>
                <a:rPr lang="en-US" sz="1400"/>
                <a:t>protect the body</a:t>
              </a:r>
            </a:p>
            <a:p>
              <a:pPr algn="ctr"/>
              <a:r>
                <a:rPr lang="en-US" sz="1400"/>
                <a:t>from sickness</a:t>
              </a:r>
            </a:p>
            <a:p>
              <a:pPr algn="ctr"/>
              <a:r>
                <a:rPr lang="en-US" sz="1400"/>
                <a:t>injury.</a:t>
              </a:r>
            </a:p>
          </p:txBody>
        </p:sp>
        <p:sp>
          <p:nvSpPr>
            <p:cNvPr id="6181" name="Text Box 27"/>
            <p:cNvSpPr txBox="1">
              <a:spLocks noChangeArrowheads="1"/>
            </p:cNvSpPr>
            <p:nvPr/>
          </p:nvSpPr>
          <p:spPr bwMode="auto">
            <a:xfrm>
              <a:off x="3168" y="2832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9I</a:t>
              </a:r>
            </a:p>
          </p:txBody>
        </p:sp>
      </p:grpSp>
      <p:grpSp>
        <p:nvGrpSpPr>
          <p:cNvPr id="6155" name="Group 28"/>
          <p:cNvGrpSpPr>
            <a:grpSpLocks/>
          </p:cNvGrpSpPr>
          <p:nvPr/>
        </p:nvGrpSpPr>
        <p:grpSpPr bwMode="auto">
          <a:xfrm>
            <a:off x="5486400" y="3200400"/>
            <a:ext cx="1981200" cy="1600200"/>
            <a:chOff x="3456" y="2016"/>
            <a:chExt cx="1248" cy="1008"/>
          </a:xfrm>
        </p:grpSpPr>
        <p:sp>
          <p:nvSpPr>
            <p:cNvPr id="6178" name="Rectangle 29"/>
            <p:cNvSpPr>
              <a:spLocks noChangeArrowheads="1"/>
            </p:cNvSpPr>
            <p:nvPr/>
          </p:nvSpPr>
          <p:spPr bwMode="auto">
            <a:xfrm>
              <a:off x="3456" y="2016"/>
              <a:ext cx="1152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</a:t>
              </a:r>
            </a:p>
            <a:p>
              <a:pPr algn="ctr"/>
              <a:r>
                <a:rPr lang="en-US" sz="1400"/>
                <a:t>systems work</a:t>
              </a:r>
            </a:p>
            <a:p>
              <a:pPr algn="ctr"/>
              <a:r>
                <a:rPr lang="en-US" sz="1400"/>
                <a:t>together to pick</a:t>
              </a:r>
            </a:p>
            <a:p>
              <a:pPr algn="ctr"/>
              <a:r>
                <a:rPr lang="en-US" sz="1400"/>
                <a:t>up and filter</a:t>
              </a:r>
            </a:p>
            <a:p>
              <a:pPr algn="ctr"/>
              <a:r>
                <a:rPr lang="en-US" sz="1400"/>
                <a:t>nitrogenous</a:t>
              </a:r>
            </a:p>
            <a:p>
              <a:pPr algn="ctr"/>
              <a:r>
                <a:rPr lang="en-US" sz="1400"/>
                <a:t>waste from the</a:t>
              </a:r>
            </a:p>
            <a:p>
              <a:pPr algn="ctr"/>
              <a:r>
                <a:rPr lang="en-US" sz="1400"/>
                <a:t>body.</a:t>
              </a:r>
            </a:p>
          </p:txBody>
        </p:sp>
        <p:sp>
          <p:nvSpPr>
            <p:cNvPr id="6179" name="Text Box 30"/>
            <p:cNvSpPr txBox="1">
              <a:spLocks noChangeArrowheads="1"/>
            </p:cNvSpPr>
            <p:nvPr/>
          </p:nvSpPr>
          <p:spPr bwMode="auto">
            <a:xfrm>
              <a:off x="4368" y="2832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10I</a:t>
              </a:r>
            </a:p>
          </p:txBody>
        </p:sp>
      </p:grpSp>
      <p:grpSp>
        <p:nvGrpSpPr>
          <p:cNvPr id="6156" name="Group 31"/>
          <p:cNvGrpSpPr>
            <a:grpSpLocks/>
          </p:cNvGrpSpPr>
          <p:nvPr/>
        </p:nvGrpSpPr>
        <p:grpSpPr bwMode="auto">
          <a:xfrm>
            <a:off x="7315200" y="3200400"/>
            <a:ext cx="1981200" cy="1600200"/>
            <a:chOff x="4608" y="2016"/>
            <a:chExt cx="1248" cy="1008"/>
          </a:xfrm>
        </p:grpSpPr>
        <p:sp>
          <p:nvSpPr>
            <p:cNvPr id="6176" name="Rectangle 32"/>
            <p:cNvSpPr>
              <a:spLocks noChangeArrowheads="1"/>
            </p:cNvSpPr>
            <p:nvPr/>
          </p:nvSpPr>
          <p:spPr bwMode="auto">
            <a:xfrm>
              <a:off x="4608" y="2016"/>
              <a:ext cx="1152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 systems are</a:t>
              </a:r>
            </a:p>
            <a:p>
              <a:pPr algn="ctr"/>
              <a:r>
                <a:rPr lang="en-US" sz="1400"/>
                <a:t>responsible for the</a:t>
              </a:r>
            </a:p>
            <a:p>
              <a:pPr algn="ctr"/>
              <a:r>
                <a:rPr lang="en-US" sz="1400"/>
                <a:t>control and</a:t>
              </a:r>
            </a:p>
            <a:p>
              <a:pPr algn="ctr"/>
              <a:r>
                <a:rPr lang="en-US" sz="1400"/>
                <a:t>coordination of the</a:t>
              </a:r>
            </a:p>
            <a:p>
              <a:pPr algn="ctr"/>
              <a:r>
                <a:rPr lang="en-US" sz="1400"/>
                <a:t>body’s regulatory</a:t>
              </a:r>
            </a:p>
            <a:p>
              <a:pPr algn="ctr"/>
              <a:r>
                <a:rPr lang="en-US" sz="1400"/>
                <a:t>mechanisms.</a:t>
              </a:r>
            </a:p>
          </p:txBody>
        </p:sp>
        <p:sp>
          <p:nvSpPr>
            <p:cNvPr id="6177" name="Text Box 33"/>
            <p:cNvSpPr txBox="1">
              <a:spLocks noChangeArrowheads="1"/>
            </p:cNvSpPr>
            <p:nvPr/>
          </p:nvSpPr>
          <p:spPr bwMode="auto">
            <a:xfrm>
              <a:off x="5520" y="2851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11I</a:t>
              </a:r>
            </a:p>
          </p:txBody>
        </p:sp>
      </p:grpSp>
      <p:grpSp>
        <p:nvGrpSpPr>
          <p:cNvPr id="6157" name="Group 34"/>
          <p:cNvGrpSpPr>
            <a:grpSpLocks/>
          </p:cNvGrpSpPr>
          <p:nvPr/>
        </p:nvGrpSpPr>
        <p:grpSpPr bwMode="auto">
          <a:xfrm>
            <a:off x="0" y="4800600"/>
            <a:ext cx="1828800" cy="1600200"/>
            <a:chOff x="0" y="3024"/>
            <a:chExt cx="1152" cy="1008"/>
          </a:xfrm>
        </p:grpSpPr>
        <p:sp>
          <p:nvSpPr>
            <p:cNvPr id="6174" name="Rectangle 35"/>
            <p:cNvSpPr>
              <a:spLocks noChangeArrowheads="1"/>
            </p:cNvSpPr>
            <p:nvPr/>
          </p:nvSpPr>
          <p:spPr bwMode="auto">
            <a:xfrm>
              <a:off x="0" y="3024"/>
              <a:ext cx="1152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</a:t>
              </a:r>
            </a:p>
            <a:p>
              <a:pPr algn="ctr"/>
              <a:r>
                <a:rPr lang="en-US" sz="1400"/>
                <a:t>systems work</a:t>
              </a:r>
            </a:p>
            <a:p>
              <a:pPr algn="ctr"/>
              <a:r>
                <a:rPr lang="en-US" sz="1400"/>
                <a:t>together to control hunger and satiation.</a:t>
              </a:r>
            </a:p>
          </p:txBody>
        </p:sp>
        <p:sp>
          <p:nvSpPr>
            <p:cNvPr id="6175" name="Text Box 36"/>
            <p:cNvSpPr txBox="1">
              <a:spLocks noChangeArrowheads="1"/>
            </p:cNvSpPr>
            <p:nvPr/>
          </p:nvSpPr>
          <p:spPr bwMode="auto">
            <a:xfrm>
              <a:off x="864" y="3840"/>
              <a:ext cx="28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12I</a:t>
              </a:r>
            </a:p>
          </p:txBody>
        </p:sp>
      </p:grpSp>
      <p:grpSp>
        <p:nvGrpSpPr>
          <p:cNvPr id="6158" name="Group 37"/>
          <p:cNvGrpSpPr>
            <a:grpSpLocks/>
          </p:cNvGrpSpPr>
          <p:nvPr/>
        </p:nvGrpSpPr>
        <p:grpSpPr bwMode="auto">
          <a:xfrm>
            <a:off x="1828800" y="4800600"/>
            <a:ext cx="1828800" cy="1600200"/>
            <a:chOff x="1152" y="3024"/>
            <a:chExt cx="1152" cy="1008"/>
          </a:xfrm>
        </p:grpSpPr>
        <p:sp>
          <p:nvSpPr>
            <p:cNvPr id="6172" name="Rectangle 38"/>
            <p:cNvSpPr>
              <a:spLocks noChangeArrowheads="1"/>
            </p:cNvSpPr>
            <p:nvPr/>
          </p:nvSpPr>
          <p:spPr bwMode="auto">
            <a:xfrm>
              <a:off x="1152" y="3024"/>
              <a:ext cx="1152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 systems</a:t>
              </a:r>
            </a:p>
            <a:p>
              <a:pPr algn="ctr"/>
              <a:r>
                <a:rPr lang="en-US" sz="1400"/>
                <a:t>work together to</a:t>
              </a:r>
            </a:p>
            <a:p>
              <a:pPr algn="ctr"/>
              <a:r>
                <a:rPr lang="en-US" sz="1400"/>
                <a:t>control urination.</a:t>
              </a:r>
            </a:p>
          </p:txBody>
        </p:sp>
        <p:sp>
          <p:nvSpPr>
            <p:cNvPr id="6173" name="Text Box 39"/>
            <p:cNvSpPr txBox="1">
              <a:spLocks noChangeArrowheads="1"/>
            </p:cNvSpPr>
            <p:nvPr/>
          </p:nvSpPr>
          <p:spPr bwMode="auto">
            <a:xfrm>
              <a:off x="1968" y="3840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13I</a:t>
              </a:r>
            </a:p>
          </p:txBody>
        </p:sp>
      </p:grpSp>
      <p:grpSp>
        <p:nvGrpSpPr>
          <p:cNvPr id="6159" name="Group 40"/>
          <p:cNvGrpSpPr>
            <a:grpSpLocks/>
          </p:cNvGrpSpPr>
          <p:nvPr/>
        </p:nvGrpSpPr>
        <p:grpSpPr bwMode="auto">
          <a:xfrm>
            <a:off x="3657600" y="4800600"/>
            <a:ext cx="1828800" cy="1600200"/>
            <a:chOff x="2304" y="3024"/>
            <a:chExt cx="1152" cy="1008"/>
          </a:xfrm>
        </p:grpSpPr>
        <p:sp>
          <p:nvSpPr>
            <p:cNvPr id="6170" name="Rectangle 41"/>
            <p:cNvSpPr>
              <a:spLocks noChangeArrowheads="1"/>
            </p:cNvSpPr>
            <p:nvPr/>
          </p:nvSpPr>
          <p:spPr bwMode="auto">
            <a:xfrm>
              <a:off x="2304" y="3024"/>
              <a:ext cx="1152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 systems send signals to other parts of the body to help maintain homeostasis.</a:t>
              </a:r>
            </a:p>
          </p:txBody>
        </p:sp>
        <p:sp>
          <p:nvSpPr>
            <p:cNvPr id="6171" name="Text Box 42"/>
            <p:cNvSpPr txBox="1">
              <a:spLocks noChangeArrowheads="1"/>
            </p:cNvSpPr>
            <p:nvPr/>
          </p:nvSpPr>
          <p:spPr bwMode="auto">
            <a:xfrm>
              <a:off x="3072" y="3840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14I</a:t>
              </a:r>
            </a:p>
          </p:txBody>
        </p:sp>
      </p:grpSp>
      <p:grpSp>
        <p:nvGrpSpPr>
          <p:cNvPr id="6160" name="Group 43"/>
          <p:cNvGrpSpPr>
            <a:grpSpLocks/>
          </p:cNvGrpSpPr>
          <p:nvPr/>
        </p:nvGrpSpPr>
        <p:grpSpPr bwMode="auto">
          <a:xfrm>
            <a:off x="5486400" y="4800600"/>
            <a:ext cx="1981200" cy="1600200"/>
            <a:chOff x="3456" y="3024"/>
            <a:chExt cx="1248" cy="1008"/>
          </a:xfrm>
        </p:grpSpPr>
        <p:sp>
          <p:nvSpPr>
            <p:cNvPr id="6168" name="Rectangle 44"/>
            <p:cNvSpPr>
              <a:spLocks noChangeArrowheads="1"/>
            </p:cNvSpPr>
            <p:nvPr/>
          </p:nvSpPr>
          <p:spPr bwMode="auto">
            <a:xfrm>
              <a:off x="3456" y="3024"/>
              <a:ext cx="1152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</a:t>
              </a:r>
            </a:p>
            <a:p>
              <a:pPr algn="ctr"/>
              <a:r>
                <a:rPr lang="en-US" sz="1400"/>
                <a:t>systems work</a:t>
              </a:r>
            </a:p>
            <a:p>
              <a:pPr algn="ctr"/>
              <a:r>
                <a:rPr lang="en-US" sz="1400"/>
                <a:t>together to protect a developing fetus from infection.</a:t>
              </a:r>
            </a:p>
          </p:txBody>
        </p:sp>
        <p:sp>
          <p:nvSpPr>
            <p:cNvPr id="6169" name="Text Box 45"/>
            <p:cNvSpPr txBox="1">
              <a:spLocks noChangeArrowheads="1"/>
            </p:cNvSpPr>
            <p:nvPr/>
          </p:nvSpPr>
          <p:spPr bwMode="auto">
            <a:xfrm>
              <a:off x="4368" y="3840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15I</a:t>
              </a:r>
            </a:p>
          </p:txBody>
        </p:sp>
      </p:grpSp>
      <p:grpSp>
        <p:nvGrpSpPr>
          <p:cNvPr id="6161" name="Group 46"/>
          <p:cNvGrpSpPr>
            <a:grpSpLocks/>
          </p:cNvGrpSpPr>
          <p:nvPr/>
        </p:nvGrpSpPr>
        <p:grpSpPr bwMode="auto">
          <a:xfrm>
            <a:off x="7315200" y="4800600"/>
            <a:ext cx="1981200" cy="1600200"/>
            <a:chOff x="4608" y="3024"/>
            <a:chExt cx="1248" cy="1008"/>
          </a:xfrm>
        </p:grpSpPr>
        <p:sp>
          <p:nvSpPr>
            <p:cNvPr id="6166" name="Rectangle 47"/>
            <p:cNvSpPr>
              <a:spLocks noChangeArrowheads="1"/>
            </p:cNvSpPr>
            <p:nvPr/>
          </p:nvSpPr>
          <p:spPr bwMode="auto">
            <a:xfrm>
              <a:off x="4608" y="3024"/>
              <a:ext cx="1152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/>
                <a:t>These two systems work together to gather and store calcium in the body.</a:t>
              </a:r>
            </a:p>
          </p:txBody>
        </p:sp>
        <p:sp>
          <p:nvSpPr>
            <p:cNvPr id="6167" name="Text Box 48"/>
            <p:cNvSpPr txBox="1">
              <a:spLocks noChangeArrowheads="1"/>
            </p:cNvSpPr>
            <p:nvPr/>
          </p:nvSpPr>
          <p:spPr bwMode="auto">
            <a:xfrm>
              <a:off x="5520" y="3859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Times New Roman" pitchFamily="18" charset="0"/>
                </a:rPr>
                <a:t>16I</a:t>
              </a:r>
            </a:p>
          </p:txBody>
        </p:sp>
      </p:grpSp>
      <p:pic>
        <p:nvPicPr>
          <p:cNvPr id="6162" name="Picture 4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-14514"/>
            <a:ext cx="1517650" cy="320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6163" name="Picture 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0"/>
            <a:ext cx="1676400" cy="31924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164" name="Text Box 51"/>
          <p:cNvSpPr txBox="1">
            <a:spLocks noChangeArrowheads="1"/>
          </p:cNvSpPr>
          <p:nvPr/>
        </p:nvSpPr>
        <p:spPr bwMode="auto">
          <a:xfrm>
            <a:off x="1371600" y="2895600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11D</a:t>
            </a:r>
          </a:p>
        </p:txBody>
      </p:sp>
      <p:sp>
        <p:nvSpPr>
          <p:cNvPr id="6165" name="Text Box 52"/>
          <p:cNvSpPr txBox="1">
            <a:spLocks noChangeArrowheads="1"/>
          </p:cNvSpPr>
          <p:nvPr/>
        </p:nvSpPr>
        <p:spPr bwMode="auto">
          <a:xfrm>
            <a:off x="1905000" y="2895600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12D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0" y="27432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REPRODUCTIVE</a:t>
            </a:r>
          </a:p>
          <a:p>
            <a:pPr algn="ctr"/>
            <a:r>
              <a:rPr lang="en-US" sz="2400" b="1"/>
              <a:t> SYSTEM</a:t>
            </a:r>
            <a:endParaRPr lang="en-US" sz="2400"/>
          </a:p>
        </p:txBody>
      </p:sp>
      <p:sp>
        <p:nvSpPr>
          <p:cNvPr id="7171" name="Rectangle 13"/>
          <p:cNvSpPr>
            <a:spLocks noChangeArrowheads="1"/>
          </p:cNvSpPr>
          <p:nvPr/>
        </p:nvSpPr>
        <p:spPr bwMode="auto">
          <a:xfrm>
            <a:off x="6096000" y="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Testes, penis (males); </a:t>
            </a:r>
          </a:p>
          <a:p>
            <a:pPr algn="ctr"/>
            <a:r>
              <a:rPr lang="en-US"/>
              <a:t>ovaries, uterus, </a:t>
            </a:r>
          </a:p>
          <a:p>
            <a:pPr algn="ctr"/>
            <a:r>
              <a:rPr lang="en-US"/>
              <a:t>breasts (females)</a:t>
            </a:r>
          </a:p>
        </p:txBody>
      </p:sp>
      <p:sp>
        <p:nvSpPr>
          <p:cNvPr id="7172" name="Rectangle 14"/>
          <p:cNvSpPr>
            <a:spLocks noChangeArrowheads="1"/>
          </p:cNvSpPr>
          <p:nvPr/>
        </p:nvSpPr>
        <p:spPr bwMode="auto">
          <a:xfrm>
            <a:off x="3048000" y="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Produces sex cells to create</a:t>
            </a:r>
          </a:p>
          <a:p>
            <a:pPr algn="ctr"/>
            <a:r>
              <a:rPr lang="en-US" sz="1400"/>
              <a:t>children, controls female </a:t>
            </a:r>
          </a:p>
          <a:p>
            <a:pPr algn="ctr"/>
            <a:r>
              <a:rPr lang="en-US" sz="1400"/>
              <a:t>&amp; male characteristics</a:t>
            </a:r>
          </a:p>
        </p:txBody>
      </p:sp>
      <p:sp>
        <p:nvSpPr>
          <p:cNvPr id="7173" name="Rectangle 16"/>
          <p:cNvSpPr>
            <a:spLocks noChangeArrowheads="1"/>
          </p:cNvSpPr>
          <p:nvPr/>
        </p:nvSpPr>
        <p:spPr bwMode="auto">
          <a:xfrm>
            <a:off x="0" y="18288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NERVOUS</a:t>
            </a:r>
          </a:p>
          <a:p>
            <a:pPr algn="ctr"/>
            <a:r>
              <a:rPr lang="en-US" sz="2400" b="1"/>
              <a:t>SYSTEM</a:t>
            </a:r>
          </a:p>
        </p:txBody>
      </p:sp>
      <p:sp>
        <p:nvSpPr>
          <p:cNvPr id="7174" name="Rectangle 17"/>
          <p:cNvSpPr>
            <a:spLocks noChangeArrowheads="1"/>
          </p:cNvSpPr>
          <p:nvPr/>
        </p:nvSpPr>
        <p:spPr bwMode="auto">
          <a:xfrm>
            <a:off x="6096000" y="9144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Brain, spinal cord, </a:t>
            </a:r>
          </a:p>
          <a:p>
            <a:pPr algn="ctr"/>
            <a:r>
              <a:rPr lang="en-US"/>
              <a:t>nerves, sense</a:t>
            </a:r>
          </a:p>
          <a:p>
            <a:pPr algn="ctr"/>
            <a:r>
              <a:rPr lang="en-US"/>
              <a:t>organs</a:t>
            </a:r>
          </a:p>
        </p:txBody>
      </p:sp>
      <p:sp>
        <p:nvSpPr>
          <p:cNvPr id="7175" name="Rectangle 18"/>
          <p:cNvSpPr>
            <a:spLocks noChangeArrowheads="1"/>
          </p:cNvSpPr>
          <p:nvPr/>
        </p:nvSpPr>
        <p:spPr bwMode="auto">
          <a:xfrm>
            <a:off x="3048000" y="9144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Processes information, provides</a:t>
            </a:r>
          </a:p>
          <a:p>
            <a:pPr algn="ctr"/>
            <a:r>
              <a:rPr lang="en-US" sz="1200"/>
              <a:t>short-term control over</a:t>
            </a:r>
          </a:p>
          <a:p>
            <a:pPr algn="ctr"/>
            <a:r>
              <a:rPr lang="en-US" sz="1200"/>
              <a:t>activities of other organ</a:t>
            </a:r>
          </a:p>
          <a:p>
            <a:pPr algn="ctr"/>
            <a:r>
              <a:rPr lang="en-US" sz="1200"/>
              <a:t>systems, and directs immediate</a:t>
            </a:r>
          </a:p>
          <a:p>
            <a:pPr algn="ctr"/>
            <a:r>
              <a:rPr lang="en-US" sz="1200"/>
              <a:t>responses to stimuli</a:t>
            </a:r>
          </a:p>
        </p:txBody>
      </p:sp>
      <p:sp>
        <p:nvSpPr>
          <p:cNvPr id="7176" name="Rectangle 19"/>
          <p:cNvSpPr>
            <a:spLocks noChangeArrowheads="1"/>
          </p:cNvSpPr>
          <p:nvPr/>
        </p:nvSpPr>
        <p:spPr bwMode="auto">
          <a:xfrm>
            <a:off x="0" y="36576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IMMUNE </a:t>
            </a:r>
          </a:p>
          <a:p>
            <a:pPr algn="ctr"/>
            <a:r>
              <a:rPr lang="en-US" sz="2400" b="1"/>
              <a:t>SYSTEM</a:t>
            </a:r>
            <a:endParaRPr lang="en-US" sz="2400"/>
          </a:p>
        </p:txBody>
      </p:sp>
      <p:sp>
        <p:nvSpPr>
          <p:cNvPr id="7177" name="Rectangle 20"/>
          <p:cNvSpPr>
            <a:spLocks noChangeArrowheads="1"/>
          </p:cNvSpPr>
          <p:nvPr/>
        </p:nvSpPr>
        <p:spPr bwMode="auto">
          <a:xfrm>
            <a:off x="6096000" y="18288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/>
              <a:t>Lymph nodes, white blood cells, skin</a:t>
            </a:r>
          </a:p>
        </p:txBody>
      </p:sp>
      <p:sp>
        <p:nvSpPr>
          <p:cNvPr id="7178" name="Rectangle 21"/>
          <p:cNvSpPr>
            <a:spLocks noChangeArrowheads="1"/>
          </p:cNvSpPr>
          <p:nvPr/>
        </p:nvSpPr>
        <p:spPr bwMode="auto">
          <a:xfrm>
            <a:off x="3048000" y="18288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Defense against infection </a:t>
            </a:r>
          </a:p>
          <a:p>
            <a:pPr algn="ctr"/>
            <a:r>
              <a:rPr lang="en-US" sz="1400"/>
              <a:t>and disease</a:t>
            </a:r>
          </a:p>
        </p:txBody>
      </p:sp>
      <p:sp>
        <p:nvSpPr>
          <p:cNvPr id="7179" name="Rectangle 22"/>
          <p:cNvSpPr>
            <a:spLocks noChangeArrowheads="1"/>
          </p:cNvSpPr>
          <p:nvPr/>
        </p:nvSpPr>
        <p:spPr bwMode="auto">
          <a:xfrm>
            <a:off x="0" y="9144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INTEGUMENTARY</a:t>
            </a:r>
          </a:p>
          <a:p>
            <a:pPr algn="ctr"/>
            <a:r>
              <a:rPr lang="en-US" sz="2400" b="1"/>
              <a:t>SYSTEM</a:t>
            </a:r>
          </a:p>
        </p:txBody>
      </p:sp>
      <p:sp>
        <p:nvSpPr>
          <p:cNvPr id="7180" name="Rectangle 23"/>
          <p:cNvSpPr>
            <a:spLocks noChangeArrowheads="1"/>
          </p:cNvSpPr>
          <p:nvPr/>
        </p:nvSpPr>
        <p:spPr bwMode="auto">
          <a:xfrm>
            <a:off x="6096000" y="27432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Skin, hair follicles, sebaceous</a:t>
            </a:r>
          </a:p>
          <a:p>
            <a:pPr algn="ctr"/>
            <a:r>
              <a:rPr lang="en-US"/>
              <a:t> and sweat glands, nails,</a:t>
            </a:r>
          </a:p>
          <a:p>
            <a:pPr algn="ctr"/>
            <a:r>
              <a:rPr lang="en-US"/>
              <a:t> and sensory receptors</a:t>
            </a:r>
          </a:p>
        </p:txBody>
      </p:sp>
      <p:sp>
        <p:nvSpPr>
          <p:cNvPr id="7181" name="Rectangle 24"/>
          <p:cNvSpPr>
            <a:spLocks noChangeArrowheads="1"/>
          </p:cNvSpPr>
          <p:nvPr/>
        </p:nvSpPr>
        <p:spPr bwMode="auto">
          <a:xfrm>
            <a:off x="3048000" y="27432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1st barrier to disease and the</a:t>
            </a:r>
          </a:p>
          <a:p>
            <a:pPr algn="ctr"/>
            <a:r>
              <a:rPr lang="en-US" sz="1400"/>
              <a:t>environment; controls body</a:t>
            </a:r>
          </a:p>
          <a:p>
            <a:pPr algn="ctr"/>
            <a:r>
              <a:rPr lang="en-US" sz="1400"/>
              <a:t>temperature, keeps body fluids</a:t>
            </a:r>
          </a:p>
          <a:p>
            <a:pPr algn="ctr"/>
            <a:r>
              <a:rPr lang="en-US" sz="1400"/>
              <a:t>inside body.</a:t>
            </a:r>
          </a:p>
        </p:txBody>
      </p:sp>
      <p:sp>
        <p:nvSpPr>
          <p:cNvPr id="7182" name="Rectangle 25"/>
          <p:cNvSpPr>
            <a:spLocks noChangeArrowheads="1"/>
          </p:cNvSpPr>
          <p:nvPr/>
        </p:nvSpPr>
        <p:spPr bwMode="auto">
          <a:xfrm>
            <a:off x="0" y="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ENDOCRINE </a:t>
            </a:r>
          </a:p>
          <a:p>
            <a:pPr algn="ctr"/>
            <a:r>
              <a:rPr lang="en-US" sz="2400" b="1"/>
              <a:t>SYSTEM</a:t>
            </a:r>
          </a:p>
        </p:txBody>
      </p:sp>
      <p:sp>
        <p:nvSpPr>
          <p:cNvPr id="7183" name="Rectangle 26"/>
          <p:cNvSpPr>
            <a:spLocks noChangeArrowheads="1"/>
          </p:cNvSpPr>
          <p:nvPr/>
        </p:nvSpPr>
        <p:spPr bwMode="auto">
          <a:xfrm>
            <a:off x="6096000" y="36576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Pineal gland, pituitary, </a:t>
            </a:r>
          </a:p>
          <a:p>
            <a:pPr algn="ctr"/>
            <a:r>
              <a:rPr lang="en-US" sz="1400"/>
              <a:t>thyroid, parathyroid, thymus,</a:t>
            </a:r>
          </a:p>
          <a:p>
            <a:pPr algn="ctr"/>
            <a:r>
              <a:rPr lang="en-US" sz="1400"/>
              <a:t> adrenal glands, kidneys, </a:t>
            </a:r>
          </a:p>
          <a:p>
            <a:pPr algn="ctr"/>
            <a:r>
              <a:rPr lang="en-US" sz="1400"/>
              <a:t>pancreas, testes, and ovaries</a:t>
            </a:r>
          </a:p>
        </p:txBody>
      </p:sp>
      <p:sp>
        <p:nvSpPr>
          <p:cNvPr id="7184" name="Rectangle 27"/>
          <p:cNvSpPr>
            <a:spLocks noChangeArrowheads="1"/>
          </p:cNvSpPr>
          <p:nvPr/>
        </p:nvSpPr>
        <p:spPr bwMode="auto">
          <a:xfrm>
            <a:off x="3048000" y="36576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Regulates body temperature,</a:t>
            </a:r>
          </a:p>
          <a:p>
            <a:pPr algn="ctr"/>
            <a:r>
              <a:rPr lang="en-US" sz="1200"/>
              <a:t>metabolism, development, and</a:t>
            </a:r>
          </a:p>
          <a:p>
            <a:pPr algn="ctr"/>
            <a:r>
              <a:rPr lang="en-US" sz="1200"/>
              <a:t>reproduction; maintains</a:t>
            </a:r>
          </a:p>
          <a:p>
            <a:pPr algn="ctr"/>
            <a:r>
              <a:rPr lang="en-US" sz="1200"/>
              <a:t>homeostasis; regulates other</a:t>
            </a:r>
          </a:p>
          <a:p>
            <a:pPr algn="ctr"/>
            <a:r>
              <a:rPr lang="en-US" sz="1200"/>
              <a:t>organ systems</a:t>
            </a:r>
          </a:p>
        </p:txBody>
      </p:sp>
      <p:sp>
        <p:nvSpPr>
          <p:cNvPr id="7185" name="Text Box 31"/>
          <p:cNvSpPr txBox="1">
            <a:spLocks noChangeArrowheads="1"/>
          </p:cNvSpPr>
          <p:nvPr/>
        </p:nvSpPr>
        <p:spPr bwMode="auto">
          <a:xfrm>
            <a:off x="5715000" y="6096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5F</a:t>
            </a:r>
          </a:p>
        </p:txBody>
      </p:sp>
      <p:sp>
        <p:nvSpPr>
          <p:cNvPr id="7186" name="Text Box 32"/>
          <p:cNvSpPr txBox="1">
            <a:spLocks noChangeArrowheads="1"/>
          </p:cNvSpPr>
          <p:nvPr/>
        </p:nvSpPr>
        <p:spPr bwMode="auto">
          <a:xfrm>
            <a:off x="5715000" y="1524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2F</a:t>
            </a:r>
          </a:p>
        </p:txBody>
      </p:sp>
      <p:sp>
        <p:nvSpPr>
          <p:cNvPr id="7187" name="Text Box 33"/>
          <p:cNvSpPr txBox="1">
            <a:spLocks noChangeArrowheads="1"/>
          </p:cNvSpPr>
          <p:nvPr/>
        </p:nvSpPr>
        <p:spPr bwMode="auto">
          <a:xfrm>
            <a:off x="5715000" y="24384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3F</a:t>
            </a:r>
          </a:p>
        </p:txBody>
      </p:sp>
      <p:sp>
        <p:nvSpPr>
          <p:cNvPr id="7188" name="Text Box 34"/>
          <p:cNvSpPr txBox="1">
            <a:spLocks noChangeArrowheads="1"/>
          </p:cNvSpPr>
          <p:nvPr/>
        </p:nvSpPr>
        <p:spPr bwMode="auto">
          <a:xfrm>
            <a:off x="5715000" y="33528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1F</a:t>
            </a:r>
          </a:p>
        </p:txBody>
      </p:sp>
      <p:sp>
        <p:nvSpPr>
          <p:cNvPr id="7189" name="Text Box 35"/>
          <p:cNvSpPr txBox="1">
            <a:spLocks noChangeArrowheads="1"/>
          </p:cNvSpPr>
          <p:nvPr/>
        </p:nvSpPr>
        <p:spPr bwMode="auto">
          <a:xfrm>
            <a:off x="5715000" y="42672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4F</a:t>
            </a:r>
          </a:p>
        </p:txBody>
      </p:sp>
      <p:sp>
        <p:nvSpPr>
          <p:cNvPr id="7190" name="Text Box 36"/>
          <p:cNvSpPr txBox="1">
            <a:spLocks noChangeArrowheads="1"/>
          </p:cNvSpPr>
          <p:nvPr/>
        </p:nvSpPr>
        <p:spPr bwMode="auto">
          <a:xfrm>
            <a:off x="8763000" y="762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5S</a:t>
            </a:r>
          </a:p>
        </p:txBody>
      </p:sp>
      <p:sp>
        <p:nvSpPr>
          <p:cNvPr id="7191" name="Text Box 37"/>
          <p:cNvSpPr txBox="1">
            <a:spLocks noChangeArrowheads="1"/>
          </p:cNvSpPr>
          <p:nvPr/>
        </p:nvSpPr>
        <p:spPr bwMode="auto">
          <a:xfrm>
            <a:off x="8763000" y="1143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1S</a:t>
            </a:r>
          </a:p>
        </p:txBody>
      </p:sp>
      <p:sp>
        <p:nvSpPr>
          <p:cNvPr id="7192" name="Text Box 38"/>
          <p:cNvSpPr txBox="1">
            <a:spLocks noChangeArrowheads="1"/>
          </p:cNvSpPr>
          <p:nvPr/>
        </p:nvSpPr>
        <p:spPr bwMode="auto">
          <a:xfrm>
            <a:off x="8763000" y="18288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2S</a:t>
            </a:r>
          </a:p>
        </p:txBody>
      </p:sp>
      <p:sp>
        <p:nvSpPr>
          <p:cNvPr id="7193" name="Text Box 39"/>
          <p:cNvSpPr txBox="1">
            <a:spLocks noChangeArrowheads="1"/>
          </p:cNvSpPr>
          <p:nvPr/>
        </p:nvSpPr>
        <p:spPr bwMode="auto">
          <a:xfrm>
            <a:off x="8763000" y="3306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3S</a:t>
            </a:r>
          </a:p>
        </p:txBody>
      </p:sp>
      <p:sp>
        <p:nvSpPr>
          <p:cNvPr id="7194" name="Text Box 40"/>
          <p:cNvSpPr txBox="1">
            <a:spLocks noChangeArrowheads="1"/>
          </p:cNvSpPr>
          <p:nvPr/>
        </p:nvSpPr>
        <p:spPr bwMode="auto">
          <a:xfrm>
            <a:off x="8763000" y="36576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4S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9144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SKELETAL </a:t>
            </a:r>
          </a:p>
          <a:p>
            <a:pPr algn="ctr"/>
            <a:r>
              <a:rPr lang="en-US" sz="2400" b="1"/>
              <a:t>SYSTEM</a:t>
            </a:r>
            <a:endParaRPr lang="en-US" sz="2400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6096000" y="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b="1"/>
          </a:p>
          <a:p>
            <a:pPr algn="ctr"/>
            <a:endParaRPr lang="en-US" sz="2400" b="1"/>
          </a:p>
          <a:p>
            <a:pPr algn="ctr"/>
            <a:r>
              <a:rPr lang="en-US" sz="1800"/>
              <a:t>Bones, cartilage, joints</a:t>
            </a:r>
          </a:p>
          <a:p>
            <a:pPr algn="ctr"/>
            <a:endParaRPr lang="en-US" sz="2400"/>
          </a:p>
          <a:p>
            <a:pPr algn="ctr"/>
            <a:endParaRPr lang="en-US" sz="2400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048000" y="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Support and protection of soft</a:t>
            </a:r>
          </a:p>
          <a:p>
            <a:pPr algn="ctr"/>
            <a:r>
              <a:rPr lang="en-US"/>
              <a:t>tissues, mineral storage, and</a:t>
            </a:r>
          </a:p>
          <a:p>
            <a:pPr algn="ctr"/>
            <a:r>
              <a:rPr lang="en-US"/>
              <a:t>blood production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18288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CIRCULATORY</a:t>
            </a:r>
          </a:p>
          <a:p>
            <a:pPr algn="ctr"/>
            <a:r>
              <a:rPr lang="en-US" sz="2400" b="1"/>
              <a:t>SYSTEM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6096000" y="9144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1"/>
          </a:p>
          <a:p>
            <a:pPr algn="ctr"/>
            <a:endParaRPr lang="en-US" b="1"/>
          </a:p>
          <a:p>
            <a:pPr algn="ctr"/>
            <a:r>
              <a:rPr lang="en-US"/>
              <a:t>Heart, blood vessels, blood, </a:t>
            </a:r>
          </a:p>
          <a:p>
            <a:pPr algn="ctr"/>
            <a:r>
              <a:rPr lang="en-US"/>
              <a:t>lymph, lymph nodes, </a:t>
            </a:r>
          </a:p>
          <a:p>
            <a:pPr algn="ctr"/>
            <a:r>
              <a:rPr lang="en-US"/>
              <a:t>veins, arteries, capillaries</a:t>
            </a:r>
          </a:p>
          <a:p>
            <a:pPr algn="ctr"/>
            <a:endParaRPr lang="en-US"/>
          </a:p>
          <a:p>
            <a:pPr algn="ctr"/>
            <a:endParaRPr lang="en-US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3048000" y="9144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1"/>
          </a:p>
          <a:p>
            <a:pPr algn="ctr"/>
            <a:r>
              <a:rPr lang="en-US"/>
              <a:t>Internal transport of cells and</a:t>
            </a:r>
          </a:p>
          <a:p>
            <a:pPr algn="ctr"/>
            <a:r>
              <a:rPr lang="en-US"/>
              <a:t>dissolved materials</a:t>
            </a:r>
          </a:p>
          <a:p>
            <a:pPr algn="ctr"/>
            <a:endParaRPr lang="en-US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45720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MUSCULAR </a:t>
            </a:r>
          </a:p>
          <a:p>
            <a:pPr algn="ctr"/>
            <a:r>
              <a:rPr lang="en-US" sz="2400" b="1"/>
              <a:t>SYSTEM</a:t>
            </a:r>
            <a:endParaRPr lang="en-US" sz="2400"/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6096000" y="18288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1"/>
          </a:p>
          <a:p>
            <a:pPr algn="ctr"/>
            <a:endParaRPr lang="en-US" b="1"/>
          </a:p>
          <a:p>
            <a:pPr algn="ctr"/>
            <a:r>
              <a:rPr lang="en-US"/>
              <a:t>Smooth, skeletal, and </a:t>
            </a:r>
          </a:p>
          <a:p>
            <a:pPr algn="ctr"/>
            <a:r>
              <a:rPr lang="en-US"/>
              <a:t>cardiac muscle</a:t>
            </a:r>
          </a:p>
          <a:p>
            <a:pPr algn="ctr"/>
            <a:r>
              <a:rPr lang="en-US"/>
              <a:t>tissues, tendons</a:t>
            </a:r>
          </a:p>
          <a:p>
            <a:pPr algn="ctr"/>
            <a:endParaRPr lang="en-US"/>
          </a:p>
          <a:p>
            <a:pPr algn="ctr"/>
            <a:endParaRPr lang="en-US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3048000" y="18288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Provide movement, produce</a:t>
            </a:r>
          </a:p>
          <a:p>
            <a:pPr algn="ctr"/>
            <a:r>
              <a:rPr lang="en-US"/>
              <a:t>heat, and support skeletal</a:t>
            </a:r>
          </a:p>
          <a:p>
            <a:pPr algn="ctr"/>
            <a:r>
              <a:rPr lang="en-US"/>
              <a:t>position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0" y="36576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RESPIRATORY</a:t>
            </a:r>
          </a:p>
          <a:p>
            <a:pPr algn="ctr"/>
            <a:r>
              <a:rPr lang="en-US" sz="2400" b="1"/>
              <a:t>SYSTEM</a:t>
            </a: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6096000" y="27432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Lungs, nasal cavities, </a:t>
            </a:r>
          </a:p>
          <a:p>
            <a:pPr algn="ctr"/>
            <a:r>
              <a:rPr lang="en-US"/>
              <a:t>sinuses, pharynx, larynx,</a:t>
            </a:r>
          </a:p>
          <a:p>
            <a:pPr algn="ctr"/>
            <a:r>
              <a:rPr lang="en-US"/>
              <a:t>trachea, bronchi</a:t>
            </a:r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3048000" y="27432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Intake of air and gas</a:t>
            </a:r>
          </a:p>
          <a:p>
            <a:pPr algn="ctr"/>
            <a:r>
              <a:rPr lang="en-US"/>
              <a:t> exchange</a:t>
            </a:r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0" y="27432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EXCRETORY </a:t>
            </a:r>
          </a:p>
          <a:p>
            <a:pPr algn="ctr"/>
            <a:r>
              <a:rPr lang="en-US" sz="2400" b="1"/>
              <a:t>SYSTEM</a:t>
            </a:r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6096000" y="36576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Kidneys, ureters, urinary</a:t>
            </a:r>
          </a:p>
          <a:p>
            <a:pPr algn="ctr"/>
            <a:r>
              <a:rPr lang="en-US"/>
              <a:t> bladder, and urethra</a:t>
            </a:r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3048000" y="36576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Filter blood, collect and remove</a:t>
            </a:r>
          </a:p>
          <a:p>
            <a:pPr algn="ctr"/>
            <a:r>
              <a:rPr lang="en-US" sz="1400"/>
              <a:t> nitrogenous wastes  from blood, </a:t>
            </a:r>
          </a:p>
          <a:p>
            <a:pPr algn="ctr"/>
            <a:r>
              <a:rPr lang="en-US" sz="1400"/>
              <a:t>and maintain water, salt, </a:t>
            </a:r>
          </a:p>
          <a:p>
            <a:pPr algn="ctr"/>
            <a:r>
              <a:rPr lang="en-US" sz="1400"/>
              <a:t>acid/base, ion balance</a:t>
            </a:r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0" y="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DIGESTIVE</a:t>
            </a:r>
          </a:p>
          <a:p>
            <a:pPr algn="ctr"/>
            <a:r>
              <a:rPr lang="en-US" sz="2400" b="1"/>
              <a:t>SYSTEM</a:t>
            </a: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6096000" y="45720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Mouth, teeth, tongue, salivary </a:t>
            </a:r>
          </a:p>
          <a:p>
            <a:pPr algn="ctr"/>
            <a:r>
              <a:rPr lang="en-US" sz="1400"/>
              <a:t>glands, pharynx, esophagus,</a:t>
            </a:r>
          </a:p>
          <a:p>
            <a:pPr algn="ctr"/>
            <a:r>
              <a:rPr lang="en-US" sz="1400"/>
              <a:t> stomach, intestines, liver, </a:t>
            </a:r>
          </a:p>
          <a:p>
            <a:pPr algn="ctr"/>
            <a:r>
              <a:rPr lang="en-US" sz="1400"/>
              <a:t>gall bladder, and pancreas</a:t>
            </a: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3048000" y="4572000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Intake of food, mechanical and</a:t>
            </a:r>
          </a:p>
          <a:p>
            <a:pPr algn="ctr"/>
            <a:r>
              <a:rPr lang="en-US" sz="1200"/>
              <a:t>chemical breakdown of food,</a:t>
            </a:r>
          </a:p>
          <a:p>
            <a:pPr algn="ctr"/>
            <a:r>
              <a:rPr lang="en-US" sz="1200"/>
              <a:t>absorption of building blocks of</a:t>
            </a:r>
          </a:p>
          <a:p>
            <a:pPr algn="ctr"/>
            <a:r>
              <a:rPr lang="en-US" sz="1200"/>
              <a:t>food, and formation of solid</a:t>
            </a:r>
          </a:p>
          <a:p>
            <a:pPr algn="ctr"/>
            <a:r>
              <a:rPr lang="en-US" sz="1200"/>
              <a:t>wastes</a:t>
            </a:r>
          </a:p>
        </p:txBody>
      </p:sp>
      <p:sp>
        <p:nvSpPr>
          <p:cNvPr id="8212" name="Text Box 21"/>
          <p:cNvSpPr txBox="1">
            <a:spLocks noChangeArrowheads="1"/>
          </p:cNvSpPr>
          <p:nvPr/>
        </p:nvSpPr>
        <p:spPr bwMode="auto">
          <a:xfrm>
            <a:off x="5562600" y="609600"/>
            <a:ext cx="533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11F</a:t>
            </a:r>
          </a:p>
        </p:txBody>
      </p:sp>
      <p:sp>
        <p:nvSpPr>
          <p:cNvPr id="8213" name="Text Box 22"/>
          <p:cNvSpPr txBox="1">
            <a:spLocks noChangeArrowheads="1"/>
          </p:cNvSpPr>
          <p:nvPr/>
        </p:nvSpPr>
        <p:spPr bwMode="auto">
          <a:xfrm>
            <a:off x="5715000" y="1524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8F</a:t>
            </a:r>
          </a:p>
        </p:txBody>
      </p:sp>
      <p:sp>
        <p:nvSpPr>
          <p:cNvPr id="8214" name="Text Box 23"/>
          <p:cNvSpPr txBox="1">
            <a:spLocks noChangeArrowheads="1"/>
          </p:cNvSpPr>
          <p:nvPr/>
        </p:nvSpPr>
        <p:spPr bwMode="auto">
          <a:xfrm>
            <a:off x="5715000" y="24384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7F</a:t>
            </a:r>
          </a:p>
        </p:txBody>
      </p:sp>
      <p:sp>
        <p:nvSpPr>
          <p:cNvPr id="8215" name="Text Box 24"/>
          <p:cNvSpPr txBox="1">
            <a:spLocks noChangeArrowheads="1"/>
          </p:cNvSpPr>
          <p:nvPr/>
        </p:nvSpPr>
        <p:spPr bwMode="auto">
          <a:xfrm>
            <a:off x="5715000" y="33528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6F</a:t>
            </a:r>
          </a:p>
        </p:txBody>
      </p:sp>
      <p:sp>
        <p:nvSpPr>
          <p:cNvPr id="8216" name="Text Box 25"/>
          <p:cNvSpPr txBox="1">
            <a:spLocks noChangeArrowheads="1"/>
          </p:cNvSpPr>
          <p:nvPr/>
        </p:nvSpPr>
        <p:spPr bwMode="auto">
          <a:xfrm>
            <a:off x="5715000" y="4267200"/>
            <a:ext cx="533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9F</a:t>
            </a:r>
          </a:p>
        </p:txBody>
      </p:sp>
      <p:sp>
        <p:nvSpPr>
          <p:cNvPr id="8217" name="Text Box 26"/>
          <p:cNvSpPr txBox="1">
            <a:spLocks noChangeArrowheads="1"/>
          </p:cNvSpPr>
          <p:nvPr/>
        </p:nvSpPr>
        <p:spPr bwMode="auto">
          <a:xfrm>
            <a:off x="5715000" y="5211763"/>
            <a:ext cx="5334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10F</a:t>
            </a:r>
          </a:p>
        </p:txBody>
      </p:sp>
      <p:sp>
        <p:nvSpPr>
          <p:cNvPr id="8218" name="Text Box 27"/>
          <p:cNvSpPr txBox="1">
            <a:spLocks noChangeArrowheads="1"/>
          </p:cNvSpPr>
          <p:nvPr/>
        </p:nvSpPr>
        <p:spPr bwMode="auto">
          <a:xfrm>
            <a:off x="8763000" y="6096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6S</a:t>
            </a:r>
          </a:p>
        </p:txBody>
      </p:sp>
      <p:sp>
        <p:nvSpPr>
          <p:cNvPr id="8219" name="Text Box 28"/>
          <p:cNvSpPr txBox="1">
            <a:spLocks noChangeArrowheads="1"/>
          </p:cNvSpPr>
          <p:nvPr/>
        </p:nvSpPr>
        <p:spPr bwMode="auto">
          <a:xfrm>
            <a:off x="8686800" y="15240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11S</a:t>
            </a:r>
          </a:p>
        </p:txBody>
      </p:sp>
      <p:sp>
        <p:nvSpPr>
          <p:cNvPr id="8220" name="Text Box 29"/>
          <p:cNvSpPr txBox="1">
            <a:spLocks noChangeArrowheads="1"/>
          </p:cNvSpPr>
          <p:nvPr/>
        </p:nvSpPr>
        <p:spPr bwMode="auto">
          <a:xfrm>
            <a:off x="8610600" y="2438400"/>
            <a:ext cx="533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10S</a:t>
            </a:r>
          </a:p>
        </p:txBody>
      </p:sp>
      <p:sp>
        <p:nvSpPr>
          <p:cNvPr id="8221" name="Text Box 30"/>
          <p:cNvSpPr txBox="1">
            <a:spLocks noChangeArrowheads="1"/>
          </p:cNvSpPr>
          <p:nvPr/>
        </p:nvSpPr>
        <p:spPr bwMode="auto">
          <a:xfrm>
            <a:off x="8763000" y="33528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9S</a:t>
            </a:r>
          </a:p>
        </p:txBody>
      </p:sp>
      <p:sp>
        <p:nvSpPr>
          <p:cNvPr id="8222" name="Text Box 31"/>
          <p:cNvSpPr txBox="1">
            <a:spLocks noChangeArrowheads="1"/>
          </p:cNvSpPr>
          <p:nvPr/>
        </p:nvSpPr>
        <p:spPr bwMode="auto">
          <a:xfrm>
            <a:off x="8763000" y="4267200"/>
            <a:ext cx="533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8S</a:t>
            </a:r>
          </a:p>
        </p:txBody>
      </p:sp>
      <p:sp>
        <p:nvSpPr>
          <p:cNvPr id="8223" name="Text Box 32"/>
          <p:cNvSpPr txBox="1">
            <a:spLocks noChangeArrowheads="1"/>
          </p:cNvSpPr>
          <p:nvPr/>
        </p:nvSpPr>
        <p:spPr bwMode="auto">
          <a:xfrm>
            <a:off x="8763000" y="5211763"/>
            <a:ext cx="5334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7S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76200" y="5334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1</a:t>
            </a:r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76200" y="48768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76200" y="5791200"/>
            <a:ext cx="29702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685800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10246" name="Text Box 8"/>
          <p:cNvSpPr txBox="1">
            <a:spLocks noChangeArrowheads="1"/>
          </p:cNvSpPr>
          <p:nvPr/>
        </p:nvSpPr>
        <p:spPr bwMode="auto">
          <a:xfrm>
            <a:off x="838200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10247" name="Rectangle 9"/>
          <p:cNvSpPr>
            <a:spLocks noChangeArrowheads="1"/>
          </p:cNvSpPr>
          <p:nvPr/>
        </p:nvSpPr>
        <p:spPr bwMode="auto">
          <a:xfrm>
            <a:off x="6097588" y="5334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System 2</a:t>
            </a:r>
          </a:p>
        </p:txBody>
      </p:sp>
      <p:sp>
        <p:nvSpPr>
          <p:cNvPr id="10248" name="Rectangle 10"/>
          <p:cNvSpPr>
            <a:spLocks noChangeArrowheads="1"/>
          </p:cNvSpPr>
          <p:nvPr/>
        </p:nvSpPr>
        <p:spPr bwMode="auto">
          <a:xfrm>
            <a:off x="6097588" y="48768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Structures</a:t>
            </a:r>
          </a:p>
        </p:txBody>
      </p:sp>
      <p:sp>
        <p:nvSpPr>
          <p:cNvPr id="10249" name="Rectangle 11"/>
          <p:cNvSpPr>
            <a:spLocks noChangeArrowheads="1"/>
          </p:cNvSpPr>
          <p:nvPr/>
        </p:nvSpPr>
        <p:spPr bwMode="auto">
          <a:xfrm>
            <a:off x="6097588" y="5791200"/>
            <a:ext cx="2970212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Functions</a:t>
            </a:r>
          </a:p>
        </p:txBody>
      </p:sp>
      <p:sp>
        <p:nvSpPr>
          <p:cNvPr id="10250" name="Rectangle 12"/>
          <p:cNvSpPr>
            <a:spLocks noChangeArrowheads="1"/>
          </p:cNvSpPr>
          <p:nvPr/>
        </p:nvSpPr>
        <p:spPr bwMode="auto">
          <a:xfrm>
            <a:off x="6707188" y="1447800"/>
            <a:ext cx="1600200" cy="3427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System</a:t>
            </a:r>
          </a:p>
          <a:p>
            <a:pPr algn="ctr"/>
            <a:r>
              <a:rPr lang="en-US" sz="2800"/>
              <a:t>Diagram</a:t>
            </a:r>
          </a:p>
        </p:txBody>
      </p:sp>
      <p:sp>
        <p:nvSpPr>
          <p:cNvPr id="10251" name="Text Box 13"/>
          <p:cNvSpPr txBox="1">
            <a:spLocks noChangeArrowheads="1"/>
          </p:cNvSpPr>
          <p:nvPr/>
        </p:nvSpPr>
        <p:spPr bwMode="auto">
          <a:xfrm>
            <a:off x="6859588" y="228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10A</a:t>
            </a:r>
          </a:p>
        </p:txBody>
      </p:sp>
      <p:sp>
        <p:nvSpPr>
          <p:cNvPr id="10252" name="Rectangle 14"/>
          <p:cNvSpPr>
            <a:spLocks noChangeArrowheads="1"/>
          </p:cNvSpPr>
          <p:nvPr/>
        </p:nvSpPr>
        <p:spPr bwMode="auto">
          <a:xfrm>
            <a:off x="3657600" y="2362200"/>
            <a:ext cx="18288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/>
              <a:t>Interactions</a:t>
            </a:r>
          </a:p>
        </p:txBody>
      </p:sp>
      <p:sp>
        <p:nvSpPr>
          <p:cNvPr id="10253" name="Text Box 15"/>
          <p:cNvSpPr txBox="1">
            <a:spLocks noChangeArrowheads="1"/>
          </p:cNvSpPr>
          <p:nvPr/>
        </p:nvSpPr>
        <p:spPr bwMode="auto">
          <a:xfrm>
            <a:off x="3962400" y="19954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Bio 10B</a:t>
            </a:r>
          </a:p>
        </p:txBody>
      </p:sp>
      <p:sp>
        <p:nvSpPr>
          <p:cNvPr id="10254" name="Text Box 16"/>
          <p:cNvSpPr txBox="1">
            <a:spLocks noChangeArrowheads="1"/>
          </p:cNvSpPr>
          <p:nvPr/>
        </p:nvSpPr>
        <p:spPr bwMode="auto">
          <a:xfrm>
            <a:off x="3200400" y="4876800"/>
            <a:ext cx="27432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Draw two systems cards and place on system block. Locate the body system and place under the system card.</a:t>
            </a:r>
          </a:p>
          <a:p>
            <a:r>
              <a:rPr lang="en-US" sz="1200"/>
              <a:t>Place the correct system structures and function under each system. Between the systems place the interactions cards or</a:t>
            </a:r>
          </a:p>
          <a:p>
            <a:r>
              <a:rPr lang="en-US" sz="1200"/>
              <a:t>write interactions.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937" name="Group 193"/>
          <p:cNvGraphicFramePr>
            <a:graphicFrameLocks noGrp="1"/>
          </p:cNvGraphicFramePr>
          <p:nvPr>
            <p:ph/>
          </p:nvPr>
        </p:nvGraphicFramePr>
        <p:xfrm>
          <a:off x="457200" y="76200"/>
          <a:ext cx="8229600" cy="6282373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System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Diagram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Structure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Function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Endocrine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Integumentary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Nervous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Reproductive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6D, 8D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Immune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Digestive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Skeletal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Circulatory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Excretory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Respiratory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Muscular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79697"/>
            <a:ext cx="2895600" cy="777875"/>
          </a:xfrm>
          <a:noFill/>
        </p:spPr>
        <p:txBody>
          <a:bodyPr/>
          <a:lstStyle/>
          <a:p>
            <a:r>
              <a:rPr lang="en-US" sz="3600" dirty="0" smtClean="0"/>
              <a:t>KEY</a:t>
            </a: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2608</Words>
  <Application>Microsoft Office PowerPoint</Application>
  <PresentationFormat>On-screen Show (4:3)</PresentationFormat>
  <Paragraphs>844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Times New Roman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Company>AISD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Mike Yandell;Adrena McDonald</dc:creator>
  <cp:lastModifiedBy>Adrena</cp:lastModifiedBy>
  <cp:revision>23</cp:revision>
  <dcterms:created xsi:type="dcterms:W3CDTF">2008-02-12T15:16:48Z</dcterms:created>
  <dcterms:modified xsi:type="dcterms:W3CDTF">2010-02-13T16:47:32Z</dcterms:modified>
</cp:coreProperties>
</file>