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56" r:id="rId2"/>
    <p:sldId id="257" r:id="rId3"/>
    <p:sldId id="394" r:id="rId4"/>
    <p:sldId id="377" r:id="rId5"/>
    <p:sldId id="398" r:id="rId6"/>
    <p:sldId id="259" r:id="rId7"/>
    <p:sldId id="263" r:id="rId8"/>
    <p:sldId id="264" r:id="rId9"/>
    <p:sldId id="266" r:id="rId10"/>
    <p:sldId id="307" r:id="rId11"/>
    <p:sldId id="269" r:id="rId12"/>
    <p:sldId id="406" r:id="rId13"/>
    <p:sldId id="407" r:id="rId14"/>
    <p:sldId id="272" r:id="rId15"/>
    <p:sldId id="274" r:id="rId16"/>
    <p:sldId id="395" r:id="rId17"/>
    <p:sldId id="282" r:id="rId18"/>
    <p:sldId id="308" r:id="rId19"/>
    <p:sldId id="286" r:id="rId20"/>
    <p:sldId id="291" r:id="rId21"/>
    <p:sldId id="404" r:id="rId22"/>
    <p:sldId id="314" r:id="rId23"/>
    <p:sldId id="327" r:id="rId24"/>
    <p:sldId id="328" r:id="rId25"/>
    <p:sldId id="331" r:id="rId26"/>
    <p:sldId id="402" r:id="rId27"/>
    <p:sldId id="401" r:id="rId28"/>
    <p:sldId id="408" r:id="rId29"/>
    <p:sldId id="409" r:id="rId30"/>
    <p:sldId id="410" r:id="rId31"/>
    <p:sldId id="411" r:id="rId32"/>
    <p:sldId id="412" r:id="rId33"/>
    <p:sldId id="414" r:id="rId34"/>
    <p:sldId id="415" r:id="rId35"/>
    <p:sldId id="403" r:id="rId36"/>
    <p:sldId id="372" r:id="rId37"/>
    <p:sldId id="399" r:id="rId38"/>
    <p:sldId id="400" r:id="rId39"/>
    <p:sldId id="416" r:id="rId40"/>
  </p:sldIdLst>
  <p:sldSz cx="9902825" cy="6858000"/>
  <p:notesSz cx="6642100" cy="9779000"/>
  <p:defaultTextStyle>
    <a:defPPr>
      <a:defRPr lang="en-US"/>
    </a:defPPr>
    <a:lvl1pPr algn="l" rtl="0" eaLnBrk="0" fontAlgn="base" hangingPunct="0">
      <a:spcBef>
        <a:spcPct val="0"/>
      </a:spcBef>
      <a:spcAft>
        <a:spcPct val="0"/>
      </a:spcAft>
      <a:defRPr sz="2800" b="1" kern="1200">
        <a:solidFill>
          <a:srgbClr val="FAFD00"/>
        </a:solidFill>
        <a:latin typeface="Arial" charset="0"/>
        <a:ea typeface="+mn-ea"/>
        <a:cs typeface="+mn-cs"/>
      </a:defRPr>
    </a:lvl1pPr>
    <a:lvl2pPr marL="457200" algn="l" rtl="0" eaLnBrk="0" fontAlgn="base" hangingPunct="0">
      <a:spcBef>
        <a:spcPct val="0"/>
      </a:spcBef>
      <a:spcAft>
        <a:spcPct val="0"/>
      </a:spcAft>
      <a:defRPr sz="2800" b="1" kern="1200">
        <a:solidFill>
          <a:srgbClr val="FAFD00"/>
        </a:solidFill>
        <a:latin typeface="Arial" charset="0"/>
        <a:ea typeface="+mn-ea"/>
        <a:cs typeface="+mn-cs"/>
      </a:defRPr>
    </a:lvl2pPr>
    <a:lvl3pPr marL="914400" algn="l" rtl="0" eaLnBrk="0" fontAlgn="base" hangingPunct="0">
      <a:spcBef>
        <a:spcPct val="0"/>
      </a:spcBef>
      <a:spcAft>
        <a:spcPct val="0"/>
      </a:spcAft>
      <a:defRPr sz="2800" b="1" kern="1200">
        <a:solidFill>
          <a:srgbClr val="FAFD00"/>
        </a:solidFill>
        <a:latin typeface="Arial" charset="0"/>
        <a:ea typeface="+mn-ea"/>
        <a:cs typeface="+mn-cs"/>
      </a:defRPr>
    </a:lvl3pPr>
    <a:lvl4pPr marL="1371600" algn="l" rtl="0" eaLnBrk="0" fontAlgn="base" hangingPunct="0">
      <a:spcBef>
        <a:spcPct val="0"/>
      </a:spcBef>
      <a:spcAft>
        <a:spcPct val="0"/>
      </a:spcAft>
      <a:defRPr sz="2800" b="1" kern="1200">
        <a:solidFill>
          <a:srgbClr val="FAFD00"/>
        </a:solidFill>
        <a:latin typeface="Arial" charset="0"/>
        <a:ea typeface="+mn-ea"/>
        <a:cs typeface="+mn-cs"/>
      </a:defRPr>
    </a:lvl4pPr>
    <a:lvl5pPr marL="1828800" algn="l" rtl="0" eaLnBrk="0" fontAlgn="base" hangingPunct="0">
      <a:spcBef>
        <a:spcPct val="0"/>
      </a:spcBef>
      <a:spcAft>
        <a:spcPct val="0"/>
      </a:spcAft>
      <a:defRPr sz="2800" b="1" kern="1200">
        <a:solidFill>
          <a:srgbClr val="FAFD00"/>
        </a:solidFill>
        <a:latin typeface="Arial" charset="0"/>
        <a:ea typeface="+mn-ea"/>
        <a:cs typeface="+mn-cs"/>
      </a:defRPr>
    </a:lvl5pPr>
    <a:lvl6pPr marL="2286000" algn="l" defTabSz="914400" rtl="0" eaLnBrk="1" latinLnBrk="0" hangingPunct="1">
      <a:defRPr sz="2800" b="1" kern="1200">
        <a:solidFill>
          <a:srgbClr val="FAFD00"/>
        </a:solidFill>
        <a:latin typeface="Arial" charset="0"/>
        <a:ea typeface="+mn-ea"/>
        <a:cs typeface="+mn-cs"/>
      </a:defRPr>
    </a:lvl6pPr>
    <a:lvl7pPr marL="2743200" algn="l" defTabSz="914400" rtl="0" eaLnBrk="1" latinLnBrk="0" hangingPunct="1">
      <a:defRPr sz="2800" b="1" kern="1200">
        <a:solidFill>
          <a:srgbClr val="FAFD00"/>
        </a:solidFill>
        <a:latin typeface="Arial" charset="0"/>
        <a:ea typeface="+mn-ea"/>
        <a:cs typeface="+mn-cs"/>
      </a:defRPr>
    </a:lvl7pPr>
    <a:lvl8pPr marL="3200400" algn="l" defTabSz="914400" rtl="0" eaLnBrk="1" latinLnBrk="0" hangingPunct="1">
      <a:defRPr sz="2800" b="1" kern="1200">
        <a:solidFill>
          <a:srgbClr val="FAFD00"/>
        </a:solidFill>
        <a:latin typeface="Arial" charset="0"/>
        <a:ea typeface="+mn-ea"/>
        <a:cs typeface="+mn-cs"/>
      </a:defRPr>
    </a:lvl8pPr>
    <a:lvl9pPr marL="3657600" algn="l" defTabSz="914400" rtl="0" eaLnBrk="1" latinLnBrk="0" hangingPunct="1">
      <a:defRPr sz="2800" b="1" kern="1200">
        <a:solidFill>
          <a:srgbClr val="FAFD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70F"/>
    <a:srgbClr val="500093"/>
    <a:srgbClr val="063DE8"/>
    <a:srgbClr val="005400"/>
    <a:srgbClr val="FCFEB9"/>
    <a:srgbClr val="C0FEF9"/>
    <a:srgbClr val="FFFF99"/>
    <a:srgbClr val="23A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2" autoAdjust="0"/>
    <p:restoredTop sz="94610" autoAdjust="0"/>
  </p:normalViewPr>
  <p:slideViewPr>
    <p:cSldViewPr>
      <p:cViewPr varScale="1">
        <p:scale>
          <a:sx n="45" d="100"/>
          <a:sy n="45" d="100"/>
        </p:scale>
        <p:origin x="-120" y="-624"/>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160" y="-104"/>
      </p:cViewPr>
      <p:guideLst>
        <p:guide orient="horz" pos="3080"/>
        <p:guide pos="209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70225" y="9297988"/>
            <a:ext cx="501650" cy="373062"/>
          </a:xfrm>
          <a:prstGeom prst="rect">
            <a:avLst/>
          </a:prstGeom>
          <a:noFill/>
          <a:ln w="12700">
            <a:noFill/>
            <a:miter lim="800000"/>
            <a:headEnd/>
            <a:tailEnd/>
          </a:ln>
          <a:effectLst/>
        </p:spPr>
        <p:txBody>
          <a:bodyPr wrap="none" lIns="87312" tIns="44450" rIns="87312" bIns="44450">
            <a:spAutoFit/>
          </a:bodyPr>
          <a:lstStyle/>
          <a:p>
            <a:pPr algn="ctr" defTabSz="868363">
              <a:lnSpc>
                <a:spcPct val="90000"/>
              </a:lnSpc>
            </a:pPr>
            <a:r>
              <a:rPr lang="en-US" altLang="en-US" sz="1200" b="0">
                <a:solidFill>
                  <a:schemeClr val="tx1"/>
                </a:solidFill>
              </a:rPr>
              <a:t>Page </a:t>
            </a:r>
            <a:fld id="{5D8BF7ED-2D74-4A97-9D59-8AD9C68A489D}" type="slidenum">
              <a:rPr lang="en-US" altLang="en-US" sz="1200" b="0">
                <a:solidFill>
                  <a:schemeClr val="tx1"/>
                </a:solidFill>
              </a:rPr>
              <a:pPr algn="ctr" defTabSz="868363">
                <a:lnSpc>
                  <a:spcPct val="90000"/>
                </a:lnSpc>
              </a:pPr>
              <a:t>‹#›</a:t>
            </a:fld>
            <a:endParaRPr lang="en-US" altLang="en-US" sz="1200" b="0">
              <a:solidFill>
                <a:schemeClr val="tx1"/>
              </a:solidFill>
            </a:endParaRPr>
          </a:p>
        </p:txBody>
      </p:sp>
    </p:spTree>
    <p:extLst>
      <p:ext uri="{BB962C8B-B14F-4D97-AF65-F5344CB8AC3E}">
        <p14:creationId xmlns:p14="http://schemas.microsoft.com/office/powerpoint/2010/main" val="96002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63875" y="9297988"/>
            <a:ext cx="514350" cy="373062"/>
          </a:xfrm>
          <a:prstGeom prst="rect">
            <a:avLst/>
          </a:prstGeom>
          <a:noFill/>
          <a:ln w="12700">
            <a:noFill/>
            <a:miter lim="800000"/>
            <a:headEnd/>
            <a:tailEnd/>
          </a:ln>
          <a:effectLst/>
        </p:spPr>
        <p:txBody>
          <a:bodyPr wrap="none" lIns="87312" tIns="44450" rIns="87312" bIns="44450">
            <a:spAutoFit/>
          </a:bodyPr>
          <a:lstStyle/>
          <a:p>
            <a:pPr algn="ctr" defTabSz="868363">
              <a:lnSpc>
                <a:spcPct val="90000"/>
              </a:lnSpc>
            </a:pPr>
            <a:r>
              <a:rPr lang="en-US" altLang="en-US" sz="1200" b="0">
                <a:solidFill>
                  <a:schemeClr val="tx1"/>
                </a:solidFill>
              </a:rPr>
              <a:t>Page </a:t>
            </a:r>
            <a:fld id="{8DDF8B93-AE0F-48A0-A684-ED16D6500521}" type="slidenum">
              <a:rPr lang="en-US" altLang="en-US" sz="1200" b="0">
                <a:solidFill>
                  <a:schemeClr val="tx1"/>
                </a:solidFill>
              </a:rPr>
              <a:pPr algn="ctr" defTabSz="868363">
                <a:lnSpc>
                  <a:spcPct val="90000"/>
                </a:lnSpc>
              </a:pPr>
              <a:t>‹#›</a:t>
            </a:fld>
            <a:endParaRPr lang="en-US" altLang="en-US" sz="1200" b="0">
              <a:solidFill>
                <a:schemeClr val="tx1"/>
              </a:solidFill>
            </a:endParaRPr>
          </a:p>
        </p:txBody>
      </p:sp>
      <p:sp>
        <p:nvSpPr>
          <p:cNvPr id="34819" name="Rectangle 3"/>
          <p:cNvSpPr>
            <a:spLocks noGrp="1" noRot="1" noChangeAspect="1" noChangeArrowheads="1" noTextEdit="1"/>
          </p:cNvSpPr>
          <p:nvPr>
            <p:ph type="sldImg" idx="2"/>
          </p:nvPr>
        </p:nvSpPr>
        <p:spPr bwMode="auto">
          <a:xfrm>
            <a:off x="673100" y="736600"/>
            <a:ext cx="5295900" cy="3667125"/>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885825" y="4643438"/>
            <a:ext cx="4870450" cy="4402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426486841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r>
              <a:rPr lang="en-US" b="1" smtClean="0">
                <a:solidFill>
                  <a:srgbClr val="0000FF"/>
                </a:solidFill>
                <a:latin typeface="Tahoma" pitchFamily="34" charset="0"/>
              </a:rPr>
              <a:t>To play the movies and simulations included, view the presentation in Slide Show Mode.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endParaRPr lang="en-US" smtClean="0"/>
          </a:p>
        </p:txBody>
      </p:sp>
      <p:sp>
        <p:nvSpPr>
          <p:cNvPr id="36867" name="Rectangle 3"/>
          <p:cNvSpPr>
            <a:spLocks noGrp="1" noRot="1" noChangeAspect="1" noChangeArrowheads="1" noTextEdit="1"/>
          </p:cNvSpPr>
          <p:nvPr>
            <p:ph type="sldImg"/>
          </p:nvPr>
        </p:nvSpPr>
        <p:spPr>
          <a:xfrm>
            <a:off x="676275" y="736600"/>
            <a:ext cx="5292725" cy="36671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62320" y="9288353"/>
            <a:ext cx="2878243" cy="488950"/>
          </a:xfrm>
          <a:prstGeom prst="rect">
            <a:avLst/>
          </a:prstGeom>
          <a:ln/>
        </p:spPr>
        <p:txBody>
          <a:bodyPr/>
          <a:lstStyle/>
          <a:p>
            <a:fld id="{6AE902C3-13E8-419A-9D61-F11A56229B25}" type="slidenum">
              <a:rPr lang="en-US"/>
              <a:pPr/>
              <a:t>31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62320" y="9288353"/>
            <a:ext cx="2878243" cy="488950"/>
          </a:xfrm>
          <a:prstGeom prst="rect">
            <a:avLst/>
          </a:prstGeom>
          <a:ln/>
        </p:spPr>
        <p:txBody>
          <a:bodyPr/>
          <a:lstStyle/>
          <a:p>
            <a:fld id="{6A90D607-4A17-4F26-BACE-221AAEE6DEFC}" type="slidenum">
              <a:rPr lang="en-US"/>
              <a:pPr/>
              <a:t>32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62320" y="9288353"/>
            <a:ext cx="2878243" cy="488950"/>
          </a:xfrm>
          <a:prstGeom prst="rect">
            <a:avLst/>
          </a:prstGeom>
          <a:ln/>
        </p:spPr>
        <p:txBody>
          <a:bodyPr/>
          <a:lstStyle/>
          <a:p>
            <a:fld id="{4CDADCD7-D5B0-4896-82CE-BB19653BED7D}" type="slidenum">
              <a:rPr lang="en-US"/>
              <a:pPr/>
              <a:t>33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62320" y="9288353"/>
            <a:ext cx="2878243" cy="488950"/>
          </a:xfrm>
          <a:prstGeom prst="rect">
            <a:avLst/>
          </a:prstGeom>
          <a:ln/>
        </p:spPr>
        <p:txBody>
          <a:bodyPr/>
          <a:lstStyle/>
          <a:p>
            <a:fld id="{9FB86027-D004-48D6-A208-A3DC15EBB2C6}" type="slidenum">
              <a:rPr lang="en-US"/>
              <a:pPr/>
              <a:t>34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62320" y="9288353"/>
            <a:ext cx="2878243" cy="488950"/>
          </a:xfrm>
          <a:prstGeom prst="rect">
            <a:avLst/>
          </a:prstGeom>
          <a:ln/>
        </p:spPr>
        <p:txBody>
          <a:bodyPr/>
          <a:lstStyle/>
          <a:p>
            <a:fld id="{05733617-E697-44A9-BEAB-0740D749C1CE}" type="slidenum">
              <a:rPr lang="en-US"/>
              <a:pPr/>
              <a:t>39</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609600"/>
            <a:ext cx="17891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609600"/>
            <a:ext cx="52181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1596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5036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027613" y="1981200"/>
            <a:ext cx="3503612" cy="4114800"/>
          </a:xfrm>
        </p:spPr>
        <p:txBody>
          <a:bodyPr/>
          <a:lstStyle/>
          <a:p>
            <a:pPr lvl="0"/>
            <a:endParaRPr lang="en-US" noProof="0" smtClean="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1596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5036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81200"/>
            <a:ext cx="35036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609600"/>
            <a:ext cx="71596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5036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7613" y="1981200"/>
            <a:ext cx="350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5036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7613" y="4114800"/>
            <a:ext cx="350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503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81200"/>
            <a:ext cx="3503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18EFD"/>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1600" y="609600"/>
            <a:ext cx="7159625"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371600" y="1981200"/>
            <a:ext cx="7159625"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ChangeArrowheads="1"/>
          </p:cNvSpPr>
          <p:nvPr/>
        </p:nvSpPr>
        <p:spPr bwMode="auto">
          <a:xfrm>
            <a:off x="9234488" y="144463"/>
            <a:ext cx="490537" cy="393700"/>
          </a:xfrm>
          <a:prstGeom prst="rect">
            <a:avLst/>
          </a:prstGeom>
          <a:noFill/>
          <a:ln w="50800">
            <a:noFill/>
            <a:miter lim="800000"/>
            <a:headEnd/>
            <a:tailEnd/>
          </a:ln>
          <a:effectLst/>
        </p:spPr>
        <p:txBody>
          <a:bodyPr wrap="none" lIns="90487" tIns="44450" rIns="90487" bIns="44450">
            <a:spAutoFit/>
          </a:bodyPr>
          <a:lstStyle/>
          <a:p>
            <a:fld id="{27353CB2-8C0F-45F1-A7B1-6C17A0E51493}" type="slidenum">
              <a:rPr lang="en-US" altLang="en-US" sz="2000">
                <a:solidFill>
                  <a:schemeClr val="tx1"/>
                </a:solidFill>
              </a:rPr>
              <a:pPr/>
              <a:t>‹#›</a:t>
            </a:fld>
            <a:endParaRPr lang="en-US" altLang="en-US" sz="20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wmf"/><Relationship Id="rId2" Type="http://schemas.openxmlformats.org/officeDocument/2006/relationships/video" Target="file:///\\sou001\lockers\faculty-staff\nrapp\My%20Documents\Chemistry%201%20Power%20Point\03M05AN3.avi" TargetMode="External"/><Relationship Id="rId1" Type="http://schemas.openxmlformats.org/officeDocument/2006/relationships/themeOverride" Target="../theme/themeOverride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9M15AN1.avi"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video" Target="file:///\\sou001\lockers\faculty-staff\nrapp\My%20Documents\Chemistry%201%20Power%20Point\09M15AN4.avi" TargetMode="External"/><Relationship Id="rId7" Type="http://schemas.openxmlformats.org/officeDocument/2006/relationships/image" Target="../media/image30.wmf"/><Relationship Id="rId2" Type="http://schemas.openxmlformats.org/officeDocument/2006/relationships/video" Target="file:///\\sou001\lockers\faculty-staff\nrapp\My%20Documents\Chemistry%201%20Power%20Point\09M15AN1.avi" TargetMode="External"/><Relationship Id="rId1" Type="http://schemas.openxmlformats.org/officeDocument/2006/relationships/video" Target="file:///\\sou001\lockers\faculty-staff\nrapp\My%20Documents\Chemistry%201%20Power%20Point\09M15AN3.avi" TargetMode="External"/><Relationship Id="rId6" Type="http://schemas.openxmlformats.org/officeDocument/2006/relationships/image" Target="../media/image2.wmf"/><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slideLayout" Target="../slideLayouts/slideLayout14.xml"/><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rrowheads="1"/>
          </p:cNvPicPr>
          <p:nvPr/>
        </p:nvPicPr>
        <p:blipFill>
          <a:blip r:embed="rId5" cstate="print"/>
          <a:srcRect/>
          <a:stretch>
            <a:fillRect/>
          </a:stretch>
        </p:blipFill>
        <p:spPr bwMode="auto">
          <a:xfrm>
            <a:off x="0" y="1066800"/>
            <a:ext cx="4964113" cy="3543300"/>
          </a:xfrm>
          <a:prstGeom prst="rect">
            <a:avLst/>
          </a:prstGeom>
          <a:noFill/>
          <a:ln w="50800">
            <a:noFill/>
            <a:miter lim="800000"/>
            <a:headEnd/>
            <a:tailEnd/>
          </a:ln>
          <a:effectLst/>
        </p:spPr>
      </p:pic>
      <p:sp>
        <p:nvSpPr>
          <p:cNvPr id="4099" name="Rectangle 3"/>
          <p:cNvSpPr>
            <a:spLocks noGrp="1" noChangeArrowheads="1"/>
          </p:cNvSpPr>
          <p:nvPr>
            <p:ph type="title"/>
          </p:nvPr>
        </p:nvSpPr>
        <p:spPr>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txBody>
          <a:bodyPr/>
          <a:lstStyle/>
          <a:p>
            <a:pPr>
              <a:defRPr/>
            </a:pPr>
            <a:r>
              <a:rPr lang="en-US" altLang="en-US" sz="6000" smtClean="0">
                <a:solidFill>
                  <a:srgbClr val="00279F"/>
                </a:solidFill>
                <a:effectLst>
                  <a:outerShdw blurRad="38100" dist="38100" dir="2700000" algn="tl">
                    <a:srgbClr val="C0C0C0"/>
                  </a:outerShdw>
                </a:effectLst>
                <a:latin typeface="Comic Sans MS" pitchFamily="66" charset="0"/>
              </a:rPr>
              <a:t>CHEMICAL BONDING</a:t>
            </a:r>
            <a:endParaRPr lang="en-US" altLang="en-US" sz="6000" smtClean="0">
              <a:solidFill>
                <a:srgbClr val="00279F"/>
              </a:solidFill>
              <a:effectLst>
                <a:outerShdw blurRad="38100" dist="38100" dir="2700000" algn="tl">
                  <a:srgbClr val="C0C0C0"/>
                </a:outerShdw>
              </a:effectLst>
              <a:latin typeface="Helvetica" charset="0"/>
            </a:endParaRPr>
          </a:p>
        </p:txBody>
      </p:sp>
      <p:sp>
        <p:nvSpPr>
          <p:cNvPr id="3076" name="Rectangle 4"/>
          <p:cNvSpPr>
            <a:spLocks noGrp="1" noChangeArrowheads="1"/>
          </p:cNvSpPr>
          <p:nvPr>
            <p:ph type="body" sz="half" idx="1"/>
          </p:nvPr>
        </p:nvSpPr>
        <p:spPr>
          <a:xfrm>
            <a:off x="1371600" y="3733800"/>
            <a:ext cx="3503613" cy="2362200"/>
          </a:xfrm>
          <a:noFill/>
        </p:spPr>
        <p:txBody>
          <a:bodyPr/>
          <a:lstStyle/>
          <a:p>
            <a:pPr>
              <a:buFontTx/>
              <a:buNone/>
            </a:pPr>
            <a:r>
              <a:rPr lang="en-US" altLang="en-US" sz="2000" smtClean="0">
                <a:solidFill>
                  <a:schemeClr val="bg1"/>
                </a:solidFill>
                <a:latin typeface="Helvetica" charset="0"/>
              </a:rPr>
              <a:t>Cocaine</a:t>
            </a:r>
          </a:p>
        </p:txBody>
      </p:sp>
      <p:pic>
        <p:nvPicPr>
          <p:cNvPr id="3077" name="Picture 5"/>
          <p:cNvPicPr>
            <a:picLocks noChangeArrowheads="1"/>
          </p:cNvPicPr>
          <p:nvPr/>
        </p:nvPicPr>
        <p:blipFill>
          <a:blip r:embed="rId6" cstate="print"/>
          <a:srcRect/>
          <a:stretch>
            <a:fillRect/>
          </a:stretch>
        </p:blipFill>
        <p:spPr bwMode="auto">
          <a:xfrm>
            <a:off x="1878013" y="4267200"/>
            <a:ext cx="2144712" cy="2108200"/>
          </a:xfrm>
          <a:prstGeom prst="rect">
            <a:avLst/>
          </a:prstGeom>
          <a:noFill/>
          <a:ln w="50800">
            <a:noFill/>
            <a:miter lim="800000"/>
            <a:headEnd/>
            <a:tailEnd/>
          </a:ln>
          <a:effectLst/>
        </p:spPr>
      </p:pic>
      <p:pic>
        <p:nvPicPr>
          <p:cNvPr id="3078" name="Picture 7"/>
          <p:cNvPicPr>
            <a:picLocks noChangeArrowheads="1"/>
          </p:cNvPicPr>
          <p:nvPr/>
        </p:nvPicPr>
        <p:blipFill>
          <a:blip r:embed="rId7" cstate="print"/>
          <a:srcRect/>
          <a:stretch>
            <a:fillRect/>
          </a:stretch>
        </p:blipFill>
        <p:spPr bwMode="auto">
          <a:xfrm>
            <a:off x="5278438" y="2298700"/>
            <a:ext cx="3249612" cy="2082800"/>
          </a:xfrm>
          <a:prstGeom prst="rect">
            <a:avLst/>
          </a:prstGeom>
          <a:noFill/>
          <a:ln w="50800">
            <a:noFill/>
            <a:miter lim="800000"/>
            <a:headEnd/>
            <a:tailEnd/>
          </a:ln>
          <a:effectLst/>
        </p:spPr>
      </p:pic>
      <p:sp>
        <p:nvSpPr>
          <p:cNvPr id="4107" name="Text Box 11"/>
          <p:cNvSpPr txBox="1">
            <a:spLocks noChangeArrowheads="1"/>
          </p:cNvSpPr>
          <p:nvPr/>
        </p:nvSpPr>
        <p:spPr bwMode="auto">
          <a:xfrm>
            <a:off x="7313613" y="762000"/>
            <a:ext cx="2286000" cy="307777"/>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dirty="0">
                <a:solidFill>
                  <a:schemeClr val="tx1"/>
                </a:solidFill>
                <a:effectLst>
                  <a:outerShdw blurRad="38100" dist="38100" dir="2700000" algn="tl">
                    <a:srgbClr val="C0C0C0"/>
                  </a:outerShdw>
                </a:effectLst>
              </a:rPr>
              <a:t>Chemistry I – Chapter </a:t>
            </a:r>
            <a:r>
              <a:rPr lang="en-US" sz="1400" dirty="0" smtClean="0">
                <a:solidFill>
                  <a:schemeClr val="tx1"/>
                </a:solidFill>
                <a:effectLst>
                  <a:outerShdw blurRad="38100" dist="38100" dir="2700000" algn="tl">
                    <a:srgbClr val="C0C0C0"/>
                  </a:outerShdw>
                </a:effectLst>
              </a:rPr>
              <a:t>16</a:t>
            </a:r>
            <a:endParaRPr lang="en-US" sz="1400" dirty="0">
              <a:solidFill>
                <a:schemeClr val="tx1"/>
              </a:solidFill>
              <a:effectLst>
                <a:outerShdw blurRad="38100" dist="38100" dir="2700000" algn="tl">
                  <a:srgbClr val="C0C0C0"/>
                </a:outerShdw>
              </a:effectLst>
            </a:endParaRPr>
          </a:p>
        </p:txBody>
      </p:sp>
      <p:pic>
        <p:nvPicPr>
          <p:cNvPr id="4111" name="03M05AN3.avi">
            <a:hlinkClick r:id="" action="ppaction://media"/>
          </p:cNvPr>
          <p:cNvPicPr>
            <a:picLocks noGrp="1" noRot="1" noChangeAspect="1" noChangeArrowheads="1"/>
          </p:cNvPicPr>
          <p:nvPr>
            <p:ph sz="half" idx="2"/>
            <a:videoFile r:link="rId2"/>
          </p:nvPr>
        </p:nvPicPr>
        <p:blipFill>
          <a:blip r:embed="rId8" cstate="print"/>
          <a:srcRect/>
          <a:stretch>
            <a:fillRect/>
          </a:stretch>
        </p:blipFill>
        <p:spPr>
          <a:xfrm>
            <a:off x="6399213" y="4800600"/>
            <a:ext cx="3276600" cy="1787525"/>
          </a:xfr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34" fill="hold"/>
                                        <p:tgtEl>
                                          <p:spTgt spid="41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11"/>
                </p:tgtEl>
              </p:cMediaNode>
            </p:video>
            <p:seq concurrent="1" nextAc="seek">
              <p:cTn id="8" restart="whenNotActive" fill="hold" evtFilter="cancelBubble" nodeType="interactiveSeq">
                <p:stCondLst>
                  <p:cond evt="onClick" delay="0">
                    <p:tgtEl>
                      <p:spTgt spid="41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11"/>
                                        </p:tgtEl>
                                      </p:cBhvr>
                                    </p:cmd>
                                  </p:childTnLst>
                                </p:cTn>
                              </p:par>
                            </p:childTnLst>
                          </p:cTn>
                        </p:par>
                      </p:childTnLst>
                    </p:cTn>
                  </p:par>
                </p:childTnLst>
              </p:cTn>
              <p:nextCondLst>
                <p:cond evt="onClick" delay="0">
                  <p:tgtEl>
                    <p:spTgt spid="41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0413" y="304800"/>
            <a:ext cx="8382000" cy="838200"/>
          </a:xfrm>
          <a:solidFill>
            <a:srgbClr val="FCFEB9"/>
          </a:solidFill>
          <a:effectLst>
            <a:outerShdw dist="107763" dir="2700000" algn="ctr" rotWithShape="0">
              <a:schemeClr val="bg2"/>
            </a:outerShdw>
          </a:effectLst>
        </p:spPr>
        <p:txBody>
          <a:bodyPr/>
          <a:lstStyle/>
          <a:p>
            <a:pPr>
              <a:defRPr/>
            </a:pPr>
            <a:r>
              <a:rPr lang="en-US" altLang="en-US" sz="4400" smtClean="0">
                <a:effectLst>
                  <a:outerShdw blurRad="38100" dist="38100" dir="2700000" algn="tl">
                    <a:srgbClr val="FFFFFF"/>
                  </a:outerShdw>
                </a:effectLst>
                <a:latin typeface="Comic Sans MS" pitchFamily="66" charset="0"/>
              </a:rPr>
              <a:t>Review of Valence Electrons</a:t>
            </a:r>
            <a:endParaRPr lang="en-US" altLang="en-US" sz="4400" smtClean="0">
              <a:effectLst>
                <a:outerShdw blurRad="38100" dist="38100" dir="2700000" algn="tl">
                  <a:srgbClr val="FFFFFF"/>
                </a:outerShdw>
              </a:effectLst>
              <a:latin typeface="Helvetica" charset="0"/>
            </a:endParaRPr>
          </a:p>
        </p:txBody>
      </p:sp>
      <p:sp>
        <p:nvSpPr>
          <p:cNvPr id="58371" name="Rectangle 3"/>
          <p:cNvSpPr>
            <a:spLocks noGrp="1" noChangeArrowheads="1"/>
          </p:cNvSpPr>
          <p:nvPr>
            <p:ph type="body" idx="1"/>
          </p:nvPr>
        </p:nvSpPr>
        <p:spPr>
          <a:xfrm>
            <a:off x="577850" y="1371600"/>
            <a:ext cx="7040563" cy="4953000"/>
          </a:xfrm>
        </p:spPr>
        <p:txBody>
          <a:bodyPr/>
          <a:lstStyle/>
          <a:p>
            <a:pPr>
              <a:lnSpc>
                <a:spcPct val="80000"/>
              </a:lnSpc>
              <a:defRPr/>
            </a:pPr>
            <a:r>
              <a:rPr lang="en-US" altLang="en-US" sz="2800" smtClean="0">
                <a:effectLst>
                  <a:outerShdw blurRad="38100" dist="38100" dir="2700000" algn="tl">
                    <a:srgbClr val="FFFFFF"/>
                  </a:outerShdw>
                </a:effectLst>
                <a:latin typeface="Helvetica" charset="0"/>
              </a:rPr>
              <a:t>Remember from the electron chapter that valence electrons are the electrons in the OUTERMOST energy level… that’s why we did all those electron configurations!</a:t>
            </a:r>
          </a:p>
          <a:p>
            <a:pPr>
              <a:lnSpc>
                <a:spcPct val="80000"/>
              </a:lnSpc>
              <a:defRPr/>
            </a:pPr>
            <a:r>
              <a:rPr lang="en-US" altLang="en-US" sz="2800" smtClean="0">
                <a:effectLst>
                  <a:outerShdw blurRad="38100" dist="38100" dir="2700000" algn="tl">
                    <a:srgbClr val="FFFFFF"/>
                  </a:outerShdw>
                </a:effectLst>
                <a:latin typeface="Helvetica" charset="0"/>
              </a:rPr>
              <a:t>B is </a:t>
            </a:r>
            <a:r>
              <a:rPr lang="en-US" sz="2800" smtClean="0">
                <a:effectLst>
                  <a:outerShdw blurRad="38100" dist="38100" dir="2700000" algn="tl">
                    <a:srgbClr val="FFFFFF"/>
                  </a:outerShdw>
                </a:effectLst>
                <a:latin typeface="Helvetica" charset="0"/>
              </a:rPr>
              <a:t>1s</a:t>
            </a:r>
            <a:r>
              <a:rPr lang="en-US" sz="2800" baseline="30000" smtClean="0">
                <a:effectLst>
                  <a:outerShdw blurRad="38100" dist="38100" dir="2700000" algn="tl">
                    <a:srgbClr val="FFFFFF"/>
                  </a:outerShdw>
                </a:effectLst>
                <a:latin typeface="Helvetica" charset="0"/>
              </a:rPr>
              <a:t>2</a:t>
            </a:r>
            <a:r>
              <a:rPr lang="en-US" sz="2800" smtClean="0">
                <a:effectLst>
                  <a:outerShdw blurRad="38100" dist="38100" dir="2700000" algn="tl">
                    <a:srgbClr val="FFFFFF"/>
                  </a:outerShdw>
                </a:effectLst>
                <a:latin typeface="Helvetica" charset="0"/>
              </a:rPr>
              <a:t> 2s</a:t>
            </a:r>
            <a:r>
              <a:rPr lang="en-US" sz="2800" baseline="30000" smtClean="0">
                <a:effectLst>
                  <a:outerShdw blurRad="38100" dist="38100" dir="2700000" algn="tl">
                    <a:srgbClr val="FFFFFF"/>
                  </a:outerShdw>
                </a:effectLst>
                <a:latin typeface="Helvetica" charset="0"/>
              </a:rPr>
              <a:t>2</a:t>
            </a:r>
            <a:r>
              <a:rPr lang="en-US" sz="2800" smtClean="0">
                <a:effectLst>
                  <a:outerShdw blurRad="38100" dist="38100" dir="2700000" algn="tl">
                    <a:srgbClr val="FFFFFF"/>
                  </a:outerShdw>
                </a:effectLst>
                <a:latin typeface="Helvetica" charset="0"/>
              </a:rPr>
              <a:t> 2p</a:t>
            </a:r>
            <a:r>
              <a:rPr lang="en-US" sz="2800" baseline="30000" smtClean="0">
                <a:effectLst>
                  <a:outerShdw blurRad="38100" dist="38100" dir="2700000" algn="tl">
                    <a:srgbClr val="FFFFFF"/>
                  </a:outerShdw>
                </a:effectLst>
                <a:latin typeface="Helvetica" charset="0"/>
              </a:rPr>
              <a:t>1</a:t>
            </a:r>
            <a:r>
              <a:rPr lang="en-US" sz="2800" smtClean="0">
                <a:effectLst>
                  <a:outerShdw blurRad="38100" dist="38100" dir="2700000" algn="tl">
                    <a:srgbClr val="FFFFFF"/>
                  </a:outerShdw>
                </a:effectLst>
                <a:latin typeface="Helvetica" charset="0"/>
              </a:rPr>
              <a:t>; so the outer energy level is 2, and there are 2+1 = 3 electrons in level 2.  These are the valence electrons!</a:t>
            </a:r>
          </a:p>
          <a:p>
            <a:pPr>
              <a:lnSpc>
                <a:spcPct val="80000"/>
              </a:lnSpc>
              <a:defRPr/>
            </a:pPr>
            <a:r>
              <a:rPr lang="en-US" sz="2800" smtClean="0">
                <a:effectLst>
                  <a:outerShdw blurRad="38100" dist="38100" dir="2700000" algn="tl">
                    <a:srgbClr val="FFFFFF"/>
                  </a:outerShdw>
                </a:effectLst>
                <a:latin typeface="Helvetica" charset="0"/>
              </a:rPr>
              <a:t>Br is </a:t>
            </a:r>
            <a:r>
              <a:rPr lang="en-US" sz="2800" smtClean="0">
                <a:effectLst>
                  <a:outerShdw blurRad="38100" dist="38100" dir="2700000" algn="tl">
                    <a:srgbClr val="FFFFFF"/>
                  </a:outerShdw>
                </a:effectLst>
              </a:rPr>
              <a:t>[Ar] 4s</a:t>
            </a:r>
            <a:r>
              <a:rPr lang="en-US" sz="2800" baseline="30000" smtClean="0">
                <a:effectLst>
                  <a:outerShdw blurRad="38100" dist="38100" dir="2700000" algn="tl">
                    <a:srgbClr val="FFFFFF"/>
                  </a:outerShdw>
                </a:effectLst>
              </a:rPr>
              <a:t>2</a:t>
            </a:r>
            <a:r>
              <a:rPr lang="en-US" sz="2800" smtClean="0">
                <a:effectLst>
                  <a:outerShdw blurRad="38100" dist="38100" dir="2700000" algn="tl">
                    <a:srgbClr val="FFFFFF"/>
                  </a:outerShdw>
                </a:effectLst>
              </a:rPr>
              <a:t> 3d</a:t>
            </a:r>
            <a:r>
              <a:rPr lang="en-US" sz="2800" baseline="30000" smtClean="0">
                <a:effectLst>
                  <a:outerShdw blurRad="38100" dist="38100" dir="2700000" algn="tl">
                    <a:srgbClr val="FFFFFF"/>
                  </a:outerShdw>
                </a:effectLst>
              </a:rPr>
              <a:t>10</a:t>
            </a:r>
            <a:r>
              <a:rPr lang="en-US" sz="2800" smtClean="0">
                <a:effectLst>
                  <a:outerShdw blurRad="38100" dist="38100" dir="2700000" algn="tl">
                    <a:srgbClr val="FFFFFF"/>
                  </a:outerShdw>
                </a:effectLst>
              </a:rPr>
              <a:t> 4p</a:t>
            </a:r>
            <a:r>
              <a:rPr lang="en-US" sz="2800" baseline="30000" smtClean="0">
                <a:effectLst>
                  <a:outerShdw blurRad="38100" dist="38100" dir="2700000" algn="tl">
                    <a:srgbClr val="FFFFFF"/>
                  </a:outerShdw>
                </a:effectLst>
              </a:rPr>
              <a:t>5</a:t>
            </a:r>
            <a:r>
              <a:rPr lang="en-US" sz="2800" smtClean="0">
                <a:effectLst>
                  <a:outerShdw blurRad="38100" dist="38100" dir="2700000" algn="tl">
                    <a:srgbClr val="FFFFFF"/>
                  </a:outerShdw>
                </a:effectLst>
              </a:rPr>
              <a:t/>
            </a:r>
            <a:br>
              <a:rPr lang="en-US" sz="2800" smtClean="0">
                <a:effectLst>
                  <a:outerShdw blurRad="38100" dist="38100" dir="2700000" algn="tl">
                    <a:srgbClr val="FFFFFF"/>
                  </a:outerShdw>
                </a:effectLst>
              </a:rPr>
            </a:br>
            <a:r>
              <a:rPr lang="en-US" sz="2800" smtClean="0">
                <a:effectLst>
                  <a:outerShdw blurRad="38100" dist="38100" dir="2700000" algn="tl">
                    <a:srgbClr val="FFFFFF"/>
                  </a:outerShdw>
                </a:effectLst>
              </a:rPr>
              <a:t>How many valence electrons are present?</a:t>
            </a:r>
            <a:endParaRPr lang="en-US" altLang="en-US" sz="2800" smtClean="0">
              <a:effectLst>
                <a:outerShdw blurRad="38100" dist="38100" dir="2700000" algn="tl">
                  <a:srgbClr val="FFFFFF"/>
                </a:outerShdw>
              </a:effectLst>
            </a:endParaRPr>
          </a:p>
        </p:txBody>
      </p:sp>
      <p:pic>
        <p:nvPicPr>
          <p:cNvPr id="58373" name="Picture 5"/>
          <p:cNvPicPr>
            <a:picLocks noChangeArrowheads="1"/>
          </p:cNvPicPr>
          <p:nvPr/>
        </p:nvPicPr>
        <p:blipFill>
          <a:blip r:embed="rId2" cstate="print"/>
          <a:srcRect/>
          <a:stretch>
            <a:fillRect/>
          </a:stretch>
        </p:blipFill>
        <p:spPr bwMode="auto">
          <a:xfrm>
            <a:off x="7715250" y="4406900"/>
            <a:ext cx="1719263" cy="2070100"/>
          </a:xfrm>
          <a:prstGeom prst="rect">
            <a:avLst/>
          </a:prstGeom>
          <a:noFill/>
          <a:ln w="50800">
            <a:noFill/>
            <a:miter lim="800000"/>
            <a:headEnd/>
            <a:tailEnd/>
          </a:ln>
          <a:effectLst>
            <a:outerShdw dist="107763" dir="2700000" algn="ctr" rotWithShape="0">
              <a:schemeClr val="bg2"/>
            </a:outerShdw>
          </a:effectLst>
        </p:spPr>
      </p:pic>
      <p:pic>
        <p:nvPicPr>
          <p:cNvPr id="58375" name="Picture 7"/>
          <p:cNvPicPr>
            <a:picLocks noChangeArrowheads="1"/>
          </p:cNvPicPr>
          <p:nvPr/>
        </p:nvPicPr>
        <p:blipFill>
          <a:blip r:embed="rId3" cstate="print"/>
          <a:srcRect/>
          <a:stretch>
            <a:fillRect/>
          </a:stretch>
        </p:blipFill>
        <p:spPr bwMode="auto">
          <a:xfrm>
            <a:off x="7693025" y="1981200"/>
            <a:ext cx="1587500" cy="2070100"/>
          </a:xfrm>
          <a:prstGeom prst="rect">
            <a:avLst/>
          </a:prstGeom>
          <a:noFill/>
          <a:ln w="50800">
            <a:noFill/>
            <a:miter lim="800000"/>
            <a:headEnd/>
            <a:tailEnd/>
          </a:ln>
          <a:effectLst>
            <a:outerShdw dist="107763" dir="2700000" algn="ctr" rotWithShape="0">
              <a:schemeClr val="bg2"/>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dissolve">
                                      <p:cBhvr>
                                        <p:cTn id="12" dur="500"/>
                                        <p:tgtEl>
                                          <p:spTgt spid="5837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dissolve">
                                      <p:cBhvr>
                                        <p:cTn id="15" dur="500"/>
                                        <p:tgtEl>
                                          <p:spTgt spid="583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dissolve">
                                      <p:cBhvr>
                                        <p:cTn id="20" dur="500"/>
                                        <p:tgtEl>
                                          <p:spTgt spid="58371">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8373"/>
                                        </p:tgtEl>
                                        <p:attrNameLst>
                                          <p:attrName>style.visibility</p:attrName>
                                        </p:attrNameLst>
                                      </p:cBhvr>
                                      <p:to>
                                        <p:strVal val="visible"/>
                                      </p:to>
                                    </p:set>
                                    <p:animEffect transition="in" filter="dissolve">
                                      <p:cBhvr>
                                        <p:cTn id="23"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0"/>
            <a:ext cx="8763000" cy="1143000"/>
          </a:xfrm>
          <a:effectLst>
            <a:outerShdw dist="35921" dir="2700000" algn="ctr" rotWithShape="0">
              <a:schemeClr val="tx1"/>
            </a:outerShdw>
          </a:effectLst>
        </p:spPr>
        <p:txBody>
          <a:bodyPr/>
          <a:lstStyle/>
          <a:p>
            <a:pPr>
              <a:defRPr/>
            </a:pPr>
            <a:r>
              <a:rPr lang="en-US" altLang="en-US" sz="4800" smtClean="0">
                <a:solidFill>
                  <a:srgbClr val="FAFD00"/>
                </a:solidFill>
                <a:effectLst>
                  <a:outerShdw blurRad="38100" dist="38100" dir="2700000" algn="tl">
                    <a:srgbClr val="000000"/>
                  </a:outerShdw>
                </a:effectLst>
                <a:latin typeface="Comic Sans MS" pitchFamily="66" charset="0"/>
              </a:rPr>
              <a:t>Review of Valence Electrons</a:t>
            </a:r>
            <a:endParaRPr lang="en-US" altLang="en-US" sz="5400" smtClean="0">
              <a:solidFill>
                <a:srgbClr val="FAFD00"/>
              </a:solidFill>
              <a:effectLst>
                <a:outerShdw blurRad="38100" dist="38100" dir="2700000" algn="tl">
                  <a:srgbClr val="000000"/>
                </a:outerShdw>
              </a:effectLst>
              <a:latin typeface="Helvetica" charset="0"/>
            </a:endParaRPr>
          </a:p>
        </p:txBody>
      </p:sp>
      <p:sp>
        <p:nvSpPr>
          <p:cNvPr id="18435" name="Rectangle 3"/>
          <p:cNvSpPr>
            <a:spLocks noGrp="1" noChangeArrowheads="1"/>
          </p:cNvSpPr>
          <p:nvPr>
            <p:ph type="body" sz="half" idx="1"/>
          </p:nvPr>
        </p:nvSpPr>
        <p:spPr>
          <a:xfrm>
            <a:off x="1293813" y="1143000"/>
            <a:ext cx="7847012" cy="1143000"/>
          </a:xfrm>
        </p:spPr>
        <p:txBody>
          <a:bodyPr/>
          <a:lstStyle/>
          <a:p>
            <a:pPr>
              <a:buFontTx/>
              <a:buNone/>
              <a:defRPr/>
            </a:pPr>
            <a:r>
              <a:rPr lang="en-US" altLang="en-US" sz="2800" smtClean="0">
                <a:solidFill>
                  <a:schemeClr val="hlink"/>
                </a:solidFill>
                <a:effectLst>
                  <a:outerShdw blurRad="38100" dist="38100" dir="2700000" algn="tl">
                    <a:srgbClr val="000000"/>
                  </a:outerShdw>
                </a:effectLst>
                <a:latin typeface="Helvetica" charset="0"/>
              </a:rPr>
              <a:t>Number of valence electrons of a main (A) group atom = Group number</a:t>
            </a:r>
            <a:r>
              <a:rPr lang="en-US" altLang="en-US" sz="2800" smtClean="0">
                <a:effectLst>
                  <a:outerShdw blurRad="38100" dist="38100" dir="2700000" algn="tl">
                    <a:srgbClr val="FFFFFF"/>
                  </a:outerShdw>
                </a:effectLst>
                <a:latin typeface="Helvetica" charset="0"/>
              </a:rPr>
              <a:t> </a:t>
            </a:r>
          </a:p>
        </p:txBody>
      </p:sp>
      <p:pic>
        <p:nvPicPr>
          <p:cNvPr id="13316" name="Picture 4"/>
          <p:cNvPicPr>
            <a:picLocks noChangeArrowheads="1"/>
          </p:cNvPicPr>
          <p:nvPr/>
        </p:nvPicPr>
        <p:blipFill>
          <a:blip r:embed="rId2" cstate="print"/>
          <a:srcRect/>
          <a:stretch>
            <a:fillRect/>
          </a:stretch>
        </p:blipFill>
        <p:spPr bwMode="auto">
          <a:xfrm>
            <a:off x="6553200" y="3929063"/>
            <a:ext cx="2206625" cy="1824037"/>
          </a:xfrm>
          <a:prstGeom prst="rect">
            <a:avLst/>
          </a:prstGeom>
          <a:noFill/>
          <a:ln w="12700">
            <a:noFill/>
            <a:miter lim="800000"/>
            <a:headEnd/>
            <a:tailEnd/>
          </a:ln>
          <a:effectLst/>
        </p:spPr>
      </p:pic>
      <p:pic>
        <p:nvPicPr>
          <p:cNvPr id="13317" name="Picture 9" descr="Zumdahl03_11"/>
          <p:cNvPicPr>
            <a:picLocks noGrp="1" noChangeAspect="1" noChangeArrowheads="1"/>
          </p:cNvPicPr>
          <p:nvPr>
            <p:ph sz="half" idx="2"/>
          </p:nvPr>
        </p:nvPicPr>
        <p:blipFill>
          <a:blip r:embed="rId3" cstate="print"/>
          <a:srcRect/>
          <a:stretch>
            <a:fillRect/>
          </a:stretch>
        </p:blipFill>
        <p:spPr>
          <a:xfrm>
            <a:off x="303213" y="2286000"/>
            <a:ext cx="5257800" cy="4287838"/>
          </a:xfrm>
          <a:noFill/>
          <a:ln w="28575">
            <a:solidFill>
              <a:srgbClr val="000000"/>
            </a:solid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3213" y="3810000"/>
            <a:ext cx="8994775" cy="1981200"/>
          </a:xfrm>
          <a:prstGeom prst="rect">
            <a:avLst/>
          </a:prstGeom>
          <a:solidFill>
            <a:srgbClr val="C8FEC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1507" name="Rectangle 3"/>
          <p:cNvSpPr>
            <a:spLocks noChangeArrowheads="1"/>
          </p:cNvSpPr>
          <p:nvPr/>
        </p:nvSpPr>
        <p:spPr bwMode="auto">
          <a:xfrm>
            <a:off x="303213" y="1447800"/>
            <a:ext cx="8994775" cy="1752600"/>
          </a:xfrm>
          <a:prstGeom prst="rect">
            <a:avLst/>
          </a:prstGeom>
          <a:solidFill>
            <a:srgbClr val="C1CEFF"/>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1508" name="Rectangle 4"/>
          <p:cNvSpPr>
            <a:spLocks noGrp="1" noChangeArrowheads="1"/>
          </p:cNvSpPr>
          <p:nvPr>
            <p:ph type="title"/>
          </p:nvPr>
        </p:nvSpPr>
        <p:spPr>
          <a:xfrm>
            <a:off x="303213" y="152400"/>
            <a:ext cx="9067800" cy="762000"/>
          </a:xfrm>
          <a:effectLst>
            <a:outerShdw dist="35921" dir="2700000" algn="ctr" rotWithShape="0">
              <a:srgbClr val="000000"/>
            </a:outerShdw>
          </a:effectLst>
        </p:spPr>
        <p:txBody>
          <a:bodyPr/>
          <a:lstStyle/>
          <a:p>
            <a:pPr algn="l">
              <a:defRPr/>
            </a:pPr>
            <a:r>
              <a:rPr lang="en-US" altLang="en-US" sz="4000" smtClean="0">
                <a:solidFill>
                  <a:srgbClr val="FAFD00"/>
                </a:solidFill>
                <a:effectLst>
                  <a:outerShdw blurRad="38100" dist="38100" dir="2700000" algn="tl">
                    <a:srgbClr val="000000"/>
                  </a:outerShdw>
                </a:effectLst>
                <a:latin typeface="Comic Sans MS" pitchFamily="66" charset="0"/>
              </a:rPr>
              <a:t>Steps for Building a Dot Structure</a:t>
            </a:r>
            <a:endParaRPr lang="en-US" altLang="en-US" sz="4000" smtClean="0">
              <a:solidFill>
                <a:srgbClr val="FAFD00"/>
              </a:solidFill>
              <a:effectLst>
                <a:outerShdw blurRad="38100" dist="38100" dir="2700000" algn="tl">
                  <a:srgbClr val="000000"/>
                </a:outerShdw>
              </a:effectLst>
              <a:latin typeface="Helvetica" charset="0"/>
            </a:endParaRPr>
          </a:p>
        </p:txBody>
      </p:sp>
      <p:sp>
        <p:nvSpPr>
          <p:cNvPr id="21509" name="Rectangle 5"/>
          <p:cNvSpPr>
            <a:spLocks noGrp="1" noChangeArrowheads="1"/>
          </p:cNvSpPr>
          <p:nvPr>
            <p:ph type="body" idx="1"/>
          </p:nvPr>
        </p:nvSpPr>
        <p:spPr>
          <a:xfrm>
            <a:off x="760413" y="914400"/>
            <a:ext cx="8077200" cy="5943600"/>
          </a:xfrm>
        </p:spPr>
        <p:txBody>
          <a:bodyPr/>
          <a:lstStyle/>
          <a:p>
            <a:pPr algn="ctr">
              <a:buFontTx/>
              <a:buNone/>
              <a:defRPr/>
            </a:pPr>
            <a:r>
              <a:rPr lang="en-US" altLang="en-US" sz="3600" dirty="0" smtClean="0">
                <a:solidFill>
                  <a:schemeClr val="hlink"/>
                </a:solidFill>
                <a:effectLst>
                  <a:outerShdw blurRad="38100" dist="38100" dir="2700000" algn="tl">
                    <a:srgbClr val="000000"/>
                  </a:outerShdw>
                </a:effectLst>
                <a:latin typeface="Helvetica" charset="0"/>
              </a:rPr>
              <a:t>N - A = S</a:t>
            </a:r>
            <a:endParaRPr lang="en-US" altLang="en-US" sz="3600" dirty="0" smtClean="0">
              <a:effectLst>
                <a:outerShdw blurRad="38100" dist="38100" dir="2700000" algn="tl">
                  <a:srgbClr val="FFFFFF"/>
                </a:outerShdw>
              </a:effectLst>
              <a:latin typeface="Helvetica" charset="0"/>
            </a:endParaRPr>
          </a:p>
          <a:p>
            <a:pPr marL="457200" indent="-457200">
              <a:buFontTx/>
              <a:buAutoNum type="arabicPeriod"/>
              <a:defRPr/>
            </a:pPr>
            <a:r>
              <a:rPr lang="en-US" altLang="en-US" sz="2800" dirty="0" smtClean="0">
                <a:effectLst>
                  <a:outerShdw blurRad="38100" dist="38100" dir="2700000" algn="tl">
                    <a:srgbClr val="FFFFFF"/>
                  </a:outerShdw>
                </a:effectLst>
                <a:latin typeface="Helvetica" charset="0"/>
              </a:rPr>
              <a:t>Decide how many electrons are needed to achieve a full octet = every atom needs 8 except H (2), Be (4), and B (6)</a:t>
            </a:r>
          </a:p>
          <a:p>
            <a:pPr marL="457200" indent="-457200">
              <a:buNone/>
              <a:defRPr/>
            </a:pPr>
            <a:r>
              <a:rPr lang="en-US" altLang="en-US" sz="2800" dirty="0" smtClean="0">
                <a:effectLst>
                  <a:outerShdw blurRad="38100" dist="38100" dir="2700000" algn="tl">
                    <a:srgbClr val="FFFFFF"/>
                  </a:outerShdw>
                </a:effectLst>
                <a:latin typeface="Helvetica" charset="0"/>
              </a:rPr>
              <a:t>	N = needed electrons</a:t>
            </a:r>
          </a:p>
          <a:p>
            <a:pPr marL="514350" indent="-514350">
              <a:buFontTx/>
              <a:buAutoNum type="arabicPeriod" startAt="2"/>
              <a:defRPr/>
            </a:pPr>
            <a:r>
              <a:rPr lang="en-US" altLang="en-US" sz="2800" dirty="0" smtClean="0">
                <a:effectLst>
                  <a:outerShdw blurRad="38100" dist="38100" dir="2700000" algn="tl">
                    <a:srgbClr val="FFFFFF"/>
                  </a:outerShdw>
                </a:effectLst>
                <a:latin typeface="Helvetica" charset="0"/>
              </a:rPr>
              <a:t>Add up the number of valence electrons available for all the atoms</a:t>
            </a:r>
          </a:p>
          <a:p>
            <a:pPr marL="514350" indent="-514350">
              <a:buNone/>
              <a:defRPr/>
            </a:pPr>
            <a:r>
              <a:rPr lang="en-US" altLang="en-US" sz="2800" dirty="0" smtClean="0">
                <a:effectLst>
                  <a:outerShdw blurRad="38100" dist="38100" dir="2700000" algn="tl">
                    <a:srgbClr val="FFFFFF"/>
                  </a:outerShdw>
                </a:effectLst>
                <a:latin typeface="Helvetica" charset="0"/>
              </a:rPr>
              <a:t>	A = available valence electrons</a:t>
            </a:r>
          </a:p>
          <a:p>
            <a:pPr marL="514350" indent="-514350">
              <a:buFontTx/>
              <a:buAutoNum type="arabicPeriod" startAt="3"/>
              <a:defRPr/>
            </a:pPr>
            <a:r>
              <a:rPr lang="en-US" altLang="en-US" sz="2800" dirty="0" smtClean="0">
                <a:effectLst>
                  <a:outerShdw blurRad="38100" dist="38100" dir="2700000" algn="tl">
                    <a:srgbClr val="FFFFFF"/>
                  </a:outerShdw>
                </a:effectLst>
                <a:latin typeface="Helvetica" charset="0"/>
              </a:rPr>
              <a:t>Subtract available electrons from needed    electrons.  This equals the number of shared electrons</a:t>
            </a:r>
          </a:p>
          <a:p>
            <a:pPr marL="514350" indent="-514350">
              <a:buNone/>
              <a:defRPr/>
            </a:pPr>
            <a:r>
              <a:rPr lang="en-US" altLang="en-US" sz="2800" dirty="0" smtClean="0">
                <a:effectLst>
                  <a:outerShdw blurRad="38100" dist="38100" dir="2700000" algn="tl">
                    <a:srgbClr val="FFFFFF"/>
                  </a:outerShdw>
                </a:effectLst>
                <a:latin typeface="Helvetica" charset="0"/>
              </a:rPr>
              <a:t>	S = shared electrons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dissolve">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dissolve">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dissolve">
                                      <p:cBhvr>
                                        <p:cTn id="17" dur="500"/>
                                        <p:tgtEl>
                                          <p:spTgt spid="215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dissolve">
                                      <p:cBhvr>
                                        <p:cTn id="22" dur="500"/>
                                        <p:tgtEl>
                                          <p:spTgt spid="215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dissolve">
                                      <p:cBhvr>
                                        <p:cTn id="27" dur="500"/>
                                        <p:tgtEl>
                                          <p:spTgt spid="2150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09">
                                            <p:txEl>
                                              <p:pRg st="5" end="5"/>
                                            </p:txEl>
                                          </p:spTgt>
                                        </p:tgtEl>
                                        <p:attrNameLst>
                                          <p:attrName>style.visibility</p:attrName>
                                        </p:attrNameLst>
                                      </p:cBhvr>
                                      <p:to>
                                        <p:strVal val="visible"/>
                                      </p:to>
                                    </p:set>
                                    <p:animEffect transition="in" filter="dissolve">
                                      <p:cBhvr>
                                        <p:cTn id="32" dur="500"/>
                                        <p:tgtEl>
                                          <p:spTgt spid="215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09">
                                            <p:txEl>
                                              <p:pRg st="6" end="6"/>
                                            </p:txEl>
                                          </p:spTgt>
                                        </p:tgtEl>
                                        <p:attrNameLst>
                                          <p:attrName>style.visibility</p:attrName>
                                        </p:attrNameLst>
                                      </p:cBhvr>
                                      <p:to>
                                        <p:strVal val="visible"/>
                                      </p:to>
                                    </p:set>
                                    <p:animEffect transition="in" filter="dissolve">
                                      <p:cBhvr>
                                        <p:cTn id="37" dur="500"/>
                                        <p:tgtEl>
                                          <p:spTgt spid="215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1813" y="3276600"/>
            <a:ext cx="8747125" cy="32766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555" name="Rectangle 3"/>
          <p:cNvSpPr>
            <a:spLocks noChangeArrowheads="1"/>
          </p:cNvSpPr>
          <p:nvPr/>
        </p:nvSpPr>
        <p:spPr bwMode="auto">
          <a:xfrm>
            <a:off x="531813" y="1219200"/>
            <a:ext cx="8664575" cy="21336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556" name="Rectangle 4"/>
          <p:cNvSpPr>
            <a:spLocks noGrp="1" noChangeArrowheads="1"/>
          </p:cNvSpPr>
          <p:nvPr>
            <p:ph type="body" idx="1"/>
          </p:nvPr>
        </p:nvSpPr>
        <p:spPr>
          <a:xfrm>
            <a:off x="760412" y="1295400"/>
            <a:ext cx="8380412" cy="2209800"/>
          </a:xfrm>
        </p:spPr>
        <p:txBody>
          <a:bodyPr/>
          <a:lstStyle/>
          <a:p>
            <a:pPr>
              <a:lnSpc>
                <a:spcPct val="80000"/>
              </a:lnSpc>
              <a:buFontTx/>
              <a:buNone/>
              <a:defRPr/>
            </a:pPr>
            <a:r>
              <a:rPr lang="en-US" altLang="en-US" sz="3600" dirty="0" smtClean="0">
                <a:effectLst>
                  <a:outerShdw blurRad="38100" dist="38100" dir="2700000" algn="tl">
                    <a:srgbClr val="FFFFFF"/>
                  </a:outerShdw>
                </a:effectLst>
                <a:latin typeface="Helvetica" charset="0"/>
              </a:rPr>
              <a:t>NH</a:t>
            </a:r>
            <a:r>
              <a:rPr lang="en-US" altLang="en-US" sz="3600" baseline="-25000" dirty="0" smtClean="0">
                <a:effectLst>
                  <a:outerShdw blurRad="38100" dist="38100" dir="2700000" algn="tl">
                    <a:srgbClr val="FFFFFF"/>
                  </a:outerShdw>
                </a:effectLst>
                <a:latin typeface="Helvetica" charset="0"/>
              </a:rPr>
              <a:t>3             N          H</a:t>
            </a:r>
            <a:endParaRPr lang="en-US" altLang="en-US" sz="3600" dirty="0" smtClean="0">
              <a:effectLst>
                <a:outerShdw blurRad="38100" dist="38100" dir="2700000" algn="tl">
                  <a:srgbClr val="000000">
                    <a:alpha val="43137"/>
                  </a:srgbClr>
                </a:outerShdw>
              </a:effectLst>
              <a:latin typeface="Helvetica" charset="0"/>
            </a:endParaRPr>
          </a:p>
          <a:p>
            <a:pPr>
              <a:lnSpc>
                <a:spcPct val="80000"/>
              </a:lnSpc>
              <a:buFontTx/>
              <a:buNone/>
              <a:defRPr/>
            </a:pPr>
            <a:r>
              <a:rPr lang="en-US" altLang="en-US" sz="2800" dirty="0" smtClean="0">
                <a:effectLst>
                  <a:outerShdw blurRad="38100" dist="38100" dir="2700000" algn="tl">
                    <a:srgbClr val="000000">
                      <a:alpha val="43137"/>
                    </a:srgbClr>
                  </a:outerShdw>
                </a:effectLst>
                <a:latin typeface="Helvetica" charset="0"/>
              </a:rPr>
              <a:t>Needed    = 8 + (2 x 3) = 14 electrons</a:t>
            </a:r>
          </a:p>
          <a:p>
            <a:pPr>
              <a:lnSpc>
                <a:spcPct val="80000"/>
              </a:lnSpc>
              <a:buFontTx/>
              <a:buNone/>
              <a:defRPr/>
            </a:pPr>
            <a:r>
              <a:rPr lang="en-US" altLang="en-US" sz="2800" dirty="0" smtClean="0">
                <a:effectLst>
                  <a:outerShdw blurRad="38100" dist="38100" dir="2700000" algn="tl">
                    <a:srgbClr val="000000">
                      <a:alpha val="43137"/>
                    </a:srgbClr>
                  </a:outerShdw>
                </a:effectLst>
                <a:latin typeface="Helvetica" charset="0"/>
              </a:rPr>
              <a:t>Available = 5 + (1 x 3) = </a:t>
            </a:r>
            <a:r>
              <a:rPr lang="en-US" altLang="en-US" sz="2800" u="sng" dirty="0" smtClean="0">
                <a:effectLst>
                  <a:outerShdw blurRad="38100" dist="38100" dir="2700000" algn="tl">
                    <a:srgbClr val="000000">
                      <a:alpha val="43137"/>
                    </a:srgbClr>
                  </a:outerShdw>
                </a:effectLst>
                <a:latin typeface="Helvetica" charset="0"/>
              </a:rPr>
              <a:t>  8 </a:t>
            </a:r>
            <a:r>
              <a:rPr lang="en-US" altLang="en-US" sz="2800" dirty="0" smtClean="0">
                <a:effectLst>
                  <a:outerShdw blurRad="38100" dist="38100" dir="2700000" algn="tl">
                    <a:srgbClr val="000000">
                      <a:alpha val="43137"/>
                    </a:srgbClr>
                  </a:outerShdw>
                </a:effectLst>
                <a:latin typeface="Helvetica" charset="0"/>
              </a:rPr>
              <a:t> electrons</a:t>
            </a:r>
            <a:endParaRPr lang="en-US" altLang="en-US" sz="2800" u="sng" dirty="0" smtClean="0">
              <a:effectLst>
                <a:outerShdw blurRad="38100" dist="38100" dir="2700000" algn="tl">
                  <a:srgbClr val="000000">
                    <a:alpha val="43137"/>
                  </a:srgbClr>
                </a:outerShdw>
              </a:effectLst>
              <a:latin typeface="Helvetica" charset="0"/>
            </a:endParaRPr>
          </a:p>
          <a:p>
            <a:pPr>
              <a:lnSpc>
                <a:spcPct val="80000"/>
              </a:lnSpc>
              <a:buFontTx/>
              <a:buNone/>
              <a:defRPr/>
            </a:pPr>
            <a:r>
              <a:rPr lang="en-US" altLang="en-US" sz="2800" dirty="0" smtClean="0">
                <a:effectLst>
                  <a:outerShdw blurRad="38100" dist="38100" dir="2700000" algn="tl">
                    <a:srgbClr val="000000">
                      <a:alpha val="43137"/>
                    </a:srgbClr>
                  </a:outerShdw>
                </a:effectLst>
                <a:latin typeface="Helvetica" charset="0"/>
              </a:rPr>
              <a:t>Shared     =    N – A     =   6  electrons</a:t>
            </a:r>
            <a:endParaRPr lang="en-US" altLang="en-US" sz="2800" dirty="0" smtClean="0">
              <a:effectLst>
                <a:outerShdw blurRad="38100" dist="38100" dir="2700000" algn="tl">
                  <a:srgbClr val="FFFFFF"/>
                </a:outerShdw>
              </a:effectLst>
              <a:latin typeface="Helvetica" charset="0"/>
            </a:endParaRPr>
          </a:p>
          <a:p>
            <a:pPr>
              <a:lnSpc>
                <a:spcPct val="80000"/>
              </a:lnSpc>
              <a:buFontTx/>
              <a:buNone/>
              <a:defRPr/>
            </a:pPr>
            <a:endParaRPr lang="en-US" altLang="en-US" sz="2800" dirty="0" smtClean="0">
              <a:effectLst>
                <a:outerShdw blurRad="38100" dist="38100" dir="2700000" algn="tl">
                  <a:srgbClr val="FFFFFF"/>
                </a:outerShdw>
              </a:effectLst>
              <a:latin typeface="Helvetica" charset="0"/>
            </a:endParaRPr>
          </a:p>
        </p:txBody>
      </p:sp>
      <p:sp>
        <p:nvSpPr>
          <p:cNvPr id="23558" name="Rectangle 6"/>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dirty="0">
                <a:effectLst>
                  <a:outerShdw blurRad="38100" dist="38100" dir="2700000" algn="tl">
                    <a:srgbClr val="000000"/>
                  </a:outerShdw>
                </a:effectLst>
                <a:latin typeface="Helvetica" charset="0"/>
              </a:rPr>
              <a:t>Building a Dot Structure</a:t>
            </a:r>
          </a:p>
        </p:txBody>
      </p:sp>
      <p:sp>
        <p:nvSpPr>
          <p:cNvPr id="23560" name="Rectangle 8"/>
          <p:cNvSpPr>
            <a:spLocks noChangeArrowheads="1"/>
          </p:cNvSpPr>
          <p:nvPr/>
        </p:nvSpPr>
        <p:spPr bwMode="auto">
          <a:xfrm>
            <a:off x="684212" y="3581400"/>
            <a:ext cx="8382000" cy="1766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buFontTx/>
              <a:buNone/>
              <a:defRPr/>
            </a:pPr>
            <a:r>
              <a:rPr lang="en-US" altLang="en-US" sz="3600" dirty="0" smtClean="0">
                <a:solidFill>
                  <a:schemeClr val="tx1"/>
                </a:solidFill>
                <a:effectLst>
                  <a:outerShdw blurRad="38100" dist="38100" dir="2700000" algn="tl">
                    <a:srgbClr val="FFFFFF"/>
                  </a:outerShdw>
                </a:effectLst>
                <a:latin typeface="Helvetica" charset="0"/>
              </a:rPr>
              <a:t>CO</a:t>
            </a:r>
            <a:r>
              <a:rPr lang="en-US" altLang="en-US" sz="3600" baseline="-25000" dirty="0">
                <a:solidFill>
                  <a:schemeClr val="tx1"/>
                </a:solidFill>
                <a:effectLst>
                  <a:outerShdw blurRad="38100" dist="38100" dir="2700000" algn="tl">
                    <a:srgbClr val="FFFFFF"/>
                  </a:outerShdw>
                </a:effectLst>
                <a:latin typeface="Helvetica" charset="0"/>
              </a:rPr>
              <a:t>2</a:t>
            </a:r>
            <a:r>
              <a:rPr lang="en-US" altLang="en-US" sz="3600" baseline="-25000" dirty="0" smtClean="0">
                <a:solidFill>
                  <a:schemeClr val="tx1"/>
                </a:solidFill>
                <a:effectLst>
                  <a:outerShdw blurRad="38100" dist="38100" dir="2700000" algn="tl">
                    <a:srgbClr val="FFFFFF"/>
                  </a:outerShdw>
                </a:effectLst>
                <a:latin typeface="Helvetica" charset="0"/>
              </a:rPr>
              <a:t> </a:t>
            </a:r>
            <a:r>
              <a:rPr lang="en-US" altLang="en-US" sz="800" baseline="-25000" dirty="0" smtClean="0">
                <a:solidFill>
                  <a:schemeClr val="tx1"/>
                </a:solidFill>
                <a:effectLst>
                  <a:outerShdw blurRad="38100" dist="38100" dir="2700000" algn="tl">
                    <a:srgbClr val="FFFFFF"/>
                  </a:outerShdw>
                </a:effectLst>
                <a:latin typeface="Helvetica" charset="0"/>
              </a:rPr>
              <a:t>  </a:t>
            </a:r>
            <a:r>
              <a:rPr lang="en-US" altLang="en-US" sz="800" dirty="0" smtClean="0">
                <a:solidFill>
                  <a:schemeClr val="tx1"/>
                </a:solidFill>
                <a:effectLst>
                  <a:outerShdw blurRad="38100" dist="38100" dir="2700000" algn="tl">
                    <a:srgbClr val="FFFFFF"/>
                  </a:outerShdw>
                </a:effectLst>
                <a:latin typeface="Helvetica" charset="0"/>
              </a:rPr>
              <a:t>                               </a:t>
            </a:r>
            <a:r>
              <a:rPr lang="en-US" altLang="en-US" sz="3600" baseline="-25000" dirty="0" smtClean="0">
                <a:solidFill>
                  <a:schemeClr val="tx1"/>
                </a:solidFill>
                <a:effectLst>
                  <a:outerShdw blurRad="38100" dist="38100" dir="2700000" algn="tl">
                    <a:srgbClr val="FFFFFF"/>
                  </a:outerShdw>
                </a:effectLst>
                <a:latin typeface="Helvetica" charset="0"/>
              </a:rPr>
              <a:t>  </a:t>
            </a:r>
            <a:r>
              <a:rPr lang="en-US" altLang="en-US" sz="800" dirty="0" smtClean="0">
                <a:solidFill>
                  <a:schemeClr val="tx1"/>
                </a:solidFill>
                <a:effectLst>
                  <a:outerShdw blurRad="38100" dist="38100" dir="2700000" algn="tl">
                    <a:srgbClr val="FFFFFF"/>
                  </a:outerShdw>
                </a:effectLst>
                <a:latin typeface="Helvetica" charset="0"/>
              </a:rPr>
              <a:t>  </a:t>
            </a:r>
            <a:r>
              <a:rPr lang="en-US" altLang="en-US" sz="3600" baseline="-25000" dirty="0" smtClean="0">
                <a:solidFill>
                  <a:schemeClr val="tx1"/>
                </a:solidFill>
                <a:effectLst>
                  <a:outerShdw blurRad="38100" dist="38100" dir="2700000" algn="tl">
                    <a:srgbClr val="FFFFFF"/>
                  </a:outerShdw>
                </a:effectLst>
                <a:latin typeface="Helvetica" charset="0"/>
              </a:rPr>
              <a:t>C         O</a:t>
            </a:r>
            <a:endParaRPr lang="en-US" altLang="en-US" sz="36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r>
              <a:rPr lang="en-US" altLang="en-US" dirty="0" smtClean="0">
                <a:solidFill>
                  <a:schemeClr val="tx1"/>
                </a:solidFill>
                <a:effectLst>
                  <a:outerShdw blurRad="38100" dist="38100" dir="2700000" algn="tl">
                    <a:srgbClr val="000000">
                      <a:alpha val="43137"/>
                    </a:srgbClr>
                  </a:outerShdw>
                </a:effectLst>
                <a:latin typeface="Helvetica" charset="0"/>
              </a:rPr>
              <a:t>Needed    =  8 + (8 x 2) = 24 electrons</a:t>
            </a:r>
            <a:r>
              <a:rPr lang="en-US" altLang="en-US" sz="800" dirty="0">
                <a:solidFill>
                  <a:schemeClr val="tx1"/>
                </a:solidFill>
                <a:effectLst>
                  <a:outerShdw blurRad="38100" dist="38100" dir="2700000" algn="tl">
                    <a:srgbClr val="000000">
                      <a:alpha val="43137"/>
                    </a:srgbClr>
                  </a:outerShdw>
                </a:effectLst>
                <a:latin typeface="Helvetica" charset="0"/>
              </a:rPr>
              <a:t> </a:t>
            </a:r>
          </a:p>
          <a:p>
            <a:pPr>
              <a:lnSpc>
                <a:spcPct val="80000"/>
              </a:lnSpc>
              <a:buFontTx/>
              <a:buNone/>
              <a:defRPr/>
            </a:pPr>
            <a:endParaRPr lang="en-US" altLang="en-US" sz="8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r>
              <a:rPr lang="en-US" altLang="en-US" dirty="0" smtClean="0">
                <a:solidFill>
                  <a:schemeClr val="tx1"/>
                </a:solidFill>
                <a:effectLst>
                  <a:outerShdw blurRad="38100" dist="38100" dir="2700000" algn="tl">
                    <a:srgbClr val="000000">
                      <a:alpha val="43137"/>
                    </a:srgbClr>
                  </a:outerShdw>
                </a:effectLst>
                <a:latin typeface="Helvetica" charset="0"/>
              </a:rPr>
              <a:t>Available =  4 + (6 x 2) = </a:t>
            </a:r>
            <a:r>
              <a:rPr lang="en-US" altLang="en-US" u="sng" dirty="0" smtClean="0">
                <a:solidFill>
                  <a:schemeClr val="tx1"/>
                </a:solidFill>
                <a:effectLst>
                  <a:outerShdw blurRad="38100" dist="38100" dir="2700000" algn="tl">
                    <a:srgbClr val="000000">
                      <a:alpha val="43137"/>
                    </a:srgbClr>
                  </a:outerShdw>
                </a:effectLst>
                <a:latin typeface="Helvetica" charset="0"/>
              </a:rPr>
              <a:t>16</a:t>
            </a:r>
            <a:r>
              <a:rPr lang="en-US" altLang="en-US" dirty="0" smtClean="0">
                <a:solidFill>
                  <a:schemeClr val="tx1"/>
                </a:solidFill>
                <a:effectLst>
                  <a:outerShdw blurRad="38100" dist="38100" dir="2700000" algn="tl">
                    <a:srgbClr val="000000">
                      <a:alpha val="43137"/>
                    </a:srgbClr>
                  </a:outerShdw>
                </a:effectLst>
                <a:latin typeface="Helvetica" charset="0"/>
              </a:rPr>
              <a:t>  electrons </a:t>
            </a:r>
            <a:endParaRPr lang="en-US" altLang="en-US" sz="8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endParaRPr lang="en-US" altLang="en-US" sz="800" u="sng"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r>
              <a:rPr lang="en-US" altLang="en-US" dirty="0" smtClean="0">
                <a:solidFill>
                  <a:schemeClr val="tx1"/>
                </a:solidFill>
                <a:effectLst>
                  <a:outerShdw blurRad="38100" dist="38100" dir="2700000" algn="tl">
                    <a:srgbClr val="000000">
                      <a:alpha val="43137"/>
                    </a:srgbClr>
                  </a:outerShdw>
                </a:effectLst>
                <a:latin typeface="Helvetica" charset="0"/>
              </a:rPr>
              <a:t>Shared     =    N – A     =    8  electrons</a:t>
            </a:r>
            <a:endParaRPr lang="en-US" altLang="en-US" b="0" dirty="0">
              <a:solidFill>
                <a:schemeClr val="tx1"/>
              </a:solidFill>
              <a:effectLst>
                <a:outerShdw blurRad="38100" dist="38100" dir="2700000" algn="tl">
                  <a:srgbClr val="FFFFFF"/>
                </a:outerShdw>
              </a:effectLst>
              <a:latin typeface="Helvetica" charset="0"/>
            </a:endParaRPr>
          </a:p>
        </p:txBody>
      </p:sp>
      <p:sp>
        <p:nvSpPr>
          <p:cNvPr id="26" name="TextBox 25"/>
          <p:cNvSpPr txBox="1"/>
          <p:nvPr/>
        </p:nvSpPr>
        <p:spPr>
          <a:xfrm>
            <a:off x="684212" y="762000"/>
            <a:ext cx="2819400" cy="523220"/>
          </a:xfrm>
          <a:prstGeom prst="rect">
            <a:avLst/>
          </a:prstGeom>
          <a:noFill/>
        </p:spPr>
        <p:txBody>
          <a:bodyPr wrap="square" rtlCol="0">
            <a:spAutoFit/>
          </a:bodyPr>
          <a:lstStyle/>
          <a:p>
            <a:r>
              <a:rPr lang="en-US" dirty="0" smtClean="0">
                <a:solidFill>
                  <a:schemeClr val="tx1"/>
                </a:solidFill>
              </a:rPr>
              <a:t>Let’s Practice!</a:t>
            </a:r>
            <a:endParaRPr lang="en-US"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dissolve">
                                      <p:cBhvr>
                                        <p:cTn id="12" dur="500"/>
                                        <p:tgtEl>
                                          <p:spTgt spid="23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6">
                                            <p:txEl>
                                              <p:pRg st="2" end="2"/>
                                            </p:txEl>
                                          </p:spTgt>
                                        </p:tgtEl>
                                        <p:attrNameLst>
                                          <p:attrName>style.visibility</p:attrName>
                                        </p:attrNameLst>
                                      </p:cBhvr>
                                      <p:to>
                                        <p:strVal val="visible"/>
                                      </p:to>
                                    </p:set>
                                    <p:animEffect transition="in" filter="dissolve">
                                      <p:cBhvr>
                                        <p:cTn id="17" dur="500"/>
                                        <p:tgtEl>
                                          <p:spTgt spid="235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dissolve">
                                      <p:cBhvr>
                                        <p:cTn id="22" dur="500"/>
                                        <p:tgtEl>
                                          <p:spTgt spid="23556">
                                            <p:txEl>
                                              <p:pRg st="3" end="3"/>
                                            </p:txEl>
                                          </p:spTgt>
                                        </p:tgtEl>
                                      </p:cBhvr>
                                    </p:animEffect>
                                  </p:childTnLst>
                                </p:cTn>
                              </p:par>
                            </p:childTnLst>
                          </p:cTn>
                        </p:par>
                      </p:childTnLst>
                    </p:cTn>
                  </p:par>
                  <p:par>
                    <p:cTn id="23" fill="hold">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60">
                                            <p:txEl>
                                              <p:pRg st="0" end="0"/>
                                            </p:txEl>
                                          </p:spTgt>
                                        </p:tgtEl>
                                        <p:attrNameLst>
                                          <p:attrName>style.visibility</p:attrName>
                                        </p:attrNameLst>
                                      </p:cBhvr>
                                      <p:to>
                                        <p:strVal val="visible"/>
                                      </p:to>
                                    </p:set>
                                    <p:animEffect transition="in" filter="dissolve">
                                      <p:cBhvr>
                                        <p:cTn id="27" dur="500"/>
                                        <p:tgtEl>
                                          <p:spTgt spid="2356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60">
                                            <p:txEl>
                                              <p:pRg st="1" end="1"/>
                                            </p:txEl>
                                          </p:spTgt>
                                        </p:tgtEl>
                                        <p:attrNameLst>
                                          <p:attrName>style.visibility</p:attrName>
                                        </p:attrNameLst>
                                      </p:cBhvr>
                                      <p:to>
                                        <p:strVal val="visible"/>
                                      </p:to>
                                    </p:set>
                                    <p:animEffect transition="in" filter="dissolve">
                                      <p:cBhvr>
                                        <p:cTn id="32" dur="500"/>
                                        <p:tgtEl>
                                          <p:spTgt spid="2356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560">
                                            <p:txEl>
                                              <p:pRg st="3" end="3"/>
                                            </p:txEl>
                                          </p:spTgt>
                                        </p:tgtEl>
                                        <p:attrNameLst>
                                          <p:attrName>style.visibility</p:attrName>
                                        </p:attrNameLst>
                                      </p:cBhvr>
                                      <p:to>
                                        <p:strVal val="visible"/>
                                      </p:to>
                                    </p:set>
                                    <p:animEffect transition="in" filter="dissolve">
                                      <p:cBhvr>
                                        <p:cTn id="37" dur="500"/>
                                        <p:tgtEl>
                                          <p:spTgt spid="2356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560">
                                            <p:txEl>
                                              <p:pRg st="5" end="5"/>
                                            </p:txEl>
                                          </p:spTgt>
                                        </p:tgtEl>
                                        <p:attrNameLst>
                                          <p:attrName>style.visibility</p:attrName>
                                        </p:attrNameLst>
                                      </p:cBhvr>
                                      <p:to>
                                        <p:strVal val="visible"/>
                                      </p:to>
                                    </p:set>
                                    <p:animEffect transition="in" filter="dissolve">
                                      <p:cBhvr>
                                        <p:cTn id="42" dur="500"/>
                                        <p:tgtEl>
                                          <p:spTgt spid="2356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uiExpand="1" build="p" autoUpdateAnimBg="0"/>
      <p:bldP spid="23560" grpId="0" uiExpand="1" build="allAtOnce"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3213" y="3810000"/>
            <a:ext cx="8994775" cy="1981200"/>
          </a:xfrm>
          <a:prstGeom prst="rect">
            <a:avLst/>
          </a:prstGeom>
          <a:solidFill>
            <a:srgbClr val="C8FEC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1507" name="Rectangle 3"/>
          <p:cNvSpPr>
            <a:spLocks noChangeArrowheads="1"/>
          </p:cNvSpPr>
          <p:nvPr/>
        </p:nvSpPr>
        <p:spPr bwMode="auto">
          <a:xfrm>
            <a:off x="303213" y="1447800"/>
            <a:ext cx="8994775" cy="1752600"/>
          </a:xfrm>
          <a:prstGeom prst="rect">
            <a:avLst/>
          </a:prstGeom>
          <a:solidFill>
            <a:srgbClr val="C1CEFF"/>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1508" name="Rectangle 4"/>
          <p:cNvSpPr>
            <a:spLocks noGrp="1" noChangeArrowheads="1"/>
          </p:cNvSpPr>
          <p:nvPr>
            <p:ph type="title"/>
          </p:nvPr>
        </p:nvSpPr>
        <p:spPr>
          <a:xfrm>
            <a:off x="303213" y="152400"/>
            <a:ext cx="9067800" cy="762000"/>
          </a:xfrm>
          <a:effectLst>
            <a:outerShdw dist="35921" dir="2700000" algn="ctr" rotWithShape="0">
              <a:srgbClr val="000000"/>
            </a:outerShdw>
          </a:effectLst>
        </p:spPr>
        <p:txBody>
          <a:bodyPr/>
          <a:lstStyle/>
          <a:p>
            <a:pPr algn="l">
              <a:defRPr/>
            </a:pPr>
            <a:r>
              <a:rPr lang="en-US" altLang="en-US" sz="4000" smtClean="0">
                <a:solidFill>
                  <a:srgbClr val="FAFD00"/>
                </a:solidFill>
                <a:effectLst>
                  <a:outerShdw blurRad="38100" dist="38100" dir="2700000" algn="tl">
                    <a:srgbClr val="000000"/>
                  </a:outerShdw>
                </a:effectLst>
                <a:latin typeface="Comic Sans MS" pitchFamily="66" charset="0"/>
              </a:rPr>
              <a:t>Steps for Building a Dot Structure</a:t>
            </a:r>
            <a:endParaRPr lang="en-US" altLang="en-US" sz="4000" smtClean="0">
              <a:solidFill>
                <a:srgbClr val="FAFD00"/>
              </a:solidFill>
              <a:effectLst>
                <a:outerShdw blurRad="38100" dist="38100" dir="2700000" algn="tl">
                  <a:srgbClr val="000000"/>
                </a:outerShdw>
              </a:effectLst>
              <a:latin typeface="Helvetica" charset="0"/>
            </a:endParaRPr>
          </a:p>
        </p:txBody>
      </p:sp>
      <p:sp>
        <p:nvSpPr>
          <p:cNvPr id="21509" name="Rectangle 5"/>
          <p:cNvSpPr>
            <a:spLocks noGrp="1" noChangeArrowheads="1"/>
          </p:cNvSpPr>
          <p:nvPr>
            <p:ph type="body" idx="1"/>
          </p:nvPr>
        </p:nvSpPr>
        <p:spPr>
          <a:xfrm>
            <a:off x="760413" y="914400"/>
            <a:ext cx="8077200" cy="5943600"/>
          </a:xfrm>
        </p:spPr>
        <p:txBody>
          <a:bodyPr/>
          <a:lstStyle/>
          <a:p>
            <a:pPr>
              <a:buFontTx/>
              <a:buNone/>
              <a:defRPr/>
            </a:pPr>
            <a:endParaRPr lang="en-US" altLang="en-US" dirty="0" smtClean="0">
              <a:effectLst>
                <a:outerShdw blurRad="38100" dist="38100" dir="2700000" algn="tl">
                  <a:srgbClr val="FFFFFF"/>
                </a:outerShdw>
              </a:effectLst>
              <a:latin typeface="Helvetica" charset="0"/>
            </a:endParaRPr>
          </a:p>
          <a:p>
            <a:pPr marL="457200" indent="-457200">
              <a:buFontTx/>
              <a:buAutoNum type="arabicPeriod" startAt="4"/>
              <a:defRPr/>
            </a:pPr>
            <a:r>
              <a:rPr lang="en-US" altLang="en-US" sz="2800" dirty="0" smtClean="0">
                <a:effectLst>
                  <a:outerShdw blurRad="38100" dist="38100" dir="2700000" algn="tl">
                    <a:srgbClr val="FFFFFF"/>
                  </a:outerShdw>
                </a:effectLst>
                <a:latin typeface="Helvetica" charset="0"/>
              </a:rPr>
              <a:t>Determine on the central atom.  This is always the least electronegative atom or the lone atom.  Hydrogen is NEVER the central atom. Draw the “skeleton”</a:t>
            </a:r>
          </a:p>
          <a:p>
            <a:pPr marL="457200" indent="-457200">
              <a:buNone/>
              <a:defRPr/>
            </a:pPr>
            <a:endParaRPr lang="en-US" altLang="en-US" dirty="0" smtClean="0">
              <a:effectLst>
                <a:outerShdw blurRad="38100" dist="38100" dir="2700000" algn="tl">
                  <a:srgbClr val="FFFFFF"/>
                </a:outerShdw>
              </a:effectLst>
              <a:latin typeface="Helvetica" charset="0"/>
            </a:endParaRPr>
          </a:p>
          <a:p>
            <a:pPr>
              <a:buFontTx/>
              <a:buNone/>
              <a:defRPr/>
            </a:pPr>
            <a:r>
              <a:rPr lang="en-US" altLang="en-US" sz="2800" dirty="0" smtClean="0">
                <a:effectLst>
                  <a:outerShdw blurRad="38100" dist="38100" dir="2700000" algn="tl">
                    <a:srgbClr val="FFFFFF"/>
                  </a:outerShdw>
                </a:effectLst>
                <a:latin typeface="Helvetica" charset="0"/>
              </a:rPr>
              <a:t>  NH</a:t>
            </a:r>
            <a:r>
              <a:rPr lang="en-US" altLang="en-US" sz="2800" baseline="-25000" dirty="0" smtClean="0">
                <a:effectLst>
                  <a:outerShdw blurRad="38100" dist="38100" dir="2700000" algn="tl">
                    <a:srgbClr val="FFFFFF"/>
                  </a:outerShdw>
                </a:effectLst>
                <a:latin typeface="Helvetica" charset="0"/>
              </a:rPr>
              <a:t>3			</a:t>
            </a:r>
            <a:endParaRPr lang="en-US" altLang="en-US" sz="2800" dirty="0" smtClean="0">
              <a:effectLst>
                <a:outerShdw blurRad="38100" dist="38100" dir="2700000" algn="tl">
                  <a:srgbClr val="FFFFFF"/>
                </a:outerShdw>
              </a:effectLst>
              <a:latin typeface="Helvetica" charset="0"/>
            </a:endParaRPr>
          </a:p>
        </p:txBody>
      </p:sp>
      <p:grpSp>
        <p:nvGrpSpPr>
          <p:cNvPr id="6" name="Group 17"/>
          <p:cNvGrpSpPr>
            <a:grpSpLocks/>
          </p:cNvGrpSpPr>
          <p:nvPr/>
        </p:nvGrpSpPr>
        <p:grpSpPr bwMode="auto">
          <a:xfrm>
            <a:off x="2208212" y="4114800"/>
            <a:ext cx="2132012" cy="1296987"/>
            <a:chOff x="4238" y="987"/>
            <a:chExt cx="1344" cy="817"/>
          </a:xfrm>
        </p:grpSpPr>
        <p:sp>
          <p:nvSpPr>
            <p:cNvPr id="7" name="Rectangle 10"/>
            <p:cNvSpPr>
              <a:spLocks noChangeArrowheads="1"/>
            </p:cNvSpPr>
            <p:nvPr/>
          </p:nvSpPr>
          <p:spPr bwMode="auto">
            <a:xfrm>
              <a:off x="4238" y="995"/>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0000"/>
                  </a:solidFill>
                  <a:latin typeface="Geneva" charset="0"/>
                </a:rPr>
                <a:t>H</a:t>
              </a:r>
              <a:endParaRPr lang="en-US" altLang="en-US" dirty="0">
                <a:effectLst>
                  <a:outerShdw blurRad="38100" dist="38100" dir="2700000" algn="tl">
                    <a:srgbClr val="000000"/>
                  </a:outerShdw>
                </a:effectLst>
              </a:endParaRPr>
            </a:p>
          </p:txBody>
        </p:sp>
        <p:sp>
          <p:nvSpPr>
            <p:cNvPr id="8" name="Rectangle 11"/>
            <p:cNvSpPr>
              <a:spLocks noChangeArrowheads="1"/>
            </p:cNvSpPr>
            <p:nvPr/>
          </p:nvSpPr>
          <p:spPr bwMode="auto">
            <a:xfrm>
              <a:off x="5224" y="987"/>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9" name="Rectangle 12"/>
            <p:cNvSpPr>
              <a:spLocks noChangeArrowheads="1"/>
            </p:cNvSpPr>
            <p:nvPr/>
          </p:nvSpPr>
          <p:spPr bwMode="auto">
            <a:xfrm>
              <a:off x="4747" y="1518"/>
              <a:ext cx="3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10" name="Rectangle 13"/>
            <p:cNvSpPr>
              <a:spLocks noChangeArrowheads="1"/>
            </p:cNvSpPr>
            <p:nvPr/>
          </p:nvSpPr>
          <p:spPr bwMode="auto">
            <a:xfrm>
              <a:off x="4731" y="1003"/>
              <a:ext cx="36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BB00"/>
                  </a:solidFill>
                  <a:latin typeface="Geneva" charset="0"/>
                </a:rPr>
                <a:t>N</a:t>
              </a:r>
              <a:endParaRPr lang="en-US" altLang="en-US" dirty="0">
                <a:effectLst>
                  <a:outerShdw blurRad="38100" dist="38100" dir="2700000" algn="tl">
                    <a:srgbClr val="000000"/>
                  </a:outerShdw>
                </a:effectLs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xEl>
                                              <p:pRg st="1" end="1"/>
                                            </p:txEl>
                                          </p:spTgt>
                                        </p:tgtEl>
                                        <p:attrNameLst>
                                          <p:attrName>style.visibility</p:attrName>
                                        </p:attrNameLst>
                                      </p:cBhvr>
                                      <p:to>
                                        <p:strVal val="visible"/>
                                      </p:to>
                                    </p:set>
                                    <p:animEffect transition="in" filter="dissolve">
                                      <p:cBhvr>
                                        <p:cTn id="7" dur="500"/>
                                        <p:tgtEl>
                                          <p:spTgt spid="2150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xEl>
                                              <p:pRg st="3" end="3"/>
                                            </p:txEl>
                                          </p:spTgt>
                                        </p:tgtEl>
                                        <p:attrNameLst>
                                          <p:attrName>style.visibility</p:attrName>
                                        </p:attrNameLst>
                                      </p:cBhvr>
                                      <p:to>
                                        <p:strVal val="visible"/>
                                      </p:to>
                                    </p:set>
                                    <p:animEffect transition="in" filter="dissolve">
                                      <p:cBhvr>
                                        <p:cTn id="12" dur="500"/>
                                        <p:tgtEl>
                                          <p:spTgt spid="21509">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1813" y="3276600"/>
            <a:ext cx="8747125" cy="32766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555" name="Rectangle 3"/>
          <p:cNvSpPr>
            <a:spLocks noChangeArrowheads="1"/>
          </p:cNvSpPr>
          <p:nvPr/>
        </p:nvSpPr>
        <p:spPr bwMode="auto">
          <a:xfrm>
            <a:off x="531813" y="1219200"/>
            <a:ext cx="8664575" cy="17526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556" name="Rectangle 4"/>
          <p:cNvSpPr>
            <a:spLocks noGrp="1" noChangeArrowheads="1"/>
          </p:cNvSpPr>
          <p:nvPr>
            <p:ph type="body" idx="1"/>
          </p:nvPr>
        </p:nvSpPr>
        <p:spPr>
          <a:xfrm>
            <a:off x="762000" y="1371600"/>
            <a:ext cx="5484813" cy="1371600"/>
          </a:xfrm>
        </p:spPr>
        <p:txBody>
          <a:bodyPr/>
          <a:lstStyle/>
          <a:p>
            <a:pPr>
              <a:lnSpc>
                <a:spcPct val="80000"/>
              </a:lnSpc>
              <a:buFontTx/>
              <a:buNone/>
              <a:defRPr/>
            </a:pPr>
            <a:r>
              <a:rPr lang="en-US" altLang="en-US" sz="2800" dirty="0" smtClean="0">
                <a:effectLst>
                  <a:outerShdw blurRad="38100" dist="38100" dir="2700000" algn="tl">
                    <a:srgbClr val="FFFFFF"/>
                  </a:outerShdw>
                </a:effectLst>
                <a:latin typeface="Helvetica" charset="0"/>
              </a:rPr>
              <a:t>5. From the NAS the number of shared electrons are represented by a line attached to the central atom</a:t>
            </a:r>
          </a:p>
        </p:txBody>
      </p:sp>
      <p:grpSp>
        <p:nvGrpSpPr>
          <p:cNvPr id="23569" name="Group 17"/>
          <p:cNvGrpSpPr>
            <a:grpSpLocks/>
          </p:cNvGrpSpPr>
          <p:nvPr/>
        </p:nvGrpSpPr>
        <p:grpSpPr bwMode="auto">
          <a:xfrm>
            <a:off x="6726238" y="1566863"/>
            <a:ext cx="2132012" cy="1296987"/>
            <a:chOff x="4238" y="987"/>
            <a:chExt cx="1344" cy="817"/>
          </a:xfrm>
        </p:grpSpPr>
        <p:sp>
          <p:nvSpPr>
            <p:cNvPr id="23562" name="Rectangle 10"/>
            <p:cNvSpPr>
              <a:spLocks noChangeArrowheads="1"/>
            </p:cNvSpPr>
            <p:nvPr/>
          </p:nvSpPr>
          <p:spPr bwMode="auto">
            <a:xfrm>
              <a:off x="4238" y="995"/>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0000"/>
                  </a:solidFill>
                  <a:latin typeface="Geneva" charset="0"/>
                </a:rPr>
                <a:t>H</a:t>
              </a:r>
              <a:endParaRPr lang="en-US" altLang="en-US" dirty="0">
                <a:effectLst>
                  <a:outerShdw blurRad="38100" dist="38100" dir="2700000" algn="tl">
                    <a:srgbClr val="000000"/>
                  </a:outerShdw>
                </a:effectLst>
              </a:endParaRPr>
            </a:p>
          </p:txBody>
        </p:sp>
        <p:sp>
          <p:nvSpPr>
            <p:cNvPr id="23563" name="Rectangle 11"/>
            <p:cNvSpPr>
              <a:spLocks noChangeArrowheads="1"/>
            </p:cNvSpPr>
            <p:nvPr/>
          </p:nvSpPr>
          <p:spPr bwMode="auto">
            <a:xfrm>
              <a:off x="5224" y="987"/>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3564" name="Rectangle 12"/>
            <p:cNvSpPr>
              <a:spLocks noChangeArrowheads="1"/>
            </p:cNvSpPr>
            <p:nvPr/>
          </p:nvSpPr>
          <p:spPr bwMode="auto">
            <a:xfrm>
              <a:off x="4747" y="1518"/>
              <a:ext cx="3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3565" name="Rectangle 13"/>
            <p:cNvSpPr>
              <a:spLocks noChangeArrowheads="1"/>
            </p:cNvSpPr>
            <p:nvPr/>
          </p:nvSpPr>
          <p:spPr bwMode="auto">
            <a:xfrm>
              <a:off x="4731" y="1003"/>
              <a:ext cx="36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BB00"/>
                  </a:solidFill>
                  <a:latin typeface="Geneva" charset="0"/>
                </a:rPr>
                <a:t>N</a:t>
              </a:r>
              <a:endParaRPr lang="en-US" altLang="en-US" dirty="0">
                <a:effectLst>
                  <a:outerShdw blurRad="38100" dist="38100" dir="2700000" algn="tl">
                    <a:srgbClr val="000000"/>
                  </a:outerShdw>
                </a:effectLst>
              </a:endParaRPr>
            </a:p>
          </p:txBody>
        </p:sp>
        <p:sp>
          <p:nvSpPr>
            <p:cNvPr id="23566" name="Line 14"/>
            <p:cNvSpPr>
              <a:spLocks noChangeShapeType="1"/>
            </p:cNvSpPr>
            <p:nvPr/>
          </p:nvSpPr>
          <p:spPr bwMode="auto">
            <a:xfrm>
              <a:off x="4449"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3567" name="Line 15"/>
            <p:cNvSpPr>
              <a:spLocks noChangeShapeType="1"/>
            </p:cNvSpPr>
            <p:nvPr/>
          </p:nvSpPr>
          <p:spPr bwMode="auto">
            <a:xfrm>
              <a:off x="4950"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3568" name="Line 16"/>
            <p:cNvSpPr>
              <a:spLocks noChangeShapeType="1"/>
            </p:cNvSpPr>
            <p:nvPr/>
          </p:nvSpPr>
          <p:spPr bwMode="auto">
            <a:xfrm>
              <a:off x="4831" y="1309"/>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sp>
        <p:nvSpPr>
          <p:cNvPr id="23558" name="Rectangle 6"/>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a:effectLst>
                  <a:outerShdw blurRad="38100" dist="38100" dir="2700000" algn="tl">
                    <a:srgbClr val="000000"/>
                  </a:outerShdw>
                </a:effectLst>
                <a:latin typeface="Helvetica" charset="0"/>
              </a:rPr>
              <a:t>Building a Dot Structure</a:t>
            </a:r>
          </a:p>
        </p:txBody>
      </p:sp>
      <p:grpSp>
        <p:nvGrpSpPr>
          <p:cNvPr id="23578" name="Group 26"/>
          <p:cNvGrpSpPr>
            <a:grpSpLocks/>
          </p:cNvGrpSpPr>
          <p:nvPr/>
        </p:nvGrpSpPr>
        <p:grpSpPr bwMode="auto">
          <a:xfrm>
            <a:off x="7085013" y="3657600"/>
            <a:ext cx="1893887" cy="1492250"/>
            <a:chOff x="4238" y="2300"/>
            <a:chExt cx="1194" cy="940"/>
          </a:xfrm>
        </p:grpSpPr>
        <p:sp>
          <p:nvSpPr>
            <p:cNvPr id="23570" name="Rectangle 18"/>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3571" name="Rectangle 19"/>
            <p:cNvSpPr>
              <a:spLocks noChangeArrowheads="1"/>
            </p:cNvSpPr>
            <p:nvPr/>
          </p:nvSpPr>
          <p:spPr bwMode="auto">
            <a:xfrm>
              <a:off x="4779" y="2300"/>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endParaRPr>
            </a:p>
          </p:txBody>
        </p:sp>
        <p:sp>
          <p:nvSpPr>
            <p:cNvPr id="23572" name="Rectangle 20"/>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3573" name="Rectangle 21"/>
            <p:cNvSpPr>
              <a:spLocks noChangeArrowheads="1"/>
            </p:cNvSpPr>
            <p:nvPr/>
          </p:nvSpPr>
          <p:spPr bwMode="auto">
            <a:xfrm>
              <a:off x="4747" y="2894"/>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3574" name="Rectangle 22"/>
            <p:cNvSpPr>
              <a:spLocks noChangeArrowheads="1"/>
            </p:cNvSpPr>
            <p:nvPr/>
          </p:nvSpPr>
          <p:spPr bwMode="auto">
            <a:xfrm>
              <a:off x="4731" y="2378"/>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BB00"/>
                  </a:solidFill>
                  <a:latin typeface="Geneva" charset="0"/>
                </a:rPr>
                <a:t>N</a:t>
              </a:r>
              <a:endParaRPr lang="en-US" altLang="en-US" dirty="0">
                <a:effectLst>
                  <a:outerShdw blurRad="38100" dist="38100" dir="2700000" algn="tl">
                    <a:srgbClr val="000000"/>
                  </a:outerShdw>
                </a:effectLst>
              </a:endParaRPr>
            </a:p>
          </p:txBody>
        </p:sp>
        <p:sp>
          <p:nvSpPr>
            <p:cNvPr id="23575" name="Line 23"/>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3576" name="Line 24"/>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3577" name="Line 25"/>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sp>
        <p:nvSpPr>
          <p:cNvPr id="23560" name="Rectangle 8"/>
          <p:cNvSpPr>
            <a:spLocks noChangeArrowheads="1"/>
          </p:cNvSpPr>
          <p:nvPr/>
        </p:nvSpPr>
        <p:spPr bwMode="auto">
          <a:xfrm>
            <a:off x="760413" y="3276600"/>
            <a:ext cx="6248400"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dirty="0" smtClean="0">
                <a:solidFill>
                  <a:schemeClr val="tx1"/>
                </a:solidFill>
                <a:effectLst>
                  <a:outerShdw blurRad="38100" dist="38100" dir="2700000" algn="tl">
                    <a:srgbClr val="FFFFFF"/>
                  </a:outerShdw>
                </a:effectLst>
                <a:latin typeface="Helvetica" charset="0"/>
              </a:rPr>
              <a:t>6.</a:t>
            </a:r>
            <a:r>
              <a:rPr lang="en-US" altLang="en-US" dirty="0">
                <a:solidFill>
                  <a:schemeClr val="tx1"/>
                </a:solidFill>
                <a:effectLst>
                  <a:outerShdw blurRad="38100" dist="38100" dir="2700000" algn="tl">
                    <a:srgbClr val="FFFFFF"/>
                  </a:outerShdw>
                </a:effectLst>
                <a:latin typeface="Helvetica" charset="0"/>
              </a:rPr>
              <a:t>	Remaining electrons form LONE PAIRS to complete the octet as needed (or duet in the case of H).</a:t>
            </a:r>
            <a:endParaRPr lang="en-US" altLang="en-US" b="0" dirty="0">
              <a:solidFill>
                <a:schemeClr val="tx1"/>
              </a:solidFill>
              <a:effectLst>
                <a:outerShdw blurRad="38100" dist="38100" dir="2700000" algn="tl">
                  <a:srgbClr val="FFFFFF"/>
                </a:outerShdw>
              </a:effectLst>
              <a:latin typeface="Helvetica" charset="0"/>
            </a:endParaRPr>
          </a:p>
        </p:txBody>
      </p:sp>
      <p:sp>
        <p:nvSpPr>
          <p:cNvPr id="23561" name="Rectangle 9"/>
          <p:cNvSpPr>
            <a:spLocks noChangeArrowheads="1"/>
          </p:cNvSpPr>
          <p:nvPr/>
        </p:nvSpPr>
        <p:spPr bwMode="auto">
          <a:xfrm>
            <a:off x="1065213" y="4953000"/>
            <a:ext cx="541020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dirty="0">
                <a:solidFill>
                  <a:schemeClr val="hlink"/>
                </a:solidFill>
                <a:effectLst>
                  <a:outerShdw blurRad="38100" dist="38100" dir="2700000" algn="tl">
                    <a:srgbClr val="000000"/>
                  </a:outerShdw>
                </a:effectLst>
                <a:latin typeface="Helvetica" charset="0"/>
              </a:rPr>
              <a:t>3 </a:t>
            </a:r>
            <a:r>
              <a:rPr lang="en-US" altLang="en-US" dirty="0" smtClean="0">
                <a:solidFill>
                  <a:schemeClr val="hlink"/>
                </a:solidFill>
                <a:effectLst>
                  <a:outerShdw blurRad="38100" dist="38100" dir="2700000" algn="tl">
                    <a:srgbClr val="000000"/>
                  </a:outerShdw>
                </a:effectLst>
                <a:latin typeface="Helvetica" charset="0"/>
              </a:rPr>
              <a:t>SHARED </a:t>
            </a:r>
            <a:r>
              <a:rPr lang="en-US" altLang="en-US" dirty="0">
                <a:solidFill>
                  <a:schemeClr val="hlink"/>
                </a:solidFill>
                <a:effectLst>
                  <a:outerShdw blurRad="38100" dist="38100" dir="2700000" algn="tl">
                    <a:srgbClr val="000000"/>
                  </a:outerShdw>
                </a:effectLst>
                <a:latin typeface="Helvetica" charset="0"/>
              </a:rPr>
              <a:t>PAIRS and 1 LONE PAIR.</a:t>
            </a:r>
            <a:r>
              <a:rPr lang="en-US" altLang="en-US" dirty="0">
                <a:solidFill>
                  <a:schemeClr val="tx1"/>
                </a:solidFill>
                <a:effectLst>
                  <a:outerShdw blurRad="38100" dist="38100" dir="2700000" algn="tl">
                    <a:srgbClr val="FFFFFF"/>
                  </a:outerShdw>
                </a:effectLst>
                <a:latin typeface="Helvetica" charset="0"/>
              </a:rPr>
              <a:t> </a:t>
            </a:r>
            <a:r>
              <a:rPr lang="en-US" altLang="en-US" dirty="0" smtClean="0">
                <a:solidFill>
                  <a:schemeClr val="tx1"/>
                </a:solidFill>
                <a:effectLst>
                  <a:outerShdw blurRad="38100" dist="38100" dir="2700000" algn="tl">
                    <a:srgbClr val="FFFFFF"/>
                  </a:outerShdw>
                </a:effectLst>
                <a:latin typeface="Helvetica" charset="0"/>
              </a:rPr>
              <a:t> (3/1)</a:t>
            </a:r>
            <a:endParaRPr lang="en-US" altLang="en-US" dirty="0">
              <a:solidFill>
                <a:schemeClr val="tx1"/>
              </a:solidFill>
              <a:effectLst>
                <a:outerShdw blurRad="38100" dist="38100" dir="2700000" algn="tl">
                  <a:srgbClr val="FFFFFF"/>
                </a:outerShdw>
              </a:effectLst>
              <a:latin typeface="Helvetica" charset="0"/>
            </a:endParaRPr>
          </a:p>
        </p:txBody>
      </p:sp>
      <p:sp>
        <p:nvSpPr>
          <p:cNvPr id="23579" name="Rectangle 27"/>
          <p:cNvSpPr>
            <a:spLocks noChangeArrowheads="1"/>
          </p:cNvSpPr>
          <p:nvPr/>
        </p:nvSpPr>
        <p:spPr bwMode="auto">
          <a:xfrm>
            <a:off x="1598612" y="5911850"/>
            <a:ext cx="7770812"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dirty="0">
                <a:solidFill>
                  <a:srgbClr val="005400"/>
                </a:solidFill>
                <a:effectLst>
                  <a:outerShdw blurRad="38100" dist="38100" dir="2700000" algn="tl">
                    <a:srgbClr val="000000"/>
                  </a:outerShdw>
                </a:effectLst>
                <a:latin typeface="Helvetica" charset="0"/>
              </a:rPr>
              <a:t>Note that N has a share in 4 pairs (8 electrons), while H shares 1 pair.</a:t>
            </a:r>
            <a:endParaRPr lang="en-US" altLang="en-US" dirty="0">
              <a:solidFill>
                <a:schemeClr val="tx1"/>
              </a:solidFill>
              <a:effectLst>
                <a:outerShdw blurRad="38100" dist="38100" dir="2700000" algn="tl">
                  <a:srgbClr val="FFFFFF"/>
                </a:outerShdw>
              </a:effectLst>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69"/>
                                        </p:tgtEl>
                                        <p:attrNameLst>
                                          <p:attrName>style.visibility</p:attrName>
                                        </p:attrNameLst>
                                      </p:cBhvr>
                                      <p:to>
                                        <p:strVal val="visible"/>
                                      </p:to>
                                    </p:set>
                                    <p:animEffect transition="in" filter="dissolve">
                                      <p:cBhvr>
                                        <p:cTn id="10" dur="500"/>
                                        <p:tgtEl>
                                          <p:spTgt spid="235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560"/>
                                        </p:tgtEl>
                                        <p:attrNameLst>
                                          <p:attrName>style.visibility</p:attrName>
                                        </p:attrNameLst>
                                      </p:cBhvr>
                                      <p:to>
                                        <p:strVal val="visible"/>
                                      </p:to>
                                    </p:set>
                                    <p:animEffect transition="in" filter="dissolve">
                                      <p:cBhvr>
                                        <p:cTn id="15" dur="500"/>
                                        <p:tgtEl>
                                          <p:spTgt spid="23560"/>
                                        </p:tgtEl>
                                      </p:cBhvr>
                                    </p:animEffect>
                                  </p:childTnLst>
                                </p:cTn>
                              </p:par>
                              <p:par>
                                <p:cTn id="16" presetID="9" presetClass="entr" presetSubtype="0" fill="hold"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dissolve">
                                      <p:cBhvr>
                                        <p:cTn id="18" dur="500"/>
                                        <p:tgtEl>
                                          <p:spTgt spid="2357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561"/>
                                        </p:tgtEl>
                                        <p:attrNameLst>
                                          <p:attrName>style.visibility</p:attrName>
                                        </p:attrNameLst>
                                      </p:cBhvr>
                                      <p:to>
                                        <p:strVal val="visible"/>
                                      </p:to>
                                    </p:set>
                                    <p:animEffect transition="in" filter="dissolve">
                                      <p:cBhvr>
                                        <p:cTn id="21" dur="500"/>
                                        <p:tgtEl>
                                          <p:spTgt spid="2356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579"/>
                                        </p:tgtEl>
                                        <p:attrNameLst>
                                          <p:attrName>style.visibility</p:attrName>
                                        </p:attrNameLst>
                                      </p:cBhvr>
                                      <p:to>
                                        <p:strVal val="visible"/>
                                      </p:to>
                                    </p:set>
                                    <p:animEffect transition="in" filter="dissolve">
                                      <p:cBhvr>
                                        <p:cTn id="24"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P spid="23560" grpId="0" autoUpdateAnimBg="0"/>
      <p:bldP spid="23561" grpId="0" autoUpdateAnimBg="0"/>
      <p:bldP spid="235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813" name="Rectangle 45"/>
          <p:cNvSpPr>
            <a:spLocks noChangeArrowheads="1"/>
          </p:cNvSpPr>
          <p:nvPr/>
        </p:nvSpPr>
        <p:spPr bwMode="auto">
          <a:xfrm>
            <a:off x="227013" y="1295400"/>
            <a:ext cx="8975725" cy="19812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770" name="Rectangle 2"/>
          <p:cNvSpPr>
            <a:spLocks noChangeArrowheads="1"/>
          </p:cNvSpPr>
          <p:nvPr/>
        </p:nvSpPr>
        <p:spPr bwMode="auto">
          <a:xfrm>
            <a:off x="227013" y="3429000"/>
            <a:ext cx="8991600" cy="32004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772" name="Rectangle 4"/>
          <p:cNvSpPr>
            <a:spLocks noGrp="1" noChangeArrowheads="1"/>
          </p:cNvSpPr>
          <p:nvPr>
            <p:ph type="body" idx="1"/>
          </p:nvPr>
        </p:nvSpPr>
        <p:spPr>
          <a:xfrm>
            <a:off x="455613" y="1371600"/>
            <a:ext cx="6477000" cy="1981200"/>
          </a:xfrm>
        </p:spPr>
        <p:txBody>
          <a:bodyPr/>
          <a:lstStyle/>
          <a:p>
            <a:pPr marL="342900" indent="-342900">
              <a:lnSpc>
                <a:spcPct val="80000"/>
              </a:lnSpc>
              <a:buNone/>
              <a:defRPr/>
            </a:pPr>
            <a:r>
              <a:rPr lang="en-US" altLang="en-US" sz="2800" dirty="0" smtClean="0">
                <a:effectLst>
                  <a:outerShdw blurRad="38100" dist="38100" dir="2700000" algn="tl">
                    <a:srgbClr val="FFFFFF"/>
                  </a:outerShdw>
                </a:effectLst>
                <a:latin typeface="Helvetica" charset="0"/>
              </a:rPr>
              <a:t>7. Now check to be sure your NAS is the same as your structure.  Here there are 3 shared pairs and 1 unshared pair</a:t>
            </a:r>
          </a:p>
        </p:txBody>
      </p:sp>
      <p:sp>
        <p:nvSpPr>
          <p:cNvPr id="160781" name="Rectangle 13"/>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a:effectLst>
                  <a:outerShdw blurRad="38100" dist="38100" dir="2700000" algn="tl">
                    <a:srgbClr val="000000"/>
                  </a:outerShdw>
                </a:effectLst>
                <a:latin typeface="Helvetica" charset="0"/>
              </a:rPr>
              <a:t>Building a Dot Structure</a:t>
            </a:r>
          </a:p>
        </p:txBody>
      </p:sp>
      <p:sp>
        <p:nvSpPr>
          <p:cNvPr id="160791" name="Rectangle 23"/>
          <p:cNvSpPr>
            <a:spLocks noChangeArrowheads="1"/>
          </p:cNvSpPr>
          <p:nvPr/>
        </p:nvSpPr>
        <p:spPr bwMode="auto">
          <a:xfrm>
            <a:off x="379413" y="3581400"/>
            <a:ext cx="8382000" cy="22467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defRPr/>
            </a:pPr>
            <a:r>
              <a:rPr lang="en-US" altLang="en-US" dirty="0" smtClean="0">
                <a:solidFill>
                  <a:schemeClr val="tx1"/>
                </a:solidFill>
                <a:effectLst>
                  <a:outerShdw blurRad="38100" dist="38100" dir="2700000" algn="tl">
                    <a:srgbClr val="FFFFFF"/>
                  </a:outerShdw>
                </a:effectLst>
                <a:latin typeface="Helvetica" charset="0"/>
              </a:rPr>
              <a:t>8. </a:t>
            </a:r>
            <a:r>
              <a:rPr lang="en-US" altLang="en-US" dirty="0" smtClean="0">
                <a:solidFill>
                  <a:schemeClr val="tx1"/>
                </a:solidFill>
                <a:effectLst>
                  <a:outerShdw blurRad="38100" dist="38100" dir="2700000" algn="tl">
                    <a:srgbClr val="FFFFFF"/>
                  </a:outerShdw>
                </a:effectLst>
              </a:rPr>
              <a:t>If </a:t>
            </a:r>
            <a:r>
              <a:rPr lang="en-US" altLang="en-US" dirty="0">
                <a:solidFill>
                  <a:schemeClr val="tx1"/>
                </a:solidFill>
                <a:effectLst>
                  <a:outerShdw blurRad="38100" dist="38100" dir="2700000" algn="tl">
                    <a:srgbClr val="FFFFFF"/>
                  </a:outerShdw>
                </a:effectLst>
              </a:rPr>
              <a:t>you have more electrons in the drawing than in </a:t>
            </a:r>
            <a:r>
              <a:rPr lang="en-US" altLang="en-US" dirty="0" smtClean="0">
                <a:solidFill>
                  <a:schemeClr val="tx1"/>
                </a:solidFill>
                <a:effectLst>
                  <a:outerShdw blurRad="38100" dist="38100" dir="2700000" algn="tl">
                    <a:srgbClr val="FFFFFF"/>
                  </a:outerShdw>
                </a:effectLst>
              </a:rPr>
              <a:t>NAS, </a:t>
            </a:r>
            <a:r>
              <a:rPr lang="en-US" altLang="en-US" dirty="0">
                <a:solidFill>
                  <a:schemeClr val="tx1"/>
                </a:solidFill>
                <a:effectLst>
                  <a:outerShdw blurRad="38100" dist="38100" dir="2700000" algn="tl">
                    <a:srgbClr val="FFFFFF"/>
                  </a:outerShdw>
                </a:effectLst>
              </a:rPr>
              <a:t>you must make double or triple bonds.  If you have less electrons in the drawing than in </a:t>
            </a:r>
            <a:r>
              <a:rPr lang="en-US" altLang="en-US" dirty="0" smtClean="0">
                <a:solidFill>
                  <a:schemeClr val="tx1"/>
                </a:solidFill>
                <a:effectLst>
                  <a:outerShdw blurRad="38100" dist="38100" dir="2700000" algn="tl">
                    <a:srgbClr val="FFFFFF"/>
                  </a:outerShdw>
                </a:effectLst>
              </a:rPr>
              <a:t>NAS, </a:t>
            </a:r>
            <a:r>
              <a:rPr lang="en-US" altLang="en-US" dirty="0">
                <a:solidFill>
                  <a:schemeClr val="tx1"/>
                </a:solidFill>
                <a:effectLst>
                  <a:outerShdw blurRad="38100" dist="38100" dir="2700000" algn="tl">
                    <a:srgbClr val="FFFFFF"/>
                  </a:outerShdw>
                </a:effectLst>
              </a:rPr>
              <a:t>you made a mistake!</a:t>
            </a:r>
          </a:p>
          <a:p>
            <a:pPr marL="457200" indent="-457200">
              <a:defRPr/>
            </a:pPr>
            <a:endParaRPr lang="en-US" altLang="en-US" b="0" dirty="0">
              <a:solidFill>
                <a:schemeClr val="tx1"/>
              </a:solidFill>
              <a:effectLst>
                <a:outerShdw blurRad="38100" dist="38100" dir="2700000" algn="tl">
                  <a:srgbClr val="FFFFFF"/>
                </a:outerShdw>
              </a:effectLst>
              <a:latin typeface="Helvetica" charset="0"/>
            </a:endParaRPr>
          </a:p>
        </p:txBody>
      </p:sp>
      <p:grpSp>
        <p:nvGrpSpPr>
          <p:cNvPr id="160804" name="Group 36"/>
          <p:cNvGrpSpPr>
            <a:grpSpLocks/>
          </p:cNvGrpSpPr>
          <p:nvPr/>
        </p:nvGrpSpPr>
        <p:grpSpPr bwMode="auto">
          <a:xfrm>
            <a:off x="7237413" y="1371600"/>
            <a:ext cx="1893887" cy="1492250"/>
            <a:chOff x="4238" y="2300"/>
            <a:chExt cx="1194" cy="940"/>
          </a:xfrm>
        </p:grpSpPr>
        <p:sp>
          <p:nvSpPr>
            <p:cNvPr id="160805" name="Rectangle 37"/>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0000"/>
                  </a:solidFill>
                  <a:latin typeface="Geneva" charset="0"/>
                </a:rPr>
                <a:t>H</a:t>
              </a:r>
              <a:endParaRPr lang="en-US" altLang="en-US" dirty="0">
                <a:effectLst>
                  <a:outerShdw blurRad="38100" dist="38100" dir="2700000" algn="tl">
                    <a:srgbClr val="000000"/>
                  </a:outerShdw>
                </a:effectLst>
              </a:endParaRPr>
            </a:p>
          </p:txBody>
        </p:sp>
        <p:sp>
          <p:nvSpPr>
            <p:cNvPr id="160806" name="Rectangle 38"/>
            <p:cNvSpPr>
              <a:spLocks noChangeArrowheads="1"/>
            </p:cNvSpPr>
            <p:nvPr/>
          </p:nvSpPr>
          <p:spPr bwMode="auto">
            <a:xfrm>
              <a:off x="4779" y="2300"/>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endParaRPr>
            </a:p>
          </p:txBody>
        </p:sp>
        <p:sp>
          <p:nvSpPr>
            <p:cNvPr id="160807" name="Rectangle 39"/>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160808" name="Rectangle 40"/>
            <p:cNvSpPr>
              <a:spLocks noChangeArrowheads="1"/>
            </p:cNvSpPr>
            <p:nvPr/>
          </p:nvSpPr>
          <p:spPr bwMode="auto">
            <a:xfrm>
              <a:off x="4747" y="2894"/>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160809" name="Rectangle 41"/>
            <p:cNvSpPr>
              <a:spLocks noChangeArrowheads="1"/>
            </p:cNvSpPr>
            <p:nvPr/>
          </p:nvSpPr>
          <p:spPr bwMode="auto">
            <a:xfrm>
              <a:off x="4731" y="2378"/>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BB00"/>
                  </a:solidFill>
                  <a:latin typeface="Geneva" charset="0"/>
                </a:rPr>
                <a:t>N</a:t>
              </a:r>
              <a:endParaRPr lang="en-US" altLang="en-US" dirty="0">
                <a:effectLst>
                  <a:outerShdw blurRad="38100" dist="38100" dir="2700000" algn="tl">
                    <a:srgbClr val="000000"/>
                  </a:outerShdw>
                </a:effectLst>
              </a:endParaRPr>
            </a:p>
          </p:txBody>
        </p:sp>
        <p:sp>
          <p:nvSpPr>
            <p:cNvPr id="160810" name="Line 42"/>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60811" name="Line 43"/>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60812" name="Line 44"/>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dissolve">
                                      <p:cBhvr>
                                        <p:cTn id="7" dur="500"/>
                                        <p:tgtEl>
                                          <p:spTgt spid="16077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0804"/>
                                        </p:tgtEl>
                                        <p:attrNameLst>
                                          <p:attrName>style.visibility</p:attrName>
                                        </p:attrNameLst>
                                      </p:cBhvr>
                                      <p:to>
                                        <p:strVal val="visible"/>
                                      </p:to>
                                    </p:set>
                                    <p:animEffect transition="in" filter="dissolve">
                                      <p:cBhvr>
                                        <p:cTn id="10" dur="500"/>
                                        <p:tgtEl>
                                          <p:spTgt spid="160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0791"/>
                                        </p:tgtEl>
                                        <p:attrNameLst>
                                          <p:attrName>style.visibility</p:attrName>
                                        </p:attrNameLst>
                                      </p:cBhvr>
                                      <p:to>
                                        <p:strVal val="visible"/>
                                      </p:to>
                                    </p:set>
                                    <p:animEffect transition="in" filter="dissolve">
                                      <p:cBhvr>
                                        <p:cTn id="15" dur="500"/>
                                        <p:tgtEl>
                                          <p:spTgt spid="16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autoUpdateAnimBg="0"/>
      <p:bldP spid="1607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2" y="0"/>
            <a:ext cx="7159625" cy="1676400"/>
          </a:xfrm>
          <a:solidFill>
            <a:srgbClr val="FFC5CF"/>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dirty="0" smtClean="0">
                <a:effectLst>
                  <a:outerShdw blurRad="38100" dist="38100" dir="2700000" algn="tl">
                    <a:srgbClr val="FFFFFF"/>
                  </a:outerShdw>
                </a:effectLst>
                <a:latin typeface="Comic Sans MS" pitchFamily="66" charset="0"/>
              </a:rPr>
              <a:t>Carbon Dioxide, CO</a:t>
            </a:r>
            <a:r>
              <a:rPr lang="en-US" altLang="en-US" sz="4000" baseline="-25000" dirty="0" smtClean="0">
                <a:effectLst>
                  <a:outerShdw blurRad="38100" dist="38100" dir="2700000" algn="tl">
                    <a:srgbClr val="FFFFFF"/>
                  </a:outerShdw>
                </a:effectLst>
                <a:latin typeface="Comic Sans MS" pitchFamily="66" charset="0"/>
              </a:rPr>
              <a:t>2</a:t>
            </a:r>
            <a:r>
              <a:rPr lang="en-US" altLang="en-US" sz="1200" baseline="-25000" dirty="0" smtClean="0">
                <a:effectLst>
                  <a:outerShdw blurRad="38100" dist="38100" dir="2700000" algn="tl">
                    <a:srgbClr val="FFFFFF"/>
                  </a:outerShdw>
                </a:effectLst>
                <a:latin typeface="Comic Sans MS" pitchFamily="66" charset="0"/>
              </a:rPr>
              <a:t/>
            </a:r>
            <a:br>
              <a:rPr lang="en-US" altLang="en-US" sz="1200" baseline="-25000" dirty="0" smtClean="0">
                <a:effectLst>
                  <a:outerShdw blurRad="38100" dist="38100" dir="2700000" algn="tl">
                    <a:srgbClr val="FFFFFF"/>
                  </a:outerShdw>
                </a:effectLst>
                <a:latin typeface="Comic Sans MS" pitchFamily="66" charset="0"/>
              </a:rPr>
            </a:br>
            <a:r>
              <a:rPr lang="en-US" altLang="en-US" sz="2000" dirty="0" smtClean="0">
                <a:effectLst>
                  <a:outerShdw blurRad="38100" dist="38100" dir="2700000" algn="tl">
                    <a:srgbClr val="FFFFFF"/>
                  </a:outerShdw>
                </a:effectLst>
                <a:latin typeface="Comic Sans MS" pitchFamily="66" charset="0"/>
              </a:rPr>
              <a:t>N = 24</a:t>
            </a:r>
            <a:br>
              <a:rPr lang="en-US" altLang="en-US" sz="2000" dirty="0" smtClean="0">
                <a:effectLst>
                  <a:outerShdw blurRad="38100" dist="38100" dir="2700000" algn="tl">
                    <a:srgbClr val="FFFFFF"/>
                  </a:outerShdw>
                </a:effectLst>
                <a:latin typeface="Comic Sans MS" pitchFamily="66" charset="0"/>
              </a:rPr>
            </a:br>
            <a:r>
              <a:rPr lang="en-US" altLang="en-US" sz="2000" dirty="0" smtClean="0">
                <a:effectLst>
                  <a:outerShdw blurRad="38100" dist="38100" dir="2700000" algn="tl">
                    <a:srgbClr val="FFFFFF"/>
                  </a:outerShdw>
                </a:effectLst>
                <a:latin typeface="Comic Sans MS" pitchFamily="66" charset="0"/>
              </a:rPr>
              <a:t>A = 16</a:t>
            </a:r>
            <a:br>
              <a:rPr lang="en-US" altLang="en-US" sz="2000" dirty="0" smtClean="0">
                <a:effectLst>
                  <a:outerShdw blurRad="38100" dist="38100" dir="2700000" algn="tl">
                    <a:srgbClr val="FFFFFF"/>
                  </a:outerShdw>
                </a:effectLst>
                <a:latin typeface="Comic Sans MS" pitchFamily="66" charset="0"/>
              </a:rPr>
            </a:br>
            <a:r>
              <a:rPr lang="en-US" altLang="en-US" sz="2000" dirty="0" smtClean="0">
                <a:effectLst>
                  <a:outerShdw blurRad="38100" dist="38100" dir="2700000" algn="tl">
                    <a:srgbClr val="FFFFFF"/>
                  </a:outerShdw>
                </a:effectLst>
                <a:latin typeface="Comic Sans MS" pitchFamily="66" charset="0"/>
              </a:rPr>
              <a:t>S =  8</a:t>
            </a:r>
            <a:br>
              <a:rPr lang="en-US" altLang="en-US" sz="2000" dirty="0" smtClean="0">
                <a:effectLst>
                  <a:outerShdw blurRad="38100" dist="38100" dir="2700000" algn="tl">
                    <a:srgbClr val="FFFFFF"/>
                  </a:outerShdw>
                </a:effectLst>
                <a:latin typeface="Comic Sans MS" pitchFamily="66" charset="0"/>
              </a:rPr>
            </a:br>
            <a:endParaRPr lang="en-US" altLang="en-US" sz="2000" dirty="0" smtClean="0">
              <a:effectLst>
                <a:outerShdw blurRad="38100" dist="38100" dir="2700000" algn="tl">
                  <a:srgbClr val="FFFFFF"/>
                </a:outerShdw>
              </a:effectLst>
              <a:latin typeface="Helvetica" charset="0"/>
            </a:endParaRPr>
          </a:p>
        </p:txBody>
      </p:sp>
      <p:sp>
        <p:nvSpPr>
          <p:cNvPr id="31747" name="Rectangle 3"/>
          <p:cNvSpPr>
            <a:spLocks noGrp="1" noChangeArrowheads="1"/>
          </p:cNvSpPr>
          <p:nvPr>
            <p:ph type="body" sz="half" idx="1"/>
          </p:nvPr>
        </p:nvSpPr>
        <p:spPr>
          <a:xfrm>
            <a:off x="455613" y="1981200"/>
            <a:ext cx="8229600" cy="4114800"/>
          </a:xfrm>
        </p:spPr>
        <p:txBody>
          <a:bodyPr/>
          <a:lstStyle/>
          <a:p>
            <a:pPr>
              <a:buFontTx/>
              <a:buNone/>
              <a:defRPr/>
            </a:pPr>
            <a:r>
              <a:rPr lang="en-US" altLang="en-US" sz="2800" dirty="0" smtClean="0">
                <a:effectLst>
                  <a:outerShdw blurRad="38100" dist="38100" dir="2700000" algn="tl">
                    <a:srgbClr val="FFFFFF"/>
                  </a:outerShdw>
                </a:effectLst>
                <a:latin typeface="Helvetica" charset="0"/>
              </a:rPr>
              <a:t>1.  Central atom      =  </a:t>
            </a:r>
          </a:p>
          <a:p>
            <a:pPr>
              <a:buFontTx/>
              <a:buNone/>
              <a:defRPr/>
            </a:pPr>
            <a:r>
              <a:rPr lang="en-US" altLang="en-US" sz="2800" dirty="0" smtClean="0">
                <a:effectLst>
                  <a:outerShdw blurRad="38100" dist="38100" dir="2700000" algn="tl">
                    <a:srgbClr val="FFFFFF"/>
                  </a:outerShdw>
                </a:effectLst>
                <a:latin typeface="Helvetica" charset="0"/>
              </a:rPr>
              <a:t>2.  Draw “skeleton”</a:t>
            </a:r>
            <a:endParaRPr lang="en-US" altLang="en-US" sz="2800" dirty="0" smtClean="0">
              <a:solidFill>
                <a:srgbClr val="FCFEB9"/>
              </a:solidFill>
              <a:effectLst>
                <a:outerShdw blurRad="38100" dist="38100" dir="2700000" algn="tl">
                  <a:srgbClr val="000000"/>
                </a:outerShdw>
              </a:effectLst>
              <a:latin typeface="Helvetica" charset="0"/>
            </a:endParaRPr>
          </a:p>
        </p:txBody>
      </p:sp>
      <p:pic>
        <p:nvPicPr>
          <p:cNvPr id="31748" name="Picture 4"/>
          <p:cNvPicPr>
            <a:picLocks noChangeArrowheads="1"/>
          </p:cNvPicPr>
          <p:nvPr/>
        </p:nvPicPr>
        <p:blipFill>
          <a:blip r:embed="rId2" cstate="print"/>
          <a:srcRect/>
          <a:stretch>
            <a:fillRect/>
          </a:stretch>
        </p:blipFill>
        <p:spPr bwMode="auto">
          <a:xfrm>
            <a:off x="989013" y="3505200"/>
            <a:ext cx="2474912" cy="635000"/>
          </a:xfrm>
          <a:prstGeom prst="rect">
            <a:avLst/>
          </a:prstGeom>
          <a:solidFill>
            <a:srgbClr val="FCFEB9"/>
          </a:solidFill>
          <a:ln w="50800">
            <a:noFill/>
            <a:miter lim="800000"/>
            <a:headEnd/>
            <a:tailEnd/>
          </a:ln>
          <a:effectLst/>
        </p:spPr>
      </p:pic>
      <p:sp>
        <p:nvSpPr>
          <p:cNvPr id="31750" name="Rectangle 6"/>
          <p:cNvSpPr>
            <a:spLocks noChangeArrowheads="1"/>
          </p:cNvSpPr>
          <p:nvPr/>
        </p:nvSpPr>
        <p:spPr bwMode="auto">
          <a:xfrm>
            <a:off x="455613" y="4191000"/>
            <a:ext cx="7069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4.  Place lone pairs on outer atoms.</a:t>
            </a:r>
            <a:endParaRPr lang="en-US" altLang="en-US" b="0">
              <a:solidFill>
                <a:schemeClr val="tx1"/>
              </a:solidFill>
              <a:effectLst>
                <a:outerShdw blurRad="38100" dist="38100" dir="2700000" algn="tl">
                  <a:srgbClr val="FFFFFF"/>
                </a:outerShdw>
              </a:effectLst>
              <a:latin typeface="Helvetica" charset="0"/>
            </a:endParaRPr>
          </a:p>
        </p:txBody>
      </p:sp>
      <p:sp>
        <p:nvSpPr>
          <p:cNvPr id="31751" name="Rectangle 7"/>
          <p:cNvSpPr>
            <a:spLocks noChangeArrowheads="1"/>
          </p:cNvSpPr>
          <p:nvPr/>
        </p:nvSpPr>
        <p:spPr bwMode="auto">
          <a:xfrm>
            <a:off x="3808412" y="3352800"/>
            <a:ext cx="579120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dirty="0">
                <a:solidFill>
                  <a:srgbClr val="FF070F"/>
                </a:solidFill>
                <a:latin typeface="Helvetica" charset="0"/>
              </a:rPr>
              <a:t>This </a:t>
            </a:r>
            <a:r>
              <a:rPr lang="en-US" altLang="en-US" dirty="0" smtClean="0">
                <a:solidFill>
                  <a:srgbClr val="FF070F"/>
                </a:solidFill>
                <a:latin typeface="Helvetica" charset="0"/>
              </a:rPr>
              <a:t>is only 4 shared electrons </a:t>
            </a:r>
          </a:p>
          <a:p>
            <a:pPr>
              <a:defRPr/>
            </a:pPr>
            <a:r>
              <a:rPr lang="en-US" altLang="en-US" dirty="0" smtClean="0">
                <a:solidFill>
                  <a:srgbClr val="FF070F"/>
                </a:solidFill>
                <a:latin typeface="Helvetica" charset="0"/>
              </a:rPr>
              <a:t>&amp; we need 8 shared electrons</a:t>
            </a:r>
            <a:endParaRPr lang="en-US" altLang="en-US" dirty="0">
              <a:solidFill>
                <a:srgbClr val="FCFEB9"/>
              </a:solidFill>
              <a:latin typeface="Helvetica" charset="0"/>
            </a:endParaRPr>
          </a:p>
        </p:txBody>
      </p:sp>
      <p:pic>
        <p:nvPicPr>
          <p:cNvPr id="31754" name="Picture 10" descr="carbon dioxide"/>
          <p:cNvPicPr>
            <a:picLocks noGrp="1" noChangeAspect="1" noChangeArrowheads="1"/>
          </p:cNvPicPr>
          <p:nvPr>
            <p:ph sz="half" idx="2"/>
          </p:nvPr>
        </p:nvPicPr>
        <p:blipFill>
          <a:blip r:embed="rId3" cstate="print"/>
          <a:srcRect/>
          <a:stretch>
            <a:fillRect/>
          </a:stretch>
        </p:blipFill>
        <p:spPr>
          <a:xfrm>
            <a:off x="912813" y="4648200"/>
            <a:ext cx="3503612" cy="1095375"/>
          </a:xfrm>
          <a:noFill/>
        </p:spPr>
      </p:pic>
      <p:sp>
        <p:nvSpPr>
          <p:cNvPr id="31757" name="Rectangle 13"/>
          <p:cNvSpPr>
            <a:spLocks noChangeArrowheads="1"/>
          </p:cNvSpPr>
          <p:nvPr/>
        </p:nvSpPr>
        <p:spPr bwMode="auto">
          <a:xfrm>
            <a:off x="531813" y="5715000"/>
            <a:ext cx="89916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rPr>
              <a:t>5.  Check to see that all atoms have 8 electrons around it except for H, which can have 2.</a:t>
            </a:r>
          </a:p>
        </p:txBody>
      </p:sp>
      <p:sp>
        <p:nvSpPr>
          <p:cNvPr id="31758" name="Text Box 14"/>
          <p:cNvSpPr txBox="1">
            <a:spLocks noChangeArrowheads="1"/>
          </p:cNvSpPr>
          <p:nvPr/>
        </p:nvSpPr>
        <p:spPr bwMode="auto">
          <a:xfrm>
            <a:off x="4570412" y="1981200"/>
            <a:ext cx="4725988"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400" dirty="0" smtClean="0">
                <a:solidFill>
                  <a:schemeClr val="tx1"/>
                </a:solidFill>
              </a:rPr>
              <a:t>Carbon </a:t>
            </a:r>
            <a:r>
              <a:rPr lang="en-US" sz="2400" dirty="0" smtClean="0">
                <a:solidFill>
                  <a:schemeClr val="tx1"/>
                </a:solidFill>
                <a:effectLst>
                  <a:outerShdw blurRad="38100" dist="38100" dir="2700000" algn="tl">
                    <a:srgbClr val="000000"/>
                  </a:outerShdw>
                </a:effectLst>
              </a:rPr>
              <a:t> </a:t>
            </a:r>
            <a:r>
              <a:rPr lang="en-US" sz="2400" dirty="0" smtClean="0">
                <a:solidFill>
                  <a:schemeClr val="tx1"/>
                </a:solidFill>
              </a:rPr>
              <a:t>- least electronegative</a:t>
            </a:r>
            <a:r>
              <a:rPr lang="en-US" sz="2400" dirty="0" smtClean="0">
                <a:effectLst>
                  <a:outerShdw blurRad="38100" dist="38100" dir="2700000" algn="tl">
                    <a:srgbClr val="000000"/>
                  </a:outerShdw>
                </a:effectLst>
              </a:rPr>
              <a:t> </a:t>
            </a: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endParaRPr lang="en-US" sz="2400" dirty="0">
              <a:effectLst>
                <a:outerShdw blurRad="38100" dist="38100" dir="2700000" algn="tl">
                  <a:srgbClr val="000000"/>
                </a:outerShdw>
              </a:effectLst>
            </a:endParaRPr>
          </a:p>
        </p:txBody>
      </p:sp>
      <p:sp>
        <p:nvSpPr>
          <p:cNvPr id="10" name="Rectangle 7"/>
          <p:cNvSpPr>
            <a:spLocks noChangeArrowheads="1"/>
          </p:cNvSpPr>
          <p:nvPr/>
        </p:nvSpPr>
        <p:spPr bwMode="auto">
          <a:xfrm>
            <a:off x="4494212" y="4876800"/>
            <a:ext cx="4459875"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dirty="0">
                <a:solidFill>
                  <a:srgbClr val="FF070F"/>
                </a:solidFill>
                <a:latin typeface="Helvetica" charset="0"/>
              </a:rPr>
              <a:t>This </a:t>
            </a:r>
            <a:r>
              <a:rPr lang="en-US" altLang="en-US" dirty="0" smtClean="0">
                <a:solidFill>
                  <a:srgbClr val="FF070F"/>
                </a:solidFill>
                <a:latin typeface="Helvetica" charset="0"/>
              </a:rPr>
              <a:t>is 20 electrons &amp; we</a:t>
            </a:r>
          </a:p>
          <a:p>
            <a:pPr>
              <a:defRPr/>
            </a:pPr>
            <a:r>
              <a:rPr lang="en-US" altLang="en-US" dirty="0" smtClean="0">
                <a:solidFill>
                  <a:srgbClr val="FF070F"/>
                </a:solidFill>
                <a:latin typeface="Helvetica" charset="0"/>
              </a:rPr>
              <a:t>should have 16 electrons</a:t>
            </a:r>
            <a:endParaRPr lang="en-US" altLang="en-US" dirty="0">
              <a:solidFill>
                <a:srgbClr val="FCFEB9"/>
              </a:solidFill>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dissolve">
                                      <p:cBhvr>
                                        <p:cTn id="17" dur="500"/>
                                        <p:tgtEl>
                                          <p:spTgt spid="31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dissolve">
                                      <p:cBhvr>
                                        <p:cTn id="22" dur="500"/>
                                        <p:tgtEl>
                                          <p:spTgt spid="3174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1751"/>
                                        </p:tgtEl>
                                        <p:attrNameLst>
                                          <p:attrName>style.visibility</p:attrName>
                                        </p:attrNameLst>
                                      </p:cBhvr>
                                      <p:to>
                                        <p:strVal val="visible"/>
                                      </p:to>
                                    </p:set>
                                    <p:animEffect transition="in" filter="dissolve">
                                      <p:cBhvr>
                                        <p:cTn id="25" dur="500"/>
                                        <p:tgtEl>
                                          <p:spTgt spid="317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dissolve">
                                      <p:cBhvr>
                                        <p:cTn id="30" dur="500"/>
                                        <p:tgtEl>
                                          <p:spTgt spid="317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1754"/>
                                        </p:tgtEl>
                                        <p:attrNameLst>
                                          <p:attrName>style.visibility</p:attrName>
                                        </p:attrNameLst>
                                      </p:cBhvr>
                                      <p:to>
                                        <p:strVal val="visible"/>
                                      </p:to>
                                    </p:set>
                                    <p:animEffect transition="in" filter="dissolve">
                                      <p:cBhvr>
                                        <p:cTn id="35" dur="500"/>
                                        <p:tgtEl>
                                          <p:spTgt spid="317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1757"/>
                                        </p:tgtEl>
                                        <p:attrNameLst>
                                          <p:attrName>style.visibility</p:attrName>
                                        </p:attrNameLst>
                                      </p:cBhvr>
                                      <p:to>
                                        <p:strVal val="visible"/>
                                      </p:to>
                                    </p:set>
                                    <p:animEffect transition="in" filter="dissolve">
                                      <p:cBhvr>
                                        <p:cTn id="40" dur="500"/>
                                        <p:tgtEl>
                                          <p:spTgt spid="3175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0" grpId="0" autoUpdateAnimBg="0"/>
      <p:bldP spid="31751" grpId="0" autoUpdateAnimBg="0"/>
      <p:bldP spid="31757" grpId="0"/>
      <p:bldP spid="31758" grpId="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0013" y="0"/>
            <a:ext cx="7159625" cy="1600200"/>
          </a:xfrm>
          <a:solidFill>
            <a:srgbClr val="FFC5CF"/>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dirty="0" smtClean="0">
                <a:effectLst>
                  <a:outerShdw blurRad="38100" dist="38100" dir="2700000" algn="tl">
                    <a:srgbClr val="FFFFFF"/>
                  </a:outerShdw>
                </a:effectLst>
                <a:latin typeface="Comic Sans MS" pitchFamily="66" charset="0"/>
              </a:rPr>
              <a:t>Carbon Dioxide, CO</a:t>
            </a:r>
            <a:r>
              <a:rPr lang="en-US" altLang="en-US" sz="4000" baseline="-25000" dirty="0" smtClean="0">
                <a:effectLst>
                  <a:outerShdw blurRad="38100" dist="38100" dir="2700000" algn="tl">
                    <a:srgbClr val="FFFFFF"/>
                  </a:outerShdw>
                </a:effectLst>
                <a:latin typeface="Comic Sans MS" pitchFamily="66" charset="0"/>
              </a:rPr>
              <a:t>2</a:t>
            </a:r>
            <a:br>
              <a:rPr lang="en-US" altLang="en-US" sz="4000" baseline="-25000" dirty="0" smtClean="0">
                <a:effectLst>
                  <a:outerShdw blurRad="38100" dist="38100" dir="2700000" algn="tl">
                    <a:srgbClr val="FFFFFF"/>
                  </a:outerShdw>
                </a:effectLst>
                <a:latin typeface="Comic Sans MS" pitchFamily="66" charset="0"/>
              </a:rPr>
            </a:br>
            <a:r>
              <a:rPr lang="en-US" altLang="en-US" sz="2400" dirty="0" smtClean="0">
                <a:latin typeface="Comic Sans MS" pitchFamily="66" charset="0"/>
              </a:rPr>
              <a:t>N = 24</a:t>
            </a:r>
            <a:br>
              <a:rPr lang="en-US" altLang="en-US" sz="2400" dirty="0" smtClean="0">
                <a:latin typeface="Comic Sans MS" pitchFamily="66" charset="0"/>
              </a:rPr>
            </a:br>
            <a:r>
              <a:rPr lang="en-US" altLang="en-US" sz="2400" dirty="0" smtClean="0">
                <a:latin typeface="Comic Sans MS" pitchFamily="66" charset="0"/>
              </a:rPr>
              <a:t>A = 16</a:t>
            </a:r>
            <a:br>
              <a:rPr lang="en-US" altLang="en-US" sz="2400" dirty="0" smtClean="0">
                <a:latin typeface="Comic Sans MS" pitchFamily="66" charset="0"/>
              </a:rPr>
            </a:br>
            <a:r>
              <a:rPr lang="en-US" altLang="en-US" sz="2400" dirty="0" smtClean="0">
                <a:latin typeface="Comic Sans MS" pitchFamily="66" charset="0"/>
              </a:rPr>
              <a:t>S =  8</a:t>
            </a:r>
          </a:p>
        </p:txBody>
      </p:sp>
      <p:pic>
        <p:nvPicPr>
          <p:cNvPr id="59397" name="Picture 5"/>
          <p:cNvPicPr>
            <a:picLocks noChangeArrowheads="1"/>
          </p:cNvPicPr>
          <p:nvPr/>
        </p:nvPicPr>
        <p:blipFill>
          <a:blip r:embed="rId2" cstate="print"/>
          <a:srcRect/>
          <a:stretch>
            <a:fillRect/>
          </a:stretch>
        </p:blipFill>
        <p:spPr bwMode="auto">
          <a:xfrm>
            <a:off x="2284412" y="1752600"/>
            <a:ext cx="4572000" cy="1295400"/>
          </a:xfrm>
          <a:prstGeom prst="rect">
            <a:avLst/>
          </a:prstGeom>
          <a:solidFill>
            <a:srgbClr val="FCFEB9"/>
          </a:solidFill>
          <a:ln w="50800">
            <a:noFill/>
            <a:miter lim="800000"/>
            <a:headEnd/>
            <a:tailEnd/>
          </a:ln>
          <a:effectLst>
            <a:outerShdw dist="71842" dir="2700000" algn="ctr" rotWithShape="0">
              <a:schemeClr val="bg2"/>
            </a:outerShdw>
          </a:effectLst>
        </p:spPr>
      </p:pic>
      <p:pic>
        <p:nvPicPr>
          <p:cNvPr id="59398" name="Picture 6"/>
          <p:cNvPicPr>
            <a:picLocks noChangeArrowheads="1"/>
          </p:cNvPicPr>
          <p:nvPr/>
        </p:nvPicPr>
        <p:blipFill>
          <a:blip r:embed="rId3" cstate="print"/>
          <a:srcRect/>
          <a:stretch>
            <a:fillRect/>
          </a:stretch>
        </p:blipFill>
        <p:spPr bwMode="auto">
          <a:xfrm>
            <a:off x="3122612" y="5029200"/>
            <a:ext cx="3700462" cy="1136650"/>
          </a:xfrm>
          <a:prstGeom prst="rect">
            <a:avLst/>
          </a:prstGeom>
          <a:solidFill>
            <a:srgbClr val="FCFEB9"/>
          </a:solidFill>
          <a:ln w="50800">
            <a:noFill/>
            <a:miter lim="800000"/>
            <a:headEnd/>
            <a:tailEnd/>
          </a:ln>
          <a:effectLst>
            <a:outerShdw dist="89803" dir="2700000" algn="ctr" rotWithShape="0">
              <a:schemeClr val="bg2"/>
            </a:outerShdw>
          </a:effectLst>
        </p:spPr>
      </p:pic>
      <p:sp>
        <p:nvSpPr>
          <p:cNvPr id="59401" name="Rectangle 9"/>
          <p:cNvSpPr>
            <a:spLocks noChangeArrowheads="1"/>
          </p:cNvSpPr>
          <p:nvPr/>
        </p:nvSpPr>
        <p:spPr bwMode="auto">
          <a:xfrm>
            <a:off x="912812" y="3124200"/>
            <a:ext cx="8074025"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2400" dirty="0">
                <a:solidFill>
                  <a:schemeClr val="tx1"/>
                </a:solidFill>
                <a:effectLst>
                  <a:outerShdw blurRad="38100" dist="38100" dir="2700000" algn="tl">
                    <a:srgbClr val="FFFFFF"/>
                  </a:outerShdw>
                </a:effectLst>
                <a:latin typeface="Helvetica" charset="0"/>
              </a:rPr>
              <a:t>6.  </a:t>
            </a:r>
            <a:r>
              <a:rPr lang="en-US" altLang="en-US" sz="2400" dirty="0" smtClean="0">
                <a:solidFill>
                  <a:schemeClr val="tx1"/>
                </a:solidFill>
                <a:effectLst>
                  <a:outerShdw blurRad="38100" dist="38100" dir="2700000" algn="tl">
                    <a:srgbClr val="FFFFFF"/>
                  </a:outerShdw>
                </a:effectLst>
                <a:latin typeface="Helvetica" charset="0"/>
              </a:rPr>
              <a:t>To create DOUBLE BONDS:  Instead </a:t>
            </a:r>
            <a:r>
              <a:rPr lang="en-US" altLang="en-US" sz="2400" dirty="0">
                <a:solidFill>
                  <a:schemeClr val="tx1"/>
                </a:solidFill>
                <a:effectLst>
                  <a:outerShdw blurRad="38100" dist="38100" dir="2700000" algn="tl">
                    <a:srgbClr val="FFFFFF"/>
                  </a:outerShdw>
                </a:effectLst>
                <a:latin typeface="Helvetica" charset="0"/>
              </a:rPr>
              <a:t>of sharing only 1 pair, a double bond shares 2 pairs.  So one pair is taken away from each atom and replaced with another bond.</a:t>
            </a:r>
          </a:p>
        </p:txBody>
      </p:sp>
      <p:sp>
        <p:nvSpPr>
          <p:cNvPr id="9" name="Rectangle 9"/>
          <p:cNvSpPr>
            <a:spLocks noChangeArrowheads="1"/>
          </p:cNvSpPr>
          <p:nvPr/>
        </p:nvSpPr>
        <p:spPr bwMode="auto">
          <a:xfrm>
            <a:off x="1293812" y="6248400"/>
            <a:ext cx="65532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400" dirty="0" smtClean="0">
                <a:solidFill>
                  <a:schemeClr val="hlink"/>
                </a:solidFill>
                <a:effectLst>
                  <a:outerShdw blurRad="38100" dist="38100" dir="2700000" algn="tl">
                    <a:srgbClr val="000000"/>
                  </a:outerShdw>
                </a:effectLst>
                <a:latin typeface="Helvetica" charset="0"/>
              </a:rPr>
              <a:t>2 SHARED </a:t>
            </a:r>
            <a:r>
              <a:rPr lang="en-US" altLang="en-US" sz="2400" dirty="0">
                <a:solidFill>
                  <a:schemeClr val="hlink"/>
                </a:solidFill>
                <a:effectLst>
                  <a:outerShdw blurRad="38100" dist="38100" dir="2700000" algn="tl">
                    <a:srgbClr val="000000"/>
                  </a:outerShdw>
                </a:effectLst>
                <a:latin typeface="Helvetica" charset="0"/>
              </a:rPr>
              <a:t>PAIRS and </a:t>
            </a:r>
            <a:r>
              <a:rPr lang="en-US" altLang="en-US" sz="2400" dirty="0" smtClean="0">
                <a:solidFill>
                  <a:schemeClr val="hlink"/>
                </a:solidFill>
                <a:effectLst>
                  <a:outerShdw blurRad="38100" dist="38100" dir="2700000" algn="tl">
                    <a:srgbClr val="000000"/>
                  </a:outerShdw>
                </a:effectLst>
                <a:latin typeface="Helvetica" charset="0"/>
              </a:rPr>
              <a:t>0 LONE </a:t>
            </a:r>
            <a:r>
              <a:rPr lang="en-US" altLang="en-US" sz="2400" dirty="0">
                <a:solidFill>
                  <a:schemeClr val="hlink"/>
                </a:solidFill>
                <a:effectLst>
                  <a:outerShdw blurRad="38100" dist="38100" dir="2700000" algn="tl">
                    <a:srgbClr val="000000"/>
                  </a:outerShdw>
                </a:effectLst>
                <a:latin typeface="Helvetica" charset="0"/>
              </a:rPr>
              <a:t>PAIR.</a:t>
            </a:r>
            <a:r>
              <a:rPr lang="en-US" altLang="en-US" sz="2400" dirty="0">
                <a:solidFill>
                  <a:schemeClr val="tx1"/>
                </a:solidFill>
                <a:effectLst>
                  <a:outerShdw blurRad="38100" dist="38100" dir="2700000" algn="tl">
                    <a:srgbClr val="FFFFFF"/>
                  </a:outerShdw>
                </a:effectLst>
                <a:latin typeface="Helvetica" charset="0"/>
              </a:rPr>
              <a:t> </a:t>
            </a:r>
            <a:r>
              <a:rPr lang="en-US" altLang="en-US" sz="2400" dirty="0" smtClean="0">
                <a:solidFill>
                  <a:schemeClr val="tx1"/>
                </a:solidFill>
                <a:effectLst>
                  <a:outerShdw blurRad="38100" dist="38100" dir="2700000" algn="tl">
                    <a:srgbClr val="FFFFFF"/>
                  </a:outerShdw>
                </a:effectLst>
                <a:latin typeface="Helvetica" charset="0"/>
              </a:rPr>
              <a:t> (2/0)</a:t>
            </a:r>
            <a:endParaRPr lang="en-US" altLang="en-US" sz="2400" dirty="0">
              <a:solidFill>
                <a:schemeClr val="tx1"/>
              </a:solidFill>
              <a:effectLst>
                <a:outerShdw blurRad="38100" dist="38100" dir="2700000" algn="tl">
                  <a:srgbClr val="FFFFFF"/>
                </a:outerShdw>
              </a:effectLst>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dissolve">
                                      <p:cBhvr>
                                        <p:cTn id="7" dur="500"/>
                                        <p:tgtEl>
                                          <p:spTgt spid="59401"/>
                                        </p:tgtEl>
                                      </p:cBhvr>
                                    </p:animEffect>
                                  </p:childTnLst>
                                </p:cTn>
                              </p:par>
                              <p:par>
                                <p:cTn id="8" presetID="9" presetClass="entr" presetSubtype="0" fill="hold"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dissolve">
                                      <p:cBhvr>
                                        <p:cTn id="10" dur="500"/>
                                        <p:tgtEl>
                                          <p:spTgt spid="593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9398"/>
                                        </p:tgtEl>
                                        <p:attrNameLst>
                                          <p:attrName>style.visibility</p:attrName>
                                        </p:attrNameLst>
                                      </p:cBhvr>
                                      <p:to>
                                        <p:strVal val="visible"/>
                                      </p:to>
                                    </p:set>
                                    <p:animEffect transition="in" filter="dissolve">
                                      <p:cBhvr>
                                        <p:cTn id="15" dur="500"/>
                                        <p:tgtEl>
                                          <p:spTgt spid="593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457200"/>
            <a:ext cx="4037013" cy="2895600"/>
          </a:xfrm>
        </p:spPr>
        <p:txBody>
          <a:bodyPr/>
          <a:lstStyle/>
          <a:p>
            <a:pPr algn="l">
              <a:defRPr/>
            </a:pPr>
            <a:r>
              <a:rPr lang="en-US" altLang="en-US" sz="4000" smtClean="0">
                <a:solidFill>
                  <a:schemeClr val="tx1"/>
                </a:solidFill>
                <a:effectLst>
                  <a:outerShdw blurRad="38100" dist="38100" dir="2700000" algn="tl">
                    <a:srgbClr val="FFFFFF"/>
                  </a:outerShdw>
                </a:effectLst>
                <a:latin typeface="Helvetica" charset="0"/>
              </a:rPr>
              <a:t>Double and even triple bonds are commonly observed for C, N, P, O, and S</a:t>
            </a:r>
            <a:endParaRPr lang="en-US" altLang="en-US" sz="4000" smtClean="0">
              <a:solidFill>
                <a:srgbClr val="FCFEB9"/>
              </a:solidFill>
              <a:effectLst>
                <a:outerShdw blurRad="38100" dist="38100" dir="2700000" algn="tl">
                  <a:srgbClr val="000000"/>
                </a:outerShdw>
              </a:effectLst>
              <a:latin typeface="Helvetica" charset="0"/>
            </a:endParaRPr>
          </a:p>
        </p:txBody>
      </p:sp>
      <p:pic>
        <p:nvPicPr>
          <p:cNvPr id="19459" name="Picture 3"/>
          <p:cNvPicPr>
            <a:picLocks noChangeArrowheads="1"/>
          </p:cNvPicPr>
          <p:nvPr/>
        </p:nvPicPr>
        <p:blipFill>
          <a:blip r:embed="rId2" cstate="print"/>
          <a:srcRect/>
          <a:stretch>
            <a:fillRect/>
          </a:stretch>
        </p:blipFill>
        <p:spPr bwMode="auto">
          <a:xfrm>
            <a:off x="4379913" y="5254625"/>
            <a:ext cx="3414712" cy="908050"/>
          </a:xfrm>
          <a:prstGeom prst="rect">
            <a:avLst/>
          </a:prstGeom>
          <a:solidFill>
            <a:srgbClr val="FCFEB9"/>
          </a:solidFill>
          <a:ln w="50800">
            <a:noFill/>
            <a:miter lim="800000"/>
            <a:headEnd/>
            <a:tailEnd/>
          </a:ln>
          <a:effectLst>
            <a:outerShdw dist="107763" dir="2700000" algn="ctr" rotWithShape="0">
              <a:schemeClr val="bg2"/>
            </a:outerShdw>
          </a:effectLst>
        </p:spPr>
      </p:pic>
      <p:pic>
        <p:nvPicPr>
          <p:cNvPr id="19460" name="Picture 4"/>
          <p:cNvPicPr>
            <a:picLocks noChangeArrowheads="1"/>
          </p:cNvPicPr>
          <p:nvPr/>
        </p:nvPicPr>
        <p:blipFill>
          <a:blip r:embed="rId3" cstate="print"/>
          <a:srcRect/>
          <a:stretch>
            <a:fillRect/>
          </a:stretch>
        </p:blipFill>
        <p:spPr bwMode="auto">
          <a:xfrm>
            <a:off x="868363" y="3708400"/>
            <a:ext cx="3033712" cy="2489200"/>
          </a:xfrm>
          <a:prstGeom prst="rect">
            <a:avLst/>
          </a:prstGeom>
          <a:noFill/>
          <a:ln w="50800">
            <a:noFill/>
            <a:miter lim="800000"/>
            <a:headEnd/>
            <a:tailEnd/>
          </a:ln>
          <a:effectLst/>
        </p:spPr>
      </p:pic>
      <p:pic>
        <p:nvPicPr>
          <p:cNvPr id="19461" name="Picture 5"/>
          <p:cNvPicPr>
            <a:picLocks noChangeArrowheads="1"/>
          </p:cNvPicPr>
          <p:nvPr/>
        </p:nvPicPr>
        <p:blipFill>
          <a:blip r:embed="rId4" cstate="print"/>
          <a:srcRect/>
          <a:stretch>
            <a:fillRect/>
          </a:stretch>
        </p:blipFill>
        <p:spPr bwMode="auto">
          <a:xfrm>
            <a:off x="5019675" y="266700"/>
            <a:ext cx="2970213" cy="2667000"/>
          </a:xfrm>
          <a:prstGeom prst="rect">
            <a:avLst/>
          </a:prstGeom>
          <a:noFill/>
          <a:ln w="50800">
            <a:noFill/>
            <a:miter lim="800000"/>
            <a:headEnd/>
            <a:tailEnd/>
          </a:ln>
          <a:effectLst/>
        </p:spPr>
      </p:pic>
      <p:pic>
        <p:nvPicPr>
          <p:cNvPr id="19462" name="Picture 6"/>
          <p:cNvPicPr>
            <a:picLocks noChangeArrowheads="1"/>
          </p:cNvPicPr>
          <p:nvPr/>
        </p:nvPicPr>
        <p:blipFill>
          <a:blip r:embed="rId5" cstate="print"/>
          <a:srcRect/>
          <a:stretch>
            <a:fillRect/>
          </a:stretch>
        </p:blipFill>
        <p:spPr bwMode="auto">
          <a:xfrm>
            <a:off x="6483350" y="2395538"/>
            <a:ext cx="2682875" cy="2524125"/>
          </a:xfrm>
          <a:prstGeom prst="rect">
            <a:avLst/>
          </a:prstGeom>
          <a:noFill/>
          <a:ln w="50800">
            <a:noFill/>
            <a:miter lim="800000"/>
            <a:headEnd/>
            <a:tailEnd/>
          </a:ln>
          <a:effectLst/>
        </p:spPr>
      </p:pic>
      <p:sp>
        <p:nvSpPr>
          <p:cNvPr id="35847" name="Rectangle 7"/>
          <p:cNvSpPr>
            <a:spLocks noChangeArrowheads="1"/>
          </p:cNvSpPr>
          <p:nvPr/>
        </p:nvSpPr>
        <p:spPr bwMode="auto">
          <a:xfrm>
            <a:off x="6429375" y="473075"/>
            <a:ext cx="1104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tx1"/>
                </a:solidFill>
                <a:effectLst>
                  <a:outerShdw blurRad="38100" dist="38100" dir="2700000" algn="tl">
                    <a:srgbClr val="FFFFFF"/>
                  </a:outerShdw>
                </a:effectLst>
              </a:rPr>
              <a:t>H</a:t>
            </a:r>
            <a:r>
              <a:rPr lang="en-US" altLang="en-US" baseline="-25000">
                <a:solidFill>
                  <a:schemeClr val="tx1"/>
                </a:solidFill>
                <a:effectLst>
                  <a:outerShdw blurRad="38100" dist="38100" dir="2700000" algn="tl">
                    <a:srgbClr val="FFFFFF"/>
                  </a:outerShdw>
                </a:effectLst>
              </a:rPr>
              <a:t>2</a:t>
            </a:r>
            <a:r>
              <a:rPr lang="en-US" altLang="en-US">
                <a:solidFill>
                  <a:schemeClr val="tx1"/>
                </a:solidFill>
                <a:effectLst>
                  <a:outerShdw blurRad="38100" dist="38100" dir="2700000" algn="tl">
                    <a:srgbClr val="FFFFFF"/>
                  </a:outerShdw>
                </a:effectLst>
              </a:rPr>
              <a:t>CO</a:t>
            </a:r>
          </a:p>
        </p:txBody>
      </p:sp>
      <p:sp>
        <p:nvSpPr>
          <p:cNvPr id="35848" name="Rectangle 8"/>
          <p:cNvSpPr>
            <a:spLocks noChangeArrowheads="1"/>
          </p:cNvSpPr>
          <p:nvPr/>
        </p:nvSpPr>
        <p:spPr bwMode="auto">
          <a:xfrm>
            <a:off x="7748588" y="4130675"/>
            <a:ext cx="82867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hlink"/>
                </a:solidFill>
                <a:effectLst>
                  <a:outerShdw blurRad="38100" dist="38100" dir="2700000" algn="tl">
                    <a:srgbClr val="000000"/>
                  </a:outerShdw>
                </a:effectLst>
              </a:rPr>
              <a:t>SO</a:t>
            </a:r>
            <a:r>
              <a:rPr lang="en-US" altLang="en-US" baseline="-25000">
                <a:solidFill>
                  <a:schemeClr val="hlink"/>
                </a:solidFill>
                <a:effectLst>
                  <a:outerShdw blurRad="38100" dist="38100" dir="2700000" algn="tl">
                    <a:srgbClr val="000000"/>
                  </a:outerShdw>
                </a:effectLst>
              </a:rPr>
              <a:t>3</a:t>
            </a:r>
          </a:p>
        </p:txBody>
      </p:sp>
      <p:sp>
        <p:nvSpPr>
          <p:cNvPr id="35849" name="Rectangle 9"/>
          <p:cNvSpPr>
            <a:spLocks noChangeArrowheads="1"/>
          </p:cNvSpPr>
          <p:nvPr/>
        </p:nvSpPr>
        <p:spPr bwMode="auto">
          <a:xfrm>
            <a:off x="1890713" y="5654675"/>
            <a:ext cx="92392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accent2"/>
                </a:solidFill>
                <a:effectLst>
                  <a:outerShdw blurRad="38100" dist="38100" dir="2700000" algn="tl">
                    <a:srgbClr val="000000"/>
                  </a:outerShdw>
                </a:effectLst>
              </a:rPr>
              <a:t>C</a:t>
            </a:r>
            <a:r>
              <a:rPr lang="en-US" altLang="en-US" baseline="-25000">
                <a:solidFill>
                  <a:schemeClr val="accent2"/>
                </a:solidFill>
                <a:effectLst>
                  <a:outerShdw blurRad="38100" dist="38100" dir="2700000" algn="tl">
                    <a:srgbClr val="000000"/>
                  </a:outerShdw>
                </a:effectLst>
              </a:rPr>
              <a:t>2</a:t>
            </a:r>
            <a:r>
              <a:rPr lang="en-US" altLang="en-US">
                <a:solidFill>
                  <a:schemeClr val="accent2"/>
                </a:solidFill>
                <a:effectLst>
                  <a:outerShdw blurRad="38100" dist="38100" dir="2700000" algn="tl">
                    <a:srgbClr val="000000"/>
                  </a:outerShdw>
                </a:effectLst>
              </a:rPr>
              <a:t>F</a:t>
            </a:r>
            <a:r>
              <a:rPr lang="en-US" altLang="en-US" baseline="-25000">
                <a:solidFill>
                  <a:schemeClr val="accent2"/>
                </a:solidFill>
                <a:effectLst>
                  <a:outerShdw blurRad="38100" dist="38100" dir="2700000" algn="tl">
                    <a:srgbClr val="000000"/>
                  </a:outerShdw>
                </a:effectLst>
              </a:rPr>
              <a:t>4</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457200"/>
            <a:ext cx="6931025" cy="762000"/>
          </a:xfrm>
        </p:spPr>
        <p:txBody>
          <a:bodyPr/>
          <a:lstStyle/>
          <a:p>
            <a:pPr>
              <a:defRPr/>
            </a:pPr>
            <a:r>
              <a:rPr lang="en-US" altLang="en-US" sz="6000" smtClean="0">
                <a:solidFill>
                  <a:schemeClr val="hlink"/>
                </a:solidFill>
                <a:effectLst>
                  <a:outerShdw blurRad="38100" dist="38100" dir="2700000" algn="tl">
                    <a:srgbClr val="000000"/>
                  </a:outerShdw>
                </a:effectLst>
                <a:latin typeface="Comic Sans MS" pitchFamily="66" charset="0"/>
              </a:rPr>
              <a:t>Chemical Bonding</a:t>
            </a:r>
            <a:endParaRPr lang="en-US" altLang="en-US" sz="6000" smtClean="0">
              <a:solidFill>
                <a:schemeClr val="hlink"/>
              </a:solidFill>
              <a:effectLst>
                <a:outerShdw blurRad="38100" dist="38100" dir="2700000" algn="tl">
                  <a:srgbClr val="000000"/>
                </a:outerShdw>
              </a:effectLst>
              <a:latin typeface="Helvetica" charset="0"/>
            </a:endParaRPr>
          </a:p>
        </p:txBody>
      </p:sp>
      <p:sp>
        <p:nvSpPr>
          <p:cNvPr id="5123" name="Rectangle 3"/>
          <p:cNvSpPr>
            <a:spLocks noGrp="1" noChangeArrowheads="1"/>
          </p:cNvSpPr>
          <p:nvPr>
            <p:ph type="body" idx="1"/>
          </p:nvPr>
        </p:nvSpPr>
        <p:spPr>
          <a:xfrm>
            <a:off x="914400" y="1447800"/>
            <a:ext cx="5484813" cy="4876800"/>
          </a:xfrm>
        </p:spPr>
        <p:txBody>
          <a:bodyPr/>
          <a:lstStyle/>
          <a:p>
            <a:pPr>
              <a:buFontTx/>
              <a:buNone/>
              <a:defRPr/>
            </a:pPr>
            <a:r>
              <a:rPr lang="en-US" altLang="en-US" sz="2800" smtClean="0">
                <a:solidFill>
                  <a:schemeClr val="accent2"/>
                </a:solidFill>
                <a:effectLst>
                  <a:outerShdw blurRad="38100" dist="38100" dir="2700000" algn="tl">
                    <a:srgbClr val="000000"/>
                  </a:outerShdw>
                </a:effectLst>
                <a:latin typeface="Helvetica" charset="0"/>
              </a:rPr>
              <a:t>Problems and questions —</a:t>
            </a:r>
            <a:endParaRPr lang="en-US" altLang="en-US" sz="2800" smtClean="0">
              <a:effectLst>
                <a:outerShdw blurRad="38100" dist="38100" dir="2700000" algn="tl">
                  <a:srgbClr val="FFFFFF"/>
                </a:outerShdw>
              </a:effectLst>
              <a:latin typeface="Helvetica" charset="0"/>
            </a:endParaRPr>
          </a:p>
          <a:p>
            <a:pPr>
              <a:buFontTx/>
              <a:buNone/>
              <a:defRPr/>
            </a:pPr>
            <a:r>
              <a:rPr lang="en-US" altLang="en-US" sz="2800" smtClean="0">
                <a:effectLst>
                  <a:outerShdw blurRad="38100" dist="38100" dir="2700000" algn="tl">
                    <a:srgbClr val="FFFFFF"/>
                  </a:outerShdw>
                </a:effectLst>
                <a:latin typeface="Helvetica" charset="0"/>
              </a:rPr>
              <a:t>How is a molecule or polyatomic ion held together?</a:t>
            </a:r>
          </a:p>
          <a:p>
            <a:pPr>
              <a:buFontTx/>
              <a:buNone/>
              <a:defRPr/>
            </a:pPr>
            <a:r>
              <a:rPr lang="en-US" altLang="en-US" sz="2800" smtClean="0">
                <a:effectLst>
                  <a:outerShdw blurRad="38100" dist="38100" dir="2700000" algn="tl">
                    <a:srgbClr val="FFFFFF"/>
                  </a:outerShdw>
                </a:effectLst>
                <a:latin typeface="Helvetica" charset="0"/>
              </a:rPr>
              <a:t>Why are atoms distributed at strange angles?</a:t>
            </a:r>
          </a:p>
          <a:p>
            <a:pPr>
              <a:buFontTx/>
              <a:buNone/>
              <a:defRPr/>
            </a:pPr>
            <a:r>
              <a:rPr lang="en-US" altLang="en-US" sz="2800" smtClean="0">
                <a:effectLst>
                  <a:outerShdw blurRad="38100" dist="38100" dir="2700000" algn="tl">
                    <a:srgbClr val="FFFFFF"/>
                  </a:outerShdw>
                </a:effectLst>
                <a:latin typeface="Helvetica" charset="0"/>
              </a:rPr>
              <a:t>Why are molecules not flat?</a:t>
            </a:r>
          </a:p>
          <a:p>
            <a:pPr>
              <a:buFontTx/>
              <a:buNone/>
              <a:defRPr/>
            </a:pPr>
            <a:r>
              <a:rPr lang="en-US" altLang="en-US" sz="2800" smtClean="0">
                <a:effectLst>
                  <a:outerShdw blurRad="38100" dist="38100" dir="2700000" algn="tl">
                    <a:srgbClr val="FFFFFF"/>
                  </a:outerShdw>
                </a:effectLst>
                <a:latin typeface="Helvetica" charset="0"/>
              </a:rPr>
              <a:t>Can we predict the structure?</a:t>
            </a:r>
          </a:p>
          <a:p>
            <a:pPr>
              <a:buFontTx/>
              <a:buNone/>
              <a:defRPr/>
            </a:pPr>
            <a:r>
              <a:rPr lang="en-US" altLang="en-US" sz="2800" smtClean="0">
                <a:effectLst>
                  <a:outerShdw blurRad="38100" dist="38100" dir="2700000" algn="tl">
                    <a:srgbClr val="FFFFFF"/>
                  </a:outerShdw>
                </a:effectLst>
                <a:latin typeface="Helvetica" charset="0"/>
              </a:rPr>
              <a:t>How is structure related to chemical and physical properties?</a:t>
            </a:r>
          </a:p>
          <a:p>
            <a:pPr>
              <a:defRPr/>
            </a:pPr>
            <a:endParaRPr lang="en-US" altLang="en-US" sz="2800" smtClean="0">
              <a:solidFill>
                <a:srgbClr val="FCFEB9"/>
              </a:solidFill>
              <a:effectLst>
                <a:outerShdw blurRad="38100" dist="38100" dir="2700000" algn="tl">
                  <a:srgbClr val="000000"/>
                </a:outerShdw>
              </a:effectLst>
              <a:latin typeface="Helvetica" charset="0"/>
            </a:endParaRPr>
          </a:p>
        </p:txBody>
      </p:sp>
      <p:pic>
        <p:nvPicPr>
          <p:cNvPr id="4100" name="Picture 4"/>
          <p:cNvPicPr>
            <a:picLocks noChangeArrowheads="1"/>
          </p:cNvPicPr>
          <p:nvPr/>
        </p:nvPicPr>
        <p:blipFill>
          <a:blip r:embed="rId2" cstate="print"/>
          <a:srcRect/>
          <a:stretch>
            <a:fillRect/>
          </a:stretch>
        </p:blipFill>
        <p:spPr bwMode="auto">
          <a:xfrm>
            <a:off x="6288088" y="1722438"/>
            <a:ext cx="2922587" cy="3095625"/>
          </a:xfrm>
          <a:prstGeom prst="rect">
            <a:avLst/>
          </a:prstGeom>
          <a:noFill/>
          <a:ln w="50800">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1812" y="609600"/>
            <a:ext cx="8839200" cy="1143000"/>
          </a:xfrm>
          <a:solidFill>
            <a:srgbClr val="C1CEFF"/>
          </a:solidFill>
          <a:effectLst>
            <a:outerShdw dist="107763" dir="2700000" algn="ctr" rotWithShape="0">
              <a:schemeClr val="bg2"/>
            </a:outerShdw>
          </a:effectLst>
        </p:spPr>
        <p:txBody>
          <a:bodyPr/>
          <a:lstStyle/>
          <a:p>
            <a:pPr>
              <a:defRPr/>
            </a:pPr>
            <a:r>
              <a:rPr lang="en-US" altLang="en-US" dirty="0" smtClean="0">
                <a:effectLst>
                  <a:outerShdw blurRad="38100" dist="38100" dir="2700000" algn="tl">
                    <a:srgbClr val="FFFFFF"/>
                  </a:outerShdw>
                </a:effectLst>
                <a:latin typeface="Comic Sans MS" pitchFamily="66" charset="0"/>
              </a:rPr>
              <a:t>Now You Try One!</a:t>
            </a:r>
            <a:br>
              <a:rPr lang="en-US" altLang="en-US" dirty="0" smtClean="0">
                <a:effectLst>
                  <a:outerShdw blurRad="38100" dist="38100" dir="2700000" algn="tl">
                    <a:srgbClr val="FFFFFF"/>
                  </a:outerShdw>
                </a:effectLst>
                <a:latin typeface="Comic Sans MS" pitchFamily="66" charset="0"/>
              </a:rPr>
            </a:br>
            <a:r>
              <a:rPr lang="en-US" altLang="en-US" dirty="0" smtClean="0">
                <a:effectLst>
                  <a:outerShdw blurRad="38100" dist="38100" dir="2700000" algn="tl">
                    <a:srgbClr val="FFFFFF"/>
                  </a:outerShdw>
                </a:effectLst>
                <a:latin typeface="Comic Sans MS" pitchFamily="66" charset="0"/>
              </a:rPr>
              <a:t>Draw Carbon tetrachloride, CCl</a:t>
            </a:r>
            <a:r>
              <a:rPr lang="en-US" altLang="en-US" baseline="-25000" dirty="0" smtClean="0">
                <a:effectLst>
                  <a:outerShdw blurRad="38100" dist="38100" dir="2700000" algn="tl">
                    <a:srgbClr val="FFFFFF"/>
                  </a:outerShdw>
                </a:effectLst>
                <a:latin typeface="Comic Sans MS" pitchFamily="66" charset="0"/>
              </a:rPr>
              <a:t>4</a:t>
            </a:r>
            <a:endParaRPr lang="en-US" altLang="en-US" baseline="-25000" dirty="0" smtClean="0">
              <a:effectLst>
                <a:outerShdw blurRad="38100" dist="38100" dir="2700000" algn="tl">
                  <a:srgbClr val="FFFFFF"/>
                </a:outerShdw>
              </a:effectLst>
              <a:latin typeface="Helvetica" charset="0"/>
            </a:endParaRPr>
          </a:p>
        </p:txBody>
      </p:sp>
      <p:sp>
        <p:nvSpPr>
          <p:cNvPr id="3" name="Rectangle 8"/>
          <p:cNvSpPr>
            <a:spLocks noChangeArrowheads="1"/>
          </p:cNvSpPr>
          <p:nvPr/>
        </p:nvSpPr>
        <p:spPr bwMode="auto">
          <a:xfrm>
            <a:off x="608012" y="1905000"/>
            <a:ext cx="8382000" cy="18897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buFontTx/>
              <a:buNone/>
              <a:defRPr/>
            </a:pPr>
            <a:r>
              <a:rPr lang="en-US" altLang="en-US" sz="3600" dirty="0" smtClean="0">
                <a:solidFill>
                  <a:schemeClr val="tx1"/>
                </a:solidFill>
                <a:effectLst>
                  <a:outerShdw blurRad="38100" dist="38100" dir="2700000" algn="tl">
                    <a:srgbClr val="FFFFFF"/>
                  </a:outerShdw>
                </a:effectLst>
                <a:latin typeface="Helvetica" charset="0"/>
              </a:rPr>
              <a:t>CCl</a:t>
            </a:r>
            <a:r>
              <a:rPr lang="en-US" altLang="en-US" sz="3600" baseline="-25000" dirty="0">
                <a:solidFill>
                  <a:schemeClr val="tx1"/>
                </a:solidFill>
                <a:effectLst>
                  <a:outerShdw blurRad="38100" dist="38100" dir="2700000" algn="tl">
                    <a:srgbClr val="FFFFFF"/>
                  </a:outerShdw>
                </a:effectLst>
                <a:latin typeface="Helvetica" charset="0"/>
              </a:rPr>
              <a:t>4</a:t>
            </a:r>
            <a:r>
              <a:rPr lang="en-US" altLang="en-US" sz="3600" baseline="-25000" dirty="0" smtClean="0">
                <a:solidFill>
                  <a:schemeClr val="tx1"/>
                </a:solidFill>
                <a:effectLst>
                  <a:outerShdw blurRad="38100" dist="38100" dir="2700000" algn="tl">
                    <a:srgbClr val="FFFFFF"/>
                  </a:outerShdw>
                </a:effectLst>
                <a:latin typeface="Helvetica" charset="0"/>
              </a:rPr>
              <a:t> </a:t>
            </a:r>
            <a:r>
              <a:rPr lang="en-US" altLang="en-US" sz="800" baseline="-25000" dirty="0" smtClean="0">
                <a:solidFill>
                  <a:schemeClr val="tx1"/>
                </a:solidFill>
                <a:effectLst>
                  <a:outerShdw blurRad="38100" dist="38100" dir="2700000" algn="tl">
                    <a:srgbClr val="FFFFFF"/>
                  </a:outerShdw>
                </a:effectLst>
                <a:latin typeface="Helvetica" charset="0"/>
              </a:rPr>
              <a:t>  </a:t>
            </a:r>
            <a:r>
              <a:rPr lang="en-US" altLang="en-US" sz="800" dirty="0" smtClean="0">
                <a:solidFill>
                  <a:schemeClr val="tx1"/>
                </a:solidFill>
                <a:effectLst>
                  <a:outerShdw blurRad="38100" dist="38100" dir="2700000" algn="tl">
                    <a:srgbClr val="FFFFFF"/>
                  </a:outerShdw>
                </a:effectLst>
                <a:latin typeface="Helvetica" charset="0"/>
              </a:rPr>
              <a:t>                               </a:t>
            </a:r>
            <a:r>
              <a:rPr lang="en-US" altLang="en-US" sz="3600" baseline="-25000" dirty="0" smtClean="0">
                <a:solidFill>
                  <a:schemeClr val="tx1"/>
                </a:solidFill>
                <a:effectLst>
                  <a:outerShdw blurRad="38100" dist="38100" dir="2700000" algn="tl">
                    <a:srgbClr val="FFFFFF"/>
                  </a:outerShdw>
                </a:effectLst>
                <a:latin typeface="Helvetica" charset="0"/>
              </a:rPr>
              <a:t>  </a:t>
            </a:r>
            <a:r>
              <a:rPr lang="en-US" altLang="en-US" sz="800" dirty="0" smtClean="0">
                <a:solidFill>
                  <a:schemeClr val="tx1"/>
                </a:solidFill>
                <a:effectLst>
                  <a:outerShdw blurRad="38100" dist="38100" dir="2700000" algn="tl">
                    <a:srgbClr val="FFFFFF"/>
                  </a:outerShdw>
                </a:effectLst>
                <a:latin typeface="Helvetica" charset="0"/>
              </a:rPr>
              <a:t>  </a:t>
            </a:r>
            <a:r>
              <a:rPr lang="en-US" altLang="en-US" sz="3600" baseline="-25000" dirty="0" smtClean="0">
                <a:solidFill>
                  <a:schemeClr val="tx1"/>
                </a:solidFill>
                <a:effectLst>
                  <a:outerShdw blurRad="38100" dist="38100" dir="2700000" algn="tl">
                    <a:srgbClr val="FFFFFF"/>
                  </a:outerShdw>
                </a:effectLst>
                <a:latin typeface="Helvetica" charset="0"/>
              </a:rPr>
              <a:t>C        </a:t>
            </a:r>
            <a:r>
              <a:rPr lang="en-US" altLang="en-US" sz="3600" baseline="-25000" dirty="0" err="1" smtClean="0">
                <a:solidFill>
                  <a:schemeClr val="tx1"/>
                </a:solidFill>
                <a:effectLst>
                  <a:outerShdw blurRad="38100" dist="38100" dir="2700000" algn="tl">
                    <a:srgbClr val="FFFFFF"/>
                  </a:outerShdw>
                </a:effectLst>
                <a:latin typeface="Helvetica" charset="0"/>
              </a:rPr>
              <a:t>Cl</a:t>
            </a:r>
            <a:endParaRPr lang="en-US" altLang="en-US" sz="36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r>
              <a:rPr lang="en-US" altLang="en-US" dirty="0" smtClean="0">
                <a:solidFill>
                  <a:schemeClr val="tx1"/>
                </a:solidFill>
                <a:effectLst>
                  <a:outerShdw blurRad="38100" dist="38100" dir="2700000" algn="tl">
                    <a:srgbClr val="000000">
                      <a:alpha val="43137"/>
                    </a:srgbClr>
                  </a:outerShdw>
                </a:effectLst>
                <a:latin typeface="Helvetica" charset="0"/>
              </a:rPr>
              <a:t>Needed    =</a:t>
            </a:r>
            <a:endParaRPr lang="en-US" altLang="en-US" sz="8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endParaRPr lang="en-US" altLang="en-US" sz="12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r>
              <a:rPr lang="en-US" altLang="en-US" dirty="0" smtClean="0">
                <a:solidFill>
                  <a:schemeClr val="tx1"/>
                </a:solidFill>
                <a:effectLst>
                  <a:outerShdw blurRad="38100" dist="38100" dir="2700000" algn="tl">
                    <a:srgbClr val="000000">
                      <a:alpha val="43137"/>
                    </a:srgbClr>
                  </a:outerShdw>
                </a:effectLst>
                <a:latin typeface="Helvetica" charset="0"/>
              </a:rPr>
              <a:t>Available  =</a:t>
            </a:r>
            <a:endParaRPr lang="en-US" altLang="en-US" sz="8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endParaRPr lang="en-US" altLang="en-US" sz="1400" dirty="0" smtClean="0">
              <a:solidFill>
                <a:schemeClr val="tx1"/>
              </a:solidFill>
              <a:effectLst>
                <a:outerShdw blurRad="38100" dist="38100" dir="2700000" algn="tl">
                  <a:srgbClr val="000000">
                    <a:alpha val="43137"/>
                  </a:srgbClr>
                </a:outerShdw>
              </a:effectLst>
              <a:latin typeface="Helvetica" charset="0"/>
            </a:endParaRPr>
          </a:p>
          <a:p>
            <a:pPr>
              <a:lnSpc>
                <a:spcPct val="80000"/>
              </a:lnSpc>
              <a:buFontTx/>
              <a:buNone/>
              <a:defRPr/>
            </a:pPr>
            <a:r>
              <a:rPr lang="en-US" altLang="en-US" dirty="0" smtClean="0">
                <a:solidFill>
                  <a:schemeClr val="tx1"/>
                </a:solidFill>
                <a:effectLst>
                  <a:outerShdw blurRad="38100" dist="38100" dir="2700000" algn="tl">
                    <a:srgbClr val="000000">
                      <a:alpha val="43137"/>
                    </a:srgbClr>
                  </a:outerShdw>
                </a:effectLst>
                <a:latin typeface="Helvetica" charset="0"/>
              </a:rPr>
              <a:t>Shared     =</a:t>
            </a:r>
            <a:endParaRPr lang="en-US" altLang="en-US" b="0" dirty="0">
              <a:solidFill>
                <a:schemeClr val="tx1"/>
              </a:solidFill>
              <a:effectLst>
                <a:outerShdw blurRad="38100" dist="38100" dir="2700000" algn="tl">
                  <a:srgbClr val="FFFFFF"/>
                </a:outerShdw>
              </a:effectLst>
              <a:latin typeface="Helvetica" charset="0"/>
            </a:endParaRPr>
          </a:p>
        </p:txBody>
      </p:sp>
      <p:sp>
        <p:nvSpPr>
          <p:cNvPr id="4" name="TextBox 3"/>
          <p:cNvSpPr txBox="1"/>
          <p:nvPr/>
        </p:nvSpPr>
        <p:spPr>
          <a:xfrm>
            <a:off x="2817812" y="2362200"/>
            <a:ext cx="4343400" cy="437043"/>
          </a:xfrm>
          <a:prstGeom prst="rect">
            <a:avLst/>
          </a:prstGeom>
          <a:noFill/>
        </p:spPr>
        <p:txBody>
          <a:bodyPr wrap="square" rtlCol="0">
            <a:spAutoFit/>
          </a:bodyPr>
          <a:lstStyle/>
          <a:p>
            <a:pPr>
              <a:lnSpc>
                <a:spcPct val="80000"/>
              </a:lnSpc>
              <a:buFontTx/>
              <a:buNone/>
              <a:defRPr/>
            </a:pPr>
            <a:r>
              <a:rPr lang="en-US" altLang="en-US" dirty="0">
                <a:solidFill>
                  <a:schemeClr val="tx1"/>
                </a:solidFill>
                <a:effectLst>
                  <a:outerShdw blurRad="38100" dist="38100" dir="2700000" algn="tl">
                    <a:srgbClr val="000000">
                      <a:alpha val="43137"/>
                    </a:srgbClr>
                  </a:outerShdw>
                </a:effectLst>
                <a:latin typeface="Helvetica" charset="0"/>
              </a:rPr>
              <a:t>8 + (8 x </a:t>
            </a:r>
            <a:r>
              <a:rPr lang="en-US" altLang="en-US" dirty="0" smtClean="0">
                <a:solidFill>
                  <a:schemeClr val="tx1"/>
                </a:solidFill>
                <a:effectLst>
                  <a:outerShdw blurRad="38100" dist="38100" dir="2700000" algn="tl">
                    <a:srgbClr val="000000">
                      <a:alpha val="43137"/>
                    </a:srgbClr>
                  </a:outerShdw>
                </a:effectLst>
                <a:latin typeface="Helvetica" charset="0"/>
              </a:rPr>
              <a:t>4) </a:t>
            </a:r>
            <a:r>
              <a:rPr lang="en-US" altLang="en-US" dirty="0">
                <a:solidFill>
                  <a:schemeClr val="tx1"/>
                </a:solidFill>
                <a:effectLst>
                  <a:outerShdw blurRad="38100" dist="38100" dir="2700000" algn="tl">
                    <a:srgbClr val="000000">
                      <a:alpha val="43137"/>
                    </a:srgbClr>
                  </a:outerShdw>
                </a:effectLst>
                <a:latin typeface="Helvetica" charset="0"/>
              </a:rPr>
              <a:t>= </a:t>
            </a:r>
            <a:r>
              <a:rPr lang="en-US" altLang="en-US" dirty="0" smtClean="0">
                <a:solidFill>
                  <a:schemeClr val="tx1"/>
                </a:solidFill>
                <a:effectLst>
                  <a:outerShdw blurRad="38100" dist="38100" dir="2700000" algn="tl">
                    <a:srgbClr val="000000">
                      <a:alpha val="43137"/>
                    </a:srgbClr>
                  </a:outerShdw>
                </a:effectLst>
                <a:latin typeface="Helvetica" charset="0"/>
              </a:rPr>
              <a:t>40 </a:t>
            </a:r>
            <a:r>
              <a:rPr lang="en-US" altLang="en-US" dirty="0">
                <a:solidFill>
                  <a:schemeClr val="tx1"/>
                </a:solidFill>
                <a:effectLst>
                  <a:outerShdw blurRad="38100" dist="38100" dir="2700000" algn="tl">
                    <a:srgbClr val="000000">
                      <a:alpha val="43137"/>
                    </a:srgbClr>
                  </a:outerShdw>
                </a:effectLst>
                <a:latin typeface="Helvetica" charset="0"/>
              </a:rPr>
              <a:t>electrons</a:t>
            </a:r>
            <a:r>
              <a:rPr lang="en-US" altLang="en-US" sz="800" dirty="0">
                <a:solidFill>
                  <a:schemeClr val="tx1"/>
                </a:solidFill>
                <a:effectLst>
                  <a:outerShdw blurRad="38100" dist="38100" dir="2700000" algn="tl">
                    <a:srgbClr val="000000">
                      <a:alpha val="43137"/>
                    </a:srgbClr>
                  </a:outerShdw>
                </a:effectLst>
                <a:latin typeface="Helvetica" charset="0"/>
              </a:rPr>
              <a:t> </a:t>
            </a:r>
          </a:p>
        </p:txBody>
      </p:sp>
      <p:sp>
        <p:nvSpPr>
          <p:cNvPr id="5" name="TextBox 4"/>
          <p:cNvSpPr txBox="1"/>
          <p:nvPr/>
        </p:nvSpPr>
        <p:spPr>
          <a:xfrm>
            <a:off x="2817812" y="2819400"/>
            <a:ext cx="4724400" cy="523220"/>
          </a:xfrm>
          <a:prstGeom prst="rect">
            <a:avLst/>
          </a:prstGeom>
          <a:noFill/>
        </p:spPr>
        <p:txBody>
          <a:bodyPr wrap="square" rtlCol="0">
            <a:spAutoFit/>
          </a:bodyPr>
          <a:lstStyle/>
          <a:p>
            <a:r>
              <a:rPr lang="en-US" altLang="en-US" dirty="0" smtClean="0">
                <a:solidFill>
                  <a:schemeClr val="tx1"/>
                </a:solidFill>
                <a:effectLst>
                  <a:outerShdw blurRad="38100" dist="38100" dir="2700000" algn="tl">
                    <a:srgbClr val="000000">
                      <a:alpha val="43137"/>
                    </a:srgbClr>
                  </a:outerShdw>
                </a:effectLst>
                <a:latin typeface="Helvetica" charset="0"/>
              </a:rPr>
              <a:t>4 + (7 x 4) = </a:t>
            </a:r>
            <a:r>
              <a:rPr lang="en-US" altLang="en-US" u="sng" dirty="0" smtClean="0">
                <a:solidFill>
                  <a:schemeClr val="tx1"/>
                </a:solidFill>
                <a:effectLst>
                  <a:outerShdw blurRad="38100" dist="38100" dir="2700000" algn="tl">
                    <a:srgbClr val="000000">
                      <a:alpha val="43137"/>
                    </a:srgbClr>
                  </a:outerShdw>
                </a:effectLst>
                <a:latin typeface="Helvetica" charset="0"/>
              </a:rPr>
              <a:t>32</a:t>
            </a:r>
            <a:r>
              <a:rPr lang="en-US" altLang="en-US" dirty="0" smtClean="0">
                <a:solidFill>
                  <a:schemeClr val="tx1"/>
                </a:solidFill>
                <a:effectLst>
                  <a:outerShdw blurRad="38100" dist="38100" dir="2700000" algn="tl">
                    <a:srgbClr val="000000">
                      <a:alpha val="43137"/>
                    </a:srgbClr>
                  </a:outerShdw>
                </a:effectLst>
                <a:latin typeface="Helvetica" charset="0"/>
              </a:rPr>
              <a:t>  electrons</a:t>
            </a:r>
            <a:endParaRPr lang="en-US" dirty="0"/>
          </a:p>
        </p:txBody>
      </p:sp>
      <p:sp>
        <p:nvSpPr>
          <p:cNvPr id="6" name="TextBox 5"/>
          <p:cNvSpPr txBox="1"/>
          <p:nvPr/>
        </p:nvSpPr>
        <p:spPr>
          <a:xfrm>
            <a:off x="3046412" y="3352800"/>
            <a:ext cx="5105400" cy="523220"/>
          </a:xfrm>
          <a:prstGeom prst="rect">
            <a:avLst/>
          </a:prstGeom>
          <a:noFill/>
        </p:spPr>
        <p:txBody>
          <a:bodyPr wrap="square" rtlCol="0">
            <a:spAutoFit/>
          </a:bodyPr>
          <a:lstStyle/>
          <a:p>
            <a:r>
              <a:rPr lang="en-US" altLang="en-US" dirty="0" smtClean="0">
                <a:solidFill>
                  <a:schemeClr val="tx1"/>
                </a:solidFill>
                <a:effectLst>
                  <a:outerShdw blurRad="38100" dist="38100" dir="2700000" algn="tl">
                    <a:srgbClr val="000000">
                      <a:alpha val="43137"/>
                    </a:srgbClr>
                  </a:outerShdw>
                </a:effectLst>
                <a:latin typeface="Helvetica" charset="0"/>
              </a:rPr>
              <a:t>N – A      =   8  electrons</a:t>
            </a:r>
            <a:endParaRPr lang="en-US" dirty="0"/>
          </a:p>
        </p:txBody>
      </p:sp>
      <p:sp>
        <p:nvSpPr>
          <p:cNvPr id="7" name="TextBox 6"/>
          <p:cNvSpPr txBox="1"/>
          <p:nvPr/>
        </p:nvSpPr>
        <p:spPr>
          <a:xfrm>
            <a:off x="684212" y="3962400"/>
            <a:ext cx="3048000" cy="523220"/>
          </a:xfrm>
          <a:prstGeom prst="rect">
            <a:avLst/>
          </a:prstGeom>
          <a:noFill/>
        </p:spPr>
        <p:txBody>
          <a:bodyPr wrap="square" rtlCol="0">
            <a:spAutoFit/>
          </a:bodyPr>
          <a:lstStyle/>
          <a:p>
            <a:r>
              <a:rPr lang="en-US" dirty="0" smtClean="0">
                <a:solidFill>
                  <a:schemeClr val="tx1"/>
                </a:solidFill>
              </a:rPr>
              <a:t>Central Atom = </a:t>
            </a:r>
            <a:endParaRPr lang="en-US" dirty="0">
              <a:solidFill>
                <a:schemeClr val="tx1"/>
              </a:solidFill>
            </a:endParaRPr>
          </a:p>
        </p:txBody>
      </p:sp>
      <p:sp>
        <p:nvSpPr>
          <p:cNvPr id="8" name="TextBox 7"/>
          <p:cNvSpPr txBox="1"/>
          <p:nvPr/>
        </p:nvSpPr>
        <p:spPr>
          <a:xfrm>
            <a:off x="3503612" y="3962400"/>
            <a:ext cx="3505200" cy="523220"/>
          </a:xfrm>
          <a:prstGeom prst="rect">
            <a:avLst/>
          </a:prstGeom>
          <a:noFill/>
        </p:spPr>
        <p:txBody>
          <a:bodyPr wrap="square" rtlCol="0">
            <a:spAutoFit/>
          </a:bodyPr>
          <a:lstStyle/>
          <a:p>
            <a:r>
              <a:rPr lang="en-US" dirty="0" smtClean="0">
                <a:solidFill>
                  <a:schemeClr val="tx1"/>
                </a:solidFill>
              </a:rPr>
              <a:t>Carbon</a:t>
            </a:r>
            <a:endParaRPr lang="en-US" dirty="0">
              <a:solidFill>
                <a:schemeClr val="tx1"/>
              </a:solidFill>
            </a:endParaRPr>
          </a:p>
        </p:txBody>
      </p:sp>
      <p:sp>
        <p:nvSpPr>
          <p:cNvPr id="9" name="TextBox 8"/>
          <p:cNvSpPr txBox="1"/>
          <p:nvPr/>
        </p:nvSpPr>
        <p:spPr>
          <a:xfrm>
            <a:off x="684212" y="4572000"/>
            <a:ext cx="2819400" cy="533400"/>
          </a:xfrm>
          <a:prstGeom prst="rect">
            <a:avLst/>
          </a:prstGeom>
          <a:noFill/>
        </p:spPr>
        <p:txBody>
          <a:bodyPr wrap="square" rtlCol="0">
            <a:spAutoFit/>
          </a:bodyPr>
          <a:lstStyle/>
          <a:p>
            <a:r>
              <a:rPr lang="en-US" dirty="0" smtClean="0">
                <a:solidFill>
                  <a:schemeClr val="tx1"/>
                </a:solidFill>
              </a:rPr>
              <a:t>Draw structure</a:t>
            </a:r>
            <a:endParaRPr lang="en-US" dirty="0">
              <a:solidFill>
                <a:schemeClr val="tx1"/>
              </a:solidFill>
            </a:endParaRPr>
          </a:p>
        </p:txBody>
      </p:sp>
      <p:pic>
        <p:nvPicPr>
          <p:cNvPr id="20484" name="Picture 4" descr="http://www.tutor-homework.com/Chemistry_Help/Molecular_Geometry/CCl4-1.jpg"/>
          <p:cNvPicPr>
            <a:picLocks noChangeAspect="1" noChangeArrowheads="1"/>
          </p:cNvPicPr>
          <p:nvPr/>
        </p:nvPicPr>
        <p:blipFill>
          <a:blip r:embed="rId2" cstate="print"/>
          <a:srcRect/>
          <a:stretch>
            <a:fillRect/>
          </a:stretch>
        </p:blipFill>
        <p:spPr bwMode="auto">
          <a:xfrm>
            <a:off x="6627812" y="4419600"/>
            <a:ext cx="2362200" cy="2314576"/>
          </a:xfrm>
          <a:prstGeom prst="rect">
            <a:avLst/>
          </a:prstGeom>
          <a:noFill/>
        </p:spPr>
      </p:pic>
      <p:grpSp>
        <p:nvGrpSpPr>
          <p:cNvPr id="11" name="Group 17"/>
          <p:cNvGrpSpPr>
            <a:grpSpLocks/>
          </p:cNvGrpSpPr>
          <p:nvPr/>
        </p:nvGrpSpPr>
        <p:grpSpPr bwMode="auto">
          <a:xfrm>
            <a:off x="3427412" y="5334000"/>
            <a:ext cx="2133600" cy="1301628"/>
            <a:chOff x="4190" y="987"/>
            <a:chExt cx="1290" cy="981"/>
          </a:xfrm>
        </p:grpSpPr>
        <p:sp>
          <p:nvSpPr>
            <p:cNvPr id="12" name="Rectangle 10"/>
            <p:cNvSpPr>
              <a:spLocks noChangeArrowheads="1"/>
            </p:cNvSpPr>
            <p:nvPr/>
          </p:nvSpPr>
          <p:spPr bwMode="auto">
            <a:xfrm>
              <a:off x="4190" y="987"/>
              <a:ext cx="33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en-US" sz="3600" dirty="0" err="1" smtClean="0">
                  <a:solidFill>
                    <a:schemeClr val="tx1"/>
                  </a:solidFill>
                  <a:latin typeface="Geneva"/>
                </a:rPr>
                <a:t>Cl</a:t>
              </a:r>
              <a:endParaRPr lang="en-US" altLang="en-US" sz="3600" dirty="0">
                <a:solidFill>
                  <a:schemeClr val="tx1"/>
                </a:solidFill>
                <a:latin typeface="Geneva"/>
              </a:endParaRPr>
            </a:p>
          </p:txBody>
        </p:sp>
        <p:sp>
          <p:nvSpPr>
            <p:cNvPr id="13" name="Rectangle 11"/>
            <p:cNvSpPr>
              <a:spLocks noChangeArrowheads="1"/>
            </p:cNvSpPr>
            <p:nvPr/>
          </p:nvSpPr>
          <p:spPr bwMode="auto">
            <a:xfrm>
              <a:off x="5224" y="987"/>
              <a:ext cx="2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err="1" smtClean="0">
                  <a:solidFill>
                    <a:srgbClr val="000000"/>
                  </a:solidFill>
                  <a:latin typeface="Geneva" charset="0"/>
                </a:rPr>
                <a:t>Cl</a:t>
              </a:r>
              <a:endParaRPr lang="en-US" altLang="en-US" dirty="0">
                <a:effectLst>
                  <a:outerShdw blurRad="38100" dist="38100" dir="2700000" algn="tl">
                    <a:srgbClr val="000000"/>
                  </a:outerShdw>
                </a:effectLst>
              </a:endParaRPr>
            </a:p>
          </p:txBody>
        </p:sp>
        <p:sp>
          <p:nvSpPr>
            <p:cNvPr id="14" name="Rectangle 12"/>
            <p:cNvSpPr>
              <a:spLocks noChangeArrowheads="1"/>
            </p:cNvSpPr>
            <p:nvPr/>
          </p:nvSpPr>
          <p:spPr bwMode="auto">
            <a:xfrm>
              <a:off x="4697" y="1619"/>
              <a:ext cx="2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err="1" smtClean="0">
                  <a:solidFill>
                    <a:srgbClr val="000000"/>
                  </a:solidFill>
                  <a:latin typeface="Geneva" charset="0"/>
                </a:rPr>
                <a:t>Cl</a:t>
              </a:r>
              <a:endParaRPr lang="en-US" altLang="en-US" dirty="0">
                <a:effectLst>
                  <a:outerShdw blurRad="38100" dist="38100" dir="2700000" algn="tl">
                    <a:srgbClr val="000000"/>
                  </a:outerShdw>
                </a:effectLst>
              </a:endParaRPr>
            </a:p>
          </p:txBody>
        </p:sp>
        <p:sp>
          <p:nvSpPr>
            <p:cNvPr id="15" name="Rectangle 13"/>
            <p:cNvSpPr>
              <a:spLocks noChangeArrowheads="1"/>
            </p:cNvSpPr>
            <p:nvPr/>
          </p:nvSpPr>
          <p:spPr bwMode="auto">
            <a:xfrm>
              <a:off x="4731" y="1003"/>
              <a:ext cx="21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smtClean="0">
                  <a:solidFill>
                    <a:srgbClr val="00BB00"/>
                  </a:solidFill>
                  <a:latin typeface="Geneva" charset="0"/>
                </a:rPr>
                <a:t>C</a:t>
              </a:r>
              <a:endParaRPr lang="en-US" altLang="en-US" dirty="0">
                <a:effectLst>
                  <a:outerShdw blurRad="38100" dist="38100" dir="2700000" algn="tl">
                    <a:srgbClr val="000000"/>
                  </a:outerShdw>
                </a:effectLst>
              </a:endParaRPr>
            </a:p>
          </p:txBody>
        </p:sp>
        <p:sp>
          <p:nvSpPr>
            <p:cNvPr id="16" name="Line 14"/>
            <p:cNvSpPr>
              <a:spLocks noChangeShapeType="1"/>
            </p:cNvSpPr>
            <p:nvPr/>
          </p:nvSpPr>
          <p:spPr bwMode="auto">
            <a:xfrm>
              <a:off x="4449"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7" name="Line 15"/>
            <p:cNvSpPr>
              <a:spLocks noChangeShapeType="1"/>
            </p:cNvSpPr>
            <p:nvPr/>
          </p:nvSpPr>
          <p:spPr bwMode="auto">
            <a:xfrm>
              <a:off x="4950" y="1179"/>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8" name="Line 16"/>
            <p:cNvSpPr>
              <a:spLocks noChangeShapeType="1"/>
            </p:cNvSpPr>
            <p:nvPr/>
          </p:nvSpPr>
          <p:spPr bwMode="auto">
            <a:xfrm>
              <a:off x="4835" y="1389"/>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sp>
        <p:nvSpPr>
          <p:cNvPr id="19" name="Line 15"/>
          <p:cNvSpPr>
            <a:spLocks noChangeShapeType="1"/>
          </p:cNvSpPr>
          <p:nvPr/>
        </p:nvSpPr>
        <p:spPr bwMode="auto">
          <a:xfrm flipH="1">
            <a:off x="4494212" y="5029200"/>
            <a:ext cx="0" cy="382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0" name="Rectangle 11"/>
          <p:cNvSpPr>
            <a:spLocks noChangeArrowheads="1"/>
          </p:cNvSpPr>
          <p:nvPr/>
        </p:nvSpPr>
        <p:spPr bwMode="auto">
          <a:xfrm>
            <a:off x="4265612" y="4495800"/>
            <a:ext cx="4616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err="1" smtClean="0">
                <a:solidFill>
                  <a:srgbClr val="000000"/>
                </a:solidFill>
                <a:latin typeface="Geneva" charset="0"/>
              </a:rPr>
              <a:t>Cl</a:t>
            </a:r>
            <a:endParaRPr lang="en-US" altLang="en-US" dirty="0">
              <a:effectLst>
                <a:outerShdw blurRad="38100" dist="38100" dir="2700000" algn="tl">
                  <a:srgbClr val="000000"/>
                </a:outerShdw>
              </a:effectLst>
            </a:endParaRPr>
          </a:p>
        </p:txBody>
      </p:sp>
      <p:sp>
        <p:nvSpPr>
          <p:cNvPr id="21" name="Rectangle 9"/>
          <p:cNvSpPr>
            <a:spLocks noChangeArrowheads="1"/>
          </p:cNvSpPr>
          <p:nvPr/>
        </p:nvSpPr>
        <p:spPr bwMode="auto">
          <a:xfrm>
            <a:off x="7466012" y="2819400"/>
            <a:ext cx="2436813"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400" dirty="0" smtClean="0">
                <a:solidFill>
                  <a:schemeClr val="hlink"/>
                </a:solidFill>
                <a:effectLst>
                  <a:outerShdw blurRad="38100" dist="38100" dir="2700000" algn="tl">
                    <a:srgbClr val="000000"/>
                  </a:outerShdw>
                </a:effectLst>
                <a:latin typeface="Helvetica" charset="0"/>
              </a:rPr>
              <a:t>4 SHARED </a:t>
            </a:r>
            <a:r>
              <a:rPr lang="en-US" altLang="en-US" sz="2400" dirty="0">
                <a:solidFill>
                  <a:schemeClr val="hlink"/>
                </a:solidFill>
                <a:effectLst>
                  <a:outerShdw blurRad="38100" dist="38100" dir="2700000" algn="tl">
                    <a:srgbClr val="000000"/>
                  </a:outerShdw>
                </a:effectLst>
                <a:latin typeface="Helvetica" charset="0"/>
              </a:rPr>
              <a:t>PAIRS and </a:t>
            </a:r>
            <a:r>
              <a:rPr lang="en-US" altLang="en-US" sz="2400" dirty="0" smtClean="0">
                <a:solidFill>
                  <a:schemeClr val="hlink"/>
                </a:solidFill>
                <a:effectLst>
                  <a:outerShdw blurRad="38100" dist="38100" dir="2700000" algn="tl">
                    <a:srgbClr val="000000"/>
                  </a:outerShdw>
                </a:effectLst>
                <a:latin typeface="Helvetica" charset="0"/>
              </a:rPr>
              <a:t>0 LONE </a:t>
            </a:r>
            <a:r>
              <a:rPr lang="en-US" altLang="en-US" sz="2400" dirty="0">
                <a:solidFill>
                  <a:schemeClr val="hlink"/>
                </a:solidFill>
                <a:effectLst>
                  <a:outerShdw blurRad="38100" dist="38100" dir="2700000" algn="tl">
                    <a:srgbClr val="000000"/>
                  </a:outerShdw>
                </a:effectLst>
                <a:latin typeface="Helvetica" charset="0"/>
              </a:rPr>
              <a:t>PAIR.</a:t>
            </a:r>
            <a:r>
              <a:rPr lang="en-US" altLang="en-US" sz="2400" dirty="0">
                <a:solidFill>
                  <a:schemeClr val="tx1"/>
                </a:solidFill>
                <a:effectLst>
                  <a:outerShdw blurRad="38100" dist="38100" dir="2700000" algn="tl">
                    <a:srgbClr val="FFFFFF"/>
                  </a:outerShdw>
                </a:effectLst>
                <a:latin typeface="Helvetica" charset="0"/>
              </a:rPr>
              <a:t> </a:t>
            </a:r>
            <a:r>
              <a:rPr lang="en-US" altLang="en-US" sz="2400" dirty="0" smtClean="0">
                <a:solidFill>
                  <a:schemeClr val="tx1"/>
                </a:solidFill>
                <a:effectLst>
                  <a:outerShdw blurRad="38100" dist="38100" dir="2700000" algn="tl">
                    <a:srgbClr val="FFFFFF"/>
                  </a:outerShdw>
                </a:effectLst>
                <a:latin typeface="Helvetica" charset="0"/>
              </a:rPr>
              <a:t> (4/0)</a:t>
            </a:r>
            <a:endParaRPr lang="en-US" altLang="en-US" sz="2400" dirty="0">
              <a:solidFill>
                <a:schemeClr val="tx1"/>
              </a:solidFill>
              <a:effectLst>
                <a:outerShdw blurRad="38100" dist="38100" dir="2700000" algn="tl">
                  <a:srgbClr val="FFFFFF"/>
                </a:outerShdw>
              </a:effectLst>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48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p:bldP spid="5" grpId="0"/>
      <p:bldP spid="6" grpId="0"/>
      <p:bldP spid="7" grpId="0"/>
      <p:bldP spid="8" grpId="0"/>
      <p:bldP spid="9" grpId="0"/>
      <p:bldP spid="19" grpId="0" animBg="1"/>
      <p:bldP spid="20" grpId="0"/>
      <p:bldP spid="2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0013" y="152400"/>
            <a:ext cx="7159625" cy="1143000"/>
          </a:xfrm>
        </p:spPr>
        <p:txBody>
          <a:bodyPr/>
          <a:lstStyle/>
          <a:p>
            <a:r>
              <a:rPr lang="en-US" smtClean="0"/>
              <a:t>Keep an Eye on the Ions!</a:t>
            </a:r>
          </a:p>
        </p:txBody>
      </p:sp>
      <p:sp>
        <p:nvSpPr>
          <p:cNvPr id="21507" name="Rectangle 3"/>
          <p:cNvSpPr>
            <a:spLocks noGrp="1" noChangeArrowheads="1"/>
          </p:cNvSpPr>
          <p:nvPr>
            <p:ph type="body" idx="1"/>
          </p:nvPr>
        </p:nvSpPr>
        <p:spPr>
          <a:xfrm>
            <a:off x="379412" y="1219200"/>
            <a:ext cx="9296400" cy="4114800"/>
          </a:xfrm>
        </p:spPr>
        <p:txBody>
          <a:bodyPr/>
          <a:lstStyle/>
          <a:p>
            <a:r>
              <a:rPr lang="en-US" dirty="0" smtClean="0"/>
              <a:t>Anions – add the electrons gained from the charge to the valence electrons that are Available when calculating NAS</a:t>
            </a:r>
          </a:p>
          <a:p>
            <a:r>
              <a:rPr lang="en-US" dirty="0" smtClean="0"/>
              <a:t>Cations – subtract the electrons lost from the charge to the valence electrons that are Available when calculating NAS</a:t>
            </a:r>
          </a:p>
          <a:p>
            <a:r>
              <a:rPr lang="en-US" dirty="0" smtClean="0"/>
              <a:t>Put [ ] around the entire structure, and indicate the charge at the top right</a:t>
            </a:r>
          </a:p>
        </p:txBody>
      </p:sp>
      <p:pic>
        <p:nvPicPr>
          <p:cNvPr id="21508" name="Picture 4" descr="128che38"/>
          <p:cNvPicPr>
            <a:picLocks noChangeAspect="1" noChangeArrowheads="1"/>
          </p:cNvPicPr>
          <p:nvPr/>
        </p:nvPicPr>
        <p:blipFill>
          <a:blip r:embed="rId2" cstate="print"/>
          <a:srcRect/>
          <a:stretch>
            <a:fillRect/>
          </a:stretch>
        </p:blipFill>
        <p:spPr bwMode="auto">
          <a:xfrm>
            <a:off x="1370013" y="3657600"/>
            <a:ext cx="7239000" cy="26701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685800" y="457200"/>
            <a:ext cx="8416925" cy="685800"/>
          </a:xfrm>
          <a:effectLst>
            <a:outerShdw dist="35921"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Violations of the Octet Rule</a:t>
            </a:r>
            <a:br>
              <a:rPr lang="en-US" altLang="en-US" sz="4400" smtClean="0">
                <a:solidFill>
                  <a:schemeClr val="hlink"/>
                </a:solidFill>
                <a:effectLst>
                  <a:outerShdw blurRad="38100" dist="38100" dir="2700000" algn="tl">
                    <a:srgbClr val="000000"/>
                  </a:outerShdw>
                </a:effectLst>
                <a:latin typeface="Comic Sans MS" pitchFamily="66" charset="0"/>
              </a:rPr>
            </a:br>
            <a:r>
              <a:rPr lang="en-US" altLang="en-US" sz="1600" smtClean="0">
                <a:solidFill>
                  <a:schemeClr val="hlink"/>
                </a:solidFill>
                <a:effectLst>
                  <a:outerShdw blurRad="38100" dist="38100" dir="2700000" algn="tl">
                    <a:srgbClr val="000000"/>
                  </a:outerShdw>
                </a:effectLst>
                <a:latin typeface="Comic Sans MS" pitchFamily="66" charset="0"/>
              </a:rPr>
              <a:t>(Honors only)</a:t>
            </a:r>
            <a:endParaRPr lang="en-US" altLang="en-US" sz="1600" smtClean="0">
              <a:solidFill>
                <a:schemeClr val="hlink"/>
              </a:solidFill>
              <a:effectLst>
                <a:outerShdw blurRad="38100" dist="38100" dir="2700000" algn="tl">
                  <a:srgbClr val="000000"/>
                </a:outerShdw>
              </a:effectLst>
            </a:endParaRPr>
          </a:p>
        </p:txBody>
      </p:sp>
      <p:sp>
        <p:nvSpPr>
          <p:cNvPr id="65540" name="Rectangle 4"/>
          <p:cNvSpPr>
            <a:spLocks noGrp="1" noChangeArrowheads="1"/>
          </p:cNvSpPr>
          <p:nvPr>
            <p:ph type="body" idx="1"/>
          </p:nvPr>
        </p:nvSpPr>
        <p:spPr>
          <a:xfrm>
            <a:off x="455613" y="1295400"/>
            <a:ext cx="6477000" cy="2057400"/>
          </a:xfrm>
        </p:spPr>
        <p:txBody>
          <a:bodyPr/>
          <a:lstStyle/>
          <a:p>
            <a:pPr>
              <a:buFontTx/>
              <a:buNone/>
              <a:defRPr/>
            </a:pPr>
            <a:r>
              <a:rPr lang="en-US" altLang="en-US" sz="2800" smtClean="0">
                <a:effectLst>
                  <a:outerShdw blurRad="38100" dist="38100" dir="2700000" algn="tl">
                    <a:srgbClr val="FFFFFF"/>
                  </a:outerShdw>
                </a:effectLst>
              </a:rPr>
              <a:t>Usually occurs with B and elements of higher periods. Common exceptions are: Be, B, P, S, and Xe. </a:t>
            </a:r>
          </a:p>
        </p:txBody>
      </p:sp>
      <p:grpSp>
        <p:nvGrpSpPr>
          <p:cNvPr id="22532" name="Group 8"/>
          <p:cNvGrpSpPr>
            <a:grpSpLocks/>
          </p:cNvGrpSpPr>
          <p:nvPr/>
        </p:nvGrpSpPr>
        <p:grpSpPr bwMode="auto">
          <a:xfrm>
            <a:off x="455613" y="3733800"/>
            <a:ext cx="2908300" cy="2638425"/>
            <a:chOff x="782" y="1941"/>
            <a:chExt cx="1833" cy="1662"/>
          </a:xfrm>
        </p:grpSpPr>
        <p:pic>
          <p:nvPicPr>
            <p:cNvPr id="22537" name="Picture 5"/>
            <p:cNvPicPr>
              <a:picLocks noChangeArrowheads="1"/>
            </p:cNvPicPr>
            <p:nvPr/>
          </p:nvPicPr>
          <p:blipFill>
            <a:blip r:embed="rId2" cstate="print"/>
            <a:srcRect/>
            <a:stretch>
              <a:fillRect/>
            </a:stretch>
          </p:blipFill>
          <p:spPr bwMode="auto">
            <a:xfrm>
              <a:off x="782" y="1941"/>
              <a:ext cx="1833" cy="1662"/>
            </a:xfrm>
            <a:prstGeom prst="rect">
              <a:avLst/>
            </a:prstGeom>
            <a:noFill/>
            <a:ln w="50800">
              <a:noFill/>
              <a:miter lim="800000"/>
              <a:headEnd/>
              <a:tailEnd/>
            </a:ln>
            <a:effectLst/>
          </p:spPr>
        </p:pic>
        <p:sp>
          <p:nvSpPr>
            <p:cNvPr id="22538" name="Rectangle 6"/>
            <p:cNvSpPr>
              <a:spLocks noChangeArrowheads="1"/>
            </p:cNvSpPr>
            <p:nvPr/>
          </p:nvSpPr>
          <p:spPr bwMode="auto">
            <a:xfrm>
              <a:off x="1706" y="3150"/>
              <a:ext cx="548" cy="363"/>
            </a:xfrm>
            <a:prstGeom prst="rect">
              <a:avLst/>
            </a:prstGeom>
            <a:noFill/>
            <a:ln w="50800">
              <a:noFill/>
              <a:miter lim="800000"/>
              <a:headEnd/>
              <a:tailEnd/>
            </a:ln>
            <a:effectLst>
              <a:outerShdw dist="53882" dir="2700000" algn="ctr" rotWithShape="0">
                <a:schemeClr val="bg2"/>
              </a:outerShdw>
            </a:effectLst>
          </p:spPr>
          <p:txBody>
            <a:bodyPr wrap="none" lIns="90487" tIns="44450" rIns="90487" bIns="44450">
              <a:spAutoFit/>
            </a:bodyPr>
            <a:lstStyle/>
            <a:p>
              <a:r>
                <a:rPr lang="en-US" altLang="en-US" sz="3200">
                  <a:solidFill>
                    <a:schemeClr val="tx1"/>
                  </a:solidFill>
                </a:rPr>
                <a:t>BF</a:t>
              </a:r>
              <a:r>
                <a:rPr lang="en-US" altLang="en-US" sz="3200" baseline="-25000">
                  <a:solidFill>
                    <a:schemeClr val="tx1"/>
                  </a:solidFill>
                </a:rPr>
                <a:t>3</a:t>
              </a:r>
            </a:p>
          </p:txBody>
        </p:sp>
      </p:grpSp>
      <p:grpSp>
        <p:nvGrpSpPr>
          <p:cNvPr id="22533" name="Group 9"/>
          <p:cNvGrpSpPr>
            <a:grpSpLocks/>
          </p:cNvGrpSpPr>
          <p:nvPr/>
        </p:nvGrpSpPr>
        <p:grpSpPr bwMode="auto">
          <a:xfrm>
            <a:off x="7008813" y="2133600"/>
            <a:ext cx="2654300" cy="4191000"/>
            <a:chOff x="3423" y="1320"/>
            <a:chExt cx="1673" cy="2640"/>
          </a:xfrm>
        </p:grpSpPr>
        <p:pic>
          <p:nvPicPr>
            <p:cNvPr id="22535" name="Picture 2"/>
            <p:cNvPicPr>
              <a:picLocks noChangeArrowheads="1"/>
            </p:cNvPicPr>
            <p:nvPr/>
          </p:nvPicPr>
          <p:blipFill>
            <a:blip r:embed="rId3" cstate="print"/>
            <a:srcRect/>
            <a:stretch>
              <a:fillRect/>
            </a:stretch>
          </p:blipFill>
          <p:spPr bwMode="auto">
            <a:xfrm>
              <a:off x="3423" y="1320"/>
              <a:ext cx="1673" cy="2640"/>
            </a:xfrm>
            <a:prstGeom prst="rect">
              <a:avLst/>
            </a:prstGeom>
            <a:noFill/>
            <a:ln w="50800">
              <a:noFill/>
              <a:miter lim="800000"/>
              <a:headEnd/>
              <a:tailEnd/>
            </a:ln>
            <a:effectLst/>
          </p:spPr>
        </p:pic>
        <p:sp>
          <p:nvSpPr>
            <p:cNvPr id="22536" name="Rectangle 7"/>
            <p:cNvSpPr>
              <a:spLocks noChangeArrowheads="1"/>
            </p:cNvSpPr>
            <p:nvPr/>
          </p:nvSpPr>
          <p:spPr bwMode="auto">
            <a:xfrm>
              <a:off x="3474" y="3150"/>
              <a:ext cx="534" cy="363"/>
            </a:xfrm>
            <a:prstGeom prst="rect">
              <a:avLst/>
            </a:prstGeom>
            <a:noFill/>
            <a:ln w="50800">
              <a:noFill/>
              <a:miter lim="800000"/>
              <a:headEnd/>
              <a:tailEnd/>
            </a:ln>
            <a:effectLst>
              <a:outerShdw dist="53882" dir="2700000" algn="ctr" rotWithShape="0">
                <a:schemeClr val="bg2"/>
              </a:outerShdw>
            </a:effectLst>
          </p:spPr>
          <p:txBody>
            <a:bodyPr wrap="none" lIns="90487" tIns="44450" rIns="90487" bIns="44450">
              <a:spAutoFit/>
            </a:bodyPr>
            <a:lstStyle/>
            <a:p>
              <a:r>
                <a:rPr lang="en-US" altLang="en-US" sz="3200">
                  <a:solidFill>
                    <a:schemeClr val="tx1"/>
                  </a:solidFill>
                </a:rPr>
                <a:t>SF</a:t>
              </a:r>
              <a:r>
                <a:rPr lang="en-US" altLang="en-US" sz="3200" baseline="-25000">
                  <a:solidFill>
                    <a:schemeClr val="tx1"/>
                  </a:solidFill>
                </a:rPr>
                <a:t>4</a:t>
              </a:r>
            </a:p>
          </p:txBody>
        </p:sp>
      </p:grpSp>
      <p:sp>
        <p:nvSpPr>
          <p:cNvPr id="65546" name="Text Box 10"/>
          <p:cNvSpPr txBox="1">
            <a:spLocks noChangeArrowheads="1"/>
          </p:cNvSpPr>
          <p:nvPr/>
        </p:nvSpPr>
        <p:spPr bwMode="auto">
          <a:xfrm>
            <a:off x="3503613" y="2971800"/>
            <a:ext cx="2971800" cy="3084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chemeClr val="tx1"/>
                </a:solidFill>
                <a:effectLst>
                  <a:outerShdw blurRad="38100" dist="38100" dir="2700000" algn="tl">
                    <a:srgbClr val="FFFFFF"/>
                  </a:outerShdw>
                </a:effectLst>
              </a:rPr>
              <a:t>Be: 4</a:t>
            </a:r>
          </a:p>
          <a:p>
            <a:pPr>
              <a:spcBef>
                <a:spcPct val="50000"/>
              </a:spcBef>
              <a:defRPr/>
            </a:pPr>
            <a:r>
              <a:rPr lang="en-US">
                <a:solidFill>
                  <a:schemeClr val="tx1"/>
                </a:solidFill>
                <a:effectLst>
                  <a:outerShdw blurRad="38100" dist="38100" dir="2700000" algn="tl">
                    <a:srgbClr val="FFFFFF"/>
                  </a:outerShdw>
                </a:effectLst>
              </a:rPr>
              <a:t>B: 6</a:t>
            </a:r>
          </a:p>
          <a:p>
            <a:pPr>
              <a:spcBef>
                <a:spcPct val="50000"/>
              </a:spcBef>
              <a:defRPr/>
            </a:pPr>
            <a:r>
              <a:rPr lang="en-US">
                <a:solidFill>
                  <a:schemeClr val="tx1"/>
                </a:solidFill>
                <a:effectLst>
                  <a:outerShdw blurRad="38100" dist="38100" dir="2700000" algn="tl">
                    <a:srgbClr val="FFFFFF"/>
                  </a:outerShdw>
                </a:effectLst>
              </a:rPr>
              <a:t>P: 8 OR 10</a:t>
            </a:r>
          </a:p>
          <a:p>
            <a:pPr>
              <a:spcBef>
                <a:spcPct val="50000"/>
              </a:spcBef>
              <a:defRPr/>
            </a:pPr>
            <a:r>
              <a:rPr lang="en-US">
                <a:solidFill>
                  <a:schemeClr val="tx1"/>
                </a:solidFill>
                <a:effectLst>
                  <a:outerShdw blurRad="38100" dist="38100" dir="2700000" algn="tl">
                    <a:srgbClr val="FFFFFF"/>
                  </a:outerShdw>
                </a:effectLst>
              </a:rPr>
              <a:t>S: 8, 10, OR 12</a:t>
            </a:r>
          </a:p>
          <a:p>
            <a:pPr>
              <a:spcBef>
                <a:spcPct val="50000"/>
              </a:spcBef>
              <a:defRPr/>
            </a:pPr>
            <a:r>
              <a:rPr lang="en-US">
                <a:solidFill>
                  <a:schemeClr val="tx1"/>
                </a:solidFill>
                <a:effectLst>
                  <a:outerShdw blurRad="38100" dist="38100" dir="2700000" algn="tl">
                    <a:srgbClr val="FFFFFF"/>
                  </a:outerShdw>
                </a:effectLst>
              </a:rPr>
              <a:t>Xe: 8, 10, OR 12</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6189663" y="1447800"/>
            <a:ext cx="3529012" cy="2947988"/>
          </a:xfrm>
          <a:prstGeom prst="rect">
            <a:avLst/>
          </a:prstGeom>
          <a:noFill/>
          <a:ln w="50800">
            <a:noFill/>
            <a:miter lim="800000"/>
            <a:headEnd/>
            <a:tailEnd/>
          </a:ln>
          <a:effectLst/>
        </p:spPr>
      </p:pic>
      <p:pic>
        <p:nvPicPr>
          <p:cNvPr id="23555" name="Picture 3"/>
          <p:cNvPicPr>
            <a:picLocks noChangeArrowheads="1"/>
          </p:cNvPicPr>
          <p:nvPr/>
        </p:nvPicPr>
        <p:blipFill>
          <a:blip r:embed="rId3" cstate="print"/>
          <a:srcRect/>
          <a:stretch>
            <a:fillRect/>
          </a:stretch>
        </p:blipFill>
        <p:spPr bwMode="auto">
          <a:xfrm>
            <a:off x="485775" y="1092200"/>
            <a:ext cx="3454400" cy="3467100"/>
          </a:xfrm>
          <a:prstGeom prst="rect">
            <a:avLst/>
          </a:prstGeom>
          <a:noFill/>
          <a:ln w="50800">
            <a:noFill/>
            <a:miter lim="800000"/>
            <a:headEnd/>
            <a:tailEnd/>
          </a:ln>
          <a:effectLst/>
        </p:spPr>
      </p:pic>
      <p:pic>
        <p:nvPicPr>
          <p:cNvPr id="23556" name="Picture 4"/>
          <p:cNvPicPr>
            <a:picLocks noChangeArrowheads="1"/>
          </p:cNvPicPr>
          <p:nvPr/>
        </p:nvPicPr>
        <p:blipFill>
          <a:blip r:embed="rId4" cstate="print"/>
          <a:srcRect/>
          <a:stretch>
            <a:fillRect/>
          </a:stretch>
        </p:blipFill>
        <p:spPr bwMode="auto">
          <a:xfrm>
            <a:off x="2208213" y="3962400"/>
            <a:ext cx="2144712" cy="2108200"/>
          </a:xfrm>
          <a:prstGeom prst="rect">
            <a:avLst/>
          </a:prstGeom>
          <a:noFill/>
          <a:ln w="50800">
            <a:noFill/>
            <a:miter lim="800000"/>
            <a:headEnd/>
            <a:tailEnd/>
          </a:ln>
          <a:effectLst/>
        </p:spPr>
      </p:pic>
      <p:sp>
        <p:nvSpPr>
          <p:cNvPr id="86021" name="Rectangle 5"/>
          <p:cNvSpPr>
            <a:spLocks noGrp="1" noChangeArrowheads="1"/>
          </p:cNvSpPr>
          <p:nvPr>
            <p:ph type="title"/>
          </p:nvPr>
        </p:nvSpPr>
        <p:spPr>
          <a:xfrm>
            <a:off x="1371600" y="457200"/>
            <a:ext cx="7159625" cy="1143000"/>
          </a:xfrm>
          <a:effectLst>
            <a:outerShdw dist="71842" dir="2700000" algn="ctr" rotWithShape="0">
              <a:schemeClr val="tx2"/>
            </a:outerShdw>
          </a:effectLst>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MOLECULAR GEOMETRY</a:t>
            </a:r>
            <a:endParaRPr lang="en-US" altLang="en-US" sz="5400" smtClean="0">
              <a:solidFill>
                <a:schemeClr val="hlink"/>
              </a:solidFill>
              <a:effectLst>
                <a:outerShdw blurRad="38100" dist="38100" dir="2700000" algn="tl">
                  <a:srgbClr val="000000"/>
                </a:outerShdw>
              </a:effectLst>
            </a:endParaRPr>
          </a:p>
        </p:txBody>
      </p:sp>
      <p:pic>
        <p:nvPicPr>
          <p:cNvPr id="23558" name="Picture 6"/>
          <p:cNvPicPr>
            <a:picLocks noChangeArrowheads="1"/>
          </p:cNvPicPr>
          <p:nvPr/>
        </p:nvPicPr>
        <p:blipFill>
          <a:blip r:embed="rId5" cstate="print"/>
          <a:srcRect/>
          <a:stretch>
            <a:fillRect/>
          </a:stretch>
        </p:blipFill>
        <p:spPr bwMode="auto">
          <a:xfrm>
            <a:off x="4703763" y="4038600"/>
            <a:ext cx="3960812" cy="2501900"/>
          </a:xfrm>
          <a:prstGeom prst="rect">
            <a:avLst/>
          </a:prstGeom>
          <a:noFill/>
          <a:ln w="508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sz="half" idx="1"/>
          </p:nvPr>
        </p:nvSpPr>
        <p:spPr>
          <a:xfrm>
            <a:off x="531813" y="1981200"/>
            <a:ext cx="5410200" cy="4114800"/>
          </a:xfrm>
        </p:spPr>
        <p:txBody>
          <a:bodyPr/>
          <a:lstStyle/>
          <a:p>
            <a:pPr>
              <a:buFontTx/>
              <a:buNone/>
              <a:defRPr/>
            </a:pPr>
            <a:r>
              <a:rPr lang="en-US" altLang="en-US" sz="4800" smtClean="0">
                <a:solidFill>
                  <a:srgbClr val="063DE8"/>
                </a:solidFill>
                <a:effectLst>
                  <a:outerShdw blurRad="38100" dist="38100" dir="2700000" algn="tl">
                    <a:srgbClr val="000000"/>
                  </a:outerShdw>
                </a:effectLst>
                <a:latin typeface="Helvetica" charset="0"/>
              </a:rPr>
              <a:t> 		VSEPR</a:t>
            </a:r>
            <a:r>
              <a:rPr lang="en-US" altLang="en-US" sz="4800" smtClean="0">
                <a:effectLst>
                  <a:outerShdw blurRad="38100" dist="38100" dir="2700000" algn="tl">
                    <a:srgbClr val="FFFFFF"/>
                  </a:outerShdw>
                </a:effectLst>
                <a:latin typeface="Helvetica" charset="0"/>
              </a:rPr>
              <a:t> </a:t>
            </a:r>
            <a:endParaRPr lang="en-US" altLang="en-US" smtClean="0">
              <a:effectLst>
                <a:outerShdw blurRad="38100" dist="38100" dir="2700000" algn="tl">
                  <a:srgbClr val="FFFFFF"/>
                </a:outerShdw>
              </a:effectLst>
              <a:latin typeface="Helvetica" charset="0"/>
            </a:endParaRPr>
          </a:p>
          <a:p>
            <a:pPr>
              <a:defRPr/>
            </a:pPr>
            <a:r>
              <a:rPr lang="en-US" altLang="en-US" sz="3600" smtClean="0">
                <a:solidFill>
                  <a:schemeClr val="hlink"/>
                </a:solidFill>
                <a:effectLst>
                  <a:outerShdw blurRad="38100" dist="38100" dir="2700000" algn="tl">
                    <a:srgbClr val="000000"/>
                  </a:outerShdw>
                </a:effectLst>
                <a:latin typeface="Helvetica" charset="0"/>
              </a:rPr>
              <a:t>V</a:t>
            </a:r>
            <a:r>
              <a:rPr lang="en-US" altLang="en-US" smtClean="0">
                <a:effectLst>
                  <a:outerShdw blurRad="38100" dist="38100" dir="2700000" algn="tl">
                    <a:srgbClr val="FFFFFF"/>
                  </a:outerShdw>
                </a:effectLst>
                <a:latin typeface="Helvetica" charset="0"/>
              </a:rPr>
              <a:t>alence </a:t>
            </a:r>
            <a:r>
              <a:rPr lang="en-US" altLang="en-US" sz="3600" smtClean="0">
                <a:solidFill>
                  <a:schemeClr val="hlink"/>
                </a:solidFill>
                <a:effectLst>
                  <a:outerShdw blurRad="38100" dist="38100" dir="2700000" algn="tl">
                    <a:srgbClr val="000000"/>
                  </a:outerShdw>
                </a:effectLst>
                <a:latin typeface="Helvetica" charset="0"/>
              </a:rPr>
              <a:t>S</a:t>
            </a:r>
            <a:r>
              <a:rPr lang="en-US" altLang="en-US" smtClean="0">
                <a:effectLst>
                  <a:outerShdw blurRad="38100" dist="38100" dir="2700000" algn="tl">
                    <a:srgbClr val="FFFFFF"/>
                  </a:outerShdw>
                </a:effectLst>
                <a:latin typeface="Helvetica" charset="0"/>
              </a:rPr>
              <a:t>hell </a:t>
            </a:r>
            <a:r>
              <a:rPr lang="en-US" altLang="en-US" sz="3600" smtClean="0">
                <a:solidFill>
                  <a:schemeClr val="hlink"/>
                </a:solidFill>
                <a:effectLst>
                  <a:outerShdw blurRad="38100" dist="38100" dir="2700000" algn="tl">
                    <a:srgbClr val="000000"/>
                  </a:outerShdw>
                </a:effectLst>
                <a:latin typeface="Helvetica" charset="0"/>
              </a:rPr>
              <a:t>E</a:t>
            </a:r>
            <a:r>
              <a:rPr lang="en-US" altLang="en-US" smtClean="0">
                <a:effectLst>
                  <a:outerShdw blurRad="38100" dist="38100" dir="2700000" algn="tl">
                    <a:srgbClr val="FFFFFF"/>
                  </a:outerShdw>
                </a:effectLst>
                <a:latin typeface="Helvetica" charset="0"/>
              </a:rPr>
              <a:t>lectron </a:t>
            </a:r>
            <a:r>
              <a:rPr lang="en-US" altLang="en-US" sz="3600" smtClean="0">
                <a:solidFill>
                  <a:schemeClr val="hlink"/>
                </a:solidFill>
                <a:effectLst>
                  <a:outerShdw blurRad="38100" dist="38100" dir="2700000" algn="tl">
                    <a:srgbClr val="000000"/>
                  </a:outerShdw>
                </a:effectLst>
                <a:latin typeface="Helvetica" charset="0"/>
              </a:rPr>
              <a:t>P</a:t>
            </a:r>
            <a:r>
              <a:rPr lang="en-US" altLang="en-US" smtClean="0">
                <a:effectLst>
                  <a:outerShdw blurRad="38100" dist="38100" dir="2700000" algn="tl">
                    <a:srgbClr val="FFFFFF"/>
                  </a:outerShdw>
                </a:effectLst>
                <a:latin typeface="Helvetica" charset="0"/>
              </a:rPr>
              <a:t>air </a:t>
            </a:r>
            <a:r>
              <a:rPr lang="en-US" altLang="en-US" sz="3600" smtClean="0">
                <a:solidFill>
                  <a:schemeClr val="hlink"/>
                </a:solidFill>
                <a:effectLst>
                  <a:outerShdw blurRad="38100" dist="38100" dir="2700000" algn="tl">
                    <a:srgbClr val="000000"/>
                  </a:outerShdw>
                </a:effectLst>
                <a:latin typeface="Helvetica" charset="0"/>
              </a:rPr>
              <a:t>R</a:t>
            </a:r>
            <a:r>
              <a:rPr lang="en-US" altLang="en-US" smtClean="0">
                <a:effectLst>
                  <a:outerShdw blurRad="38100" dist="38100" dir="2700000" algn="tl">
                    <a:srgbClr val="FFFFFF"/>
                  </a:outerShdw>
                </a:effectLst>
                <a:latin typeface="Helvetica" charset="0"/>
              </a:rPr>
              <a:t>epulsion theory.</a:t>
            </a:r>
          </a:p>
          <a:p>
            <a:pPr>
              <a:defRPr/>
            </a:pPr>
            <a:r>
              <a:rPr lang="en-US" altLang="en-US" sz="2800" smtClean="0">
                <a:effectLst>
                  <a:outerShdw blurRad="38100" dist="38100" dir="2700000" algn="tl">
                    <a:srgbClr val="FFFFFF"/>
                  </a:outerShdw>
                </a:effectLst>
                <a:latin typeface="Helvetica" charset="0"/>
              </a:rPr>
              <a:t>Most important factor in determining geometry is relative </a:t>
            </a:r>
            <a:r>
              <a:rPr lang="en-US" altLang="en-US" sz="2800" smtClean="0">
                <a:solidFill>
                  <a:schemeClr val="bg1"/>
                </a:solidFill>
                <a:effectLst>
                  <a:outerShdw blurRad="38100" dist="38100" dir="2700000" algn="tl">
                    <a:srgbClr val="000000"/>
                  </a:outerShdw>
                </a:effectLst>
                <a:latin typeface="Helvetica" charset="0"/>
              </a:rPr>
              <a:t>repulsion between electron pairs.</a:t>
            </a:r>
          </a:p>
        </p:txBody>
      </p:sp>
      <p:sp>
        <p:nvSpPr>
          <p:cNvPr id="87043" name="Rectangle 3"/>
          <p:cNvSpPr>
            <a:spLocks noChangeArrowheads="1"/>
          </p:cNvSpPr>
          <p:nvPr/>
        </p:nvSpPr>
        <p:spPr bwMode="auto">
          <a:xfrm>
            <a:off x="6272213" y="1447800"/>
            <a:ext cx="3051175" cy="2651125"/>
          </a:xfrm>
          <a:prstGeom prst="rect">
            <a:avLst/>
          </a:prstGeom>
          <a:solidFill>
            <a:srgbClr val="FCFEB9"/>
          </a:solidFill>
          <a:ln>
            <a:noFill/>
          </a:ln>
          <a:effectLst>
            <a:outerShdw dist="53882"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rPr>
              <a:t>Molecule adopts the shape that minimizes the electron pair repulsions.</a:t>
            </a:r>
          </a:p>
        </p:txBody>
      </p:sp>
      <p:sp>
        <p:nvSpPr>
          <p:cNvPr id="87044" name="Rectangle 4"/>
          <p:cNvSpPr>
            <a:spLocks noChangeArrowheads="1"/>
          </p:cNvSpPr>
          <p:nvPr/>
        </p:nvSpPr>
        <p:spPr bwMode="auto">
          <a:xfrm>
            <a:off x="1238250" y="457200"/>
            <a:ext cx="7756525" cy="6858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90000"/>
              </a:lnSpc>
              <a:defRPr/>
            </a:pPr>
            <a:r>
              <a:rPr lang="en-US" altLang="en-US" sz="4400">
                <a:solidFill>
                  <a:schemeClr val="hlink"/>
                </a:solidFill>
                <a:effectLst>
                  <a:outerShdw blurRad="38100" dist="38100" dir="2700000" algn="tl">
                    <a:srgbClr val="000000"/>
                  </a:outerShdw>
                </a:effectLst>
                <a:latin typeface="Comic Sans MS" pitchFamily="66" charset="0"/>
              </a:rPr>
              <a:t>MOLECULAR GEOMETRY</a:t>
            </a:r>
          </a:p>
        </p:txBody>
      </p:sp>
      <p:pic>
        <p:nvPicPr>
          <p:cNvPr id="87047" name="09M15AN1.avi">
            <a:hlinkClick r:id="" action="ppaction://media"/>
          </p:cNvPr>
          <p:cNvPicPr>
            <a:picLocks noGrp="1" noRot="1" noChangeAspect="1" noChangeArrowheads="1"/>
          </p:cNvPicPr>
          <p:nvPr>
            <p:ph sz="half" idx="2"/>
            <a:videoFile r:link="rId1"/>
          </p:nvPr>
        </p:nvPicPr>
        <p:blipFill>
          <a:blip r:embed="rId3" cstate="print"/>
          <a:srcRect/>
          <a:stretch>
            <a:fillRect/>
          </a:stretch>
        </p:blipFill>
        <p:spPr>
          <a:xfrm>
            <a:off x="6246813" y="4191000"/>
            <a:ext cx="2971800" cy="2228850"/>
          </a:xfrm>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870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7047"/>
                                        </p:tgtEl>
                                      </p:cBhvr>
                                    </p:cmd>
                                  </p:childTnLst>
                                </p:cTn>
                              </p:par>
                            </p:childTnLst>
                          </p:cTn>
                        </p:par>
                      </p:childTnLst>
                    </p:cTn>
                  </p:par>
                </p:childTnLst>
              </p:cTn>
              <p:nextCondLst>
                <p:cond evt="onClick" delay="0">
                  <p:tgtEl>
                    <p:spTgt spid="87047"/>
                  </p:tgtEl>
                </p:cond>
              </p:nextCondLst>
            </p:seq>
            <p:video>
              <p:cMediaNode>
                <p:cTn id="7" fill="hold" display="0">
                  <p:stCondLst>
                    <p:cond delay="indefinite"/>
                  </p:stCondLst>
                  <p:endCondLst>
                    <p:cond evt="onNext" delay="0">
                      <p:tgtEl>
                        <p:sldTgt/>
                      </p:tgtEl>
                    </p:cond>
                    <p:cond evt="onPrev" delay="0">
                      <p:tgtEl>
                        <p:sldTgt/>
                      </p:tgtEl>
                    </p:cond>
                  </p:endCondLst>
                </p:cTn>
                <p:tgtEl>
                  <p:spTgt spid="8704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6" name="Rectangle 14"/>
          <p:cNvSpPr>
            <a:spLocks noGrp="1" noChangeArrowheads="1"/>
          </p:cNvSpPr>
          <p:nvPr>
            <p:ph type="title" sz="quarter"/>
          </p:nvPr>
        </p:nvSpPr>
        <p:spPr>
          <a:xfrm>
            <a:off x="1370013" y="228600"/>
            <a:ext cx="7159625" cy="1143000"/>
          </a:xfrm>
        </p:spPr>
        <p:txBody>
          <a:bodyPr/>
          <a:lstStyle/>
          <a:p>
            <a:pPr>
              <a:defRPr/>
            </a:pPr>
            <a:r>
              <a:rPr lang="en-US" smtClean="0">
                <a:solidFill>
                  <a:schemeClr val="hlink"/>
                </a:solidFill>
                <a:effectLst>
                  <a:outerShdw blurRad="38100" dist="38100" dir="2700000" algn="tl">
                    <a:srgbClr val="000000"/>
                  </a:outerShdw>
                </a:effectLst>
                <a:latin typeface="Comic Sans MS" pitchFamily="66" charset="0"/>
              </a:rPr>
              <a:t>Some Common Geometries</a:t>
            </a:r>
          </a:p>
        </p:txBody>
      </p:sp>
      <p:pic>
        <p:nvPicPr>
          <p:cNvPr id="90136" name="09M15AN3.avi">
            <a:hlinkClick r:id="" action="ppaction://media"/>
          </p:cNvPr>
          <p:cNvPicPr>
            <a:picLocks noGrp="1" noRot="1" noChangeAspect="1" noChangeArrowheads="1"/>
          </p:cNvPicPr>
          <p:nvPr>
            <p:ph sz="quarter" idx="1"/>
            <a:videoFile r:link="rId1"/>
          </p:nvPr>
        </p:nvPicPr>
        <p:blipFill>
          <a:blip r:embed="rId5" cstate="print"/>
          <a:srcRect/>
          <a:stretch>
            <a:fillRect/>
          </a:stretch>
        </p:blipFill>
        <p:spPr>
          <a:xfrm>
            <a:off x="227013" y="4648200"/>
            <a:ext cx="2286000" cy="1981200"/>
          </a:xfrm>
        </p:spPr>
      </p:pic>
      <p:pic>
        <p:nvPicPr>
          <p:cNvPr id="25604" name="Picture 7"/>
          <p:cNvPicPr>
            <a:picLocks noGrp="1" noChangeArrowheads="1"/>
          </p:cNvPicPr>
          <p:nvPr>
            <p:ph sz="quarter" idx="2"/>
          </p:nvPr>
        </p:nvPicPr>
        <p:blipFill>
          <a:blip r:embed="rId6" cstate="print"/>
          <a:srcRect/>
          <a:stretch>
            <a:fillRect/>
          </a:stretch>
        </p:blipFill>
        <p:spPr>
          <a:xfrm>
            <a:off x="2513013" y="4648200"/>
            <a:ext cx="2016125" cy="1981200"/>
          </a:xfrm>
          <a:solidFill>
            <a:schemeClr val="bg1"/>
          </a:solidFill>
          <a:ln w="6350">
            <a:solidFill>
              <a:schemeClr val="tx1"/>
            </a:solidFill>
          </a:ln>
          <a:effectLst>
            <a:outerShdw dist="63500" dir="3187806" algn="ctr" rotWithShape="0">
              <a:schemeClr val="bg2"/>
            </a:outerShdw>
          </a:effectLst>
        </p:spPr>
      </p:pic>
      <p:pic>
        <p:nvPicPr>
          <p:cNvPr id="25605" name="Picture 13"/>
          <p:cNvPicPr>
            <a:picLocks noGrp="1" noChangeArrowheads="1"/>
          </p:cNvPicPr>
          <p:nvPr>
            <p:ph sz="quarter" idx="4"/>
          </p:nvPr>
        </p:nvPicPr>
        <p:blipFill>
          <a:blip r:embed="rId7" cstate="print"/>
          <a:srcRect/>
          <a:stretch>
            <a:fillRect/>
          </a:stretch>
        </p:blipFill>
        <p:spPr>
          <a:xfrm>
            <a:off x="7694613" y="4648200"/>
            <a:ext cx="1973262" cy="1981200"/>
          </a:xfrm>
          <a:noFill/>
          <a:ln w="6350">
            <a:solidFill>
              <a:schemeClr val="tx1"/>
            </a:solidFill>
          </a:ln>
          <a:effectLst>
            <a:outerShdw dist="63500" dir="3187806" algn="ctr" rotWithShape="0">
              <a:schemeClr val="bg2"/>
            </a:outerShdw>
          </a:effectLst>
        </p:spPr>
      </p:pic>
      <p:pic>
        <p:nvPicPr>
          <p:cNvPr id="25606" name="Picture 17"/>
          <p:cNvPicPr>
            <a:picLocks noChangeAspect="1" noChangeArrowheads="1"/>
          </p:cNvPicPr>
          <p:nvPr/>
        </p:nvPicPr>
        <p:blipFill>
          <a:blip r:embed="rId8" cstate="print"/>
          <a:srcRect/>
          <a:stretch>
            <a:fillRect/>
          </a:stretch>
        </p:blipFill>
        <p:spPr bwMode="auto">
          <a:xfrm>
            <a:off x="4722813" y="2133600"/>
            <a:ext cx="3465512" cy="1468438"/>
          </a:xfrm>
          <a:prstGeom prst="rect">
            <a:avLst/>
          </a:prstGeom>
          <a:noFill/>
          <a:ln w="12700">
            <a:noFill/>
            <a:miter lim="800000"/>
            <a:headEnd/>
            <a:tailEnd/>
          </a:ln>
          <a:effectLst>
            <a:outerShdw dist="53882" dir="2700000" algn="ctr" rotWithShape="0">
              <a:schemeClr val="bg2"/>
            </a:outerShdw>
          </a:effectLst>
        </p:spPr>
      </p:pic>
      <p:sp>
        <p:nvSpPr>
          <p:cNvPr id="90130" name="Text Box 18"/>
          <p:cNvSpPr txBox="1">
            <a:spLocks noChangeArrowheads="1"/>
          </p:cNvSpPr>
          <p:nvPr/>
        </p:nvSpPr>
        <p:spPr bwMode="auto">
          <a:xfrm>
            <a:off x="4799013" y="1524000"/>
            <a:ext cx="1371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000000"/>
                  </a:outerShdw>
                </a:effectLst>
              </a:rPr>
              <a:t>Linear</a:t>
            </a:r>
          </a:p>
        </p:txBody>
      </p:sp>
      <p:sp>
        <p:nvSpPr>
          <p:cNvPr id="90131" name="Text Box 19"/>
          <p:cNvSpPr txBox="1">
            <a:spLocks noChangeArrowheads="1"/>
          </p:cNvSpPr>
          <p:nvPr/>
        </p:nvSpPr>
        <p:spPr bwMode="auto">
          <a:xfrm>
            <a:off x="836613" y="4114800"/>
            <a:ext cx="33528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23AFDB"/>
                </a:solidFill>
                <a:effectLst>
                  <a:outerShdw blurRad="38100" dist="38100" dir="2700000" algn="tl">
                    <a:srgbClr val="000000"/>
                  </a:outerShdw>
                </a:effectLst>
              </a:rPr>
              <a:t>Trigonal Planar</a:t>
            </a:r>
          </a:p>
        </p:txBody>
      </p:sp>
      <p:sp>
        <p:nvSpPr>
          <p:cNvPr id="90132" name="Text Box 20"/>
          <p:cNvSpPr txBox="1">
            <a:spLocks noChangeArrowheads="1"/>
          </p:cNvSpPr>
          <p:nvPr/>
        </p:nvSpPr>
        <p:spPr bwMode="auto">
          <a:xfrm>
            <a:off x="6704013" y="4038600"/>
            <a:ext cx="2133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005400"/>
                </a:solidFill>
                <a:effectLst>
                  <a:outerShdw blurRad="38100" dist="38100" dir="2700000" algn="tl">
                    <a:srgbClr val="000000"/>
                  </a:outerShdw>
                </a:effectLst>
              </a:rPr>
              <a:t>Tetrahedral</a:t>
            </a:r>
          </a:p>
        </p:txBody>
      </p:sp>
      <p:pic>
        <p:nvPicPr>
          <p:cNvPr id="90133" name="09M15AN1.avi">
            <a:hlinkClick r:id="" action="ppaction://media"/>
          </p:cNvPr>
          <p:cNvPicPr>
            <a:picLocks noRot="1" noChangeAspect="1" noChangeArrowheads="1"/>
          </p:cNvPicPr>
          <p:nvPr>
            <a:videoFile r:link="rId2"/>
          </p:nvPr>
        </p:nvPicPr>
        <p:blipFill>
          <a:blip r:embed="rId9" cstate="print"/>
          <a:srcRect/>
          <a:stretch>
            <a:fillRect/>
          </a:stretch>
        </p:blipFill>
        <p:spPr bwMode="auto">
          <a:xfrm>
            <a:off x="2589213" y="2133600"/>
            <a:ext cx="1828800" cy="1371600"/>
          </a:xfrm>
          <a:prstGeom prst="rect">
            <a:avLst/>
          </a:prstGeom>
          <a:noFill/>
          <a:ln w="9525">
            <a:noFill/>
            <a:miter lim="800000"/>
            <a:headEnd/>
            <a:tailEnd/>
          </a:ln>
        </p:spPr>
      </p:pic>
      <p:pic>
        <p:nvPicPr>
          <p:cNvPr id="90139" name="09M15AN4.avi">
            <a:hlinkClick r:id="" action="ppaction://media"/>
          </p:cNvPr>
          <p:cNvPicPr>
            <a:picLocks noGrp="1" noRot="1" noChangeAspect="1" noChangeArrowheads="1"/>
          </p:cNvPicPr>
          <p:nvPr>
            <p:ph sz="quarter" idx="3"/>
            <a:videoFile r:link="rId3"/>
          </p:nvPr>
        </p:nvPicPr>
        <p:blipFill>
          <a:blip r:embed="rId10" cstate="print"/>
          <a:srcRect/>
          <a:stretch>
            <a:fillRect/>
          </a:stretch>
        </p:blipFill>
        <p:spPr>
          <a:xfrm>
            <a:off x="5256213" y="4648200"/>
            <a:ext cx="2286000" cy="19812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167" fill="hold"/>
                                        <p:tgtEl>
                                          <p:spTgt spid="9013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2542" fill="hold"/>
                                        <p:tgtEl>
                                          <p:spTgt spid="90136"/>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2542" fill="hold"/>
                                        <p:tgtEl>
                                          <p:spTgt spid="9013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90133"/>
                </p:tgtEl>
              </p:cMediaNode>
            </p:video>
            <p:seq concurrent="1" nextAc="seek">
              <p:cTn id="16" restart="whenNotActive" fill="hold" evtFilter="cancelBubble" nodeType="interactiveSeq">
                <p:stCondLst>
                  <p:cond evt="onClick" delay="0">
                    <p:tgtEl>
                      <p:spTgt spid="9013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90133"/>
                                        </p:tgtEl>
                                      </p:cBhvr>
                                    </p:cmd>
                                  </p:childTnLst>
                                </p:cTn>
                              </p:par>
                            </p:childTnLst>
                          </p:cTn>
                        </p:par>
                      </p:childTnLst>
                    </p:cTn>
                  </p:par>
                </p:childTnLst>
              </p:cTn>
              <p:nextCondLst>
                <p:cond evt="onClick" delay="0">
                  <p:tgtEl>
                    <p:spTgt spid="90133"/>
                  </p:tgtEl>
                </p:cond>
              </p:nextCondLst>
            </p:seq>
            <p:video>
              <p:cMediaNode>
                <p:cTn id="21" fill="hold" display="0">
                  <p:stCondLst>
                    <p:cond delay="indefinite"/>
                  </p:stCondLst>
                  <p:endCondLst>
                    <p:cond evt="onNext" delay="0">
                      <p:tgtEl>
                        <p:sldTgt/>
                      </p:tgtEl>
                    </p:cond>
                    <p:cond evt="onPrev" delay="0">
                      <p:tgtEl>
                        <p:sldTgt/>
                      </p:tgtEl>
                    </p:cond>
                  </p:endCondLst>
                </p:cTn>
                <p:tgtEl>
                  <p:spTgt spid="90136"/>
                </p:tgtEl>
              </p:cMediaNode>
            </p:video>
            <p:seq concurrent="1" nextAc="seek">
              <p:cTn id="22" restart="whenNotActive" fill="hold" evtFilter="cancelBubble" nodeType="interactiveSeq">
                <p:stCondLst>
                  <p:cond evt="onClick" delay="0">
                    <p:tgtEl>
                      <p:spTgt spid="9013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clickEffect">
                                  <p:stCondLst>
                                    <p:cond delay="0"/>
                                  </p:stCondLst>
                                  <p:childTnLst>
                                    <p:cmd type="call" cmd="togglePause">
                                      <p:cBhvr>
                                        <p:cTn id="26" dur="1" fill="hold"/>
                                        <p:tgtEl>
                                          <p:spTgt spid="90136"/>
                                        </p:tgtEl>
                                      </p:cBhvr>
                                    </p:cmd>
                                  </p:childTnLst>
                                </p:cTn>
                              </p:par>
                            </p:childTnLst>
                          </p:cTn>
                        </p:par>
                      </p:childTnLst>
                    </p:cTn>
                  </p:par>
                </p:childTnLst>
              </p:cTn>
              <p:nextCondLst>
                <p:cond evt="onClick" delay="0">
                  <p:tgtEl>
                    <p:spTgt spid="90136"/>
                  </p:tgtEl>
                </p:cond>
              </p:nextCondLst>
            </p:seq>
            <p:video>
              <p:cMediaNode>
                <p:cTn id="27" fill="hold" display="0">
                  <p:stCondLst>
                    <p:cond delay="indefinite"/>
                  </p:stCondLst>
                  <p:endCondLst>
                    <p:cond evt="onNext" delay="0">
                      <p:tgtEl>
                        <p:sldTgt/>
                      </p:tgtEl>
                    </p:cond>
                    <p:cond evt="onPrev" delay="0">
                      <p:tgtEl>
                        <p:sldTgt/>
                      </p:tgtEl>
                    </p:cond>
                  </p:endCondLst>
                </p:cTn>
                <p:tgtEl>
                  <p:spTgt spid="90139"/>
                </p:tgtEl>
              </p:cMediaNode>
            </p:video>
            <p:seq concurrent="1" nextAc="seek">
              <p:cTn id="28" restart="whenNotActive" fill="hold" evtFilter="cancelBubble" nodeType="interactiveSeq">
                <p:stCondLst>
                  <p:cond evt="onClick" delay="0">
                    <p:tgtEl>
                      <p:spTgt spid="9013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90139"/>
                                        </p:tgtEl>
                                      </p:cBhvr>
                                    </p:cmd>
                                  </p:childTnLst>
                                </p:cTn>
                              </p:par>
                            </p:childTnLst>
                          </p:cTn>
                        </p:par>
                      </p:childTnLst>
                    </p:cTn>
                  </p:par>
                </p:childTnLst>
              </p:cTn>
              <p:nextCondLst>
                <p:cond evt="onClick" delay="0">
                  <p:tgtEl>
                    <p:spTgt spid="90139"/>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0013" y="0"/>
            <a:ext cx="7159625" cy="1143000"/>
          </a:xfrm>
        </p:spPr>
        <p:txBody>
          <a:bodyPr/>
          <a:lstStyle/>
          <a:p>
            <a:pPr>
              <a:defRPr/>
            </a:pPr>
            <a:r>
              <a:rPr lang="en-US" smtClean="0">
                <a:solidFill>
                  <a:srgbClr val="FF070F"/>
                </a:solidFill>
                <a:effectLst>
                  <a:outerShdw blurRad="38100" dist="38100" dir="2700000" algn="tl">
                    <a:srgbClr val="000000"/>
                  </a:outerShdw>
                </a:effectLst>
              </a:rPr>
              <a:t>VSEPR charts</a:t>
            </a:r>
          </a:p>
        </p:txBody>
      </p:sp>
      <p:sp>
        <p:nvSpPr>
          <p:cNvPr id="184323" name="Rectangle 3"/>
          <p:cNvSpPr>
            <a:spLocks noGrp="1" noChangeArrowheads="1"/>
          </p:cNvSpPr>
          <p:nvPr>
            <p:ph type="body" idx="1"/>
          </p:nvPr>
        </p:nvSpPr>
        <p:spPr>
          <a:xfrm>
            <a:off x="150812" y="990600"/>
            <a:ext cx="9752013" cy="4419600"/>
          </a:xfrm>
        </p:spPr>
        <p:txBody>
          <a:bodyPr/>
          <a:lstStyle/>
          <a:p>
            <a:pPr>
              <a:buNone/>
              <a:defRPr/>
            </a:pPr>
            <a:r>
              <a:rPr lang="en-US" sz="2800" dirty="0" smtClean="0">
                <a:effectLst>
                  <a:outerShdw blurRad="38100" dist="38100" dir="2700000" algn="tl">
                    <a:srgbClr val="FFFFFF"/>
                  </a:outerShdw>
                </a:effectLst>
              </a:rPr>
              <a:t>1. Use the Lewis structure to determine the geometry of the molecule</a:t>
            </a:r>
          </a:p>
          <a:p>
            <a:pPr>
              <a:buNone/>
              <a:defRPr/>
            </a:pPr>
            <a:r>
              <a:rPr lang="en-US" sz="2800" dirty="0" smtClean="0">
                <a:effectLst>
                  <a:outerShdw blurRad="38100" dist="38100" dir="2700000" algn="tl">
                    <a:srgbClr val="FFFFFF"/>
                  </a:outerShdw>
                </a:effectLst>
              </a:rPr>
              <a:t>2. Determine the number of shared and unshared pairs of electrons around the CENTRAL atom only.</a:t>
            </a:r>
          </a:p>
          <a:p>
            <a:pPr>
              <a:buNone/>
              <a:defRPr/>
            </a:pPr>
            <a:r>
              <a:rPr lang="en-US" sz="2800" dirty="0" smtClean="0">
                <a:effectLst>
                  <a:outerShdw blurRad="38100" dist="38100" dir="2700000" algn="tl">
                    <a:srgbClr val="FFFFFF"/>
                  </a:outerShdw>
                </a:effectLst>
              </a:rPr>
              <a:t>	A double bond counts as 1 shared pair</a:t>
            </a:r>
          </a:p>
          <a:p>
            <a:pPr>
              <a:buNone/>
              <a:defRPr/>
            </a:pPr>
            <a:r>
              <a:rPr lang="en-US" sz="2800" dirty="0" smtClean="0">
                <a:effectLst>
                  <a:outerShdw blurRad="38100" dist="38100" dir="2700000" algn="tl">
                    <a:srgbClr val="FFFFFF"/>
                  </a:outerShdw>
                </a:effectLst>
              </a:rPr>
              <a:t>	A triple bond counts as 1 shared pair</a:t>
            </a:r>
          </a:p>
          <a:p>
            <a:pPr>
              <a:buNone/>
              <a:defRPr/>
            </a:pPr>
            <a:r>
              <a:rPr lang="en-US" sz="2800" dirty="0" smtClean="0">
                <a:effectLst>
                  <a:outerShdw blurRad="38100" dist="38100" dir="2700000" algn="tl">
                    <a:srgbClr val="FFFFFF"/>
                  </a:outerShdw>
                </a:effectLst>
              </a:rPr>
              <a:t>3. The number of paired electrons determines hybridization </a:t>
            </a:r>
          </a:p>
          <a:p>
            <a:pPr>
              <a:buNone/>
              <a:defRPr/>
            </a:pPr>
            <a:r>
              <a:rPr lang="en-US" sz="2800" dirty="0" smtClean="0">
                <a:effectLst>
                  <a:outerShdw blurRad="38100" dist="38100" dir="2700000" algn="tl">
                    <a:srgbClr val="FFFFFF"/>
                  </a:outerShdw>
                </a:effectLst>
              </a:rPr>
              <a:t>	The first pair of electrons goes to the “s” orbital</a:t>
            </a:r>
          </a:p>
          <a:p>
            <a:pPr>
              <a:buNone/>
              <a:defRPr/>
            </a:pPr>
            <a:r>
              <a:rPr lang="en-US" sz="2800" dirty="0" smtClean="0">
                <a:effectLst>
                  <a:outerShdw blurRad="38100" dist="38100" dir="2700000" algn="tl">
                    <a:srgbClr val="FFFFFF"/>
                  </a:outerShdw>
                </a:effectLst>
              </a:rPr>
              <a:t>	The next three pairs go to the “p” orbital</a:t>
            </a:r>
          </a:p>
          <a:p>
            <a:pPr>
              <a:buNone/>
              <a:defRPr/>
            </a:pPr>
            <a:r>
              <a:rPr lang="en-US" sz="2800" dirty="0" smtClean="0">
                <a:effectLst>
                  <a:outerShdw blurRad="38100" dist="38100" dir="2700000" algn="tl">
                    <a:srgbClr val="FFFFFF"/>
                  </a:outerShdw>
                </a:effectLst>
              </a:rPr>
              <a:t>	The remaining pairs go to the “d” orbital</a:t>
            </a:r>
          </a:p>
          <a:p>
            <a:pPr>
              <a:buNone/>
              <a:defRPr/>
            </a:pPr>
            <a:endParaRPr lang="en-US" sz="2800" dirty="0" smtClean="0">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vseprtable3"/>
          <p:cNvPicPr>
            <a:picLocks noChangeAspect="1" noChangeArrowheads="1"/>
          </p:cNvPicPr>
          <p:nvPr/>
        </p:nvPicPr>
        <p:blipFill>
          <a:blip r:embed="rId2" cstate="print"/>
          <a:srcRect/>
          <a:stretch>
            <a:fillRect/>
          </a:stretch>
        </p:blipFill>
        <p:spPr bwMode="auto">
          <a:xfrm>
            <a:off x="0" y="0"/>
            <a:ext cx="4283075" cy="6858000"/>
          </a:xfrm>
          <a:prstGeom prst="rect">
            <a:avLst/>
          </a:prstGeom>
          <a:noFill/>
          <a:ln w="9525">
            <a:noFill/>
            <a:miter lim="800000"/>
            <a:headEnd/>
            <a:tailEnd/>
          </a:ln>
        </p:spPr>
      </p:pic>
      <p:pic>
        <p:nvPicPr>
          <p:cNvPr id="27651" name="Picture 5" descr="vseprtable"/>
          <p:cNvPicPr>
            <a:picLocks noChangeAspect="1" noChangeArrowheads="1"/>
          </p:cNvPicPr>
          <p:nvPr/>
        </p:nvPicPr>
        <p:blipFill>
          <a:blip r:embed="rId3" cstate="print"/>
          <a:srcRect/>
          <a:stretch>
            <a:fillRect/>
          </a:stretch>
        </p:blipFill>
        <p:spPr bwMode="auto">
          <a:xfrm>
            <a:off x="4491038" y="2209800"/>
            <a:ext cx="5411787" cy="4422775"/>
          </a:xfrm>
          <a:prstGeom prst="rect">
            <a:avLst/>
          </a:prstGeom>
          <a:noFill/>
          <a:ln w="9525">
            <a:noFill/>
            <a:miter lim="800000"/>
            <a:headEnd/>
            <a:tailEnd/>
          </a:ln>
        </p:spPr>
      </p:pic>
      <p:sp>
        <p:nvSpPr>
          <p:cNvPr id="183302" name="Text Box 6"/>
          <p:cNvSpPr txBox="1">
            <a:spLocks noChangeArrowheads="1"/>
          </p:cNvSpPr>
          <p:nvPr/>
        </p:nvSpPr>
        <p:spPr bwMode="auto">
          <a:xfrm>
            <a:off x="4722813" y="457200"/>
            <a:ext cx="441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000000"/>
                  </a:outerShdw>
                </a:effectLst>
              </a:rPr>
              <a:t>Other VSEPR charts</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0013" y="0"/>
            <a:ext cx="7159625" cy="1143000"/>
          </a:xfrm>
        </p:spPr>
        <p:txBody>
          <a:bodyPr/>
          <a:lstStyle/>
          <a:p>
            <a:pPr>
              <a:defRPr/>
            </a:pPr>
            <a:r>
              <a:rPr lang="en-US" smtClean="0">
                <a:solidFill>
                  <a:srgbClr val="FF070F"/>
                </a:solidFill>
                <a:effectLst>
                  <a:outerShdw blurRad="38100" dist="38100" dir="2700000" algn="tl">
                    <a:srgbClr val="000000"/>
                  </a:outerShdw>
                </a:effectLst>
              </a:rPr>
              <a:t>VSEPR charts</a:t>
            </a:r>
          </a:p>
        </p:txBody>
      </p:sp>
      <p:sp>
        <p:nvSpPr>
          <p:cNvPr id="184323" name="Rectangle 3"/>
          <p:cNvSpPr>
            <a:spLocks noGrp="1" noChangeArrowheads="1"/>
          </p:cNvSpPr>
          <p:nvPr>
            <p:ph type="body" idx="1"/>
          </p:nvPr>
        </p:nvSpPr>
        <p:spPr>
          <a:xfrm>
            <a:off x="150812" y="990600"/>
            <a:ext cx="9752013" cy="5486400"/>
          </a:xfrm>
        </p:spPr>
        <p:txBody>
          <a:bodyPr/>
          <a:lstStyle/>
          <a:p>
            <a:pPr marL="514350" indent="-514350">
              <a:buAutoNum type="arabicPeriod" startAt="4"/>
              <a:defRPr/>
            </a:pPr>
            <a:r>
              <a:rPr lang="en-US" sz="2800" dirty="0" smtClean="0">
                <a:effectLst>
                  <a:outerShdw blurRad="38100" dist="38100" dir="2700000" algn="tl">
                    <a:srgbClr val="FFFFFF"/>
                  </a:outerShdw>
                </a:effectLst>
              </a:rPr>
              <a:t>Look at your VSEPR chart to determine the molecular</a:t>
            </a:r>
          </a:p>
          <a:p>
            <a:pPr marL="514350" indent="-514350">
              <a:buNone/>
              <a:defRPr/>
            </a:pPr>
            <a:r>
              <a:rPr lang="en-US" sz="2800" dirty="0" smtClean="0">
                <a:effectLst>
                  <a:outerShdw blurRad="38100" dist="38100" dir="2700000" algn="tl">
                    <a:srgbClr val="FFFFFF"/>
                  </a:outerShdw>
                </a:effectLst>
              </a:rPr>
              <a:t>	geometry		    Use the CENTRAL atom only</a:t>
            </a:r>
          </a:p>
          <a:p>
            <a:pPr marL="514350" indent="-514350">
              <a:buNone/>
              <a:defRPr/>
            </a:pPr>
            <a:r>
              <a:rPr lang="en-US" sz="2800" dirty="0" smtClean="0">
                <a:effectLst>
                  <a:outerShdw blurRad="38100" dist="38100" dir="2700000" algn="tl">
                    <a:srgbClr val="FFFFFF"/>
                  </a:outerShdw>
                </a:effectLst>
              </a:rPr>
              <a:t>		Example: </a:t>
            </a:r>
            <a:r>
              <a:rPr lang="en-US" altLang="en-US" sz="2800" dirty="0" smtClean="0">
                <a:effectLst>
                  <a:outerShdw blurRad="38100" dist="38100" dir="2700000" algn="tl">
                    <a:srgbClr val="FFFFFF"/>
                  </a:outerShdw>
                </a:effectLst>
                <a:latin typeface="Helvetica" charset="0"/>
              </a:rPr>
              <a:t>CCl</a:t>
            </a:r>
            <a:r>
              <a:rPr lang="en-US" altLang="en-US" sz="2800" baseline="-25000" dirty="0" smtClean="0">
                <a:effectLst>
                  <a:outerShdw blurRad="38100" dist="38100" dir="2700000" algn="tl">
                    <a:srgbClr val="FFFFFF"/>
                  </a:outerShdw>
                </a:effectLst>
                <a:latin typeface="Helvetica" charset="0"/>
              </a:rPr>
              <a:t>4</a:t>
            </a:r>
            <a:endParaRPr lang="en-US" sz="2800" dirty="0" smtClean="0">
              <a:effectLst>
                <a:outerShdw blurRad="38100" dist="38100" dir="2700000" algn="tl">
                  <a:srgbClr val="FFFFFF"/>
                </a:outerShdw>
              </a:effectLst>
            </a:endParaRPr>
          </a:p>
          <a:p>
            <a:pPr>
              <a:buNone/>
              <a:defRPr/>
            </a:pPr>
            <a:endParaRPr lang="en-US" sz="2800" dirty="0" smtClean="0">
              <a:effectLst>
                <a:outerShdw blurRad="38100" dist="38100" dir="2700000" algn="tl">
                  <a:srgbClr val="FFFFFF"/>
                </a:outerShdw>
              </a:effectLst>
            </a:endParaRPr>
          </a:p>
        </p:txBody>
      </p:sp>
      <p:pic>
        <p:nvPicPr>
          <p:cNvPr id="4" name="Picture 4" descr="http://www.tutor-homework.com/Chemistry_Help/Molecular_Geometry/CCl4-1.jpg"/>
          <p:cNvPicPr>
            <a:picLocks noChangeAspect="1" noChangeArrowheads="1"/>
          </p:cNvPicPr>
          <p:nvPr/>
        </p:nvPicPr>
        <p:blipFill>
          <a:blip r:embed="rId2" cstate="print"/>
          <a:srcRect/>
          <a:stretch>
            <a:fillRect/>
          </a:stretch>
        </p:blipFill>
        <p:spPr bwMode="auto">
          <a:xfrm>
            <a:off x="989012" y="2895600"/>
            <a:ext cx="2828807" cy="2771776"/>
          </a:xfrm>
          <a:prstGeom prst="rect">
            <a:avLst/>
          </a:prstGeom>
          <a:noFill/>
        </p:spPr>
      </p:pic>
      <p:cxnSp>
        <p:nvCxnSpPr>
          <p:cNvPr id="8" name="Straight Arrow Connector 7"/>
          <p:cNvCxnSpPr/>
          <p:nvPr/>
        </p:nvCxnSpPr>
        <p:spPr bwMode="auto">
          <a:xfrm flipV="1">
            <a:off x="3351212" y="2286000"/>
            <a:ext cx="914400" cy="914400"/>
          </a:xfrm>
          <a:prstGeom prst="straightConnector1">
            <a:avLst/>
          </a:prstGeom>
          <a:solidFill>
            <a:schemeClr val="bg1"/>
          </a:solidFill>
          <a:ln>
            <a:noFill/>
            <a:tailEnd type="arrow"/>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4341812" y="1828800"/>
            <a:ext cx="990600" cy="1143000"/>
          </a:xfrm>
          <a:prstGeom prst="straightConnector1">
            <a:avLst/>
          </a:prstGeom>
          <a:solidFill>
            <a:schemeClr val="bg1"/>
          </a:solidFill>
          <a:ln>
            <a:noFill/>
            <a:tailEnd type="arrow"/>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Line 47"/>
          <p:cNvSpPr>
            <a:spLocks noChangeShapeType="1"/>
          </p:cNvSpPr>
          <p:nvPr/>
        </p:nvSpPr>
        <p:spPr bwMode="auto">
          <a:xfrm flipH="1">
            <a:off x="2589212" y="3200400"/>
            <a:ext cx="990600" cy="6096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4" name="Line 47"/>
          <p:cNvSpPr>
            <a:spLocks noChangeShapeType="1"/>
          </p:cNvSpPr>
          <p:nvPr/>
        </p:nvSpPr>
        <p:spPr bwMode="auto">
          <a:xfrm flipH="1" flipV="1">
            <a:off x="2894012" y="4343400"/>
            <a:ext cx="990600" cy="7620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 name="Line 47"/>
          <p:cNvSpPr>
            <a:spLocks noChangeShapeType="1"/>
          </p:cNvSpPr>
          <p:nvPr/>
        </p:nvSpPr>
        <p:spPr bwMode="auto">
          <a:xfrm flipV="1">
            <a:off x="1141412" y="4724400"/>
            <a:ext cx="1143000" cy="6096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 name="Line 47"/>
          <p:cNvSpPr>
            <a:spLocks noChangeShapeType="1"/>
          </p:cNvSpPr>
          <p:nvPr/>
        </p:nvSpPr>
        <p:spPr bwMode="auto">
          <a:xfrm>
            <a:off x="1217612" y="3352800"/>
            <a:ext cx="762000" cy="838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 name="TextBox 16"/>
          <p:cNvSpPr txBox="1"/>
          <p:nvPr/>
        </p:nvSpPr>
        <p:spPr>
          <a:xfrm>
            <a:off x="3503612" y="2819400"/>
            <a:ext cx="381000" cy="523220"/>
          </a:xfrm>
          <a:prstGeom prst="rect">
            <a:avLst/>
          </a:prstGeom>
          <a:noFill/>
        </p:spPr>
        <p:txBody>
          <a:bodyPr wrap="square" rtlCol="0">
            <a:spAutoFit/>
          </a:bodyPr>
          <a:lstStyle/>
          <a:p>
            <a:r>
              <a:rPr lang="en-US" dirty="0" smtClean="0">
                <a:solidFill>
                  <a:srgbClr val="C00000"/>
                </a:solidFill>
              </a:rPr>
              <a:t>S</a:t>
            </a:r>
            <a:endParaRPr lang="en-US" dirty="0">
              <a:solidFill>
                <a:srgbClr val="C00000"/>
              </a:solidFill>
            </a:endParaRPr>
          </a:p>
        </p:txBody>
      </p:sp>
      <p:sp>
        <p:nvSpPr>
          <p:cNvPr id="18" name="TextBox 17"/>
          <p:cNvSpPr txBox="1"/>
          <p:nvPr/>
        </p:nvSpPr>
        <p:spPr>
          <a:xfrm rot="10800000" flipV="1">
            <a:off x="3884612" y="4876800"/>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19" name="TextBox 18"/>
          <p:cNvSpPr txBox="1"/>
          <p:nvPr/>
        </p:nvSpPr>
        <p:spPr>
          <a:xfrm rot="10800000" flipV="1">
            <a:off x="836612" y="5029200"/>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20" name="TextBox 19"/>
          <p:cNvSpPr txBox="1"/>
          <p:nvPr/>
        </p:nvSpPr>
        <p:spPr>
          <a:xfrm rot="10800000" flipV="1">
            <a:off x="836612" y="2971800"/>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21" name="TextBox 20"/>
          <p:cNvSpPr txBox="1"/>
          <p:nvPr/>
        </p:nvSpPr>
        <p:spPr>
          <a:xfrm>
            <a:off x="4951412" y="2209800"/>
            <a:ext cx="2743200" cy="523220"/>
          </a:xfrm>
          <a:prstGeom prst="rect">
            <a:avLst/>
          </a:prstGeom>
          <a:noFill/>
        </p:spPr>
        <p:txBody>
          <a:bodyPr wrap="square" rtlCol="0">
            <a:spAutoFit/>
          </a:bodyPr>
          <a:lstStyle/>
          <a:p>
            <a:r>
              <a:rPr lang="en-US" dirty="0" smtClean="0">
                <a:solidFill>
                  <a:schemeClr val="tx1"/>
                </a:solidFill>
              </a:rPr>
              <a:t>Shared pairs = </a:t>
            </a:r>
            <a:endParaRPr lang="en-US" dirty="0">
              <a:solidFill>
                <a:schemeClr val="tx1"/>
              </a:solidFill>
            </a:endParaRPr>
          </a:p>
        </p:txBody>
      </p:sp>
      <p:sp>
        <p:nvSpPr>
          <p:cNvPr id="22" name="TextBox 21"/>
          <p:cNvSpPr txBox="1"/>
          <p:nvPr/>
        </p:nvSpPr>
        <p:spPr>
          <a:xfrm>
            <a:off x="7999412" y="2209800"/>
            <a:ext cx="685800" cy="523220"/>
          </a:xfrm>
          <a:prstGeom prst="rect">
            <a:avLst/>
          </a:prstGeom>
          <a:noFill/>
        </p:spPr>
        <p:txBody>
          <a:bodyPr wrap="square" rtlCol="0">
            <a:spAutoFit/>
          </a:bodyPr>
          <a:lstStyle/>
          <a:p>
            <a:r>
              <a:rPr lang="en-US" dirty="0" smtClean="0">
                <a:solidFill>
                  <a:schemeClr val="tx1"/>
                </a:solidFill>
              </a:rPr>
              <a:t>4</a:t>
            </a:r>
            <a:endParaRPr lang="en-US" dirty="0">
              <a:solidFill>
                <a:schemeClr val="tx1"/>
              </a:solidFill>
            </a:endParaRPr>
          </a:p>
        </p:txBody>
      </p:sp>
      <p:sp>
        <p:nvSpPr>
          <p:cNvPr id="23" name="TextBox 22"/>
          <p:cNvSpPr txBox="1"/>
          <p:nvPr/>
        </p:nvSpPr>
        <p:spPr>
          <a:xfrm>
            <a:off x="4951412" y="2743200"/>
            <a:ext cx="3276600" cy="523220"/>
          </a:xfrm>
          <a:prstGeom prst="rect">
            <a:avLst/>
          </a:prstGeom>
          <a:noFill/>
        </p:spPr>
        <p:txBody>
          <a:bodyPr wrap="square" rtlCol="0">
            <a:spAutoFit/>
          </a:bodyPr>
          <a:lstStyle/>
          <a:p>
            <a:r>
              <a:rPr lang="en-US" dirty="0" smtClean="0">
                <a:solidFill>
                  <a:schemeClr val="tx1"/>
                </a:solidFill>
              </a:rPr>
              <a:t>Unshared pairs = </a:t>
            </a:r>
            <a:endParaRPr lang="en-US" dirty="0">
              <a:solidFill>
                <a:schemeClr val="tx1"/>
              </a:solidFill>
            </a:endParaRPr>
          </a:p>
        </p:txBody>
      </p:sp>
      <p:sp>
        <p:nvSpPr>
          <p:cNvPr id="24" name="TextBox 23"/>
          <p:cNvSpPr txBox="1"/>
          <p:nvPr/>
        </p:nvSpPr>
        <p:spPr>
          <a:xfrm>
            <a:off x="7999412" y="2743200"/>
            <a:ext cx="685800" cy="523220"/>
          </a:xfrm>
          <a:prstGeom prst="rect">
            <a:avLst/>
          </a:prstGeom>
          <a:noFill/>
        </p:spPr>
        <p:txBody>
          <a:bodyPr wrap="square" rtlCol="0">
            <a:spAutoFit/>
          </a:bodyPr>
          <a:lstStyle/>
          <a:p>
            <a:r>
              <a:rPr lang="en-US" dirty="0" smtClean="0">
                <a:solidFill>
                  <a:schemeClr val="tx1"/>
                </a:solidFill>
              </a:rPr>
              <a:t>0</a:t>
            </a:r>
            <a:endParaRPr lang="en-US" dirty="0">
              <a:solidFill>
                <a:schemeClr val="tx1"/>
              </a:solidFill>
            </a:endParaRPr>
          </a:p>
        </p:txBody>
      </p:sp>
      <p:sp>
        <p:nvSpPr>
          <p:cNvPr id="25" name="TextBox 24"/>
          <p:cNvSpPr txBox="1"/>
          <p:nvPr/>
        </p:nvSpPr>
        <p:spPr>
          <a:xfrm>
            <a:off x="4951412" y="3276600"/>
            <a:ext cx="2971800" cy="523220"/>
          </a:xfrm>
          <a:prstGeom prst="rect">
            <a:avLst/>
          </a:prstGeom>
          <a:noFill/>
        </p:spPr>
        <p:txBody>
          <a:bodyPr wrap="square" rtlCol="0">
            <a:spAutoFit/>
          </a:bodyPr>
          <a:lstStyle/>
          <a:p>
            <a:r>
              <a:rPr lang="en-US" dirty="0" smtClean="0">
                <a:solidFill>
                  <a:schemeClr val="tx1"/>
                </a:solidFill>
              </a:rPr>
              <a:t>Hybridization = </a:t>
            </a:r>
            <a:endParaRPr lang="en-US" dirty="0">
              <a:solidFill>
                <a:schemeClr val="tx1"/>
              </a:solidFill>
            </a:endParaRPr>
          </a:p>
        </p:txBody>
      </p:sp>
      <p:sp>
        <p:nvSpPr>
          <p:cNvPr id="26" name="TextBox 25"/>
          <p:cNvSpPr txBox="1"/>
          <p:nvPr/>
        </p:nvSpPr>
        <p:spPr>
          <a:xfrm>
            <a:off x="7923212" y="3276600"/>
            <a:ext cx="838200" cy="523220"/>
          </a:xfrm>
          <a:prstGeom prst="rect">
            <a:avLst/>
          </a:prstGeom>
          <a:noFill/>
        </p:spPr>
        <p:txBody>
          <a:bodyPr wrap="square" rtlCol="0">
            <a:spAutoFit/>
          </a:bodyPr>
          <a:lstStyle/>
          <a:p>
            <a:r>
              <a:rPr lang="en-US" dirty="0" smtClean="0">
                <a:solidFill>
                  <a:schemeClr val="tx1"/>
                </a:solidFill>
              </a:rPr>
              <a:t>sp</a:t>
            </a:r>
            <a:r>
              <a:rPr lang="en-US" baseline="30000" dirty="0" smtClean="0">
                <a:solidFill>
                  <a:schemeClr val="tx1"/>
                </a:solidFill>
              </a:rPr>
              <a:t>3</a:t>
            </a:r>
            <a:endParaRPr lang="en-US" dirty="0">
              <a:solidFill>
                <a:schemeClr val="tx1"/>
              </a:solidFill>
            </a:endParaRPr>
          </a:p>
        </p:txBody>
      </p:sp>
      <p:sp>
        <p:nvSpPr>
          <p:cNvPr id="27" name="TextBox 26"/>
          <p:cNvSpPr txBox="1"/>
          <p:nvPr/>
        </p:nvSpPr>
        <p:spPr>
          <a:xfrm>
            <a:off x="4951412" y="3810000"/>
            <a:ext cx="4267200" cy="523220"/>
          </a:xfrm>
          <a:prstGeom prst="rect">
            <a:avLst/>
          </a:prstGeom>
          <a:noFill/>
        </p:spPr>
        <p:txBody>
          <a:bodyPr wrap="square" rtlCol="0">
            <a:spAutoFit/>
          </a:bodyPr>
          <a:lstStyle/>
          <a:p>
            <a:r>
              <a:rPr lang="en-US" dirty="0" smtClean="0">
                <a:solidFill>
                  <a:schemeClr val="tx1"/>
                </a:solidFill>
              </a:rPr>
              <a:t>Molecular Geometry  = </a:t>
            </a:r>
            <a:endParaRPr lang="en-US" dirty="0">
              <a:solidFill>
                <a:schemeClr val="tx1"/>
              </a:solidFill>
            </a:endParaRPr>
          </a:p>
        </p:txBody>
      </p:sp>
      <p:sp>
        <p:nvSpPr>
          <p:cNvPr id="28" name="TextBox 27"/>
          <p:cNvSpPr txBox="1"/>
          <p:nvPr/>
        </p:nvSpPr>
        <p:spPr>
          <a:xfrm>
            <a:off x="6627812" y="4419600"/>
            <a:ext cx="2971800" cy="523220"/>
          </a:xfrm>
          <a:prstGeom prst="rect">
            <a:avLst/>
          </a:prstGeom>
          <a:noFill/>
        </p:spPr>
        <p:txBody>
          <a:bodyPr wrap="square" rtlCol="0">
            <a:spAutoFit/>
          </a:bodyPr>
          <a:lstStyle/>
          <a:p>
            <a:r>
              <a:rPr lang="en-US" dirty="0" smtClean="0">
                <a:solidFill>
                  <a:schemeClr val="tx1"/>
                </a:solidFill>
              </a:rPr>
              <a:t>tetrahedral</a:t>
            </a:r>
            <a:endParaRPr lang="en-US"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0013" y="0"/>
            <a:ext cx="7159625" cy="1143000"/>
          </a:xfrm>
        </p:spPr>
        <p:txBody>
          <a:bodyPr/>
          <a:lstStyle/>
          <a:p>
            <a:pPr>
              <a:defRPr/>
            </a:pPr>
            <a:r>
              <a:rPr lang="en-US" smtClean="0">
                <a:solidFill>
                  <a:srgbClr val="FF070F"/>
                </a:solidFill>
                <a:effectLst>
                  <a:outerShdw blurRad="38100" dist="38100" dir="2700000" algn="tl">
                    <a:srgbClr val="000000"/>
                  </a:outerShdw>
                </a:effectLst>
              </a:rPr>
              <a:t>VSEPR charts</a:t>
            </a:r>
          </a:p>
        </p:txBody>
      </p:sp>
      <p:sp>
        <p:nvSpPr>
          <p:cNvPr id="184323" name="Rectangle 3"/>
          <p:cNvSpPr>
            <a:spLocks noGrp="1" noChangeArrowheads="1"/>
          </p:cNvSpPr>
          <p:nvPr>
            <p:ph type="body" idx="1"/>
          </p:nvPr>
        </p:nvSpPr>
        <p:spPr>
          <a:xfrm>
            <a:off x="150812" y="990600"/>
            <a:ext cx="9752013" cy="5486400"/>
          </a:xfrm>
        </p:spPr>
        <p:txBody>
          <a:bodyPr/>
          <a:lstStyle/>
          <a:p>
            <a:pPr marL="0" indent="0">
              <a:buNone/>
              <a:defRPr/>
            </a:pPr>
            <a:r>
              <a:rPr lang="en-US" sz="2800" dirty="0" smtClean="0">
                <a:effectLst>
                  <a:outerShdw blurRad="38100" dist="38100" dir="2700000" algn="tl">
                    <a:srgbClr val="FFFFFF"/>
                  </a:outerShdw>
                </a:effectLst>
              </a:rPr>
              <a:t>PRACTICE:  Remember to use the CENTRAL atom only</a:t>
            </a:r>
          </a:p>
          <a:p>
            <a:pPr marL="514350" indent="-514350">
              <a:buNone/>
              <a:defRPr/>
            </a:pPr>
            <a:r>
              <a:rPr lang="en-US" sz="2800" dirty="0" smtClean="0">
                <a:effectLst>
                  <a:outerShdw blurRad="38100" dist="38100" dir="2700000" algn="tl">
                    <a:srgbClr val="FFFFFF"/>
                  </a:outerShdw>
                </a:effectLst>
              </a:rPr>
              <a:t>		Example: </a:t>
            </a:r>
            <a:r>
              <a:rPr lang="en-US" altLang="en-US" sz="2800" dirty="0" smtClean="0">
                <a:effectLst>
                  <a:outerShdw blurRad="38100" dist="38100" dir="2700000" algn="tl">
                    <a:srgbClr val="FFFFFF"/>
                  </a:outerShdw>
                </a:effectLst>
                <a:latin typeface="Helvetica" charset="0"/>
              </a:rPr>
              <a:t>H</a:t>
            </a:r>
            <a:r>
              <a:rPr lang="en-US" altLang="en-US" sz="2800" baseline="-25000" dirty="0" smtClean="0">
                <a:effectLst>
                  <a:outerShdw blurRad="38100" dist="38100" dir="2700000" algn="tl">
                    <a:srgbClr val="FFFFFF"/>
                  </a:outerShdw>
                </a:effectLst>
                <a:latin typeface="Helvetica" charset="0"/>
              </a:rPr>
              <a:t>2</a:t>
            </a:r>
            <a:r>
              <a:rPr lang="en-US" altLang="en-US" sz="2800" dirty="0" smtClean="0">
                <a:effectLst>
                  <a:outerShdw blurRad="38100" dist="38100" dir="2700000" algn="tl">
                    <a:srgbClr val="FFFFFF"/>
                  </a:outerShdw>
                </a:effectLst>
                <a:latin typeface="Helvetica" charset="0"/>
              </a:rPr>
              <a:t>O</a:t>
            </a:r>
            <a:endParaRPr lang="en-US" sz="2800" dirty="0" smtClean="0">
              <a:effectLst>
                <a:outerShdw blurRad="38100" dist="38100" dir="2700000" algn="tl">
                  <a:srgbClr val="FFFFFF"/>
                </a:outerShdw>
              </a:effectLst>
            </a:endParaRPr>
          </a:p>
          <a:p>
            <a:pPr>
              <a:buNone/>
              <a:defRPr/>
            </a:pPr>
            <a:endParaRPr lang="en-US" sz="2800" dirty="0" smtClean="0">
              <a:effectLst>
                <a:outerShdw blurRad="38100" dist="38100" dir="2700000" algn="tl">
                  <a:srgbClr val="FFFFFF"/>
                </a:outerShdw>
              </a:effectLst>
            </a:endParaRPr>
          </a:p>
        </p:txBody>
      </p:sp>
      <p:cxnSp>
        <p:nvCxnSpPr>
          <p:cNvPr id="8" name="Straight Arrow Connector 7"/>
          <p:cNvCxnSpPr/>
          <p:nvPr/>
        </p:nvCxnSpPr>
        <p:spPr bwMode="auto">
          <a:xfrm flipV="1">
            <a:off x="3351212" y="2286000"/>
            <a:ext cx="914400" cy="914400"/>
          </a:xfrm>
          <a:prstGeom prst="straightConnector1">
            <a:avLst/>
          </a:prstGeom>
          <a:solidFill>
            <a:schemeClr val="bg1"/>
          </a:solidFill>
          <a:ln>
            <a:noFill/>
            <a:tailEnd type="arrow"/>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4341812" y="1828800"/>
            <a:ext cx="990600" cy="1143000"/>
          </a:xfrm>
          <a:prstGeom prst="straightConnector1">
            <a:avLst/>
          </a:prstGeom>
          <a:solidFill>
            <a:schemeClr val="bg1"/>
          </a:solidFill>
          <a:ln>
            <a:noFill/>
            <a:tailEnd type="arrow"/>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Line 47"/>
          <p:cNvSpPr>
            <a:spLocks noChangeShapeType="1"/>
          </p:cNvSpPr>
          <p:nvPr/>
        </p:nvSpPr>
        <p:spPr bwMode="auto">
          <a:xfrm flipH="1">
            <a:off x="2589212" y="3200400"/>
            <a:ext cx="914400" cy="67562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4" name="Line 47"/>
          <p:cNvSpPr>
            <a:spLocks noChangeShapeType="1"/>
          </p:cNvSpPr>
          <p:nvPr/>
        </p:nvSpPr>
        <p:spPr bwMode="auto">
          <a:xfrm flipH="1" flipV="1">
            <a:off x="2894012" y="4343400"/>
            <a:ext cx="990600" cy="7620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 name="Line 47"/>
          <p:cNvSpPr>
            <a:spLocks noChangeShapeType="1"/>
          </p:cNvSpPr>
          <p:nvPr/>
        </p:nvSpPr>
        <p:spPr bwMode="auto">
          <a:xfrm flipV="1">
            <a:off x="1141412" y="4638020"/>
            <a:ext cx="1143000" cy="6096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 name="Line 47"/>
          <p:cNvSpPr>
            <a:spLocks noChangeShapeType="1"/>
          </p:cNvSpPr>
          <p:nvPr/>
        </p:nvSpPr>
        <p:spPr bwMode="auto">
          <a:xfrm>
            <a:off x="1183367" y="3321201"/>
            <a:ext cx="838200" cy="838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 name="TextBox 16"/>
          <p:cNvSpPr txBox="1"/>
          <p:nvPr/>
        </p:nvSpPr>
        <p:spPr>
          <a:xfrm>
            <a:off x="3503612" y="2819400"/>
            <a:ext cx="381000" cy="523220"/>
          </a:xfrm>
          <a:prstGeom prst="rect">
            <a:avLst/>
          </a:prstGeom>
          <a:noFill/>
        </p:spPr>
        <p:txBody>
          <a:bodyPr wrap="square" rtlCol="0">
            <a:spAutoFit/>
          </a:bodyPr>
          <a:lstStyle/>
          <a:p>
            <a:r>
              <a:rPr lang="en-US" dirty="0" smtClean="0">
                <a:solidFill>
                  <a:srgbClr val="C00000"/>
                </a:solidFill>
              </a:rPr>
              <a:t>S</a:t>
            </a:r>
            <a:endParaRPr lang="en-US" dirty="0">
              <a:solidFill>
                <a:srgbClr val="C00000"/>
              </a:solidFill>
            </a:endParaRPr>
          </a:p>
        </p:txBody>
      </p:sp>
      <p:sp>
        <p:nvSpPr>
          <p:cNvPr id="18" name="TextBox 17"/>
          <p:cNvSpPr txBox="1"/>
          <p:nvPr/>
        </p:nvSpPr>
        <p:spPr>
          <a:xfrm rot="10800000" flipV="1">
            <a:off x="3884612" y="4876800"/>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19" name="TextBox 18"/>
          <p:cNvSpPr txBox="1"/>
          <p:nvPr/>
        </p:nvSpPr>
        <p:spPr>
          <a:xfrm rot="10800000" flipV="1">
            <a:off x="836612" y="5029200"/>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20" name="TextBox 19"/>
          <p:cNvSpPr txBox="1"/>
          <p:nvPr/>
        </p:nvSpPr>
        <p:spPr>
          <a:xfrm rot="10800000" flipV="1">
            <a:off x="836612" y="2971800"/>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21" name="TextBox 20"/>
          <p:cNvSpPr txBox="1"/>
          <p:nvPr/>
        </p:nvSpPr>
        <p:spPr>
          <a:xfrm>
            <a:off x="4951412" y="2209800"/>
            <a:ext cx="2743200" cy="523220"/>
          </a:xfrm>
          <a:prstGeom prst="rect">
            <a:avLst/>
          </a:prstGeom>
          <a:noFill/>
        </p:spPr>
        <p:txBody>
          <a:bodyPr wrap="square" rtlCol="0">
            <a:spAutoFit/>
          </a:bodyPr>
          <a:lstStyle/>
          <a:p>
            <a:r>
              <a:rPr lang="en-US" dirty="0" smtClean="0">
                <a:solidFill>
                  <a:schemeClr val="tx1"/>
                </a:solidFill>
              </a:rPr>
              <a:t>Shared pairs = </a:t>
            </a:r>
            <a:endParaRPr lang="en-US" dirty="0">
              <a:solidFill>
                <a:schemeClr val="tx1"/>
              </a:solidFill>
            </a:endParaRPr>
          </a:p>
        </p:txBody>
      </p:sp>
      <p:sp>
        <p:nvSpPr>
          <p:cNvPr id="22" name="TextBox 21"/>
          <p:cNvSpPr txBox="1"/>
          <p:nvPr/>
        </p:nvSpPr>
        <p:spPr>
          <a:xfrm>
            <a:off x="7999412" y="2209800"/>
            <a:ext cx="685800" cy="523220"/>
          </a:xfrm>
          <a:prstGeom prst="rect">
            <a:avLst/>
          </a:prstGeom>
          <a:noFill/>
        </p:spPr>
        <p:txBody>
          <a:bodyPr wrap="square" rtlCol="0">
            <a:spAutoFit/>
          </a:bodyPr>
          <a:lstStyle/>
          <a:p>
            <a:r>
              <a:rPr lang="en-US" dirty="0" smtClean="0">
                <a:solidFill>
                  <a:schemeClr val="tx1"/>
                </a:solidFill>
              </a:rPr>
              <a:t>2</a:t>
            </a:r>
            <a:endParaRPr lang="en-US" dirty="0">
              <a:solidFill>
                <a:schemeClr val="tx1"/>
              </a:solidFill>
            </a:endParaRPr>
          </a:p>
        </p:txBody>
      </p:sp>
      <p:sp>
        <p:nvSpPr>
          <p:cNvPr id="23" name="TextBox 22"/>
          <p:cNvSpPr txBox="1"/>
          <p:nvPr/>
        </p:nvSpPr>
        <p:spPr>
          <a:xfrm>
            <a:off x="4951412" y="2743200"/>
            <a:ext cx="3276600" cy="523220"/>
          </a:xfrm>
          <a:prstGeom prst="rect">
            <a:avLst/>
          </a:prstGeom>
          <a:noFill/>
        </p:spPr>
        <p:txBody>
          <a:bodyPr wrap="square" rtlCol="0">
            <a:spAutoFit/>
          </a:bodyPr>
          <a:lstStyle/>
          <a:p>
            <a:r>
              <a:rPr lang="en-US" dirty="0" smtClean="0">
                <a:solidFill>
                  <a:schemeClr val="tx1"/>
                </a:solidFill>
              </a:rPr>
              <a:t>Unshared pairs = </a:t>
            </a:r>
            <a:endParaRPr lang="en-US" dirty="0">
              <a:solidFill>
                <a:schemeClr val="tx1"/>
              </a:solidFill>
            </a:endParaRPr>
          </a:p>
        </p:txBody>
      </p:sp>
      <p:sp>
        <p:nvSpPr>
          <p:cNvPr id="24" name="TextBox 23"/>
          <p:cNvSpPr txBox="1"/>
          <p:nvPr/>
        </p:nvSpPr>
        <p:spPr>
          <a:xfrm>
            <a:off x="7999412" y="2743200"/>
            <a:ext cx="685800" cy="523220"/>
          </a:xfrm>
          <a:prstGeom prst="rect">
            <a:avLst/>
          </a:prstGeom>
          <a:noFill/>
        </p:spPr>
        <p:txBody>
          <a:bodyPr wrap="square" rtlCol="0">
            <a:spAutoFit/>
          </a:bodyPr>
          <a:lstStyle/>
          <a:p>
            <a:r>
              <a:rPr lang="en-US" dirty="0" smtClean="0">
                <a:solidFill>
                  <a:schemeClr val="tx1"/>
                </a:solidFill>
              </a:rPr>
              <a:t>2</a:t>
            </a:r>
            <a:endParaRPr lang="en-US" dirty="0">
              <a:solidFill>
                <a:schemeClr val="tx1"/>
              </a:solidFill>
            </a:endParaRPr>
          </a:p>
        </p:txBody>
      </p:sp>
      <p:sp>
        <p:nvSpPr>
          <p:cNvPr id="25" name="TextBox 24"/>
          <p:cNvSpPr txBox="1"/>
          <p:nvPr/>
        </p:nvSpPr>
        <p:spPr>
          <a:xfrm>
            <a:off x="4951412" y="3276600"/>
            <a:ext cx="2971800" cy="523220"/>
          </a:xfrm>
          <a:prstGeom prst="rect">
            <a:avLst/>
          </a:prstGeom>
          <a:noFill/>
        </p:spPr>
        <p:txBody>
          <a:bodyPr wrap="square" rtlCol="0">
            <a:spAutoFit/>
          </a:bodyPr>
          <a:lstStyle/>
          <a:p>
            <a:r>
              <a:rPr lang="en-US" dirty="0" smtClean="0">
                <a:solidFill>
                  <a:schemeClr val="tx1"/>
                </a:solidFill>
              </a:rPr>
              <a:t>Hybridization = </a:t>
            </a:r>
            <a:endParaRPr lang="en-US" dirty="0">
              <a:solidFill>
                <a:schemeClr val="tx1"/>
              </a:solidFill>
            </a:endParaRPr>
          </a:p>
        </p:txBody>
      </p:sp>
      <p:sp>
        <p:nvSpPr>
          <p:cNvPr id="26" name="TextBox 25"/>
          <p:cNvSpPr txBox="1"/>
          <p:nvPr/>
        </p:nvSpPr>
        <p:spPr>
          <a:xfrm>
            <a:off x="7923212" y="3276600"/>
            <a:ext cx="838200" cy="523220"/>
          </a:xfrm>
          <a:prstGeom prst="rect">
            <a:avLst/>
          </a:prstGeom>
          <a:noFill/>
        </p:spPr>
        <p:txBody>
          <a:bodyPr wrap="square" rtlCol="0">
            <a:spAutoFit/>
          </a:bodyPr>
          <a:lstStyle/>
          <a:p>
            <a:r>
              <a:rPr lang="en-US" dirty="0" smtClean="0">
                <a:solidFill>
                  <a:schemeClr val="tx1"/>
                </a:solidFill>
              </a:rPr>
              <a:t>sp</a:t>
            </a:r>
            <a:r>
              <a:rPr lang="en-US" baseline="30000" dirty="0" smtClean="0">
                <a:solidFill>
                  <a:schemeClr val="tx1"/>
                </a:solidFill>
              </a:rPr>
              <a:t>3</a:t>
            </a:r>
            <a:endParaRPr lang="en-US" dirty="0">
              <a:solidFill>
                <a:schemeClr val="tx1"/>
              </a:solidFill>
            </a:endParaRPr>
          </a:p>
        </p:txBody>
      </p:sp>
      <p:sp>
        <p:nvSpPr>
          <p:cNvPr id="27" name="TextBox 26"/>
          <p:cNvSpPr txBox="1"/>
          <p:nvPr/>
        </p:nvSpPr>
        <p:spPr>
          <a:xfrm>
            <a:off x="4951412" y="3810000"/>
            <a:ext cx="4267200" cy="523220"/>
          </a:xfrm>
          <a:prstGeom prst="rect">
            <a:avLst/>
          </a:prstGeom>
          <a:noFill/>
        </p:spPr>
        <p:txBody>
          <a:bodyPr wrap="square" rtlCol="0">
            <a:spAutoFit/>
          </a:bodyPr>
          <a:lstStyle/>
          <a:p>
            <a:r>
              <a:rPr lang="en-US" dirty="0" smtClean="0">
                <a:solidFill>
                  <a:schemeClr val="tx1"/>
                </a:solidFill>
              </a:rPr>
              <a:t>Molecular Geometry  = </a:t>
            </a:r>
            <a:endParaRPr lang="en-US" dirty="0">
              <a:solidFill>
                <a:schemeClr val="tx1"/>
              </a:solidFill>
            </a:endParaRPr>
          </a:p>
        </p:txBody>
      </p:sp>
      <p:sp>
        <p:nvSpPr>
          <p:cNvPr id="28" name="TextBox 27"/>
          <p:cNvSpPr txBox="1"/>
          <p:nvPr/>
        </p:nvSpPr>
        <p:spPr>
          <a:xfrm>
            <a:off x="6627812" y="4419600"/>
            <a:ext cx="2971800" cy="523220"/>
          </a:xfrm>
          <a:prstGeom prst="rect">
            <a:avLst/>
          </a:prstGeom>
          <a:noFill/>
        </p:spPr>
        <p:txBody>
          <a:bodyPr wrap="square" rtlCol="0">
            <a:spAutoFit/>
          </a:bodyPr>
          <a:lstStyle/>
          <a:p>
            <a:r>
              <a:rPr lang="en-US" dirty="0" smtClean="0">
                <a:solidFill>
                  <a:schemeClr val="tx1"/>
                </a:solidFill>
              </a:rPr>
              <a:t>Bent</a:t>
            </a:r>
            <a:endParaRPr lang="en-US" dirty="0">
              <a:solidFill>
                <a:schemeClr val="tx1"/>
              </a:solidFill>
            </a:endParaRPr>
          </a:p>
        </p:txBody>
      </p:sp>
      <p:pic>
        <p:nvPicPr>
          <p:cNvPr id="29" name="Picture 8"/>
          <p:cNvPicPr>
            <a:picLocks noChangeArrowheads="1"/>
          </p:cNvPicPr>
          <p:nvPr/>
        </p:nvPicPr>
        <p:blipFill>
          <a:blip r:embed="rId2" cstate="print"/>
          <a:srcRect/>
          <a:stretch>
            <a:fillRect/>
          </a:stretch>
        </p:blipFill>
        <p:spPr bwMode="auto">
          <a:xfrm>
            <a:off x="1497012" y="3818518"/>
            <a:ext cx="1892300" cy="850900"/>
          </a:xfrm>
          <a:prstGeom prst="rect">
            <a:avLst/>
          </a:prstGeom>
          <a:noFill/>
          <a:ln w="50800">
            <a:noFill/>
            <a:miter lim="800000"/>
            <a:headEnd/>
            <a:tailEnd/>
          </a:ln>
          <a:effectLst/>
        </p:spPr>
      </p:pic>
      <p:pic>
        <p:nvPicPr>
          <p:cNvPr id="30" name="Picture 7"/>
          <p:cNvPicPr>
            <a:picLocks noChangeArrowheads="1"/>
          </p:cNvPicPr>
          <p:nvPr/>
        </p:nvPicPr>
        <p:blipFill>
          <a:blip r:embed="rId3" cstate="print"/>
          <a:srcRect/>
          <a:stretch>
            <a:fillRect/>
          </a:stretch>
        </p:blipFill>
        <p:spPr bwMode="auto">
          <a:xfrm>
            <a:off x="5079999" y="5116991"/>
            <a:ext cx="2843213" cy="1638300"/>
          </a:xfrm>
          <a:prstGeom prst="rect">
            <a:avLst/>
          </a:prstGeom>
          <a:noFill/>
          <a:ln w="50800">
            <a:noFill/>
            <a:miter lim="800000"/>
            <a:headEnd/>
            <a:tailEnd/>
          </a:ln>
          <a:effectLst/>
        </p:spPr>
      </p:pic>
    </p:spTree>
    <p:extLst>
      <p:ext uri="{BB962C8B-B14F-4D97-AF65-F5344CB8AC3E}">
        <p14:creationId xmlns:p14="http://schemas.microsoft.com/office/powerpoint/2010/main" val="37483886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ssolv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762000" y="304800"/>
            <a:ext cx="8302625" cy="685800"/>
          </a:xfrm>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Review of Chemical Bonds</a:t>
            </a:r>
            <a:endParaRPr lang="en-US" sz="4800" smtClean="0">
              <a:solidFill>
                <a:schemeClr val="hlink"/>
              </a:solidFill>
              <a:effectLst>
                <a:outerShdw blurRad="38100" dist="38100" dir="2700000" algn="tl">
                  <a:srgbClr val="000000"/>
                </a:outerShdw>
              </a:effectLst>
              <a:latin typeface="Helvetica" charset="0"/>
            </a:endParaRPr>
          </a:p>
        </p:txBody>
      </p:sp>
      <p:sp>
        <p:nvSpPr>
          <p:cNvPr id="158723" name="Rectangle 3"/>
          <p:cNvSpPr>
            <a:spLocks noGrp="1" noChangeArrowheads="1"/>
          </p:cNvSpPr>
          <p:nvPr>
            <p:ph type="body" idx="1"/>
          </p:nvPr>
        </p:nvSpPr>
        <p:spPr>
          <a:xfrm>
            <a:off x="3503613" y="1219200"/>
            <a:ext cx="5943600" cy="4343400"/>
          </a:xfrm>
        </p:spPr>
        <p:txBody>
          <a:bodyPr/>
          <a:lstStyle/>
          <a:p>
            <a:pPr>
              <a:buNone/>
              <a:defRPr/>
            </a:pPr>
            <a:r>
              <a:rPr lang="en-US" sz="2800" dirty="0" smtClean="0">
                <a:effectLst>
                  <a:outerShdw blurRad="38100" dist="38100" dir="2700000" algn="tl">
                    <a:srgbClr val="FFFFFF"/>
                  </a:outerShdw>
                </a:effectLst>
                <a:latin typeface="Helvetica" charset="0"/>
              </a:rPr>
              <a:t>We discussed 2 kinds of bonding:</a:t>
            </a:r>
          </a:p>
          <a:p>
            <a:pPr>
              <a:defRPr/>
            </a:pPr>
            <a:r>
              <a:rPr lang="en-US" sz="2800" dirty="0" smtClean="0">
                <a:solidFill>
                  <a:schemeClr val="hlink"/>
                </a:solidFill>
                <a:effectLst>
                  <a:outerShdw blurRad="38100" dist="38100" dir="2700000" algn="tl">
                    <a:srgbClr val="000000"/>
                  </a:outerShdw>
                </a:effectLst>
                <a:latin typeface="Helvetica" charset="0"/>
              </a:rPr>
              <a:t>_________</a:t>
            </a:r>
            <a:r>
              <a:rPr lang="en-US" sz="2800" dirty="0" smtClean="0">
                <a:effectLst>
                  <a:outerShdw blurRad="38100" dist="38100" dir="2700000" algn="tl">
                    <a:srgbClr val="FFFFFF"/>
                  </a:outerShdw>
                </a:effectLst>
                <a:latin typeface="Helvetica" charset="0"/>
              </a:rPr>
              <a:t>—complete </a:t>
            </a:r>
            <a:r>
              <a:rPr lang="en-US" sz="2800" i="1" dirty="0" smtClean="0">
                <a:effectLst>
                  <a:outerShdw blurRad="38100" dist="38100" dir="2700000" algn="tl">
                    <a:srgbClr val="FFFFFF"/>
                  </a:outerShdw>
                </a:effectLst>
                <a:latin typeface="Helvetica" charset="0"/>
              </a:rPr>
              <a:t>transfer </a:t>
            </a:r>
            <a:r>
              <a:rPr lang="en-US" sz="2800" dirty="0" smtClean="0">
                <a:effectLst>
                  <a:outerShdw blurRad="38100" dist="38100" dir="2700000" algn="tl">
                    <a:srgbClr val="FFFFFF"/>
                  </a:outerShdw>
                </a:effectLst>
                <a:latin typeface="Helvetica" charset="0"/>
              </a:rPr>
              <a:t>of 1 or more electrons from one atom to another (one loses, the other gains) forming oppositely charged ions that attract one another</a:t>
            </a:r>
            <a:endParaRPr lang="en-US" sz="2800" dirty="0" smtClean="0">
              <a:solidFill>
                <a:srgbClr val="FCFEB9"/>
              </a:solidFill>
              <a:effectLst>
                <a:outerShdw blurRad="38100" dist="38100" dir="2700000" algn="tl">
                  <a:srgbClr val="000000"/>
                </a:outerShdw>
              </a:effectLst>
              <a:latin typeface="Helvetica" charset="0"/>
            </a:endParaRPr>
          </a:p>
          <a:p>
            <a:pPr>
              <a:defRPr/>
            </a:pPr>
            <a:r>
              <a:rPr lang="en-US" sz="2800" dirty="0" smtClean="0">
                <a:solidFill>
                  <a:schemeClr val="hlink"/>
                </a:solidFill>
                <a:effectLst>
                  <a:outerShdw blurRad="38100" dist="38100" dir="2700000" algn="tl">
                    <a:srgbClr val="000000"/>
                  </a:outerShdw>
                </a:effectLst>
                <a:latin typeface="Helvetica" charset="0"/>
              </a:rPr>
              <a:t>_________</a:t>
            </a:r>
            <a:r>
              <a:rPr lang="en-US" sz="2800" dirty="0" smtClean="0">
                <a:effectLst>
                  <a:outerShdw blurRad="38100" dist="38100" dir="2700000" algn="tl">
                    <a:srgbClr val="FFFFFF"/>
                  </a:outerShdw>
                </a:effectLst>
                <a:latin typeface="Helvetica" charset="0"/>
              </a:rPr>
              <a:t>—</a:t>
            </a:r>
            <a:r>
              <a:rPr lang="en-US" sz="2800" dirty="0" smtClean="0">
                <a:solidFill>
                  <a:schemeClr val="tx2"/>
                </a:solidFill>
                <a:effectLst>
                  <a:outerShdw blurRad="38100" dist="38100" dir="2700000" algn="tl">
                    <a:srgbClr val="FFFFFF"/>
                  </a:outerShdw>
                </a:effectLst>
                <a:latin typeface="Helvetica" charset="0"/>
              </a:rPr>
              <a:t>some valence electrons </a:t>
            </a:r>
            <a:r>
              <a:rPr lang="en-US" sz="2800" i="1" dirty="0" smtClean="0">
                <a:solidFill>
                  <a:schemeClr val="tx2"/>
                </a:solidFill>
                <a:effectLst>
                  <a:outerShdw blurRad="38100" dist="38100" dir="2700000" algn="tl">
                    <a:srgbClr val="FFFFFF"/>
                  </a:outerShdw>
                </a:effectLst>
                <a:latin typeface="Helvetica" charset="0"/>
              </a:rPr>
              <a:t>shared</a:t>
            </a:r>
            <a:r>
              <a:rPr lang="en-US" sz="2800" dirty="0" smtClean="0">
                <a:solidFill>
                  <a:schemeClr val="tx2"/>
                </a:solidFill>
                <a:effectLst>
                  <a:outerShdw blurRad="38100" dist="38100" dir="2700000" algn="tl">
                    <a:srgbClr val="FFFFFF"/>
                  </a:outerShdw>
                </a:effectLst>
                <a:latin typeface="Helvetica" charset="0"/>
              </a:rPr>
              <a:t> between atoms</a:t>
            </a:r>
          </a:p>
        </p:txBody>
      </p:sp>
      <p:pic>
        <p:nvPicPr>
          <p:cNvPr id="5124" name="Picture 4"/>
          <p:cNvPicPr>
            <a:picLocks noChangeArrowheads="1"/>
          </p:cNvPicPr>
          <p:nvPr/>
        </p:nvPicPr>
        <p:blipFill>
          <a:blip r:embed="rId3" cstate="print"/>
          <a:srcRect/>
          <a:stretch>
            <a:fillRect/>
          </a:stretch>
        </p:blipFill>
        <p:spPr bwMode="auto">
          <a:xfrm>
            <a:off x="485775" y="1530350"/>
            <a:ext cx="2606675" cy="2730500"/>
          </a:xfrm>
          <a:prstGeom prst="rect">
            <a:avLst/>
          </a:prstGeom>
          <a:solidFill>
            <a:schemeClr val="bg2"/>
          </a:solidFill>
          <a:ln w="12700">
            <a:solidFill>
              <a:schemeClr val="tx1"/>
            </a:solidFill>
            <a:miter lim="800000"/>
            <a:headEnd/>
            <a:tailEnd/>
          </a:ln>
          <a:effectLst>
            <a:outerShdw dist="53882" dir="2700000" algn="ctr" rotWithShape="0">
              <a:schemeClr val="bg2"/>
            </a:outerShdw>
          </a:effectLst>
        </p:spPr>
      </p:pic>
      <p:sp>
        <p:nvSpPr>
          <p:cNvPr id="158725" name="Line 5"/>
          <p:cNvSpPr>
            <a:spLocks noChangeShapeType="1"/>
          </p:cNvSpPr>
          <p:nvPr/>
        </p:nvSpPr>
        <p:spPr bwMode="auto">
          <a:xfrm>
            <a:off x="423863" y="1066800"/>
            <a:ext cx="897255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58726" name="Rectangle 6"/>
          <p:cNvSpPr>
            <a:spLocks noChangeArrowheads="1"/>
          </p:cNvSpPr>
          <p:nvPr/>
        </p:nvSpPr>
        <p:spPr bwMode="auto">
          <a:xfrm>
            <a:off x="247650" y="4600575"/>
            <a:ext cx="29702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accent2"/>
              </a:buClr>
              <a:defRPr/>
            </a:pPr>
            <a:r>
              <a:rPr lang="en-US" b="0">
                <a:solidFill>
                  <a:schemeClr val="hlink"/>
                </a:solidFill>
                <a:effectLst>
                  <a:outerShdw blurRad="38100" dist="38100" dir="2700000" algn="tl">
                    <a:srgbClr val="000000"/>
                  </a:outerShdw>
                </a:effectLst>
              </a:rPr>
              <a:t>Most bonds are somewhere in between ionic and covalent.</a:t>
            </a:r>
          </a:p>
        </p:txBody>
      </p:sp>
      <p:sp>
        <p:nvSpPr>
          <p:cNvPr id="7" name="TextBox 6"/>
          <p:cNvSpPr txBox="1"/>
          <p:nvPr/>
        </p:nvSpPr>
        <p:spPr>
          <a:xfrm>
            <a:off x="4037012" y="1676400"/>
            <a:ext cx="1828800" cy="523220"/>
          </a:xfrm>
          <a:prstGeom prst="rect">
            <a:avLst/>
          </a:prstGeom>
          <a:noFill/>
        </p:spPr>
        <p:txBody>
          <a:bodyPr wrap="square" rtlCol="0">
            <a:spAutoFit/>
          </a:bodyPr>
          <a:lstStyle/>
          <a:p>
            <a:r>
              <a:rPr lang="en-US" dirty="0" smtClean="0">
                <a:solidFill>
                  <a:schemeClr val="tx1"/>
                </a:solidFill>
              </a:rPr>
              <a:t>Ionic</a:t>
            </a:r>
            <a:endParaRPr lang="en-US" dirty="0">
              <a:solidFill>
                <a:schemeClr val="tx1"/>
              </a:solidFill>
            </a:endParaRPr>
          </a:p>
        </p:txBody>
      </p:sp>
      <p:sp>
        <p:nvSpPr>
          <p:cNvPr id="8" name="TextBox 7"/>
          <p:cNvSpPr txBox="1"/>
          <p:nvPr/>
        </p:nvSpPr>
        <p:spPr>
          <a:xfrm>
            <a:off x="3808412" y="4038600"/>
            <a:ext cx="1828800" cy="523220"/>
          </a:xfrm>
          <a:prstGeom prst="rect">
            <a:avLst/>
          </a:prstGeom>
          <a:noFill/>
        </p:spPr>
        <p:txBody>
          <a:bodyPr wrap="square" rtlCol="0">
            <a:spAutoFit/>
          </a:bodyPr>
          <a:lstStyle/>
          <a:p>
            <a:r>
              <a:rPr lang="en-US" dirty="0" smtClean="0">
                <a:solidFill>
                  <a:schemeClr val="tx1"/>
                </a:solidFill>
              </a:rPr>
              <a:t>Covalent</a:t>
            </a:r>
            <a:endParaRPr lang="en-US"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dissolve">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dissolve">
                                      <p:cBhvr>
                                        <p:cTn id="12" dur="500"/>
                                        <p:tgtEl>
                                          <p:spTgt spid="158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dissolve">
                                      <p:cBhvr>
                                        <p:cTn id="17" dur="500"/>
                                        <p:tgtEl>
                                          <p:spTgt spid="158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6"/>
          <p:cNvPicPr>
            <a:picLocks noChangeArrowheads="1"/>
          </p:cNvPicPr>
          <p:nvPr/>
        </p:nvPicPr>
        <p:blipFill>
          <a:blip r:embed="rId2" cstate="print"/>
          <a:srcRect/>
          <a:stretch>
            <a:fillRect/>
          </a:stretch>
        </p:blipFill>
        <p:spPr bwMode="auto">
          <a:xfrm>
            <a:off x="565150" y="3740150"/>
            <a:ext cx="3700462" cy="1136650"/>
          </a:xfrm>
          <a:prstGeom prst="rect">
            <a:avLst/>
          </a:prstGeom>
          <a:solidFill>
            <a:srgbClr val="FCFEB9"/>
          </a:solidFill>
          <a:ln w="50800">
            <a:noFill/>
            <a:miter lim="800000"/>
            <a:headEnd/>
            <a:tailEnd/>
          </a:ln>
          <a:effectLst>
            <a:outerShdw dist="89803" dir="2700000" algn="ctr" rotWithShape="0">
              <a:schemeClr val="bg2"/>
            </a:outerShdw>
          </a:effectLst>
        </p:spPr>
      </p:pic>
      <p:sp>
        <p:nvSpPr>
          <p:cNvPr id="184322" name="Rectangle 2"/>
          <p:cNvSpPr>
            <a:spLocks noGrp="1" noChangeArrowheads="1"/>
          </p:cNvSpPr>
          <p:nvPr>
            <p:ph type="title"/>
          </p:nvPr>
        </p:nvSpPr>
        <p:spPr>
          <a:xfrm>
            <a:off x="1370013" y="0"/>
            <a:ext cx="7159625" cy="1143000"/>
          </a:xfrm>
        </p:spPr>
        <p:txBody>
          <a:bodyPr/>
          <a:lstStyle/>
          <a:p>
            <a:pPr>
              <a:defRPr/>
            </a:pPr>
            <a:r>
              <a:rPr lang="en-US" dirty="0" smtClean="0">
                <a:solidFill>
                  <a:srgbClr val="FF070F"/>
                </a:solidFill>
                <a:effectLst>
                  <a:outerShdw blurRad="38100" dist="38100" dir="2700000" algn="tl">
                    <a:srgbClr val="000000"/>
                  </a:outerShdw>
                </a:effectLst>
              </a:rPr>
              <a:t>VSEPR charts</a:t>
            </a:r>
          </a:p>
        </p:txBody>
      </p:sp>
      <p:sp>
        <p:nvSpPr>
          <p:cNvPr id="184323" name="Rectangle 3"/>
          <p:cNvSpPr>
            <a:spLocks noGrp="1" noChangeArrowheads="1"/>
          </p:cNvSpPr>
          <p:nvPr>
            <p:ph type="body" idx="1"/>
          </p:nvPr>
        </p:nvSpPr>
        <p:spPr>
          <a:xfrm>
            <a:off x="150812" y="990600"/>
            <a:ext cx="9752013" cy="5486400"/>
          </a:xfrm>
        </p:spPr>
        <p:txBody>
          <a:bodyPr/>
          <a:lstStyle/>
          <a:p>
            <a:pPr marL="0" indent="0">
              <a:buNone/>
              <a:defRPr/>
            </a:pPr>
            <a:r>
              <a:rPr lang="en-US" sz="2800" dirty="0" smtClean="0">
                <a:effectLst>
                  <a:outerShdw blurRad="38100" dist="38100" dir="2700000" algn="tl">
                    <a:srgbClr val="FFFFFF"/>
                  </a:outerShdw>
                </a:effectLst>
              </a:rPr>
              <a:t>PRACTICE:  Remember to use the CENTRAL atom only</a:t>
            </a:r>
          </a:p>
          <a:p>
            <a:pPr marL="514350" indent="-514350">
              <a:buNone/>
              <a:defRPr/>
            </a:pPr>
            <a:r>
              <a:rPr lang="en-US" sz="2800" smtClean="0">
                <a:effectLst>
                  <a:outerShdw blurRad="38100" dist="38100" dir="2700000" algn="tl">
                    <a:srgbClr val="FFFFFF"/>
                  </a:outerShdw>
                </a:effectLst>
              </a:rPr>
              <a:t>	Example</a:t>
            </a:r>
            <a:r>
              <a:rPr lang="en-US" sz="2800" dirty="0" smtClean="0">
                <a:effectLst>
                  <a:outerShdw blurRad="38100" dist="38100" dir="2700000" algn="tl">
                    <a:srgbClr val="FFFFFF"/>
                  </a:outerShdw>
                </a:effectLst>
              </a:rPr>
              <a:t>: CO</a:t>
            </a:r>
            <a:r>
              <a:rPr lang="en-US" sz="2800" baseline="-25000" dirty="0" smtClean="0">
                <a:effectLst>
                  <a:outerShdw blurRad="38100" dist="38100" dir="2700000" algn="tl">
                    <a:srgbClr val="FFFFFF"/>
                  </a:outerShdw>
                </a:effectLst>
                <a:latin typeface="Helvetica" charset="0"/>
              </a:rPr>
              <a:t>2   </a:t>
            </a:r>
            <a:r>
              <a:rPr lang="en-US" sz="2800" dirty="0" smtClean="0">
                <a:effectLst>
                  <a:outerShdw blurRad="38100" dist="38100" dir="2700000" algn="tl">
                    <a:srgbClr val="FFFFFF"/>
                  </a:outerShdw>
                </a:effectLst>
                <a:latin typeface="Helvetica" charset="0"/>
              </a:rPr>
              <a:t>(Double &amp; triple bonds count as one </a:t>
            </a:r>
            <a:r>
              <a:rPr lang="en-US" sz="2800" smtClean="0">
                <a:effectLst>
                  <a:outerShdw blurRad="38100" dist="38100" dir="2700000" algn="tl">
                    <a:srgbClr val="FFFFFF"/>
                  </a:outerShdw>
                </a:effectLst>
                <a:latin typeface="Helvetica" charset="0"/>
              </a:rPr>
              <a:t>shared pair)</a:t>
            </a:r>
            <a:endParaRPr lang="en-US" sz="2800" dirty="0" smtClean="0">
              <a:effectLst>
                <a:outerShdw blurRad="38100" dist="38100" dir="2700000" algn="tl">
                  <a:srgbClr val="FFFFFF"/>
                </a:outerShdw>
              </a:effectLst>
            </a:endParaRPr>
          </a:p>
          <a:p>
            <a:pPr>
              <a:buNone/>
              <a:defRPr/>
            </a:pPr>
            <a:endParaRPr lang="en-US" sz="2800" dirty="0" smtClean="0">
              <a:effectLst>
                <a:outerShdw blurRad="38100" dist="38100" dir="2700000" algn="tl">
                  <a:srgbClr val="FFFFFF"/>
                </a:outerShdw>
              </a:effectLst>
            </a:endParaRPr>
          </a:p>
        </p:txBody>
      </p:sp>
      <p:cxnSp>
        <p:nvCxnSpPr>
          <p:cNvPr id="8" name="Straight Arrow Connector 7"/>
          <p:cNvCxnSpPr/>
          <p:nvPr/>
        </p:nvCxnSpPr>
        <p:spPr bwMode="auto">
          <a:xfrm flipV="1">
            <a:off x="3351212" y="2286000"/>
            <a:ext cx="914400" cy="914400"/>
          </a:xfrm>
          <a:prstGeom prst="straightConnector1">
            <a:avLst/>
          </a:prstGeom>
          <a:solidFill>
            <a:schemeClr val="bg1"/>
          </a:solidFill>
          <a:ln>
            <a:noFill/>
            <a:tailEnd type="arrow"/>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4341812" y="1828800"/>
            <a:ext cx="990600" cy="1143000"/>
          </a:xfrm>
          <a:prstGeom prst="straightConnector1">
            <a:avLst/>
          </a:prstGeom>
          <a:solidFill>
            <a:schemeClr val="bg1"/>
          </a:solidFill>
          <a:ln>
            <a:noFill/>
            <a:tailEnd type="arrow"/>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Line 47"/>
          <p:cNvSpPr>
            <a:spLocks noChangeShapeType="1"/>
          </p:cNvSpPr>
          <p:nvPr/>
        </p:nvSpPr>
        <p:spPr bwMode="auto">
          <a:xfrm flipH="1">
            <a:off x="2894012" y="3283303"/>
            <a:ext cx="914400" cy="67562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 name="Line 47"/>
          <p:cNvSpPr>
            <a:spLocks noChangeShapeType="1"/>
          </p:cNvSpPr>
          <p:nvPr/>
        </p:nvSpPr>
        <p:spPr bwMode="auto">
          <a:xfrm>
            <a:off x="1094693" y="3042910"/>
            <a:ext cx="838200" cy="838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 name="TextBox 16"/>
          <p:cNvSpPr txBox="1"/>
          <p:nvPr/>
        </p:nvSpPr>
        <p:spPr>
          <a:xfrm>
            <a:off x="3694111" y="2852057"/>
            <a:ext cx="381000" cy="523220"/>
          </a:xfrm>
          <a:prstGeom prst="rect">
            <a:avLst/>
          </a:prstGeom>
          <a:noFill/>
        </p:spPr>
        <p:txBody>
          <a:bodyPr wrap="square" rtlCol="0">
            <a:spAutoFit/>
          </a:bodyPr>
          <a:lstStyle/>
          <a:p>
            <a:r>
              <a:rPr lang="en-US" dirty="0" smtClean="0">
                <a:solidFill>
                  <a:srgbClr val="C00000"/>
                </a:solidFill>
              </a:rPr>
              <a:t>S</a:t>
            </a:r>
            <a:endParaRPr lang="en-US" dirty="0">
              <a:solidFill>
                <a:srgbClr val="C00000"/>
              </a:solidFill>
            </a:endParaRPr>
          </a:p>
        </p:txBody>
      </p:sp>
      <p:sp>
        <p:nvSpPr>
          <p:cNvPr id="20" name="TextBox 19"/>
          <p:cNvSpPr txBox="1"/>
          <p:nvPr/>
        </p:nvSpPr>
        <p:spPr>
          <a:xfrm rot="10800000" flipV="1">
            <a:off x="824138" y="2698951"/>
            <a:ext cx="381000" cy="523220"/>
          </a:xfrm>
          <a:prstGeom prst="rect">
            <a:avLst/>
          </a:prstGeom>
          <a:noFill/>
        </p:spPr>
        <p:txBody>
          <a:bodyPr wrap="square" rtlCol="0">
            <a:spAutoFit/>
          </a:bodyPr>
          <a:lstStyle/>
          <a:p>
            <a:r>
              <a:rPr lang="en-US" dirty="0" smtClean="0">
                <a:solidFill>
                  <a:srgbClr val="C00000"/>
                </a:solidFill>
              </a:rPr>
              <a:t>P</a:t>
            </a:r>
            <a:endParaRPr lang="en-US" dirty="0">
              <a:solidFill>
                <a:srgbClr val="C00000"/>
              </a:solidFill>
            </a:endParaRPr>
          </a:p>
        </p:txBody>
      </p:sp>
      <p:sp>
        <p:nvSpPr>
          <p:cNvPr id="21" name="TextBox 20"/>
          <p:cNvSpPr txBox="1"/>
          <p:nvPr/>
        </p:nvSpPr>
        <p:spPr>
          <a:xfrm>
            <a:off x="4951412" y="2209800"/>
            <a:ext cx="2743200" cy="523220"/>
          </a:xfrm>
          <a:prstGeom prst="rect">
            <a:avLst/>
          </a:prstGeom>
          <a:noFill/>
        </p:spPr>
        <p:txBody>
          <a:bodyPr wrap="square" rtlCol="0">
            <a:spAutoFit/>
          </a:bodyPr>
          <a:lstStyle/>
          <a:p>
            <a:r>
              <a:rPr lang="en-US" dirty="0" smtClean="0">
                <a:solidFill>
                  <a:schemeClr val="tx1"/>
                </a:solidFill>
              </a:rPr>
              <a:t>Shared pairs = </a:t>
            </a:r>
            <a:endParaRPr lang="en-US" dirty="0">
              <a:solidFill>
                <a:schemeClr val="tx1"/>
              </a:solidFill>
            </a:endParaRPr>
          </a:p>
        </p:txBody>
      </p:sp>
      <p:sp>
        <p:nvSpPr>
          <p:cNvPr id="22" name="TextBox 21"/>
          <p:cNvSpPr txBox="1"/>
          <p:nvPr/>
        </p:nvSpPr>
        <p:spPr>
          <a:xfrm>
            <a:off x="7999412" y="2209800"/>
            <a:ext cx="685800" cy="523220"/>
          </a:xfrm>
          <a:prstGeom prst="rect">
            <a:avLst/>
          </a:prstGeom>
          <a:noFill/>
        </p:spPr>
        <p:txBody>
          <a:bodyPr wrap="square" rtlCol="0">
            <a:spAutoFit/>
          </a:bodyPr>
          <a:lstStyle/>
          <a:p>
            <a:r>
              <a:rPr lang="en-US" dirty="0" smtClean="0">
                <a:solidFill>
                  <a:schemeClr val="tx1"/>
                </a:solidFill>
              </a:rPr>
              <a:t>2</a:t>
            </a:r>
            <a:endParaRPr lang="en-US" dirty="0">
              <a:solidFill>
                <a:schemeClr val="tx1"/>
              </a:solidFill>
            </a:endParaRPr>
          </a:p>
        </p:txBody>
      </p:sp>
      <p:sp>
        <p:nvSpPr>
          <p:cNvPr id="23" name="TextBox 22"/>
          <p:cNvSpPr txBox="1"/>
          <p:nvPr/>
        </p:nvSpPr>
        <p:spPr>
          <a:xfrm>
            <a:off x="4951412" y="2743200"/>
            <a:ext cx="3276600" cy="523220"/>
          </a:xfrm>
          <a:prstGeom prst="rect">
            <a:avLst/>
          </a:prstGeom>
          <a:noFill/>
        </p:spPr>
        <p:txBody>
          <a:bodyPr wrap="square" rtlCol="0">
            <a:spAutoFit/>
          </a:bodyPr>
          <a:lstStyle/>
          <a:p>
            <a:r>
              <a:rPr lang="en-US" dirty="0" smtClean="0">
                <a:solidFill>
                  <a:schemeClr val="tx1"/>
                </a:solidFill>
              </a:rPr>
              <a:t>Unshared pairs = </a:t>
            </a:r>
            <a:endParaRPr lang="en-US" dirty="0">
              <a:solidFill>
                <a:schemeClr val="tx1"/>
              </a:solidFill>
            </a:endParaRPr>
          </a:p>
        </p:txBody>
      </p:sp>
      <p:sp>
        <p:nvSpPr>
          <p:cNvPr id="24" name="TextBox 23"/>
          <p:cNvSpPr txBox="1"/>
          <p:nvPr/>
        </p:nvSpPr>
        <p:spPr>
          <a:xfrm>
            <a:off x="7999412" y="2743200"/>
            <a:ext cx="685800" cy="523220"/>
          </a:xfrm>
          <a:prstGeom prst="rect">
            <a:avLst/>
          </a:prstGeom>
          <a:noFill/>
        </p:spPr>
        <p:txBody>
          <a:bodyPr wrap="square" rtlCol="0">
            <a:spAutoFit/>
          </a:bodyPr>
          <a:lstStyle/>
          <a:p>
            <a:r>
              <a:rPr lang="en-US" dirty="0" smtClean="0">
                <a:solidFill>
                  <a:schemeClr val="tx1"/>
                </a:solidFill>
              </a:rPr>
              <a:t>0</a:t>
            </a:r>
            <a:endParaRPr lang="en-US" dirty="0">
              <a:solidFill>
                <a:schemeClr val="tx1"/>
              </a:solidFill>
            </a:endParaRPr>
          </a:p>
        </p:txBody>
      </p:sp>
      <p:sp>
        <p:nvSpPr>
          <p:cNvPr id="25" name="TextBox 24"/>
          <p:cNvSpPr txBox="1"/>
          <p:nvPr/>
        </p:nvSpPr>
        <p:spPr>
          <a:xfrm>
            <a:off x="4951412" y="3276600"/>
            <a:ext cx="2971800" cy="523220"/>
          </a:xfrm>
          <a:prstGeom prst="rect">
            <a:avLst/>
          </a:prstGeom>
          <a:noFill/>
        </p:spPr>
        <p:txBody>
          <a:bodyPr wrap="square" rtlCol="0">
            <a:spAutoFit/>
          </a:bodyPr>
          <a:lstStyle/>
          <a:p>
            <a:r>
              <a:rPr lang="en-US" dirty="0" smtClean="0">
                <a:solidFill>
                  <a:schemeClr val="tx1"/>
                </a:solidFill>
              </a:rPr>
              <a:t>Hybridization = </a:t>
            </a:r>
            <a:endParaRPr lang="en-US" dirty="0">
              <a:solidFill>
                <a:schemeClr val="tx1"/>
              </a:solidFill>
            </a:endParaRPr>
          </a:p>
        </p:txBody>
      </p:sp>
      <p:sp>
        <p:nvSpPr>
          <p:cNvPr id="26" name="TextBox 25"/>
          <p:cNvSpPr txBox="1"/>
          <p:nvPr/>
        </p:nvSpPr>
        <p:spPr>
          <a:xfrm>
            <a:off x="7923212" y="3276600"/>
            <a:ext cx="838200" cy="523220"/>
          </a:xfrm>
          <a:prstGeom prst="rect">
            <a:avLst/>
          </a:prstGeom>
          <a:noFill/>
        </p:spPr>
        <p:txBody>
          <a:bodyPr wrap="square" rtlCol="0">
            <a:spAutoFit/>
          </a:bodyPr>
          <a:lstStyle/>
          <a:p>
            <a:r>
              <a:rPr lang="en-US" dirty="0" err="1" smtClean="0">
                <a:solidFill>
                  <a:schemeClr val="tx1"/>
                </a:solidFill>
              </a:rPr>
              <a:t>sp</a:t>
            </a:r>
            <a:endParaRPr lang="en-US" dirty="0">
              <a:solidFill>
                <a:schemeClr val="tx1"/>
              </a:solidFill>
            </a:endParaRPr>
          </a:p>
        </p:txBody>
      </p:sp>
      <p:sp>
        <p:nvSpPr>
          <p:cNvPr id="27" name="TextBox 26"/>
          <p:cNvSpPr txBox="1"/>
          <p:nvPr/>
        </p:nvSpPr>
        <p:spPr>
          <a:xfrm>
            <a:off x="4951412" y="3810000"/>
            <a:ext cx="4267200" cy="523220"/>
          </a:xfrm>
          <a:prstGeom prst="rect">
            <a:avLst/>
          </a:prstGeom>
          <a:noFill/>
        </p:spPr>
        <p:txBody>
          <a:bodyPr wrap="square" rtlCol="0">
            <a:spAutoFit/>
          </a:bodyPr>
          <a:lstStyle/>
          <a:p>
            <a:r>
              <a:rPr lang="en-US" dirty="0" smtClean="0">
                <a:solidFill>
                  <a:schemeClr val="tx1"/>
                </a:solidFill>
              </a:rPr>
              <a:t>Molecular Geometry  = </a:t>
            </a:r>
            <a:endParaRPr lang="en-US" dirty="0">
              <a:solidFill>
                <a:schemeClr val="tx1"/>
              </a:solidFill>
            </a:endParaRPr>
          </a:p>
        </p:txBody>
      </p:sp>
      <p:sp>
        <p:nvSpPr>
          <p:cNvPr id="28" name="TextBox 27"/>
          <p:cNvSpPr txBox="1"/>
          <p:nvPr/>
        </p:nvSpPr>
        <p:spPr>
          <a:xfrm>
            <a:off x="7698467" y="4419600"/>
            <a:ext cx="1447800" cy="523220"/>
          </a:xfrm>
          <a:prstGeom prst="rect">
            <a:avLst/>
          </a:prstGeom>
          <a:noFill/>
        </p:spPr>
        <p:txBody>
          <a:bodyPr wrap="square" rtlCol="0">
            <a:spAutoFit/>
          </a:bodyPr>
          <a:lstStyle/>
          <a:p>
            <a:r>
              <a:rPr lang="en-US" dirty="0" smtClean="0">
                <a:solidFill>
                  <a:schemeClr val="tx1"/>
                </a:solidFill>
              </a:rPr>
              <a:t>linear</a:t>
            </a:r>
            <a:endParaRPr lang="en-US" dirty="0">
              <a:solidFill>
                <a:schemeClr val="tx1"/>
              </a:solidFill>
            </a:endParaRPr>
          </a:p>
        </p:txBody>
      </p:sp>
      <p:pic>
        <p:nvPicPr>
          <p:cNvPr id="2050" name="Picture 2" descr="http://upload.wikimedia.org/wikipedia/commons/7/78/Linear-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956" y="4430839"/>
            <a:ext cx="4506912" cy="20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106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P spid="24" grpId="0"/>
      <p:bldP spid="25" grpId="0"/>
      <p:bldP spid="26"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42712" y="152400"/>
            <a:ext cx="8499925" cy="685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u="sng" noProof="1">
                <a:solidFill>
                  <a:srgbClr val="9B0E07"/>
                </a:solidFill>
                <a:latin typeface="Times New Roman" pitchFamily="18" charset="0"/>
              </a:rPr>
              <a:t>VSEPR Theory:  Molecular Shapes</a:t>
            </a:r>
            <a:endParaRPr lang="en-US" b="1" u="sng" baseline="30000">
              <a:solidFill>
                <a:srgbClr val="000000"/>
              </a:solidFill>
              <a:latin typeface="Times New Roman" pitchFamily="18" charset="0"/>
            </a:endParaRPr>
          </a:p>
        </p:txBody>
      </p:sp>
      <p:sp>
        <p:nvSpPr>
          <p:cNvPr id="15363" name="Rectangle 3"/>
          <p:cNvSpPr>
            <a:spLocks noGrp="1" noChangeArrowheads="1"/>
          </p:cNvSpPr>
          <p:nvPr>
            <p:ph type="subTitle" idx="1"/>
          </p:nvPr>
        </p:nvSpPr>
        <p:spPr>
          <a:xfrm>
            <a:off x="165047" y="914400"/>
            <a:ext cx="9655254" cy="5715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Removing one side of the pyramid makes the _____________ shape.</a:t>
            </a:r>
          </a:p>
          <a:p>
            <a:pPr algn="l">
              <a:spcBef>
                <a:spcPct val="0"/>
              </a:spcBef>
              <a:spcAft>
                <a:spcPct val="50000"/>
              </a:spcAft>
              <a:buSzPct val="150000"/>
              <a:buFont typeface="Times" pitchFamily="18" charset="0"/>
              <a:buNone/>
            </a:pPr>
            <a:r>
              <a:rPr lang="en-US" sz="2400" noProof="1">
                <a:solidFill>
                  <a:srgbClr val="000000"/>
                </a:solidFill>
                <a:latin typeface="Times New Roman" pitchFamily="18" charset="0"/>
              </a:rPr>
              <a:t>	</a:t>
            </a:r>
            <a:r>
              <a:rPr lang="en-US" sz="2400" i="1">
                <a:solidFill>
                  <a:srgbClr val="008000"/>
                </a:solidFill>
                <a:latin typeface="Times New Roman" pitchFamily="18" charset="0"/>
              </a:rPr>
              <a:t>Examples:</a:t>
            </a:r>
            <a:r>
              <a:rPr lang="en-US" sz="2400">
                <a:latin typeface="Times New Roman" pitchFamily="18" charset="0"/>
              </a:rPr>
              <a:t> </a:t>
            </a:r>
            <a:r>
              <a:rPr lang="en-US" sz="2400" noProof="1">
                <a:solidFill>
                  <a:srgbClr val="000000"/>
                </a:solidFill>
                <a:latin typeface="Times New Roman" pitchFamily="18" charset="0"/>
              </a:rPr>
              <a:t>H</a:t>
            </a:r>
            <a:r>
              <a:rPr lang="en-US" sz="2400" baseline="-25000" noProof="1">
                <a:solidFill>
                  <a:srgbClr val="000000"/>
                </a:solidFill>
                <a:latin typeface="Times New Roman" pitchFamily="18" charset="0"/>
              </a:rPr>
              <a:t>2</a:t>
            </a:r>
            <a:r>
              <a:rPr lang="en-US" sz="2400" noProof="1">
                <a:solidFill>
                  <a:srgbClr val="000000"/>
                </a:solidFill>
                <a:latin typeface="Times New Roman" pitchFamily="18" charset="0"/>
              </a:rPr>
              <a:t>O   	H</a:t>
            </a:r>
            <a:r>
              <a:rPr lang="en-US" sz="2400" baseline="-25000" noProof="1">
                <a:solidFill>
                  <a:srgbClr val="000000"/>
                </a:solidFill>
                <a:latin typeface="Times New Roman" pitchFamily="18" charset="0"/>
              </a:rPr>
              <a:t>2</a:t>
            </a:r>
            <a:r>
              <a:rPr lang="en-US" sz="2400" noProof="1">
                <a:solidFill>
                  <a:srgbClr val="000000"/>
                </a:solidFill>
                <a:latin typeface="Times New Roman" pitchFamily="18" charset="0"/>
              </a:rPr>
              <a:t>S</a:t>
            </a: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r>
              <a:rPr lang="en-US" sz="2400" noProof="1">
                <a:solidFill>
                  <a:srgbClr val="000000"/>
                </a:solidFill>
                <a:latin typeface="Times New Roman" pitchFamily="18" charset="0"/>
              </a:rPr>
              <a:t>	</a:t>
            </a: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If there are only two atoms bonded, it is ______________.</a:t>
            </a:r>
          </a:p>
          <a:p>
            <a:pPr algn="l">
              <a:spcBef>
                <a:spcPct val="0"/>
              </a:spcBef>
              <a:spcAft>
                <a:spcPct val="50000"/>
              </a:spcAft>
            </a:pPr>
            <a:r>
              <a:rPr lang="en-US" sz="2400" noProof="1">
                <a:solidFill>
                  <a:srgbClr val="000000"/>
                </a:solidFill>
                <a:latin typeface="Times New Roman" pitchFamily="18" charset="0"/>
              </a:rPr>
              <a:t>	</a:t>
            </a:r>
            <a:r>
              <a:rPr lang="en-US" sz="2400" i="1">
                <a:solidFill>
                  <a:srgbClr val="008000"/>
                </a:solidFill>
                <a:latin typeface="Times New Roman" pitchFamily="18" charset="0"/>
              </a:rPr>
              <a:t>Examples:</a:t>
            </a:r>
            <a:r>
              <a:rPr lang="en-US" sz="2400">
                <a:latin typeface="Times New Roman" pitchFamily="18" charset="0"/>
              </a:rPr>
              <a:t> </a:t>
            </a:r>
            <a:r>
              <a:rPr lang="en-US" sz="2400" noProof="1">
                <a:solidFill>
                  <a:srgbClr val="000000"/>
                </a:solidFill>
                <a:latin typeface="Times New Roman" pitchFamily="18" charset="0"/>
              </a:rPr>
              <a:t>O</a:t>
            </a:r>
            <a:r>
              <a:rPr lang="en-US" sz="2400" baseline="-25000" noProof="1">
                <a:solidFill>
                  <a:srgbClr val="000000"/>
                </a:solidFill>
                <a:latin typeface="Times New Roman" pitchFamily="18" charset="0"/>
              </a:rPr>
              <a:t>2</a:t>
            </a:r>
            <a:r>
              <a:rPr lang="en-US" sz="2400" noProof="1">
                <a:solidFill>
                  <a:srgbClr val="000000"/>
                </a:solidFill>
                <a:latin typeface="Times New Roman" pitchFamily="18" charset="0"/>
              </a:rPr>
              <a:t>   HCl   CO</a:t>
            </a:r>
            <a:r>
              <a:rPr lang="en-US" sz="2400" baseline="-25000" noProof="1">
                <a:solidFill>
                  <a:srgbClr val="000000"/>
                </a:solidFill>
                <a:latin typeface="Times New Roman" pitchFamily="18" charset="0"/>
              </a:rPr>
              <a:t>2</a:t>
            </a:r>
            <a:r>
              <a:rPr lang="en-US" sz="2400" noProof="1">
                <a:solidFill>
                  <a:srgbClr val="000000"/>
                </a:solidFill>
                <a:latin typeface="Times New Roman" pitchFamily="18" charset="0"/>
              </a:rPr>
              <a:t>  (linear because of its double bonds.)</a:t>
            </a:r>
          </a:p>
        </p:txBody>
      </p:sp>
      <p:pic>
        <p:nvPicPr>
          <p:cNvPr id="15365" name="Picture 5" descr="GRD60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34" y="1909763"/>
            <a:ext cx="3596474"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GRD60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3653" y="5105400"/>
            <a:ext cx="3679175" cy="1220788"/>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2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1224" y="1965325"/>
            <a:ext cx="5364030" cy="1443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8" descr="diatomic-oxygen-molecule"/>
          <p:cNvPicPr>
            <a:picLocks noChangeAspect="1" noChangeArrowheads="1"/>
          </p:cNvPicPr>
          <p:nvPr/>
        </p:nvPicPr>
        <p:blipFill>
          <a:blip r:embed="rId6" cstate="print">
            <a:clrChange>
              <a:clrFrom>
                <a:srgbClr val="163273"/>
              </a:clrFrom>
              <a:clrTo>
                <a:srgbClr val="163273">
                  <a:alpha val="0"/>
                </a:srgbClr>
              </a:clrTo>
            </a:clrChange>
            <a:extLst>
              <a:ext uri="{28A0092B-C50C-407E-A947-70E740481C1C}">
                <a14:useLocalDpi xmlns:a14="http://schemas.microsoft.com/office/drawing/2010/main" val="0"/>
              </a:ext>
            </a:extLst>
          </a:blip>
          <a:srcRect/>
          <a:stretch>
            <a:fillRect/>
          </a:stretch>
        </p:blipFill>
        <p:spPr bwMode="auto">
          <a:xfrm>
            <a:off x="165047" y="4724400"/>
            <a:ext cx="198056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hcl"/>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10659" y="5029200"/>
            <a:ext cx="216108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LewisStructure-CO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5841" y="4724401"/>
            <a:ext cx="1944460" cy="1865313"/>
          </a:xfrm>
          <a:prstGeom prst="rect">
            <a:avLst/>
          </a:prstGeom>
          <a:noFill/>
          <a:extLst>
            <a:ext uri="{909E8E84-426E-40DD-AFC4-6F175D3DCCD1}">
              <a14:hiddenFill xmlns:a14="http://schemas.microsoft.com/office/drawing/2010/main">
                <a:solidFill>
                  <a:srgbClr val="FFFFFF"/>
                </a:solidFill>
              </a14:hiddenFill>
            </a:ext>
          </a:extLst>
        </p:spPr>
      </p:pic>
      <p:sp>
        <p:nvSpPr>
          <p:cNvPr id="15371" name="Text Box 11"/>
          <p:cNvSpPr txBox="1">
            <a:spLocks noChangeArrowheads="1"/>
          </p:cNvSpPr>
          <p:nvPr/>
        </p:nvSpPr>
        <p:spPr bwMode="auto">
          <a:xfrm>
            <a:off x="6704012" y="762000"/>
            <a:ext cx="1650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FF0000"/>
                </a:solidFill>
                <a:latin typeface="Times New Roman" pitchFamily="18" charset="0"/>
              </a:rPr>
              <a:t>bent</a:t>
            </a:r>
          </a:p>
        </p:txBody>
      </p:sp>
      <p:sp>
        <p:nvSpPr>
          <p:cNvPr id="15372" name="Text Box 12"/>
          <p:cNvSpPr txBox="1">
            <a:spLocks noChangeArrowheads="1"/>
          </p:cNvSpPr>
          <p:nvPr/>
        </p:nvSpPr>
        <p:spPr bwMode="auto">
          <a:xfrm>
            <a:off x="6148003" y="3395990"/>
            <a:ext cx="1650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FF0000"/>
                </a:solidFill>
                <a:latin typeface="Times New Roman" pitchFamily="18" charset="0"/>
              </a:rPr>
              <a:t>linear</a:t>
            </a:r>
          </a:p>
        </p:txBody>
      </p:sp>
    </p:spTree>
    <p:extLst>
      <p:ext uri="{BB962C8B-B14F-4D97-AF65-F5344CB8AC3E}">
        <p14:creationId xmlns:p14="http://schemas.microsoft.com/office/powerpoint/2010/main" val="6939511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0">
                                          <p:val>
                                            <p:fltVal val="0"/>
                                          </p:val>
                                        </p:tav>
                                        <p:tav tm="100000">
                                          <p:val>
                                            <p:strVal val="#ppt_w"/>
                                          </p:val>
                                        </p:tav>
                                      </p:tavLst>
                                    </p:anim>
                                    <p:anim calcmode="lin" valueType="num">
                                      <p:cBhvr>
                                        <p:cTn id="8" dur="500" fill="hold"/>
                                        <p:tgtEl>
                                          <p:spTgt spid="15371"/>
                                        </p:tgtEl>
                                        <p:attrNameLst>
                                          <p:attrName>ppt_h</p:attrName>
                                        </p:attrNameLst>
                                      </p:cBhvr>
                                      <p:tavLst>
                                        <p:tav tm="0">
                                          <p:val>
                                            <p:fltVal val="0"/>
                                          </p:val>
                                        </p:tav>
                                        <p:tav tm="100000">
                                          <p:val>
                                            <p:strVal val="#ppt_h"/>
                                          </p:val>
                                        </p:tav>
                                      </p:tavLst>
                                    </p:anim>
                                    <p:animEffect transition="in" filter="fade">
                                      <p:cBhvr>
                                        <p:cTn id="9" dur="500"/>
                                        <p:tgtEl>
                                          <p:spTgt spid="153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72"/>
                                        </p:tgtEl>
                                        <p:attrNameLst>
                                          <p:attrName>style.visibility</p:attrName>
                                        </p:attrNameLst>
                                      </p:cBhvr>
                                      <p:to>
                                        <p:strVal val="visible"/>
                                      </p:to>
                                    </p:set>
                                    <p:anim calcmode="lin" valueType="num">
                                      <p:cBhvr>
                                        <p:cTn id="14" dur="500" fill="hold"/>
                                        <p:tgtEl>
                                          <p:spTgt spid="15372"/>
                                        </p:tgtEl>
                                        <p:attrNameLst>
                                          <p:attrName>ppt_w</p:attrName>
                                        </p:attrNameLst>
                                      </p:cBhvr>
                                      <p:tavLst>
                                        <p:tav tm="0">
                                          <p:val>
                                            <p:fltVal val="0"/>
                                          </p:val>
                                        </p:tav>
                                        <p:tav tm="100000">
                                          <p:val>
                                            <p:strVal val="#ppt_w"/>
                                          </p:val>
                                        </p:tav>
                                      </p:tavLst>
                                    </p:anim>
                                    <p:anim calcmode="lin" valueType="num">
                                      <p:cBhvr>
                                        <p:cTn id="15" dur="500" fill="hold"/>
                                        <p:tgtEl>
                                          <p:spTgt spid="15372"/>
                                        </p:tgtEl>
                                        <p:attrNameLst>
                                          <p:attrName>ppt_h</p:attrName>
                                        </p:attrNameLst>
                                      </p:cBhvr>
                                      <p:tavLst>
                                        <p:tav tm="0">
                                          <p:val>
                                            <p:fltVal val="0"/>
                                          </p:val>
                                        </p:tav>
                                        <p:tav tm="100000">
                                          <p:val>
                                            <p:strVal val="#ppt_h"/>
                                          </p:val>
                                        </p:tav>
                                      </p:tavLst>
                                    </p:anim>
                                    <p:animEffect transition="in" filter="fade">
                                      <p:cBhvr>
                                        <p:cTn id="16"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42712" y="152400"/>
            <a:ext cx="8499925" cy="685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u="sng" noProof="1">
                <a:solidFill>
                  <a:srgbClr val="9B0E07"/>
                </a:solidFill>
                <a:effectLst>
                  <a:outerShdw blurRad="38100" dist="38100" dir="2700000" algn="tl">
                    <a:srgbClr val="000000">
                      <a:alpha val="43137"/>
                    </a:srgbClr>
                  </a:outerShdw>
                </a:effectLst>
                <a:latin typeface="Arial" pitchFamily="34" charset="0"/>
                <a:cs typeface="Arial" pitchFamily="34" charset="0"/>
              </a:rPr>
              <a:t>Polar and Nonpolar Bonds</a:t>
            </a:r>
            <a:endParaRPr lang="en-US" b="1" u="sng" baseline="30000"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459" name="Rectangle 3"/>
          <p:cNvSpPr>
            <a:spLocks noGrp="1" noChangeArrowheads="1"/>
          </p:cNvSpPr>
          <p:nvPr>
            <p:ph type="subTitle" idx="1"/>
          </p:nvPr>
        </p:nvSpPr>
        <p:spPr>
          <a:xfrm>
            <a:off x="165047" y="914400"/>
            <a:ext cx="9655254" cy="5715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Even though the electrons in a covalent bond are shared, sometimes the attraction for the bonded pair, (the _____________________), is uneven.  This gives rise to 3 bond types.</a:t>
            </a:r>
            <a:endParaRPr lang="en-US" sz="2400" u="sng" noProof="1">
              <a:solidFill>
                <a:srgbClr val="000000"/>
              </a:solidFill>
              <a:latin typeface="Times New Roman" pitchFamily="18" charset="0"/>
            </a:endParaRP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a:t>
            </a:r>
            <a:r>
              <a:rPr lang="en-US" sz="2400" u="sng" noProof="1">
                <a:latin typeface="Times New Roman" pitchFamily="18" charset="0"/>
              </a:rPr>
              <a:t>nonpolar covalent bonds</a:t>
            </a:r>
            <a:r>
              <a:rPr lang="en-US" sz="2400" noProof="1">
                <a:solidFill>
                  <a:srgbClr val="000000"/>
                </a:solidFill>
                <a:latin typeface="Times New Roman" pitchFamily="18" charset="0"/>
              </a:rPr>
              <a:t>:  ____________ sharing of the e</a:t>
            </a:r>
            <a:r>
              <a:rPr lang="en-US" sz="2400" baseline="30000" noProof="1">
                <a:solidFill>
                  <a:srgbClr val="000000"/>
                </a:solidFill>
                <a:latin typeface="Times New Roman" pitchFamily="18" charset="0"/>
              </a:rPr>
              <a:t>-</a:t>
            </a:r>
            <a:r>
              <a:rPr lang="en-US" sz="2400" noProof="1">
                <a:solidFill>
                  <a:srgbClr val="000000"/>
                </a:solidFill>
                <a:latin typeface="Times New Roman" pitchFamily="18" charset="0"/>
              </a:rPr>
              <a:t> pair</a:t>
            </a:r>
            <a:endParaRPr lang="en-US" sz="2400" u="sng" noProof="1">
              <a:solidFill>
                <a:srgbClr val="000000"/>
              </a:solidFill>
              <a:latin typeface="Times New Roman" pitchFamily="18" charset="0"/>
            </a:endParaRP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a:t>
            </a:r>
            <a:r>
              <a:rPr lang="en-US" sz="2400" u="sng" noProof="1">
                <a:latin typeface="Times New Roman" pitchFamily="18" charset="0"/>
              </a:rPr>
              <a:t>polar covalent bonds</a:t>
            </a:r>
            <a:r>
              <a:rPr lang="en-US" sz="2400" noProof="1">
                <a:latin typeface="Times New Roman" pitchFamily="18" charset="0"/>
              </a:rPr>
              <a:t>:  </a:t>
            </a:r>
            <a:r>
              <a:rPr lang="en-US" sz="2400" noProof="1">
                <a:solidFill>
                  <a:srgbClr val="000000"/>
                </a:solidFill>
                <a:latin typeface="Times New Roman" pitchFamily="18" charset="0"/>
              </a:rPr>
              <a:t>________________  sharing of the e</a:t>
            </a:r>
            <a:r>
              <a:rPr lang="en-US" sz="2400" baseline="30000" noProof="1">
                <a:solidFill>
                  <a:srgbClr val="000000"/>
                </a:solidFill>
                <a:latin typeface="Times New Roman" pitchFamily="18" charset="0"/>
              </a:rPr>
              <a:t>-</a:t>
            </a:r>
            <a:r>
              <a:rPr lang="en-US" sz="2400" noProof="1">
                <a:solidFill>
                  <a:srgbClr val="000000"/>
                </a:solidFill>
                <a:latin typeface="Times New Roman" pitchFamily="18" charset="0"/>
              </a:rPr>
              <a:t> pair</a:t>
            </a: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a:t>
            </a:r>
            <a:r>
              <a:rPr lang="en-US" sz="2400" u="sng" noProof="1">
                <a:latin typeface="Times New Roman" pitchFamily="18" charset="0"/>
              </a:rPr>
              <a:t>ionic bonds</a:t>
            </a:r>
            <a:r>
              <a:rPr lang="en-US" sz="2400" noProof="1">
                <a:latin typeface="Times New Roman" pitchFamily="18" charset="0"/>
              </a:rPr>
              <a:t>:  </a:t>
            </a:r>
            <a:r>
              <a:rPr lang="en-US" sz="2400" noProof="1">
                <a:solidFill>
                  <a:srgbClr val="000000"/>
                </a:solidFill>
                <a:latin typeface="Times New Roman" pitchFamily="18" charset="0"/>
              </a:rPr>
              <a:t>a ___________ of  e</a:t>
            </a:r>
            <a:r>
              <a:rPr lang="en-US" sz="2400" baseline="30000" noProof="1">
                <a:solidFill>
                  <a:srgbClr val="000000"/>
                </a:solidFill>
                <a:latin typeface="Times New Roman" pitchFamily="18" charset="0"/>
              </a:rPr>
              <a:t>-</a:t>
            </a:r>
            <a:r>
              <a:rPr lang="en-US" sz="2400" noProof="1">
                <a:solidFill>
                  <a:srgbClr val="000000"/>
                </a:solidFill>
                <a:latin typeface="Times New Roman" pitchFamily="18" charset="0"/>
              </a:rPr>
              <a:t>’s from the metal to the nonmetal </a:t>
            </a:r>
          </a:p>
          <a:p>
            <a:pPr>
              <a:spcBef>
                <a:spcPct val="0"/>
              </a:spcBef>
              <a:spcAft>
                <a:spcPct val="50000"/>
              </a:spcAft>
              <a:buSzPct val="150000"/>
              <a:buFont typeface="Times" pitchFamily="18" charset="0"/>
              <a:buNone/>
            </a:pPr>
            <a:r>
              <a:rPr lang="en-US" sz="2400" noProof="1">
                <a:solidFill>
                  <a:srgbClr val="000000"/>
                </a:solidFill>
                <a:latin typeface="Times New Roman" pitchFamily="18" charset="0"/>
              </a:rPr>
              <a:t>This last type of bond</a:t>
            </a:r>
            <a:r>
              <a:rPr lang="en-US" sz="2400" baseline="30000" noProof="1">
                <a:solidFill>
                  <a:srgbClr val="000000"/>
                </a:solidFill>
                <a:latin typeface="Times New Roman" pitchFamily="18" charset="0"/>
              </a:rPr>
              <a:t> </a:t>
            </a:r>
            <a:r>
              <a:rPr lang="en-US" sz="2400" noProof="1">
                <a:solidFill>
                  <a:srgbClr val="000000"/>
                </a:solidFill>
                <a:latin typeface="Times New Roman" pitchFamily="18" charset="0"/>
              </a:rPr>
              <a:t>will be discussed in detail in Chapter 15.  </a:t>
            </a:r>
          </a:p>
          <a:p>
            <a:r>
              <a:rPr lang="en-US" sz="2400" u="sng" noProof="1">
                <a:solidFill>
                  <a:srgbClr val="9B0E07"/>
                </a:solidFill>
                <a:latin typeface="Times New Roman" pitchFamily="18" charset="0"/>
              </a:rPr>
              <a:t>How To Determine the Bond Type</a:t>
            </a:r>
            <a:endParaRPr lang="en-US" sz="2400" b="1" u="sng" noProof="1">
              <a:solidFill>
                <a:srgbClr val="000000"/>
              </a:solidFill>
              <a:latin typeface="Times New Roman" pitchFamily="18" charset="0"/>
            </a:endParaRPr>
          </a:p>
          <a:p>
            <a:pPr algn="l">
              <a:buSzPct val="150000"/>
              <a:buFont typeface="Times" pitchFamily="18" charset="0"/>
              <a:buChar char="•"/>
            </a:pPr>
            <a:r>
              <a:rPr lang="en-US" sz="2400" noProof="1">
                <a:solidFill>
                  <a:srgbClr val="000000"/>
                </a:solidFill>
                <a:latin typeface="Times New Roman" pitchFamily="18" charset="0"/>
              </a:rPr>
              <a:t> Bond type is based on the electronegativity _____________ between the two bonded atoms.   </a:t>
            </a:r>
            <a:endParaRPr lang="en-US" sz="2400" dirty="0">
              <a:solidFill>
                <a:srgbClr val="000000"/>
              </a:solidFill>
              <a:latin typeface="Times New Roman" pitchFamily="18" charset="0"/>
            </a:endParaRPr>
          </a:p>
          <a:p>
            <a:pPr>
              <a:buSzPct val="150000"/>
              <a:buFont typeface="Times" pitchFamily="18" charset="0"/>
              <a:buNone/>
            </a:pPr>
            <a:r>
              <a:rPr lang="en-US" noProof="1" smtClean="0">
                <a:solidFill>
                  <a:srgbClr val="000000"/>
                </a:solidFill>
                <a:latin typeface="Times New Roman" pitchFamily="18" charset="0"/>
              </a:rPr>
              <a:t>(Look at the periodic table with the electronegativity values</a:t>
            </a:r>
            <a:r>
              <a:rPr lang="en-US" noProof="1">
                <a:solidFill>
                  <a:srgbClr val="000000"/>
                </a:solidFill>
                <a:latin typeface="Times New Roman" pitchFamily="18" charset="0"/>
              </a:rPr>
              <a:t>.)</a:t>
            </a:r>
            <a:endParaRPr lang="en-US" sz="4000" noProof="1">
              <a:solidFill>
                <a:srgbClr val="000000"/>
              </a:solidFill>
              <a:latin typeface="Times New Roman" pitchFamily="18" charset="0"/>
            </a:endParaRPr>
          </a:p>
          <a:p>
            <a:pPr>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p:txBody>
      </p:sp>
      <p:sp>
        <p:nvSpPr>
          <p:cNvPr id="19461" name="Text Box 5"/>
          <p:cNvSpPr txBox="1">
            <a:spLocks noChangeArrowheads="1"/>
          </p:cNvSpPr>
          <p:nvPr/>
        </p:nvSpPr>
        <p:spPr bwMode="auto">
          <a:xfrm>
            <a:off x="5484812" y="1143000"/>
            <a:ext cx="3053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C00000"/>
                </a:solidFill>
                <a:latin typeface="Times New Roman" pitchFamily="18" charset="0"/>
              </a:rPr>
              <a:t>electronegativity</a:t>
            </a:r>
          </a:p>
        </p:txBody>
      </p:sp>
      <p:sp>
        <p:nvSpPr>
          <p:cNvPr id="19462" name="Text Box 6"/>
          <p:cNvSpPr txBox="1">
            <a:spLocks noChangeArrowheads="1"/>
          </p:cNvSpPr>
          <p:nvPr/>
        </p:nvSpPr>
        <p:spPr bwMode="auto">
          <a:xfrm>
            <a:off x="4113212" y="1991733"/>
            <a:ext cx="1650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C00000"/>
                </a:solidFill>
                <a:latin typeface="Times New Roman" pitchFamily="18" charset="0"/>
              </a:rPr>
              <a:t>equal</a:t>
            </a:r>
          </a:p>
        </p:txBody>
      </p:sp>
      <p:sp>
        <p:nvSpPr>
          <p:cNvPr id="19463" name="Text Box 7"/>
          <p:cNvSpPr txBox="1">
            <a:spLocks noChangeArrowheads="1"/>
          </p:cNvSpPr>
          <p:nvPr/>
        </p:nvSpPr>
        <p:spPr bwMode="auto">
          <a:xfrm>
            <a:off x="3865410" y="2481590"/>
            <a:ext cx="1650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C00000"/>
                </a:solidFill>
                <a:latin typeface="Times New Roman" pitchFamily="18" charset="0"/>
              </a:rPr>
              <a:t>unequal</a:t>
            </a:r>
          </a:p>
        </p:txBody>
      </p:sp>
      <p:sp>
        <p:nvSpPr>
          <p:cNvPr id="19464" name="Text Box 8"/>
          <p:cNvSpPr txBox="1">
            <a:spLocks noChangeArrowheads="1"/>
          </p:cNvSpPr>
          <p:nvPr/>
        </p:nvSpPr>
        <p:spPr bwMode="auto">
          <a:xfrm>
            <a:off x="2589212" y="3004810"/>
            <a:ext cx="1650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C00000"/>
                </a:solidFill>
                <a:latin typeface="Times New Roman" pitchFamily="18" charset="0"/>
              </a:rPr>
              <a:t>transfer</a:t>
            </a:r>
          </a:p>
        </p:txBody>
      </p:sp>
      <p:sp>
        <p:nvSpPr>
          <p:cNvPr id="19465" name="Text Box 9"/>
          <p:cNvSpPr txBox="1">
            <a:spLocks noChangeArrowheads="1"/>
          </p:cNvSpPr>
          <p:nvPr/>
        </p:nvSpPr>
        <p:spPr bwMode="auto">
          <a:xfrm>
            <a:off x="5990621" y="4572000"/>
            <a:ext cx="20417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rgbClr val="C00000"/>
                </a:solidFill>
                <a:latin typeface="Times New Roman" pitchFamily="18" charset="0"/>
              </a:rPr>
              <a:t>difference</a:t>
            </a:r>
          </a:p>
        </p:txBody>
      </p:sp>
    </p:spTree>
    <p:extLst>
      <p:ext uri="{BB962C8B-B14F-4D97-AF65-F5344CB8AC3E}">
        <p14:creationId xmlns:p14="http://schemas.microsoft.com/office/powerpoint/2010/main" val="22025318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 calcmode="lin" valueType="num">
                                      <p:cBhvr>
                                        <p:cTn id="14" dur="500" fill="hold"/>
                                        <p:tgtEl>
                                          <p:spTgt spid="19462"/>
                                        </p:tgtEl>
                                        <p:attrNameLst>
                                          <p:attrName>ppt_w</p:attrName>
                                        </p:attrNameLst>
                                      </p:cBhvr>
                                      <p:tavLst>
                                        <p:tav tm="0">
                                          <p:val>
                                            <p:fltVal val="0"/>
                                          </p:val>
                                        </p:tav>
                                        <p:tav tm="100000">
                                          <p:val>
                                            <p:strVal val="#ppt_w"/>
                                          </p:val>
                                        </p:tav>
                                      </p:tavLst>
                                    </p:anim>
                                    <p:anim calcmode="lin" valueType="num">
                                      <p:cBhvr>
                                        <p:cTn id="15" dur="500" fill="hold"/>
                                        <p:tgtEl>
                                          <p:spTgt spid="19462"/>
                                        </p:tgtEl>
                                        <p:attrNameLst>
                                          <p:attrName>ppt_h</p:attrName>
                                        </p:attrNameLst>
                                      </p:cBhvr>
                                      <p:tavLst>
                                        <p:tav tm="0">
                                          <p:val>
                                            <p:fltVal val="0"/>
                                          </p:val>
                                        </p:tav>
                                        <p:tav tm="100000">
                                          <p:val>
                                            <p:strVal val="#ppt_h"/>
                                          </p:val>
                                        </p:tav>
                                      </p:tavLst>
                                    </p:anim>
                                    <p:animEffect transition="in" filter="fade">
                                      <p:cBhvr>
                                        <p:cTn id="16" dur="500"/>
                                        <p:tgtEl>
                                          <p:spTgt spid="194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9463"/>
                                        </p:tgtEl>
                                        <p:attrNameLst>
                                          <p:attrName>style.visibility</p:attrName>
                                        </p:attrNameLst>
                                      </p:cBhvr>
                                      <p:to>
                                        <p:strVal val="visible"/>
                                      </p:to>
                                    </p:set>
                                    <p:anim calcmode="lin" valueType="num">
                                      <p:cBhvr>
                                        <p:cTn id="21" dur="500" fill="hold"/>
                                        <p:tgtEl>
                                          <p:spTgt spid="19463"/>
                                        </p:tgtEl>
                                        <p:attrNameLst>
                                          <p:attrName>ppt_w</p:attrName>
                                        </p:attrNameLst>
                                      </p:cBhvr>
                                      <p:tavLst>
                                        <p:tav tm="0">
                                          <p:val>
                                            <p:fltVal val="0"/>
                                          </p:val>
                                        </p:tav>
                                        <p:tav tm="100000">
                                          <p:val>
                                            <p:strVal val="#ppt_w"/>
                                          </p:val>
                                        </p:tav>
                                      </p:tavLst>
                                    </p:anim>
                                    <p:anim calcmode="lin" valueType="num">
                                      <p:cBhvr>
                                        <p:cTn id="22" dur="500" fill="hold"/>
                                        <p:tgtEl>
                                          <p:spTgt spid="19463"/>
                                        </p:tgtEl>
                                        <p:attrNameLst>
                                          <p:attrName>ppt_h</p:attrName>
                                        </p:attrNameLst>
                                      </p:cBhvr>
                                      <p:tavLst>
                                        <p:tav tm="0">
                                          <p:val>
                                            <p:fltVal val="0"/>
                                          </p:val>
                                        </p:tav>
                                        <p:tav tm="100000">
                                          <p:val>
                                            <p:strVal val="#ppt_h"/>
                                          </p:val>
                                        </p:tav>
                                      </p:tavLst>
                                    </p:anim>
                                    <p:animEffect transition="in" filter="fade">
                                      <p:cBhvr>
                                        <p:cTn id="23" dur="500"/>
                                        <p:tgtEl>
                                          <p:spTgt spid="194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464"/>
                                        </p:tgtEl>
                                        <p:attrNameLst>
                                          <p:attrName>style.visibility</p:attrName>
                                        </p:attrNameLst>
                                      </p:cBhvr>
                                      <p:to>
                                        <p:strVal val="visible"/>
                                      </p:to>
                                    </p:set>
                                    <p:anim calcmode="lin" valueType="num">
                                      <p:cBhvr>
                                        <p:cTn id="28" dur="500" fill="hold"/>
                                        <p:tgtEl>
                                          <p:spTgt spid="19464"/>
                                        </p:tgtEl>
                                        <p:attrNameLst>
                                          <p:attrName>ppt_w</p:attrName>
                                        </p:attrNameLst>
                                      </p:cBhvr>
                                      <p:tavLst>
                                        <p:tav tm="0">
                                          <p:val>
                                            <p:fltVal val="0"/>
                                          </p:val>
                                        </p:tav>
                                        <p:tav tm="100000">
                                          <p:val>
                                            <p:strVal val="#ppt_w"/>
                                          </p:val>
                                        </p:tav>
                                      </p:tavLst>
                                    </p:anim>
                                    <p:anim calcmode="lin" valueType="num">
                                      <p:cBhvr>
                                        <p:cTn id="29" dur="500" fill="hold"/>
                                        <p:tgtEl>
                                          <p:spTgt spid="19464"/>
                                        </p:tgtEl>
                                        <p:attrNameLst>
                                          <p:attrName>ppt_h</p:attrName>
                                        </p:attrNameLst>
                                      </p:cBhvr>
                                      <p:tavLst>
                                        <p:tav tm="0">
                                          <p:val>
                                            <p:fltVal val="0"/>
                                          </p:val>
                                        </p:tav>
                                        <p:tav tm="100000">
                                          <p:val>
                                            <p:strVal val="#ppt_h"/>
                                          </p:val>
                                        </p:tav>
                                      </p:tavLst>
                                    </p:anim>
                                    <p:animEffect transition="in" filter="fade">
                                      <p:cBhvr>
                                        <p:cTn id="30" dur="500"/>
                                        <p:tgtEl>
                                          <p:spTgt spid="1946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9465"/>
                                        </p:tgtEl>
                                        <p:attrNameLst>
                                          <p:attrName>style.visibility</p:attrName>
                                        </p:attrNameLst>
                                      </p:cBhvr>
                                      <p:to>
                                        <p:strVal val="visible"/>
                                      </p:to>
                                    </p:set>
                                    <p:anim calcmode="lin" valueType="num">
                                      <p:cBhvr>
                                        <p:cTn id="35" dur="500" fill="hold"/>
                                        <p:tgtEl>
                                          <p:spTgt spid="19465"/>
                                        </p:tgtEl>
                                        <p:attrNameLst>
                                          <p:attrName>ppt_w</p:attrName>
                                        </p:attrNameLst>
                                      </p:cBhvr>
                                      <p:tavLst>
                                        <p:tav tm="0">
                                          <p:val>
                                            <p:fltVal val="0"/>
                                          </p:val>
                                        </p:tav>
                                        <p:tav tm="100000">
                                          <p:val>
                                            <p:strVal val="#ppt_w"/>
                                          </p:val>
                                        </p:tav>
                                      </p:tavLst>
                                    </p:anim>
                                    <p:anim calcmode="lin" valueType="num">
                                      <p:cBhvr>
                                        <p:cTn id="36" dur="500" fill="hold"/>
                                        <p:tgtEl>
                                          <p:spTgt spid="19465"/>
                                        </p:tgtEl>
                                        <p:attrNameLst>
                                          <p:attrName>ppt_h</p:attrName>
                                        </p:attrNameLst>
                                      </p:cBhvr>
                                      <p:tavLst>
                                        <p:tav tm="0">
                                          <p:val>
                                            <p:fltVal val="0"/>
                                          </p:val>
                                        </p:tav>
                                        <p:tav tm="100000">
                                          <p:val>
                                            <p:strVal val="#ppt_h"/>
                                          </p:val>
                                        </p:tav>
                                      </p:tavLst>
                                    </p:anim>
                                    <p:animEffect transition="in" filter="fade">
                                      <p:cBhvr>
                                        <p:cTn id="37"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P spid="194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42712" y="76200"/>
            <a:ext cx="8499925" cy="5334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u="sng" noProof="1">
                <a:solidFill>
                  <a:srgbClr val="9B0E07"/>
                </a:solidFill>
                <a:latin typeface="Times New Roman" pitchFamily="18" charset="0"/>
              </a:rPr>
              <a:t>Polarity of Molecules</a:t>
            </a:r>
            <a:endParaRPr lang="en-US" sz="4000" b="1" u="sng">
              <a:solidFill>
                <a:srgbClr val="000000"/>
              </a:solidFill>
              <a:latin typeface="Times New Roman" pitchFamily="18" charset="0"/>
            </a:endParaRPr>
          </a:p>
        </p:txBody>
      </p:sp>
      <p:sp>
        <p:nvSpPr>
          <p:cNvPr id="23555" name="Rectangle 3"/>
          <p:cNvSpPr>
            <a:spLocks noGrp="1" noChangeArrowheads="1"/>
          </p:cNvSpPr>
          <p:nvPr>
            <p:ph type="subTitle" idx="1"/>
          </p:nvPr>
        </p:nvSpPr>
        <p:spPr>
          <a:xfrm>
            <a:off x="165047" y="838200"/>
            <a:ext cx="9655254" cy="5715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One side is slightly (__) and the other side is slightly (__).</a:t>
            </a: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Polar molecules are also known as _______________.</a:t>
            </a: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Polarity depends on the __________ and symmetry of the molecule.</a:t>
            </a: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symmetrical molecules (looks the same on all sides)= ___________</a:t>
            </a:r>
          </a:p>
          <a:p>
            <a:pPr algn="l">
              <a:spcBef>
                <a:spcPct val="0"/>
              </a:spcBef>
              <a:spcAft>
                <a:spcPct val="50000"/>
              </a:spcAft>
              <a:buSzPct val="150000"/>
              <a:buFont typeface="Times" pitchFamily="18" charset="0"/>
              <a:buChar char="•"/>
            </a:pPr>
            <a:r>
              <a:rPr lang="en-US" sz="2400" noProof="1">
                <a:solidFill>
                  <a:srgbClr val="000000"/>
                </a:solidFill>
                <a:latin typeface="Times New Roman" pitchFamily="18" charset="0"/>
              </a:rPr>
              <a:t> asymmetrical molecules = ___________</a:t>
            </a: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Char char="•"/>
            </a:pPr>
            <a:r>
              <a:rPr lang="en-US" sz="2400" dirty="0">
                <a:latin typeface="Times New Roman" pitchFamily="18" charset="0"/>
              </a:rPr>
              <a:t> Polar molecules are moved by ____________ charges.  (DEMO!)</a:t>
            </a:r>
            <a:endParaRPr lang="en-US" sz="2800" baseline="30000" noProof="1">
              <a:latin typeface="Helvetica" pitchFamily="34" charset="0"/>
            </a:endParaRPr>
          </a:p>
        </p:txBody>
      </p:sp>
      <p:pic>
        <p:nvPicPr>
          <p:cNvPr id="23556" name="Picture 4" descr="Ionic-Coval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398" y="3352800"/>
            <a:ext cx="3872600" cy="2123795"/>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2582139" y="739523"/>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Times New Roman" pitchFamily="18" charset="0"/>
              </a:rPr>
              <a:t>+</a:t>
            </a:r>
          </a:p>
        </p:txBody>
      </p:sp>
      <p:sp>
        <p:nvSpPr>
          <p:cNvPr id="23560" name="Text Box 8"/>
          <p:cNvSpPr txBox="1">
            <a:spLocks noChangeArrowheads="1"/>
          </p:cNvSpPr>
          <p:nvPr/>
        </p:nvSpPr>
        <p:spPr bwMode="auto">
          <a:xfrm>
            <a:off x="6840762" y="750409"/>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Times New Roman" pitchFamily="18" charset="0"/>
                <a:cs typeface="Times New Roman" pitchFamily="18" charset="0"/>
              </a:rPr>
              <a:t>–</a:t>
            </a:r>
          </a:p>
        </p:txBody>
      </p:sp>
      <p:sp>
        <p:nvSpPr>
          <p:cNvPr id="23561" name="Text Box 9"/>
          <p:cNvSpPr txBox="1">
            <a:spLocks noChangeArrowheads="1"/>
          </p:cNvSpPr>
          <p:nvPr/>
        </p:nvSpPr>
        <p:spPr bwMode="auto">
          <a:xfrm>
            <a:off x="5599127" y="1219200"/>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Times New Roman" pitchFamily="18" charset="0"/>
              </a:rPr>
              <a:t>dipole</a:t>
            </a:r>
          </a:p>
        </p:txBody>
      </p:sp>
      <p:sp>
        <p:nvSpPr>
          <p:cNvPr id="23562" name="Text Box 10"/>
          <p:cNvSpPr txBox="1">
            <a:spLocks noChangeArrowheads="1"/>
          </p:cNvSpPr>
          <p:nvPr/>
        </p:nvSpPr>
        <p:spPr bwMode="auto">
          <a:xfrm>
            <a:off x="3796083" y="1686933"/>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Times New Roman" pitchFamily="18" charset="0"/>
              </a:rPr>
              <a:t>shape</a:t>
            </a:r>
          </a:p>
        </p:txBody>
      </p:sp>
      <p:sp>
        <p:nvSpPr>
          <p:cNvPr id="23563" name="Text Box 11"/>
          <p:cNvSpPr txBox="1">
            <a:spLocks noChangeArrowheads="1"/>
          </p:cNvSpPr>
          <p:nvPr/>
        </p:nvSpPr>
        <p:spPr bwMode="auto">
          <a:xfrm>
            <a:off x="7389812" y="2210153"/>
            <a:ext cx="170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chemeClr val="tx1"/>
                </a:solidFill>
                <a:latin typeface="Times New Roman" pitchFamily="18" charset="0"/>
              </a:rPr>
              <a:t>nonpolar</a:t>
            </a:r>
          </a:p>
        </p:txBody>
      </p:sp>
      <p:sp>
        <p:nvSpPr>
          <p:cNvPr id="23564" name="Text Box 12"/>
          <p:cNvSpPr txBox="1">
            <a:spLocks noChangeArrowheads="1"/>
          </p:cNvSpPr>
          <p:nvPr/>
        </p:nvSpPr>
        <p:spPr bwMode="auto">
          <a:xfrm>
            <a:off x="4216410" y="2744259"/>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Times New Roman" pitchFamily="18" charset="0"/>
              </a:rPr>
              <a:t>polar</a:t>
            </a:r>
          </a:p>
        </p:txBody>
      </p:sp>
      <p:sp>
        <p:nvSpPr>
          <p:cNvPr id="23565" name="Text Box 13"/>
          <p:cNvSpPr txBox="1">
            <a:spLocks noChangeArrowheads="1"/>
          </p:cNvSpPr>
          <p:nvPr/>
        </p:nvSpPr>
        <p:spPr bwMode="auto">
          <a:xfrm>
            <a:off x="4548295" y="5801380"/>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tx1"/>
                </a:solidFill>
                <a:latin typeface="Times New Roman" pitchFamily="18" charset="0"/>
              </a:rPr>
              <a:t>static</a:t>
            </a:r>
          </a:p>
        </p:txBody>
      </p:sp>
    </p:spTree>
    <p:extLst>
      <p:ext uri="{BB962C8B-B14F-4D97-AF65-F5344CB8AC3E}">
        <p14:creationId xmlns:p14="http://schemas.microsoft.com/office/powerpoint/2010/main" val="10376514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 fill="hold"/>
                                        <p:tgtEl>
                                          <p:spTgt spid="23559"/>
                                        </p:tgtEl>
                                        <p:attrNameLst>
                                          <p:attrName>ppt_w</p:attrName>
                                        </p:attrNameLst>
                                      </p:cBhvr>
                                      <p:tavLst>
                                        <p:tav tm="0">
                                          <p:val>
                                            <p:fltVal val="0"/>
                                          </p:val>
                                        </p:tav>
                                        <p:tav tm="100000">
                                          <p:val>
                                            <p:strVal val="#ppt_w"/>
                                          </p:val>
                                        </p:tav>
                                      </p:tavLst>
                                    </p:anim>
                                    <p:anim calcmode="lin" valueType="num">
                                      <p:cBhvr>
                                        <p:cTn id="8" dur="500" fill="hold"/>
                                        <p:tgtEl>
                                          <p:spTgt spid="23559"/>
                                        </p:tgtEl>
                                        <p:attrNameLst>
                                          <p:attrName>ppt_h</p:attrName>
                                        </p:attrNameLst>
                                      </p:cBhvr>
                                      <p:tavLst>
                                        <p:tav tm="0">
                                          <p:val>
                                            <p:fltVal val="0"/>
                                          </p:val>
                                        </p:tav>
                                        <p:tav tm="100000">
                                          <p:val>
                                            <p:strVal val="#ppt_h"/>
                                          </p:val>
                                        </p:tav>
                                      </p:tavLst>
                                    </p:anim>
                                    <p:animEffect transition="in" filter="fade">
                                      <p:cBhvr>
                                        <p:cTn id="9" dur="500"/>
                                        <p:tgtEl>
                                          <p:spTgt spid="235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3560"/>
                                        </p:tgtEl>
                                        <p:attrNameLst>
                                          <p:attrName>style.visibility</p:attrName>
                                        </p:attrNameLst>
                                      </p:cBhvr>
                                      <p:to>
                                        <p:strVal val="visible"/>
                                      </p:to>
                                    </p:set>
                                    <p:anim calcmode="lin" valueType="num">
                                      <p:cBhvr>
                                        <p:cTn id="14" dur="500" fill="hold"/>
                                        <p:tgtEl>
                                          <p:spTgt spid="23560"/>
                                        </p:tgtEl>
                                        <p:attrNameLst>
                                          <p:attrName>ppt_w</p:attrName>
                                        </p:attrNameLst>
                                      </p:cBhvr>
                                      <p:tavLst>
                                        <p:tav tm="0">
                                          <p:val>
                                            <p:fltVal val="0"/>
                                          </p:val>
                                        </p:tav>
                                        <p:tav tm="100000">
                                          <p:val>
                                            <p:strVal val="#ppt_w"/>
                                          </p:val>
                                        </p:tav>
                                      </p:tavLst>
                                    </p:anim>
                                    <p:anim calcmode="lin" valueType="num">
                                      <p:cBhvr>
                                        <p:cTn id="15" dur="500" fill="hold"/>
                                        <p:tgtEl>
                                          <p:spTgt spid="23560"/>
                                        </p:tgtEl>
                                        <p:attrNameLst>
                                          <p:attrName>ppt_h</p:attrName>
                                        </p:attrNameLst>
                                      </p:cBhvr>
                                      <p:tavLst>
                                        <p:tav tm="0">
                                          <p:val>
                                            <p:fltVal val="0"/>
                                          </p:val>
                                        </p:tav>
                                        <p:tav tm="100000">
                                          <p:val>
                                            <p:strVal val="#ppt_h"/>
                                          </p:val>
                                        </p:tav>
                                      </p:tavLst>
                                    </p:anim>
                                    <p:animEffect transition="in" filter="fade">
                                      <p:cBhvr>
                                        <p:cTn id="16" dur="500"/>
                                        <p:tgtEl>
                                          <p:spTgt spid="235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561"/>
                                        </p:tgtEl>
                                        <p:attrNameLst>
                                          <p:attrName>style.visibility</p:attrName>
                                        </p:attrNameLst>
                                      </p:cBhvr>
                                      <p:to>
                                        <p:strVal val="visible"/>
                                      </p:to>
                                    </p:set>
                                    <p:anim calcmode="lin" valueType="num">
                                      <p:cBhvr>
                                        <p:cTn id="21" dur="500" fill="hold"/>
                                        <p:tgtEl>
                                          <p:spTgt spid="23561"/>
                                        </p:tgtEl>
                                        <p:attrNameLst>
                                          <p:attrName>ppt_w</p:attrName>
                                        </p:attrNameLst>
                                      </p:cBhvr>
                                      <p:tavLst>
                                        <p:tav tm="0">
                                          <p:val>
                                            <p:fltVal val="0"/>
                                          </p:val>
                                        </p:tav>
                                        <p:tav tm="100000">
                                          <p:val>
                                            <p:strVal val="#ppt_w"/>
                                          </p:val>
                                        </p:tav>
                                      </p:tavLst>
                                    </p:anim>
                                    <p:anim calcmode="lin" valueType="num">
                                      <p:cBhvr>
                                        <p:cTn id="22" dur="500" fill="hold"/>
                                        <p:tgtEl>
                                          <p:spTgt spid="23561"/>
                                        </p:tgtEl>
                                        <p:attrNameLst>
                                          <p:attrName>ppt_h</p:attrName>
                                        </p:attrNameLst>
                                      </p:cBhvr>
                                      <p:tavLst>
                                        <p:tav tm="0">
                                          <p:val>
                                            <p:fltVal val="0"/>
                                          </p:val>
                                        </p:tav>
                                        <p:tav tm="100000">
                                          <p:val>
                                            <p:strVal val="#ppt_h"/>
                                          </p:val>
                                        </p:tav>
                                      </p:tavLst>
                                    </p:anim>
                                    <p:animEffect transition="in" filter="fade">
                                      <p:cBhvr>
                                        <p:cTn id="23" dur="500"/>
                                        <p:tgtEl>
                                          <p:spTgt spid="235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3562"/>
                                        </p:tgtEl>
                                        <p:attrNameLst>
                                          <p:attrName>style.visibility</p:attrName>
                                        </p:attrNameLst>
                                      </p:cBhvr>
                                      <p:to>
                                        <p:strVal val="visible"/>
                                      </p:to>
                                    </p:set>
                                    <p:anim calcmode="lin" valueType="num">
                                      <p:cBhvr>
                                        <p:cTn id="28" dur="500" fill="hold"/>
                                        <p:tgtEl>
                                          <p:spTgt spid="23562"/>
                                        </p:tgtEl>
                                        <p:attrNameLst>
                                          <p:attrName>ppt_w</p:attrName>
                                        </p:attrNameLst>
                                      </p:cBhvr>
                                      <p:tavLst>
                                        <p:tav tm="0">
                                          <p:val>
                                            <p:fltVal val="0"/>
                                          </p:val>
                                        </p:tav>
                                        <p:tav tm="100000">
                                          <p:val>
                                            <p:strVal val="#ppt_w"/>
                                          </p:val>
                                        </p:tav>
                                      </p:tavLst>
                                    </p:anim>
                                    <p:anim calcmode="lin" valueType="num">
                                      <p:cBhvr>
                                        <p:cTn id="29" dur="500" fill="hold"/>
                                        <p:tgtEl>
                                          <p:spTgt spid="23562"/>
                                        </p:tgtEl>
                                        <p:attrNameLst>
                                          <p:attrName>ppt_h</p:attrName>
                                        </p:attrNameLst>
                                      </p:cBhvr>
                                      <p:tavLst>
                                        <p:tav tm="0">
                                          <p:val>
                                            <p:fltVal val="0"/>
                                          </p:val>
                                        </p:tav>
                                        <p:tav tm="100000">
                                          <p:val>
                                            <p:strVal val="#ppt_h"/>
                                          </p:val>
                                        </p:tav>
                                      </p:tavLst>
                                    </p:anim>
                                    <p:animEffect transition="in" filter="fade">
                                      <p:cBhvr>
                                        <p:cTn id="30" dur="500"/>
                                        <p:tgtEl>
                                          <p:spTgt spid="235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3563"/>
                                        </p:tgtEl>
                                        <p:attrNameLst>
                                          <p:attrName>style.visibility</p:attrName>
                                        </p:attrNameLst>
                                      </p:cBhvr>
                                      <p:to>
                                        <p:strVal val="visible"/>
                                      </p:to>
                                    </p:set>
                                    <p:anim calcmode="lin" valueType="num">
                                      <p:cBhvr>
                                        <p:cTn id="35" dur="500" fill="hold"/>
                                        <p:tgtEl>
                                          <p:spTgt spid="23563"/>
                                        </p:tgtEl>
                                        <p:attrNameLst>
                                          <p:attrName>ppt_w</p:attrName>
                                        </p:attrNameLst>
                                      </p:cBhvr>
                                      <p:tavLst>
                                        <p:tav tm="0">
                                          <p:val>
                                            <p:fltVal val="0"/>
                                          </p:val>
                                        </p:tav>
                                        <p:tav tm="100000">
                                          <p:val>
                                            <p:strVal val="#ppt_w"/>
                                          </p:val>
                                        </p:tav>
                                      </p:tavLst>
                                    </p:anim>
                                    <p:anim calcmode="lin" valueType="num">
                                      <p:cBhvr>
                                        <p:cTn id="36" dur="500" fill="hold"/>
                                        <p:tgtEl>
                                          <p:spTgt spid="23563"/>
                                        </p:tgtEl>
                                        <p:attrNameLst>
                                          <p:attrName>ppt_h</p:attrName>
                                        </p:attrNameLst>
                                      </p:cBhvr>
                                      <p:tavLst>
                                        <p:tav tm="0">
                                          <p:val>
                                            <p:fltVal val="0"/>
                                          </p:val>
                                        </p:tav>
                                        <p:tav tm="100000">
                                          <p:val>
                                            <p:strVal val="#ppt_h"/>
                                          </p:val>
                                        </p:tav>
                                      </p:tavLst>
                                    </p:anim>
                                    <p:animEffect transition="in" filter="fade">
                                      <p:cBhvr>
                                        <p:cTn id="37" dur="500"/>
                                        <p:tgtEl>
                                          <p:spTgt spid="235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3564"/>
                                        </p:tgtEl>
                                        <p:attrNameLst>
                                          <p:attrName>style.visibility</p:attrName>
                                        </p:attrNameLst>
                                      </p:cBhvr>
                                      <p:to>
                                        <p:strVal val="visible"/>
                                      </p:to>
                                    </p:set>
                                    <p:anim calcmode="lin" valueType="num">
                                      <p:cBhvr>
                                        <p:cTn id="42" dur="500" fill="hold"/>
                                        <p:tgtEl>
                                          <p:spTgt spid="23564"/>
                                        </p:tgtEl>
                                        <p:attrNameLst>
                                          <p:attrName>ppt_w</p:attrName>
                                        </p:attrNameLst>
                                      </p:cBhvr>
                                      <p:tavLst>
                                        <p:tav tm="0">
                                          <p:val>
                                            <p:fltVal val="0"/>
                                          </p:val>
                                        </p:tav>
                                        <p:tav tm="100000">
                                          <p:val>
                                            <p:strVal val="#ppt_w"/>
                                          </p:val>
                                        </p:tav>
                                      </p:tavLst>
                                    </p:anim>
                                    <p:anim calcmode="lin" valueType="num">
                                      <p:cBhvr>
                                        <p:cTn id="43" dur="500" fill="hold"/>
                                        <p:tgtEl>
                                          <p:spTgt spid="23564"/>
                                        </p:tgtEl>
                                        <p:attrNameLst>
                                          <p:attrName>ppt_h</p:attrName>
                                        </p:attrNameLst>
                                      </p:cBhvr>
                                      <p:tavLst>
                                        <p:tav tm="0">
                                          <p:val>
                                            <p:fltVal val="0"/>
                                          </p:val>
                                        </p:tav>
                                        <p:tav tm="100000">
                                          <p:val>
                                            <p:strVal val="#ppt_h"/>
                                          </p:val>
                                        </p:tav>
                                      </p:tavLst>
                                    </p:anim>
                                    <p:animEffect transition="in" filter="fade">
                                      <p:cBhvr>
                                        <p:cTn id="44" dur="500"/>
                                        <p:tgtEl>
                                          <p:spTgt spid="2356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3565"/>
                                        </p:tgtEl>
                                        <p:attrNameLst>
                                          <p:attrName>style.visibility</p:attrName>
                                        </p:attrNameLst>
                                      </p:cBhvr>
                                      <p:to>
                                        <p:strVal val="visible"/>
                                      </p:to>
                                    </p:set>
                                    <p:anim calcmode="lin" valueType="num">
                                      <p:cBhvr>
                                        <p:cTn id="49" dur="500" fill="hold"/>
                                        <p:tgtEl>
                                          <p:spTgt spid="23565"/>
                                        </p:tgtEl>
                                        <p:attrNameLst>
                                          <p:attrName>ppt_w</p:attrName>
                                        </p:attrNameLst>
                                      </p:cBhvr>
                                      <p:tavLst>
                                        <p:tav tm="0">
                                          <p:val>
                                            <p:fltVal val="0"/>
                                          </p:val>
                                        </p:tav>
                                        <p:tav tm="100000">
                                          <p:val>
                                            <p:strVal val="#ppt_w"/>
                                          </p:val>
                                        </p:tav>
                                      </p:tavLst>
                                    </p:anim>
                                    <p:anim calcmode="lin" valueType="num">
                                      <p:cBhvr>
                                        <p:cTn id="50" dur="500" fill="hold"/>
                                        <p:tgtEl>
                                          <p:spTgt spid="23565"/>
                                        </p:tgtEl>
                                        <p:attrNameLst>
                                          <p:attrName>ppt_h</p:attrName>
                                        </p:attrNameLst>
                                      </p:cBhvr>
                                      <p:tavLst>
                                        <p:tav tm="0">
                                          <p:val>
                                            <p:fltVal val="0"/>
                                          </p:val>
                                        </p:tav>
                                        <p:tav tm="100000">
                                          <p:val>
                                            <p:strVal val="#ppt_h"/>
                                          </p:val>
                                        </p:tav>
                                      </p:tavLst>
                                    </p:anim>
                                    <p:animEffect transition="in" filter="fade">
                                      <p:cBhvr>
                                        <p:cTn id="51"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P spid="23561" grpId="0"/>
      <p:bldP spid="23562" grpId="0"/>
      <p:bldP spid="23563" grpId="0"/>
      <p:bldP spid="23564" grpId="0"/>
      <p:bldP spid="235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742712" y="152400"/>
            <a:ext cx="8499925" cy="685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u="sng" noProof="1">
                <a:solidFill>
                  <a:srgbClr val="9B0E07"/>
                </a:solidFill>
                <a:latin typeface="Times New Roman" pitchFamily="18" charset="0"/>
              </a:rPr>
              <a:t>Molecular Polarity</a:t>
            </a:r>
            <a:endParaRPr lang="en-US" sz="4000" b="1" u="sng">
              <a:solidFill>
                <a:srgbClr val="000000"/>
              </a:solidFill>
              <a:latin typeface="Times New Roman" pitchFamily="18" charset="0"/>
            </a:endParaRPr>
          </a:p>
        </p:txBody>
      </p:sp>
      <p:sp>
        <p:nvSpPr>
          <p:cNvPr id="25603" name="Rectangle 3"/>
          <p:cNvSpPr>
            <a:spLocks noGrp="1" noChangeArrowheads="1"/>
          </p:cNvSpPr>
          <p:nvPr>
            <p:ph type="subTitle" idx="1"/>
          </p:nvPr>
        </p:nvSpPr>
        <p:spPr>
          <a:xfrm>
            <a:off x="165047" y="914400"/>
            <a:ext cx="9655254" cy="5715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spcAft>
                <a:spcPct val="50000"/>
              </a:spcAft>
            </a:pPr>
            <a:r>
              <a:rPr lang="en-US" sz="2400" b="1" noProof="1">
                <a:solidFill>
                  <a:srgbClr val="000000"/>
                </a:solidFill>
                <a:latin typeface="Times New Roman" pitchFamily="18" charset="0"/>
              </a:rPr>
              <a:t>Practice Problems:</a:t>
            </a:r>
            <a:r>
              <a:rPr lang="en-US" sz="2400" noProof="1">
                <a:solidFill>
                  <a:srgbClr val="000000"/>
                </a:solidFill>
                <a:latin typeface="Times New Roman" pitchFamily="18" charset="0"/>
              </a:rPr>
              <a:t>  Determine if the following molecules are polar or nonpolar based on their shape.	</a:t>
            </a:r>
          </a:p>
          <a:p>
            <a:pPr>
              <a:spcBef>
                <a:spcPct val="0"/>
              </a:spcBef>
              <a:spcAft>
                <a:spcPct val="50000"/>
              </a:spcAft>
            </a:pPr>
            <a:r>
              <a:rPr lang="en-US" sz="2400" noProof="1">
                <a:solidFill>
                  <a:srgbClr val="000000"/>
                </a:solidFill>
                <a:latin typeface="Times New Roman" pitchFamily="18" charset="0"/>
              </a:rPr>
              <a:t>a) </a:t>
            </a:r>
            <a:r>
              <a:rPr lang="en-US" sz="2400" noProof="1" smtClean="0">
                <a:solidFill>
                  <a:srgbClr val="000000"/>
                </a:solidFill>
                <a:latin typeface="Times New Roman" pitchFamily="18" charset="0"/>
              </a:rPr>
              <a:t>CCl</a:t>
            </a:r>
            <a:r>
              <a:rPr lang="en-US" sz="2400" baseline="-25000" noProof="1" smtClean="0">
                <a:solidFill>
                  <a:srgbClr val="000000"/>
                </a:solidFill>
                <a:latin typeface="Times New Roman" pitchFamily="18" charset="0"/>
              </a:rPr>
              <a:t>4</a:t>
            </a:r>
            <a:r>
              <a:rPr lang="en-US" sz="2400" noProof="1">
                <a:solidFill>
                  <a:srgbClr val="000000"/>
                </a:solidFill>
                <a:latin typeface="Times New Roman" pitchFamily="18" charset="0"/>
              </a:rPr>
              <a:t>	  </a:t>
            </a:r>
            <a:r>
              <a:rPr lang="en-US" sz="2400" noProof="1" smtClean="0">
                <a:solidFill>
                  <a:srgbClr val="000000"/>
                </a:solidFill>
                <a:latin typeface="Times New Roman" pitchFamily="18" charset="0"/>
              </a:rPr>
              <a:t>   b</a:t>
            </a:r>
            <a:r>
              <a:rPr lang="en-US" sz="2400" noProof="1">
                <a:solidFill>
                  <a:srgbClr val="000000"/>
                </a:solidFill>
                <a:latin typeface="Times New Roman" pitchFamily="18" charset="0"/>
              </a:rPr>
              <a:t>) NH</a:t>
            </a:r>
            <a:r>
              <a:rPr lang="en-US" sz="2400" baseline="-25000" noProof="1">
                <a:solidFill>
                  <a:srgbClr val="000000"/>
                </a:solidFill>
                <a:latin typeface="Times New Roman" pitchFamily="18" charset="0"/>
              </a:rPr>
              <a:t>3</a:t>
            </a:r>
            <a:r>
              <a:rPr lang="en-US" sz="2400" noProof="1">
                <a:solidFill>
                  <a:srgbClr val="000000"/>
                </a:solidFill>
                <a:latin typeface="Times New Roman" pitchFamily="18" charset="0"/>
              </a:rPr>
              <a:t>	        c) H</a:t>
            </a:r>
            <a:r>
              <a:rPr lang="en-US" sz="2400" baseline="-25000" noProof="1">
                <a:solidFill>
                  <a:srgbClr val="000000"/>
                </a:solidFill>
                <a:latin typeface="Times New Roman" pitchFamily="18" charset="0"/>
              </a:rPr>
              <a:t>2</a:t>
            </a:r>
            <a:r>
              <a:rPr lang="en-US" sz="2400" noProof="1">
                <a:solidFill>
                  <a:srgbClr val="000000"/>
                </a:solidFill>
                <a:latin typeface="Times New Roman" pitchFamily="18" charset="0"/>
              </a:rPr>
              <a:t>O	     d) HCl	      e) BF</a:t>
            </a:r>
            <a:r>
              <a:rPr lang="en-US" sz="2400" baseline="-25000" noProof="1">
                <a:solidFill>
                  <a:srgbClr val="000000"/>
                </a:solidFill>
                <a:latin typeface="Times New Roman" pitchFamily="18" charset="0"/>
              </a:rPr>
              <a:t>3</a:t>
            </a: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endParaRPr lang="en-US" sz="2400" noProof="1">
              <a:solidFill>
                <a:srgbClr val="000000"/>
              </a:solidFill>
              <a:latin typeface="Times New Roman" pitchFamily="18" charset="0"/>
            </a:endParaRPr>
          </a:p>
          <a:p>
            <a:pPr algn="l">
              <a:spcBef>
                <a:spcPct val="0"/>
              </a:spcBef>
              <a:spcAft>
                <a:spcPct val="50000"/>
              </a:spcAft>
              <a:buSzPct val="150000"/>
              <a:buFont typeface="Times" pitchFamily="18" charset="0"/>
              <a:buNone/>
            </a:pPr>
            <a:r>
              <a:rPr lang="en-US" sz="2400" noProof="1">
                <a:solidFill>
                  <a:srgbClr val="000000"/>
                </a:solidFill>
                <a:latin typeface="Times New Roman" pitchFamily="18" charset="0"/>
              </a:rPr>
              <a:t>	</a:t>
            </a:r>
            <a:endParaRPr lang="en-US" sz="2400" baseline="-25000" noProof="1">
              <a:solidFill>
                <a:srgbClr val="000000"/>
              </a:solidFill>
              <a:latin typeface="Times New Roman" pitchFamily="18" charset="0"/>
            </a:endParaRPr>
          </a:p>
        </p:txBody>
      </p:sp>
      <p:sp>
        <p:nvSpPr>
          <p:cNvPr id="25614" name="Text Box 14"/>
          <p:cNvSpPr txBox="1">
            <a:spLocks noChangeArrowheads="1"/>
          </p:cNvSpPr>
          <p:nvPr/>
        </p:nvSpPr>
        <p:spPr bwMode="auto">
          <a:xfrm>
            <a:off x="742712" y="2286001"/>
            <a:ext cx="1402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smtClean="0">
                <a:solidFill>
                  <a:schemeClr val="tx1"/>
                </a:solidFill>
                <a:latin typeface="Times New Roman" pitchFamily="18" charset="0"/>
              </a:rPr>
              <a:t>symmetrical </a:t>
            </a:r>
            <a:r>
              <a:rPr lang="en-US" sz="1600" dirty="0">
                <a:solidFill>
                  <a:schemeClr val="tx1"/>
                </a:solidFill>
                <a:latin typeface="Times New Roman" pitchFamily="18" charset="0"/>
              </a:rPr>
              <a:t>tetrahedral</a:t>
            </a:r>
          </a:p>
        </p:txBody>
      </p:sp>
      <p:sp>
        <p:nvSpPr>
          <p:cNvPr id="25615" name="Text Box 15"/>
          <p:cNvSpPr txBox="1">
            <a:spLocks noChangeArrowheads="1"/>
          </p:cNvSpPr>
          <p:nvPr/>
        </p:nvSpPr>
        <p:spPr bwMode="auto">
          <a:xfrm>
            <a:off x="2723277" y="2286001"/>
            <a:ext cx="1402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tx1"/>
                </a:solidFill>
                <a:latin typeface="Times New Roman" pitchFamily="18" charset="0"/>
              </a:rPr>
              <a:t>asymmetrical pyramid</a:t>
            </a:r>
          </a:p>
        </p:txBody>
      </p:sp>
      <p:sp>
        <p:nvSpPr>
          <p:cNvPr id="25616" name="Text Box 16"/>
          <p:cNvSpPr txBox="1">
            <a:spLocks noChangeArrowheads="1"/>
          </p:cNvSpPr>
          <p:nvPr/>
        </p:nvSpPr>
        <p:spPr bwMode="auto">
          <a:xfrm>
            <a:off x="4291224" y="2286001"/>
            <a:ext cx="1402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tx1"/>
                </a:solidFill>
                <a:latin typeface="Times New Roman" pitchFamily="18" charset="0"/>
              </a:rPr>
              <a:t>asymmetrical bent</a:t>
            </a:r>
          </a:p>
        </p:txBody>
      </p:sp>
      <p:sp>
        <p:nvSpPr>
          <p:cNvPr id="25617" name="Text Box 17"/>
          <p:cNvSpPr txBox="1">
            <a:spLocks noChangeArrowheads="1"/>
          </p:cNvSpPr>
          <p:nvPr/>
        </p:nvSpPr>
        <p:spPr bwMode="auto">
          <a:xfrm>
            <a:off x="6024219" y="2286001"/>
            <a:ext cx="1402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tx1"/>
                </a:solidFill>
                <a:latin typeface="Times New Roman" pitchFamily="18" charset="0"/>
              </a:rPr>
              <a:t>asymmetrical linear</a:t>
            </a:r>
          </a:p>
        </p:txBody>
      </p:sp>
      <p:sp>
        <p:nvSpPr>
          <p:cNvPr id="25618" name="Text Box 18"/>
          <p:cNvSpPr txBox="1">
            <a:spLocks noChangeArrowheads="1"/>
          </p:cNvSpPr>
          <p:nvPr/>
        </p:nvSpPr>
        <p:spPr bwMode="auto">
          <a:xfrm>
            <a:off x="7839737" y="2286001"/>
            <a:ext cx="1732994"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tx1"/>
                </a:solidFill>
                <a:latin typeface="Times New Roman" pitchFamily="18" charset="0"/>
              </a:rPr>
              <a:t>symmetrical trigonal planar</a:t>
            </a:r>
          </a:p>
        </p:txBody>
      </p:sp>
      <p:sp>
        <p:nvSpPr>
          <p:cNvPr id="25619" name="Text Box 19"/>
          <p:cNvSpPr txBox="1">
            <a:spLocks noChangeArrowheads="1"/>
          </p:cNvSpPr>
          <p:nvPr/>
        </p:nvSpPr>
        <p:spPr bwMode="auto">
          <a:xfrm>
            <a:off x="455612" y="2971800"/>
            <a:ext cx="169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rgbClr val="9B0E07"/>
                </a:solidFill>
                <a:latin typeface="Times New Roman" pitchFamily="18" charset="0"/>
              </a:rPr>
              <a:t>nonpolar</a:t>
            </a:r>
          </a:p>
        </p:txBody>
      </p:sp>
      <p:sp>
        <p:nvSpPr>
          <p:cNvPr id="25620" name="Text Box 20"/>
          <p:cNvSpPr txBox="1">
            <a:spLocks noChangeArrowheads="1"/>
          </p:cNvSpPr>
          <p:nvPr/>
        </p:nvSpPr>
        <p:spPr bwMode="auto">
          <a:xfrm>
            <a:off x="7847012" y="2895600"/>
            <a:ext cx="18155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rgbClr val="9B0E07"/>
                </a:solidFill>
                <a:latin typeface="Times New Roman" pitchFamily="18" charset="0"/>
              </a:rPr>
              <a:t>nonpolar</a:t>
            </a:r>
          </a:p>
        </p:txBody>
      </p:sp>
      <p:sp>
        <p:nvSpPr>
          <p:cNvPr id="25622" name="Text Box 22"/>
          <p:cNvSpPr txBox="1">
            <a:spLocks noChangeArrowheads="1"/>
          </p:cNvSpPr>
          <p:nvPr/>
        </p:nvSpPr>
        <p:spPr bwMode="auto">
          <a:xfrm>
            <a:off x="2640753" y="2971800"/>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9B0E07"/>
                </a:solidFill>
                <a:latin typeface="Times New Roman" pitchFamily="18" charset="0"/>
              </a:rPr>
              <a:t>polar</a:t>
            </a:r>
          </a:p>
        </p:txBody>
      </p:sp>
      <p:sp>
        <p:nvSpPr>
          <p:cNvPr id="25623" name="Text Box 23"/>
          <p:cNvSpPr txBox="1">
            <a:spLocks noChangeArrowheads="1"/>
          </p:cNvSpPr>
          <p:nvPr/>
        </p:nvSpPr>
        <p:spPr bwMode="auto">
          <a:xfrm>
            <a:off x="4373748" y="2971800"/>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9B0E07"/>
                </a:solidFill>
                <a:latin typeface="Times New Roman" pitchFamily="18" charset="0"/>
              </a:rPr>
              <a:t>polar</a:t>
            </a:r>
          </a:p>
        </p:txBody>
      </p:sp>
      <p:sp>
        <p:nvSpPr>
          <p:cNvPr id="25624" name="Text Box 24"/>
          <p:cNvSpPr txBox="1">
            <a:spLocks noChangeArrowheads="1"/>
          </p:cNvSpPr>
          <p:nvPr/>
        </p:nvSpPr>
        <p:spPr bwMode="auto">
          <a:xfrm>
            <a:off x="6094412" y="2971800"/>
            <a:ext cx="140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9B0E07"/>
                </a:solidFill>
                <a:latin typeface="Times New Roman" pitchFamily="18" charset="0"/>
              </a:rPr>
              <a:t>polar</a:t>
            </a:r>
          </a:p>
        </p:txBody>
      </p:sp>
      <p:grpSp>
        <p:nvGrpSpPr>
          <p:cNvPr id="16" name="Group 36"/>
          <p:cNvGrpSpPr>
            <a:grpSpLocks/>
          </p:cNvGrpSpPr>
          <p:nvPr/>
        </p:nvGrpSpPr>
        <p:grpSpPr bwMode="auto">
          <a:xfrm>
            <a:off x="2513012" y="3353341"/>
            <a:ext cx="1512887" cy="1567910"/>
            <a:chOff x="4238" y="2140"/>
            <a:chExt cx="1194" cy="1100"/>
          </a:xfrm>
        </p:grpSpPr>
        <p:sp>
          <p:nvSpPr>
            <p:cNvPr id="17" name="Rectangle 37"/>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0000"/>
                  </a:solidFill>
                  <a:latin typeface="Geneva" charset="0"/>
                </a:rPr>
                <a:t>H</a:t>
              </a:r>
              <a:endParaRPr lang="en-US" altLang="en-US" dirty="0">
                <a:effectLst>
                  <a:outerShdw blurRad="38100" dist="38100" dir="2700000" algn="tl">
                    <a:srgbClr val="000000"/>
                  </a:outerShdw>
                </a:effectLst>
              </a:endParaRPr>
            </a:p>
          </p:txBody>
        </p:sp>
        <p:sp>
          <p:nvSpPr>
            <p:cNvPr id="18" name="Rectangle 38"/>
            <p:cNvSpPr>
              <a:spLocks noChangeArrowheads="1"/>
            </p:cNvSpPr>
            <p:nvPr/>
          </p:nvSpPr>
          <p:spPr bwMode="auto">
            <a:xfrm>
              <a:off x="4719" y="2140"/>
              <a:ext cx="301"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en-US" sz="3200" b="0" dirty="0">
                  <a:solidFill>
                    <a:srgbClr val="FF0000"/>
                  </a:solidFill>
                  <a:latin typeface="Geneva" charset="0"/>
                </a:rPr>
                <a:t>••</a:t>
              </a:r>
              <a:endParaRPr lang="en-US" altLang="en-US" sz="3200" dirty="0">
                <a:effectLst>
                  <a:outerShdw blurRad="38100" dist="38100" dir="2700000" algn="tl">
                    <a:srgbClr val="000000"/>
                  </a:outerShdw>
                </a:effectLst>
              </a:endParaRPr>
            </a:p>
          </p:txBody>
        </p:sp>
        <p:sp>
          <p:nvSpPr>
            <p:cNvPr id="19" name="Rectangle 39"/>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0" name="Rectangle 40"/>
            <p:cNvSpPr>
              <a:spLocks noChangeArrowheads="1"/>
            </p:cNvSpPr>
            <p:nvPr/>
          </p:nvSpPr>
          <p:spPr bwMode="auto">
            <a:xfrm>
              <a:off x="4747" y="2894"/>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21" name="Rectangle 41"/>
            <p:cNvSpPr>
              <a:spLocks noChangeArrowheads="1"/>
            </p:cNvSpPr>
            <p:nvPr/>
          </p:nvSpPr>
          <p:spPr bwMode="auto">
            <a:xfrm>
              <a:off x="4731" y="2378"/>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dirty="0">
                  <a:solidFill>
                    <a:srgbClr val="00BB00"/>
                  </a:solidFill>
                  <a:latin typeface="Geneva" charset="0"/>
                </a:rPr>
                <a:t>N</a:t>
              </a:r>
              <a:endParaRPr lang="en-US" altLang="en-US" dirty="0">
                <a:effectLst>
                  <a:outerShdw blurRad="38100" dist="38100" dir="2700000" algn="tl">
                    <a:srgbClr val="000000"/>
                  </a:outerShdw>
                </a:effectLst>
              </a:endParaRPr>
            </a:p>
          </p:txBody>
        </p:sp>
        <p:sp>
          <p:nvSpPr>
            <p:cNvPr id="22" name="Line 42"/>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3" name="Line 43"/>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4" name="Line 44"/>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pic>
        <p:nvPicPr>
          <p:cNvPr id="6146" name="Picture 2" descr="http://www.mikeblaber.org/oldwine/chm1045/notes/Geometry/Molec/IMG00001.GIF"/>
          <p:cNvPicPr>
            <a:picLocks noChangeAspect="1" noChangeArrowheads="1"/>
          </p:cNvPicPr>
          <p:nvPr/>
        </p:nvPicPr>
        <p:blipFill>
          <a:blip r:embed="rId3" cstate="print"/>
          <a:srcRect/>
          <a:stretch>
            <a:fillRect/>
          </a:stretch>
        </p:blipFill>
        <p:spPr bwMode="auto">
          <a:xfrm>
            <a:off x="379412" y="3505200"/>
            <a:ext cx="1847850" cy="1847851"/>
          </a:xfrm>
          <a:prstGeom prst="rect">
            <a:avLst/>
          </a:prstGeom>
          <a:noFill/>
        </p:spPr>
      </p:pic>
      <p:pic>
        <p:nvPicPr>
          <p:cNvPr id="6148" name="Picture 4" descr="http://introtochem.files.wordpress.com/2010/02/water-2d-flat.jpg"/>
          <p:cNvPicPr>
            <a:picLocks noChangeAspect="1" noChangeArrowheads="1"/>
          </p:cNvPicPr>
          <p:nvPr/>
        </p:nvPicPr>
        <p:blipFill>
          <a:blip r:embed="rId4" cstate="print"/>
          <a:srcRect/>
          <a:stretch>
            <a:fillRect/>
          </a:stretch>
        </p:blipFill>
        <p:spPr bwMode="auto">
          <a:xfrm>
            <a:off x="4189412" y="3657600"/>
            <a:ext cx="1828800" cy="1424130"/>
          </a:xfrm>
          <a:prstGeom prst="rect">
            <a:avLst/>
          </a:prstGeom>
          <a:noFill/>
        </p:spPr>
      </p:pic>
      <p:pic>
        <p:nvPicPr>
          <p:cNvPr id="6152" name="Picture 8" descr="https://encrypted-tbn2.google.com/images?q=tbn:ANd9GcRfeH4pdze9wgzjuRrr5LsiirjN0E2CakEnAzEaMpMlqRwLCAly0A"/>
          <p:cNvPicPr>
            <a:picLocks noChangeAspect="1" noChangeArrowheads="1"/>
          </p:cNvPicPr>
          <p:nvPr/>
        </p:nvPicPr>
        <p:blipFill>
          <a:blip r:embed="rId5" cstate="print"/>
          <a:srcRect/>
          <a:stretch>
            <a:fillRect/>
          </a:stretch>
        </p:blipFill>
        <p:spPr bwMode="auto">
          <a:xfrm>
            <a:off x="7654925" y="3505200"/>
            <a:ext cx="2247900" cy="2038351"/>
          </a:xfrm>
          <a:prstGeom prst="rect">
            <a:avLst/>
          </a:prstGeom>
          <a:noFill/>
        </p:spPr>
      </p:pic>
      <p:sp>
        <p:nvSpPr>
          <p:cNvPr id="30" name="TextBox 29"/>
          <p:cNvSpPr txBox="1"/>
          <p:nvPr/>
        </p:nvSpPr>
        <p:spPr>
          <a:xfrm>
            <a:off x="6246812" y="3657600"/>
            <a:ext cx="1447800" cy="523220"/>
          </a:xfrm>
          <a:prstGeom prst="rect">
            <a:avLst/>
          </a:prstGeom>
          <a:noFill/>
        </p:spPr>
        <p:txBody>
          <a:bodyPr wrap="square" rtlCol="0">
            <a:spAutoFit/>
          </a:bodyPr>
          <a:lstStyle/>
          <a:p>
            <a:r>
              <a:rPr lang="en-US" dirty="0" smtClean="0">
                <a:solidFill>
                  <a:schemeClr val="tx1"/>
                </a:solidFill>
              </a:rPr>
              <a:t>H    </a:t>
            </a:r>
            <a:r>
              <a:rPr lang="en-US" dirty="0" err="1" smtClean="0">
                <a:solidFill>
                  <a:schemeClr val="tx1"/>
                </a:solidFill>
              </a:rPr>
              <a:t>Cl</a:t>
            </a:r>
            <a:endParaRPr lang="en-US" dirty="0">
              <a:solidFill>
                <a:schemeClr val="tx1"/>
              </a:solidFill>
            </a:endParaRPr>
          </a:p>
        </p:txBody>
      </p:sp>
      <p:sp>
        <p:nvSpPr>
          <p:cNvPr id="32" name="Line 42"/>
          <p:cNvSpPr>
            <a:spLocks noChangeShapeType="1"/>
          </p:cNvSpPr>
          <p:nvPr/>
        </p:nvSpPr>
        <p:spPr bwMode="auto">
          <a:xfrm>
            <a:off x="6627812" y="3886200"/>
            <a:ext cx="312967" cy="1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3" name="Rectangle 38"/>
          <p:cNvSpPr>
            <a:spLocks noChangeArrowheads="1"/>
          </p:cNvSpPr>
          <p:nvPr/>
        </p:nvSpPr>
        <p:spPr bwMode="auto">
          <a:xfrm>
            <a:off x="7008812" y="3429000"/>
            <a:ext cx="381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en-US" sz="3200" b="0" dirty="0">
                <a:solidFill>
                  <a:srgbClr val="FF0000"/>
                </a:solidFill>
                <a:latin typeface="Geneva" charset="0"/>
              </a:rPr>
              <a:t>••</a:t>
            </a:r>
            <a:endParaRPr lang="en-US" altLang="en-US" sz="3200" dirty="0">
              <a:effectLst>
                <a:outerShdw blurRad="38100" dist="38100" dir="2700000" algn="tl">
                  <a:srgbClr val="000000"/>
                </a:outerShdw>
              </a:effectLst>
            </a:endParaRPr>
          </a:p>
        </p:txBody>
      </p:sp>
      <p:sp>
        <p:nvSpPr>
          <p:cNvPr id="34" name="Rectangle 38"/>
          <p:cNvSpPr>
            <a:spLocks noChangeArrowheads="1"/>
          </p:cNvSpPr>
          <p:nvPr/>
        </p:nvSpPr>
        <p:spPr bwMode="auto">
          <a:xfrm>
            <a:off x="7237412" y="3733800"/>
            <a:ext cx="4308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square" lIns="0" tIns="0" rIns="0" bIns="0">
            <a:spAutoFit/>
          </a:bodyPr>
          <a:lstStyle/>
          <a:p>
            <a:pPr>
              <a:defRPr/>
            </a:pPr>
            <a:r>
              <a:rPr lang="en-US" altLang="en-US" b="0" dirty="0">
                <a:solidFill>
                  <a:srgbClr val="FF0000"/>
                </a:solidFill>
                <a:latin typeface="Geneva" charset="0"/>
              </a:rPr>
              <a:t>••</a:t>
            </a:r>
            <a:endParaRPr lang="en-US" altLang="en-US" dirty="0">
              <a:effectLst>
                <a:outerShdw blurRad="38100" dist="38100" dir="2700000" algn="tl">
                  <a:srgbClr val="000000"/>
                </a:outerShdw>
              </a:effectLst>
            </a:endParaRPr>
          </a:p>
        </p:txBody>
      </p:sp>
      <p:sp>
        <p:nvSpPr>
          <p:cNvPr id="35" name="Rectangle 38"/>
          <p:cNvSpPr>
            <a:spLocks noChangeArrowheads="1"/>
          </p:cNvSpPr>
          <p:nvPr/>
        </p:nvSpPr>
        <p:spPr bwMode="auto">
          <a:xfrm>
            <a:off x="7008812" y="3886200"/>
            <a:ext cx="381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en-US" sz="3200" b="0" dirty="0">
                <a:solidFill>
                  <a:srgbClr val="FF0000"/>
                </a:solidFill>
                <a:latin typeface="Geneva" charset="0"/>
              </a:rPr>
              <a:t>••</a:t>
            </a:r>
            <a:endParaRPr lang="en-US"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2079120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p:cTn id="7" dur="500" fill="hold"/>
                                        <p:tgtEl>
                                          <p:spTgt spid="25614"/>
                                        </p:tgtEl>
                                        <p:attrNameLst>
                                          <p:attrName>ppt_w</p:attrName>
                                        </p:attrNameLst>
                                      </p:cBhvr>
                                      <p:tavLst>
                                        <p:tav tm="0">
                                          <p:val>
                                            <p:fltVal val="0"/>
                                          </p:val>
                                        </p:tav>
                                        <p:tav tm="100000">
                                          <p:val>
                                            <p:strVal val="#ppt_w"/>
                                          </p:val>
                                        </p:tav>
                                      </p:tavLst>
                                    </p:anim>
                                    <p:anim calcmode="lin" valueType="num">
                                      <p:cBhvr>
                                        <p:cTn id="8" dur="500" fill="hold"/>
                                        <p:tgtEl>
                                          <p:spTgt spid="25614"/>
                                        </p:tgtEl>
                                        <p:attrNameLst>
                                          <p:attrName>ppt_h</p:attrName>
                                        </p:attrNameLst>
                                      </p:cBhvr>
                                      <p:tavLst>
                                        <p:tav tm="0">
                                          <p:val>
                                            <p:fltVal val="0"/>
                                          </p:val>
                                        </p:tav>
                                        <p:tav tm="100000">
                                          <p:val>
                                            <p:strVal val="#ppt_h"/>
                                          </p:val>
                                        </p:tav>
                                      </p:tavLst>
                                    </p:anim>
                                    <p:animEffect transition="in" filter="fade">
                                      <p:cBhvr>
                                        <p:cTn id="9" dur="500"/>
                                        <p:tgtEl>
                                          <p:spTgt spid="256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19"/>
                                        </p:tgtEl>
                                        <p:attrNameLst>
                                          <p:attrName>style.visibility</p:attrName>
                                        </p:attrNameLst>
                                      </p:cBhvr>
                                      <p:to>
                                        <p:strVal val="visible"/>
                                      </p:to>
                                    </p:set>
                                    <p:anim calcmode="lin" valueType="num">
                                      <p:cBhvr>
                                        <p:cTn id="14" dur="500" fill="hold"/>
                                        <p:tgtEl>
                                          <p:spTgt spid="25619"/>
                                        </p:tgtEl>
                                        <p:attrNameLst>
                                          <p:attrName>ppt_w</p:attrName>
                                        </p:attrNameLst>
                                      </p:cBhvr>
                                      <p:tavLst>
                                        <p:tav tm="0">
                                          <p:val>
                                            <p:fltVal val="0"/>
                                          </p:val>
                                        </p:tav>
                                        <p:tav tm="100000">
                                          <p:val>
                                            <p:strVal val="#ppt_w"/>
                                          </p:val>
                                        </p:tav>
                                      </p:tavLst>
                                    </p:anim>
                                    <p:anim calcmode="lin" valueType="num">
                                      <p:cBhvr>
                                        <p:cTn id="15" dur="500" fill="hold"/>
                                        <p:tgtEl>
                                          <p:spTgt spid="25619"/>
                                        </p:tgtEl>
                                        <p:attrNameLst>
                                          <p:attrName>ppt_h</p:attrName>
                                        </p:attrNameLst>
                                      </p:cBhvr>
                                      <p:tavLst>
                                        <p:tav tm="0">
                                          <p:val>
                                            <p:fltVal val="0"/>
                                          </p:val>
                                        </p:tav>
                                        <p:tav tm="100000">
                                          <p:val>
                                            <p:strVal val="#ppt_h"/>
                                          </p:val>
                                        </p:tav>
                                      </p:tavLst>
                                    </p:anim>
                                    <p:animEffect transition="in" filter="fade">
                                      <p:cBhvr>
                                        <p:cTn id="16" dur="500"/>
                                        <p:tgtEl>
                                          <p:spTgt spid="256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615"/>
                                        </p:tgtEl>
                                        <p:attrNameLst>
                                          <p:attrName>style.visibility</p:attrName>
                                        </p:attrNameLst>
                                      </p:cBhvr>
                                      <p:to>
                                        <p:strVal val="visible"/>
                                      </p:to>
                                    </p:set>
                                    <p:anim calcmode="lin" valueType="num">
                                      <p:cBhvr>
                                        <p:cTn id="21" dur="500" fill="hold"/>
                                        <p:tgtEl>
                                          <p:spTgt spid="25615"/>
                                        </p:tgtEl>
                                        <p:attrNameLst>
                                          <p:attrName>ppt_w</p:attrName>
                                        </p:attrNameLst>
                                      </p:cBhvr>
                                      <p:tavLst>
                                        <p:tav tm="0">
                                          <p:val>
                                            <p:fltVal val="0"/>
                                          </p:val>
                                        </p:tav>
                                        <p:tav tm="100000">
                                          <p:val>
                                            <p:strVal val="#ppt_w"/>
                                          </p:val>
                                        </p:tav>
                                      </p:tavLst>
                                    </p:anim>
                                    <p:anim calcmode="lin" valueType="num">
                                      <p:cBhvr>
                                        <p:cTn id="22" dur="500" fill="hold"/>
                                        <p:tgtEl>
                                          <p:spTgt spid="25615"/>
                                        </p:tgtEl>
                                        <p:attrNameLst>
                                          <p:attrName>ppt_h</p:attrName>
                                        </p:attrNameLst>
                                      </p:cBhvr>
                                      <p:tavLst>
                                        <p:tav tm="0">
                                          <p:val>
                                            <p:fltVal val="0"/>
                                          </p:val>
                                        </p:tav>
                                        <p:tav tm="100000">
                                          <p:val>
                                            <p:strVal val="#ppt_h"/>
                                          </p:val>
                                        </p:tav>
                                      </p:tavLst>
                                    </p:anim>
                                    <p:animEffect transition="in" filter="fade">
                                      <p:cBhvr>
                                        <p:cTn id="23" dur="500"/>
                                        <p:tgtEl>
                                          <p:spTgt spid="25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5622"/>
                                        </p:tgtEl>
                                        <p:attrNameLst>
                                          <p:attrName>style.visibility</p:attrName>
                                        </p:attrNameLst>
                                      </p:cBhvr>
                                      <p:to>
                                        <p:strVal val="visible"/>
                                      </p:to>
                                    </p:set>
                                    <p:anim calcmode="lin" valueType="num">
                                      <p:cBhvr>
                                        <p:cTn id="28" dur="500" fill="hold"/>
                                        <p:tgtEl>
                                          <p:spTgt spid="25622"/>
                                        </p:tgtEl>
                                        <p:attrNameLst>
                                          <p:attrName>ppt_w</p:attrName>
                                        </p:attrNameLst>
                                      </p:cBhvr>
                                      <p:tavLst>
                                        <p:tav tm="0">
                                          <p:val>
                                            <p:fltVal val="0"/>
                                          </p:val>
                                        </p:tav>
                                        <p:tav tm="100000">
                                          <p:val>
                                            <p:strVal val="#ppt_w"/>
                                          </p:val>
                                        </p:tav>
                                      </p:tavLst>
                                    </p:anim>
                                    <p:anim calcmode="lin" valueType="num">
                                      <p:cBhvr>
                                        <p:cTn id="29" dur="500" fill="hold"/>
                                        <p:tgtEl>
                                          <p:spTgt spid="25622"/>
                                        </p:tgtEl>
                                        <p:attrNameLst>
                                          <p:attrName>ppt_h</p:attrName>
                                        </p:attrNameLst>
                                      </p:cBhvr>
                                      <p:tavLst>
                                        <p:tav tm="0">
                                          <p:val>
                                            <p:fltVal val="0"/>
                                          </p:val>
                                        </p:tav>
                                        <p:tav tm="100000">
                                          <p:val>
                                            <p:strVal val="#ppt_h"/>
                                          </p:val>
                                        </p:tav>
                                      </p:tavLst>
                                    </p:anim>
                                    <p:animEffect transition="in" filter="fade">
                                      <p:cBhvr>
                                        <p:cTn id="30" dur="500"/>
                                        <p:tgtEl>
                                          <p:spTgt spid="256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5616"/>
                                        </p:tgtEl>
                                        <p:attrNameLst>
                                          <p:attrName>style.visibility</p:attrName>
                                        </p:attrNameLst>
                                      </p:cBhvr>
                                      <p:to>
                                        <p:strVal val="visible"/>
                                      </p:to>
                                    </p:set>
                                    <p:anim calcmode="lin" valueType="num">
                                      <p:cBhvr>
                                        <p:cTn id="35" dur="500" fill="hold"/>
                                        <p:tgtEl>
                                          <p:spTgt spid="25616"/>
                                        </p:tgtEl>
                                        <p:attrNameLst>
                                          <p:attrName>ppt_w</p:attrName>
                                        </p:attrNameLst>
                                      </p:cBhvr>
                                      <p:tavLst>
                                        <p:tav tm="0">
                                          <p:val>
                                            <p:fltVal val="0"/>
                                          </p:val>
                                        </p:tav>
                                        <p:tav tm="100000">
                                          <p:val>
                                            <p:strVal val="#ppt_w"/>
                                          </p:val>
                                        </p:tav>
                                      </p:tavLst>
                                    </p:anim>
                                    <p:anim calcmode="lin" valueType="num">
                                      <p:cBhvr>
                                        <p:cTn id="36" dur="500" fill="hold"/>
                                        <p:tgtEl>
                                          <p:spTgt spid="25616"/>
                                        </p:tgtEl>
                                        <p:attrNameLst>
                                          <p:attrName>ppt_h</p:attrName>
                                        </p:attrNameLst>
                                      </p:cBhvr>
                                      <p:tavLst>
                                        <p:tav tm="0">
                                          <p:val>
                                            <p:fltVal val="0"/>
                                          </p:val>
                                        </p:tav>
                                        <p:tav tm="100000">
                                          <p:val>
                                            <p:strVal val="#ppt_h"/>
                                          </p:val>
                                        </p:tav>
                                      </p:tavLst>
                                    </p:anim>
                                    <p:animEffect transition="in" filter="fade">
                                      <p:cBhvr>
                                        <p:cTn id="37" dur="500"/>
                                        <p:tgtEl>
                                          <p:spTgt spid="256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5623"/>
                                        </p:tgtEl>
                                        <p:attrNameLst>
                                          <p:attrName>style.visibility</p:attrName>
                                        </p:attrNameLst>
                                      </p:cBhvr>
                                      <p:to>
                                        <p:strVal val="visible"/>
                                      </p:to>
                                    </p:set>
                                    <p:anim calcmode="lin" valueType="num">
                                      <p:cBhvr>
                                        <p:cTn id="42" dur="500" fill="hold"/>
                                        <p:tgtEl>
                                          <p:spTgt spid="25623"/>
                                        </p:tgtEl>
                                        <p:attrNameLst>
                                          <p:attrName>ppt_w</p:attrName>
                                        </p:attrNameLst>
                                      </p:cBhvr>
                                      <p:tavLst>
                                        <p:tav tm="0">
                                          <p:val>
                                            <p:fltVal val="0"/>
                                          </p:val>
                                        </p:tav>
                                        <p:tav tm="100000">
                                          <p:val>
                                            <p:strVal val="#ppt_w"/>
                                          </p:val>
                                        </p:tav>
                                      </p:tavLst>
                                    </p:anim>
                                    <p:anim calcmode="lin" valueType="num">
                                      <p:cBhvr>
                                        <p:cTn id="43" dur="500" fill="hold"/>
                                        <p:tgtEl>
                                          <p:spTgt spid="25623"/>
                                        </p:tgtEl>
                                        <p:attrNameLst>
                                          <p:attrName>ppt_h</p:attrName>
                                        </p:attrNameLst>
                                      </p:cBhvr>
                                      <p:tavLst>
                                        <p:tav tm="0">
                                          <p:val>
                                            <p:fltVal val="0"/>
                                          </p:val>
                                        </p:tav>
                                        <p:tav tm="100000">
                                          <p:val>
                                            <p:strVal val="#ppt_h"/>
                                          </p:val>
                                        </p:tav>
                                      </p:tavLst>
                                    </p:anim>
                                    <p:animEffect transition="in" filter="fade">
                                      <p:cBhvr>
                                        <p:cTn id="44" dur="500"/>
                                        <p:tgtEl>
                                          <p:spTgt spid="256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5617"/>
                                        </p:tgtEl>
                                        <p:attrNameLst>
                                          <p:attrName>style.visibility</p:attrName>
                                        </p:attrNameLst>
                                      </p:cBhvr>
                                      <p:to>
                                        <p:strVal val="visible"/>
                                      </p:to>
                                    </p:set>
                                    <p:anim calcmode="lin" valueType="num">
                                      <p:cBhvr>
                                        <p:cTn id="49" dur="500" fill="hold"/>
                                        <p:tgtEl>
                                          <p:spTgt spid="25617"/>
                                        </p:tgtEl>
                                        <p:attrNameLst>
                                          <p:attrName>ppt_w</p:attrName>
                                        </p:attrNameLst>
                                      </p:cBhvr>
                                      <p:tavLst>
                                        <p:tav tm="0">
                                          <p:val>
                                            <p:fltVal val="0"/>
                                          </p:val>
                                        </p:tav>
                                        <p:tav tm="100000">
                                          <p:val>
                                            <p:strVal val="#ppt_w"/>
                                          </p:val>
                                        </p:tav>
                                      </p:tavLst>
                                    </p:anim>
                                    <p:anim calcmode="lin" valueType="num">
                                      <p:cBhvr>
                                        <p:cTn id="50" dur="500" fill="hold"/>
                                        <p:tgtEl>
                                          <p:spTgt spid="25617"/>
                                        </p:tgtEl>
                                        <p:attrNameLst>
                                          <p:attrName>ppt_h</p:attrName>
                                        </p:attrNameLst>
                                      </p:cBhvr>
                                      <p:tavLst>
                                        <p:tav tm="0">
                                          <p:val>
                                            <p:fltVal val="0"/>
                                          </p:val>
                                        </p:tav>
                                        <p:tav tm="100000">
                                          <p:val>
                                            <p:strVal val="#ppt_h"/>
                                          </p:val>
                                        </p:tav>
                                      </p:tavLst>
                                    </p:anim>
                                    <p:animEffect transition="in" filter="fade">
                                      <p:cBhvr>
                                        <p:cTn id="51" dur="500"/>
                                        <p:tgtEl>
                                          <p:spTgt spid="256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5624"/>
                                        </p:tgtEl>
                                        <p:attrNameLst>
                                          <p:attrName>style.visibility</p:attrName>
                                        </p:attrNameLst>
                                      </p:cBhvr>
                                      <p:to>
                                        <p:strVal val="visible"/>
                                      </p:to>
                                    </p:set>
                                    <p:anim calcmode="lin" valueType="num">
                                      <p:cBhvr>
                                        <p:cTn id="56" dur="500" fill="hold"/>
                                        <p:tgtEl>
                                          <p:spTgt spid="25624"/>
                                        </p:tgtEl>
                                        <p:attrNameLst>
                                          <p:attrName>ppt_w</p:attrName>
                                        </p:attrNameLst>
                                      </p:cBhvr>
                                      <p:tavLst>
                                        <p:tav tm="0">
                                          <p:val>
                                            <p:fltVal val="0"/>
                                          </p:val>
                                        </p:tav>
                                        <p:tav tm="100000">
                                          <p:val>
                                            <p:strVal val="#ppt_w"/>
                                          </p:val>
                                        </p:tav>
                                      </p:tavLst>
                                    </p:anim>
                                    <p:anim calcmode="lin" valueType="num">
                                      <p:cBhvr>
                                        <p:cTn id="57" dur="500" fill="hold"/>
                                        <p:tgtEl>
                                          <p:spTgt spid="25624"/>
                                        </p:tgtEl>
                                        <p:attrNameLst>
                                          <p:attrName>ppt_h</p:attrName>
                                        </p:attrNameLst>
                                      </p:cBhvr>
                                      <p:tavLst>
                                        <p:tav tm="0">
                                          <p:val>
                                            <p:fltVal val="0"/>
                                          </p:val>
                                        </p:tav>
                                        <p:tav tm="100000">
                                          <p:val>
                                            <p:strVal val="#ppt_h"/>
                                          </p:val>
                                        </p:tav>
                                      </p:tavLst>
                                    </p:anim>
                                    <p:animEffect transition="in" filter="fade">
                                      <p:cBhvr>
                                        <p:cTn id="58" dur="500"/>
                                        <p:tgtEl>
                                          <p:spTgt spid="2562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5618"/>
                                        </p:tgtEl>
                                        <p:attrNameLst>
                                          <p:attrName>style.visibility</p:attrName>
                                        </p:attrNameLst>
                                      </p:cBhvr>
                                      <p:to>
                                        <p:strVal val="visible"/>
                                      </p:to>
                                    </p:set>
                                    <p:anim calcmode="lin" valueType="num">
                                      <p:cBhvr>
                                        <p:cTn id="63" dur="500" fill="hold"/>
                                        <p:tgtEl>
                                          <p:spTgt spid="25618"/>
                                        </p:tgtEl>
                                        <p:attrNameLst>
                                          <p:attrName>ppt_w</p:attrName>
                                        </p:attrNameLst>
                                      </p:cBhvr>
                                      <p:tavLst>
                                        <p:tav tm="0">
                                          <p:val>
                                            <p:fltVal val="0"/>
                                          </p:val>
                                        </p:tav>
                                        <p:tav tm="100000">
                                          <p:val>
                                            <p:strVal val="#ppt_w"/>
                                          </p:val>
                                        </p:tav>
                                      </p:tavLst>
                                    </p:anim>
                                    <p:anim calcmode="lin" valueType="num">
                                      <p:cBhvr>
                                        <p:cTn id="64" dur="500" fill="hold"/>
                                        <p:tgtEl>
                                          <p:spTgt spid="25618"/>
                                        </p:tgtEl>
                                        <p:attrNameLst>
                                          <p:attrName>ppt_h</p:attrName>
                                        </p:attrNameLst>
                                      </p:cBhvr>
                                      <p:tavLst>
                                        <p:tav tm="0">
                                          <p:val>
                                            <p:fltVal val="0"/>
                                          </p:val>
                                        </p:tav>
                                        <p:tav tm="100000">
                                          <p:val>
                                            <p:strVal val="#ppt_h"/>
                                          </p:val>
                                        </p:tav>
                                      </p:tavLst>
                                    </p:anim>
                                    <p:animEffect transition="in" filter="fade">
                                      <p:cBhvr>
                                        <p:cTn id="65" dur="500"/>
                                        <p:tgtEl>
                                          <p:spTgt spid="2561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5620"/>
                                        </p:tgtEl>
                                        <p:attrNameLst>
                                          <p:attrName>style.visibility</p:attrName>
                                        </p:attrNameLst>
                                      </p:cBhvr>
                                      <p:to>
                                        <p:strVal val="visible"/>
                                      </p:to>
                                    </p:set>
                                    <p:anim calcmode="lin" valueType="num">
                                      <p:cBhvr>
                                        <p:cTn id="70" dur="500" fill="hold"/>
                                        <p:tgtEl>
                                          <p:spTgt spid="25620"/>
                                        </p:tgtEl>
                                        <p:attrNameLst>
                                          <p:attrName>ppt_w</p:attrName>
                                        </p:attrNameLst>
                                      </p:cBhvr>
                                      <p:tavLst>
                                        <p:tav tm="0">
                                          <p:val>
                                            <p:fltVal val="0"/>
                                          </p:val>
                                        </p:tav>
                                        <p:tav tm="100000">
                                          <p:val>
                                            <p:strVal val="#ppt_w"/>
                                          </p:val>
                                        </p:tav>
                                      </p:tavLst>
                                    </p:anim>
                                    <p:anim calcmode="lin" valueType="num">
                                      <p:cBhvr>
                                        <p:cTn id="71" dur="500" fill="hold"/>
                                        <p:tgtEl>
                                          <p:spTgt spid="25620"/>
                                        </p:tgtEl>
                                        <p:attrNameLst>
                                          <p:attrName>ppt_h</p:attrName>
                                        </p:attrNameLst>
                                      </p:cBhvr>
                                      <p:tavLst>
                                        <p:tav tm="0">
                                          <p:val>
                                            <p:fltVal val="0"/>
                                          </p:val>
                                        </p:tav>
                                        <p:tav tm="100000">
                                          <p:val>
                                            <p:strVal val="#ppt_h"/>
                                          </p:val>
                                        </p:tav>
                                      </p:tavLst>
                                    </p:anim>
                                    <p:animEffect transition="in" filter="fade">
                                      <p:cBhvr>
                                        <p:cTn id="72" dur="5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P spid="25615" grpId="0"/>
      <p:bldP spid="25616" grpId="0"/>
      <p:bldP spid="25617" grpId="0"/>
      <p:bldP spid="25618" grpId="0"/>
      <p:bldP spid="25619" grpId="0"/>
      <p:bldP spid="25620" grpId="0"/>
      <p:bldP spid="25622" grpId="0"/>
      <p:bldP spid="25623" grpId="0"/>
      <p:bldP spid="256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dirty="0" smtClean="0">
                <a:solidFill>
                  <a:schemeClr val="hlink"/>
                </a:solidFill>
                <a:effectLst>
                  <a:outerShdw blurRad="38100" dist="38100" dir="2700000" algn="tl">
                    <a:srgbClr val="000000"/>
                  </a:outerShdw>
                </a:effectLst>
                <a:latin typeface="Comic Sans MS" pitchFamily="66" charset="0"/>
              </a:rPr>
              <a:t>Diatomic Elements</a:t>
            </a:r>
            <a:br>
              <a:rPr lang="en-US" dirty="0" smtClean="0">
                <a:solidFill>
                  <a:schemeClr val="hlink"/>
                </a:solidFill>
                <a:effectLst>
                  <a:outerShdw blurRad="38100" dist="38100" dir="2700000" algn="tl">
                    <a:srgbClr val="000000"/>
                  </a:outerShdw>
                </a:effectLst>
                <a:latin typeface="Comic Sans MS" pitchFamily="66" charset="0"/>
              </a:rPr>
            </a:br>
            <a:r>
              <a:rPr lang="en-US" dirty="0" smtClean="0">
                <a:solidFill>
                  <a:schemeClr val="hlink"/>
                </a:solidFill>
                <a:effectLst>
                  <a:outerShdw blurRad="38100" dist="38100" dir="2700000" algn="tl">
                    <a:srgbClr val="000000"/>
                  </a:outerShdw>
                </a:effectLst>
                <a:latin typeface="Comic Sans MS" pitchFamily="66" charset="0"/>
              </a:rPr>
              <a:t>H</a:t>
            </a:r>
            <a:r>
              <a:rPr lang="en-US" baseline="-25000" dirty="0" smtClean="0">
                <a:solidFill>
                  <a:schemeClr val="hlink"/>
                </a:solidFill>
                <a:effectLst>
                  <a:outerShdw blurRad="38100" dist="38100" dir="2700000" algn="tl">
                    <a:srgbClr val="000000"/>
                  </a:outerShdw>
                </a:effectLst>
                <a:latin typeface="Comic Sans MS" pitchFamily="66" charset="0"/>
              </a:rPr>
              <a:t>2</a:t>
            </a:r>
            <a:r>
              <a:rPr lang="en-US" dirty="0" smtClean="0">
                <a:solidFill>
                  <a:schemeClr val="hlink"/>
                </a:solidFill>
                <a:effectLst>
                  <a:outerShdw blurRad="38100" dist="38100" dir="2700000" algn="tl">
                    <a:srgbClr val="000000"/>
                  </a:outerShdw>
                </a:effectLst>
                <a:latin typeface="Comic Sans MS" pitchFamily="66" charset="0"/>
              </a:rPr>
              <a:t>, N</a:t>
            </a:r>
            <a:r>
              <a:rPr lang="en-US" baseline="-25000" dirty="0" smtClean="0">
                <a:solidFill>
                  <a:schemeClr val="hlink"/>
                </a:solidFill>
                <a:effectLst>
                  <a:outerShdw blurRad="38100" dist="38100" dir="2700000" algn="tl">
                    <a:srgbClr val="000000"/>
                  </a:outerShdw>
                </a:effectLst>
                <a:latin typeface="Comic Sans MS" pitchFamily="66" charset="0"/>
              </a:rPr>
              <a:t>2</a:t>
            </a:r>
            <a:r>
              <a:rPr lang="en-US" dirty="0" smtClean="0">
                <a:solidFill>
                  <a:schemeClr val="hlink"/>
                </a:solidFill>
                <a:effectLst>
                  <a:outerShdw blurRad="38100" dist="38100" dir="2700000" algn="tl">
                    <a:srgbClr val="000000"/>
                  </a:outerShdw>
                </a:effectLst>
                <a:latin typeface="Comic Sans MS" pitchFamily="66" charset="0"/>
              </a:rPr>
              <a:t>, O</a:t>
            </a:r>
            <a:r>
              <a:rPr lang="en-US" baseline="-25000" dirty="0" smtClean="0">
                <a:solidFill>
                  <a:schemeClr val="hlink"/>
                </a:solidFill>
                <a:effectLst>
                  <a:outerShdw blurRad="38100" dist="38100" dir="2700000" algn="tl">
                    <a:srgbClr val="000000"/>
                  </a:outerShdw>
                </a:effectLst>
                <a:latin typeface="Comic Sans MS" pitchFamily="66" charset="0"/>
              </a:rPr>
              <a:t>2</a:t>
            </a:r>
            <a:r>
              <a:rPr lang="en-US" dirty="0" smtClean="0">
                <a:solidFill>
                  <a:schemeClr val="hlink"/>
                </a:solidFill>
                <a:effectLst>
                  <a:outerShdw blurRad="38100" dist="38100" dir="2700000" algn="tl">
                    <a:srgbClr val="000000"/>
                  </a:outerShdw>
                </a:effectLst>
                <a:latin typeface="Comic Sans MS" pitchFamily="66" charset="0"/>
              </a:rPr>
              <a:t>, F</a:t>
            </a:r>
            <a:r>
              <a:rPr lang="en-US" baseline="-25000" dirty="0" smtClean="0">
                <a:solidFill>
                  <a:schemeClr val="hlink"/>
                </a:solidFill>
                <a:effectLst>
                  <a:outerShdw blurRad="38100" dist="38100" dir="2700000" algn="tl">
                    <a:srgbClr val="000000"/>
                  </a:outerShdw>
                </a:effectLst>
                <a:latin typeface="Comic Sans MS" pitchFamily="66" charset="0"/>
              </a:rPr>
              <a:t>2</a:t>
            </a:r>
            <a:r>
              <a:rPr lang="en-US" dirty="0" smtClean="0">
                <a:solidFill>
                  <a:schemeClr val="hlink"/>
                </a:solidFill>
                <a:effectLst>
                  <a:outerShdw blurRad="38100" dist="38100" dir="2700000" algn="tl">
                    <a:srgbClr val="000000"/>
                  </a:outerShdw>
                </a:effectLst>
                <a:latin typeface="Comic Sans MS" pitchFamily="66" charset="0"/>
              </a:rPr>
              <a:t>, Cl</a:t>
            </a:r>
            <a:r>
              <a:rPr lang="en-US" baseline="-25000" dirty="0" smtClean="0">
                <a:solidFill>
                  <a:schemeClr val="hlink"/>
                </a:solidFill>
                <a:effectLst>
                  <a:outerShdw blurRad="38100" dist="38100" dir="2700000" algn="tl">
                    <a:srgbClr val="000000"/>
                  </a:outerShdw>
                </a:effectLst>
                <a:latin typeface="Comic Sans MS" pitchFamily="66" charset="0"/>
              </a:rPr>
              <a:t>2</a:t>
            </a:r>
            <a:r>
              <a:rPr lang="en-US" dirty="0" smtClean="0">
                <a:solidFill>
                  <a:schemeClr val="hlink"/>
                </a:solidFill>
                <a:effectLst>
                  <a:outerShdw blurRad="38100" dist="38100" dir="2700000" algn="tl">
                    <a:srgbClr val="000000"/>
                  </a:outerShdw>
                </a:effectLst>
                <a:latin typeface="Comic Sans MS" pitchFamily="66" charset="0"/>
              </a:rPr>
              <a:t>, Br</a:t>
            </a:r>
            <a:r>
              <a:rPr lang="en-US" baseline="-25000" dirty="0" smtClean="0">
                <a:solidFill>
                  <a:schemeClr val="hlink"/>
                </a:solidFill>
                <a:effectLst>
                  <a:outerShdw blurRad="38100" dist="38100" dir="2700000" algn="tl">
                    <a:srgbClr val="000000"/>
                  </a:outerShdw>
                </a:effectLst>
                <a:latin typeface="Comic Sans MS" pitchFamily="66" charset="0"/>
              </a:rPr>
              <a:t>2</a:t>
            </a:r>
            <a:r>
              <a:rPr lang="en-US" dirty="0" smtClean="0">
                <a:solidFill>
                  <a:schemeClr val="hlink"/>
                </a:solidFill>
                <a:effectLst>
                  <a:outerShdw blurRad="38100" dist="38100" dir="2700000" algn="tl">
                    <a:srgbClr val="000000"/>
                  </a:outerShdw>
                </a:effectLst>
                <a:latin typeface="Comic Sans MS" pitchFamily="66" charset="0"/>
              </a:rPr>
              <a:t>, I</a:t>
            </a:r>
            <a:r>
              <a:rPr lang="en-US" baseline="-25000" dirty="0" smtClean="0">
                <a:solidFill>
                  <a:schemeClr val="hlink"/>
                </a:solidFill>
                <a:effectLst>
                  <a:outerShdw blurRad="38100" dist="38100" dir="2700000" algn="tl">
                    <a:srgbClr val="000000"/>
                  </a:outerShdw>
                </a:effectLst>
                <a:latin typeface="Comic Sans MS" pitchFamily="66" charset="0"/>
              </a:rPr>
              <a:t>2</a:t>
            </a:r>
          </a:p>
        </p:txBody>
      </p:sp>
      <p:sp>
        <p:nvSpPr>
          <p:cNvPr id="33795" name="Rectangle 3"/>
          <p:cNvSpPr>
            <a:spLocks noGrp="1" noChangeArrowheads="1"/>
          </p:cNvSpPr>
          <p:nvPr>
            <p:ph type="body" idx="1"/>
          </p:nvPr>
        </p:nvSpPr>
        <p:spPr/>
        <p:txBody>
          <a:bodyPr/>
          <a:lstStyle/>
          <a:p>
            <a:r>
              <a:rPr lang="en-US" dirty="0" smtClean="0"/>
              <a:t>These elements do not exist as a single atom; they always appear as pairs</a:t>
            </a:r>
          </a:p>
          <a:p>
            <a:r>
              <a:rPr lang="en-US" dirty="0" smtClean="0"/>
              <a:t>Their geometry is always linear</a:t>
            </a:r>
          </a:p>
          <a:p>
            <a:r>
              <a:rPr lang="en-US" dirty="0" smtClean="0"/>
              <a:t>They are all NONPOLAR</a:t>
            </a:r>
          </a:p>
          <a:p>
            <a:r>
              <a:rPr lang="en-US" dirty="0" smtClean="0"/>
              <a:t>NOT all </a:t>
            </a:r>
            <a:r>
              <a:rPr lang="en-US" dirty="0" err="1" smtClean="0"/>
              <a:t>sp</a:t>
            </a:r>
            <a:r>
              <a:rPr lang="en-US" smtClean="0"/>
              <a:t> hybridization</a:t>
            </a:r>
            <a:endParaRPr lang="en-US" dirty="0" smtClean="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370013" y="304800"/>
            <a:ext cx="7083425" cy="609600"/>
          </a:xfrm>
          <a:effectLst>
            <a:outerShdw dist="107763" dir="2700000" algn="ctr" rotWithShape="0">
              <a:schemeClr val="tx1"/>
            </a:outerShdw>
          </a:effectLst>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Bond Polarity</a:t>
            </a:r>
            <a:endParaRPr lang="en-US" altLang="en-US" sz="5400" smtClean="0">
              <a:solidFill>
                <a:schemeClr val="hlink"/>
              </a:solidFill>
              <a:effectLst>
                <a:outerShdw blurRad="38100" dist="38100" dir="2700000" algn="tl">
                  <a:srgbClr val="000000"/>
                </a:outerShdw>
              </a:effectLst>
              <a:latin typeface="Helvetica" charset="0"/>
            </a:endParaRPr>
          </a:p>
        </p:txBody>
      </p:sp>
      <p:sp>
        <p:nvSpPr>
          <p:cNvPr id="133123" name="Rectangle 3"/>
          <p:cNvSpPr>
            <a:spLocks noGrp="1" noChangeArrowheads="1"/>
          </p:cNvSpPr>
          <p:nvPr>
            <p:ph type="body" idx="1"/>
          </p:nvPr>
        </p:nvSpPr>
        <p:spPr>
          <a:xfrm>
            <a:off x="3878263" y="1295400"/>
            <a:ext cx="5529262" cy="2133600"/>
          </a:xfrm>
        </p:spPr>
        <p:txBody>
          <a:bodyPr/>
          <a:lstStyle/>
          <a:p>
            <a:pPr>
              <a:buFontTx/>
              <a:buNone/>
              <a:defRPr/>
            </a:pPr>
            <a:r>
              <a:rPr lang="en-US" altLang="en-US" sz="3200" smtClean="0">
                <a:effectLst>
                  <a:outerShdw blurRad="38100" dist="38100" dir="2700000" algn="tl">
                    <a:srgbClr val="FFFFFF"/>
                  </a:outerShdw>
                </a:effectLst>
                <a:latin typeface="Helvetica" charset="0"/>
              </a:rPr>
              <a:t>HCl is </a:t>
            </a:r>
            <a:r>
              <a:rPr lang="en-US" altLang="en-US" sz="3200" smtClean="0">
                <a:solidFill>
                  <a:schemeClr val="hlink"/>
                </a:solidFill>
                <a:effectLst>
                  <a:outerShdw blurRad="38100" dist="38100" dir="2700000" algn="tl">
                    <a:srgbClr val="000000"/>
                  </a:outerShdw>
                </a:effectLst>
                <a:latin typeface="Comic Sans MS" pitchFamily="66" charset="0"/>
              </a:rPr>
              <a:t>POLAR</a:t>
            </a:r>
            <a:r>
              <a:rPr lang="en-US" altLang="en-US" sz="3200" smtClean="0">
                <a:effectLst>
                  <a:outerShdw blurRad="38100" dist="38100" dir="2700000" algn="tl">
                    <a:srgbClr val="FFFFFF"/>
                  </a:outerShdw>
                </a:effectLst>
                <a:latin typeface="Helvetica" charset="0"/>
              </a:rPr>
              <a:t> because it has a positive end and a negative end. (difference in electronegativity)</a:t>
            </a:r>
            <a:endParaRPr lang="en-US" altLang="en-US" sz="3200" smtClean="0">
              <a:effectLst>
                <a:outerShdw blurRad="38100" dist="38100" dir="2700000" algn="tl">
                  <a:srgbClr val="FFFFFF"/>
                </a:outerShdw>
              </a:effectLst>
            </a:endParaRPr>
          </a:p>
        </p:txBody>
      </p:sp>
      <p:sp>
        <p:nvSpPr>
          <p:cNvPr id="133124" name="Text Box 4"/>
          <p:cNvSpPr txBox="1">
            <a:spLocks noChangeArrowheads="1"/>
          </p:cNvSpPr>
          <p:nvPr/>
        </p:nvSpPr>
        <p:spPr bwMode="auto">
          <a:xfrm>
            <a:off x="3960813" y="3581400"/>
            <a:ext cx="5199062" cy="15541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defRPr/>
            </a:pPr>
            <a:r>
              <a:rPr lang="en-US" altLang="en-US" sz="3200" dirty="0" err="1">
                <a:solidFill>
                  <a:schemeClr val="tx1"/>
                </a:solidFill>
                <a:effectLst>
                  <a:outerShdw blurRad="38100" dist="38100" dir="2700000" algn="tl">
                    <a:srgbClr val="FFFFFF"/>
                  </a:outerShdw>
                </a:effectLst>
              </a:rPr>
              <a:t>Cl</a:t>
            </a:r>
            <a:r>
              <a:rPr lang="en-US" altLang="en-US" sz="3200" dirty="0">
                <a:solidFill>
                  <a:schemeClr val="tx1"/>
                </a:solidFill>
                <a:effectLst>
                  <a:outerShdw blurRad="38100" dist="38100" dir="2700000" algn="tl">
                    <a:srgbClr val="FFFFFF"/>
                  </a:outerShdw>
                </a:effectLst>
              </a:rPr>
              <a:t> has a greater share in bonding electrons than does H.</a:t>
            </a:r>
          </a:p>
        </p:txBody>
      </p:sp>
      <p:pic>
        <p:nvPicPr>
          <p:cNvPr id="30725" name="Picture 5"/>
          <p:cNvPicPr>
            <a:picLocks noChangeAspect="1" noChangeArrowheads="1"/>
          </p:cNvPicPr>
          <p:nvPr/>
        </p:nvPicPr>
        <p:blipFill>
          <a:blip r:embed="rId2" cstate="print"/>
          <a:srcRect/>
          <a:stretch>
            <a:fillRect/>
          </a:stretch>
        </p:blipFill>
        <p:spPr bwMode="auto">
          <a:xfrm>
            <a:off x="330200" y="1884363"/>
            <a:ext cx="3465513" cy="1468437"/>
          </a:xfrm>
          <a:prstGeom prst="rect">
            <a:avLst/>
          </a:prstGeom>
          <a:noFill/>
          <a:ln w="12700">
            <a:noFill/>
            <a:miter lim="800000"/>
            <a:headEnd/>
            <a:tailEnd/>
          </a:ln>
          <a:effectLst>
            <a:outerShdw dist="53882" dir="2700000" algn="ctr" rotWithShape="0">
              <a:schemeClr val="bg2"/>
            </a:outerShdw>
          </a:effectLst>
        </p:spPr>
      </p:pic>
      <p:sp>
        <p:nvSpPr>
          <p:cNvPr id="133126" name="Text Box 6"/>
          <p:cNvSpPr txBox="1">
            <a:spLocks noChangeArrowheads="1"/>
          </p:cNvSpPr>
          <p:nvPr/>
        </p:nvSpPr>
        <p:spPr bwMode="auto">
          <a:xfrm>
            <a:off x="725488" y="5654675"/>
            <a:ext cx="8929687"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defRPr/>
            </a:pPr>
            <a:r>
              <a:rPr lang="en-US" altLang="en-US" sz="3200">
                <a:solidFill>
                  <a:schemeClr val="tx1"/>
                </a:solidFill>
                <a:effectLst>
                  <a:outerShdw blurRad="38100" dist="38100" dir="2700000" algn="tl">
                    <a:srgbClr val="FFFFFF"/>
                  </a:outerShdw>
                </a:effectLst>
              </a:rPr>
              <a:t>Cl has slight negative charge </a:t>
            </a:r>
            <a:r>
              <a:rPr lang="en-US" altLang="en-US" sz="3200">
                <a:solidFill>
                  <a:schemeClr val="hlink"/>
                </a:solidFill>
                <a:effectLst>
                  <a:outerShdw blurRad="38100" dist="38100" dir="2700000" algn="tl">
                    <a:srgbClr val="000000"/>
                  </a:outerShdw>
                </a:effectLst>
              </a:rPr>
              <a:t>(-</a:t>
            </a:r>
            <a:r>
              <a:rPr lang="en-US" altLang="en-US" sz="3200">
                <a:solidFill>
                  <a:schemeClr val="hlink"/>
                </a:solidFill>
                <a:effectLst>
                  <a:outerShdw blurRad="38100" dist="38100" dir="2700000" algn="tl">
                    <a:srgbClr val="000000"/>
                  </a:outerShdw>
                </a:effectLst>
                <a:latin typeface="Symbol" pitchFamily="18" charset="2"/>
              </a:rPr>
              <a:t>d</a:t>
            </a:r>
            <a:r>
              <a:rPr lang="en-US" altLang="en-US" sz="3200">
                <a:solidFill>
                  <a:schemeClr val="hlink"/>
                </a:solidFill>
                <a:effectLst>
                  <a:outerShdw blurRad="38100" dist="38100" dir="2700000" algn="tl">
                    <a:srgbClr val="000000"/>
                  </a:outerShdw>
                </a:effectLst>
              </a:rPr>
              <a:t>)</a:t>
            </a:r>
            <a:r>
              <a:rPr lang="en-US" altLang="en-US" sz="3200">
                <a:solidFill>
                  <a:schemeClr val="tx1"/>
                </a:solidFill>
                <a:effectLst>
                  <a:outerShdw blurRad="38100" dist="38100" dir="2700000" algn="tl">
                    <a:srgbClr val="FFFFFF"/>
                  </a:outerShdw>
                </a:effectLst>
              </a:rPr>
              <a:t> and H has slight positive charge </a:t>
            </a:r>
            <a:r>
              <a:rPr lang="en-US" altLang="en-US" sz="3200">
                <a:solidFill>
                  <a:schemeClr val="hlink"/>
                </a:solidFill>
                <a:effectLst>
                  <a:outerShdw blurRad="38100" dist="38100" dir="2700000" algn="tl">
                    <a:srgbClr val="000000"/>
                  </a:outerShdw>
                </a:effectLst>
              </a:rPr>
              <a:t>(+ </a:t>
            </a:r>
            <a:r>
              <a:rPr lang="en-US" altLang="en-US" sz="3200">
                <a:solidFill>
                  <a:schemeClr val="hlink"/>
                </a:solidFill>
                <a:effectLst>
                  <a:outerShdw blurRad="38100" dist="38100" dir="2700000" algn="tl">
                    <a:srgbClr val="000000"/>
                  </a:outerShdw>
                </a:effectLst>
                <a:latin typeface="Symbol" pitchFamily="18" charset="2"/>
              </a:rPr>
              <a:t>d</a:t>
            </a:r>
            <a:r>
              <a:rPr lang="en-US" altLang="en-US" sz="3200">
                <a:solidFill>
                  <a:schemeClr val="hlink"/>
                </a:solidFill>
                <a:effectLst>
                  <a:outerShdw blurRad="38100" dist="38100" dir="2700000" algn="tl">
                    <a:srgbClr val="000000"/>
                  </a:outerShdw>
                </a:effectLst>
              </a:rPr>
              <a:t>)</a:t>
            </a:r>
            <a:endParaRPr lang="en-US" altLang="en-US" sz="3200">
              <a:solidFill>
                <a:schemeClr val="tx1"/>
              </a:solidFill>
              <a:effectLst>
                <a:outerShdw blurRad="38100" dist="38100" dir="2700000" algn="tl">
                  <a:srgbClr val="FFFFFF"/>
                </a:outerShdw>
              </a:effectLst>
            </a:endParaRPr>
          </a:p>
        </p:txBody>
      </p:sp>
      <p:pic>
        <p:nvPicPr>
          <p:cNvPr id="30727" name="Picture 7"/>
          <p:cNvPicPr>
            <a:picLocks noChangeAspect="1" noChangeArrowheads="1"/>
          </p:cNvPicPr>
          <p:nvPr/>
        </p:nvPicPr>
        <p:blipFill>
          <a:blip r:embed="rId3" cstate="print"/>
          <a:srcRect/>
          <a:stretch>
            <a:fillRect/>
          </a:stretch>
        </p:blipFill>
        <p:spPr bwMode="auto">
          <a:xfrm>
            <a:off x="1141412" y="3581400"/>
            <a:ext cx="1671638" cy="1676400"/>
          </a:xfrm>
          <a:prstGeom prst="rect">
            <a:avLst/>
          </a:prstGeom>
          <a:solidFill>
            <a:srgbClr val="FDE3BA"/>
          </a:solidFill>
          <a:ln w="9525">
            <a:noFill/>
            <a:miter lim="800000"/>
            <a:headEnd/>
            <a:tailEnd/>
          </a:ln>
          <a:effectLst>
            <a:outerShdw dist="35921" dir="2700000" algn="ctr" rotWithShape="0">
              <a:srgbClr val="808080"/>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4"/>
                                        </p:tgtEl>
                                        <p:attrNameLst>
                                          <p:attrName>style.visibility</p:attrName>
                                        </p:attrNameLst>
                                      </p:cBhvr>
                                      <p:to>
                                        <p:strVal val="visible"/>
                                      </p:to>
                                    </p:set>
                                    <p:animEffect transition="in" filter="dissolve">
                                      <p:cBhvr>
                                        <p:cTn id="12" dur="500"/>
                                        <p:tgtEl>
                                          <p:spTgt spid="133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dissolve">
                                      <p:cBhvr>
                                        <p:cTn id="17"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4" grpId="0" autoUpdateAnimBg="0"/>
      <p:bldP spid="13312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608013" y="1219200"/>
            <a:ext cx="8534400" cy="4114800"/>
          </a:xfrm>
        </p:spPr>
        <p:txBody>
          <a:bodyPr/>
          <a:lstStyle/>
          <a:p>
            <a:pPr>
              <a:defRPr/>
            </a:pPr>
            <a:r>
              <a:rPr lang="en-US" sz="3200" smtClean="0">
                <a:effectLst>
                  <a:outerShdw blurRad="38100" dist="38100" dir="2700000" algn="tl">
                    <a:srgbClr val="FFFFFF"/>
                  </a:outerShdw>
                </a:effectLst>
              </a:rPr>
              <a:t>This is why oil and water will not mix!  Oil is nonpolar, and water is polar.</a:t>
            </a:r>
          </a:p>
          <a:p>
            <a:pPr>
              <a:defRPr/>
            </a:pPr>
            <a:r>
              <a:rPr lang="en-US" sz="3200" smtClean="0">
                <a:effectLst>
                  <a:outerShdw blurRad="38100" dist="38100" dir="2700000" algn="tl">
                    <a:srgbClr val="FFFFFF"/>
                  </a:outerShdw>
                </a:effectLst>
              </a:rPr>
              <a:t>The two will repel each other, and so you can not dissolve one in the other</a:t>
            </a:r>
          </a:p>
          <a:p>
            <a:pPr>
              <a:buFontTx/>
              <a:buNone/>
              <a:defRPr/>
            </a:pPr>
            <a:endParaRPr lang="en-US" smtClean="0"/>
          </a:p>
        </p:txBody>
      </p:sp>
      <p:sp>
        <p:nvSpPr>
          <p:cNvPr id="176133" name="Rectangle 5"/>
          <p:cNvSpPr>
            <a:spLocks noChangeArrowheads="1"/>
          </p:cNvSpPr>
          <p:nvPr/>
        </p:nvSpPr>
        <p:spPr bwMode="auto">
          <a:xfrm>
            <a:off x="1370013" y="304800"/>
            <a:ext cx="7083425"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90000"/>
              </a:lnSpc>
              <a:defRPr/>
            </a:pPr>
            <a:r>
              <a:rPr lang="en-US" altLang="en-US" sz="5400">
                <a:solidFill>
                  <a:schemeClr val="hlink"/>
                </a:solidFill>
                <a:effectLst>
                  <a:outerShdw blurRad="38100" dist="38100" dir="2700000" algn="tl">
                    <a:srgbClr val="000000"/>
                  </a:outerShdw>
                </a:effectLst>
                <a:latin typeface="Comic Sans MS" pitchFamily="66" charset="0"/>
              </a:rPr>
              <a:t>Bond Polarity</a:t>
            </a:r>
            <a:endParaRPr lang="en-US" altLang="en-US" sz="5400">
              <a:solidFill>
                <a:schemeClr val="hlink"/>
              </a:solidFill>
              <a:effectLst>
                <a:outerShdw blurRad="38100" dist="38100" dir="2700000" algn="tl">
                  <a:srgbClr val="000000"/>
                </a:outerShdw>
              </a:effectLst>
              <a:latin typeface="Helvetica" charset="0"/>
            </a:endParaRPr>
          </a:p>
        </p:txBody>
      </p:sp>
      <p:pic>
        <p:nvPicPr>
          <p:cNvPr id="31748" name="Picture 8" descr="Boyer_3_7"/>
          <p:cNvPicPr>
            <a:picLocks noChangeAspect="1" noChangeArrowheads="1"/>
          </p:cNvPicPr>
          <p:nvPr/>
        </p:nvPicPr>
        <p:blipFill>
          <a:blip r:embed="rId2" cstate="print"/>
          <a:srcRect/>
          <a:stretch>
            <a:fillRect/>
          </a:stretch>
        </p:blipFill>
        <p:spPr bwMode="auto">
          <a:xfrm>
            <a:off x="1674813" y="3259138"/>
            <a:ext cx="7086600" cy="35988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370013" y="304800"/>
            <a:ext cx="7083425" cy="609600"/>
          </a:xfrm>
          <a:effectLst>
            <a:outerShdw dist="107763" dir="2700000" algn="ctr" rotWithShape="0">
              <a:schemeClr val="tx1"/>
            </a:outerShdw>
          </a:effectLst>
        </p:spPr>
        <p:txBody>
          <a:bodyPr/>
          <a:lstStyle/>
          <a:p>
            <a:pPr>
              <a:defRPr/>
            </a:pPr>
            <a:r>
              <a:rPr lang="en-US" altLang="en-US" sz="5400" dirty="0" smtClean="0">
                <a:solidFill>
                  <a:schemeClr val="hlink"/>
                </a:solidFill>
                <a:effectLst>
                  <a:outerShdw blurRad="38100" dist="38100" dir="2700000" algn="tl">
                    <a:srgbClr val="000000"/>
                  </a:outerShdw>
                </a:effectLst>
                <a:latin typeface="Comic Sans MS" pitchFamily="66" charset="0"/>
              </a:rPr>
              <a:t>Bond Polarity</a:t>
            </a:r>
            <a:endParaRPr lang="en-US" altLang="en-US" sz="5400" dirty="0" smtClean="0">
              <a:solidFill>
                <a:schemeClr val="hlink"/>
              </a:solidFill>
              <a:effectLst>
                <a:outerShdw blurRad="38100" dist="38100" dir="2700000" algn="tl">
                  <a:srgbClr val="000000"/>
                </a:outerShdw>
              </a:effectLst>
              <a:latin typeface="Helvetica" charset="0"/>
            </a:endParaRPr>
          </a:p>
        </p:txBody>
      </p:sp>
      <p:sp>
        <p:nvSpPr>
          <p:cNvPr id="182280" name="Rectangle 8"/>
          <p:cNvSpPr>
            <a:spLocks noGrp="1" noChangeArrowheads="1"/>
          </p:cNvSpPr>
          <p:nvPr>
            <p:ph type="body" idx="1"/>
          </p:nvPr>
        </p:nvSpPr>
        <p:spPr>
          <a:xfrm>
            <a:off x="4189413" y="1981200"/>
            <a:ext cx="5410200" cy="4114800"/>
          </a:xfrm>
        </p:spPr>
        <p:txBody>
          <a:bodyPr/>
          <a:lstStyle/>
          <a:p>
            <a:pPr>
              <a:defRPr/>
            </a:pPr>
            <a:r>
              <a:rPr lang="en-US" sz="3200" smtClean="0">
                <a:effectLst>
                  <a:outerShdw blurRad="38100" dist="38100" dir="2700000" algn="tl">
                    <a:srgbClr val="FFFFFF"/>
                  </a:outerShdw>
                </a:effectLst>
              </a:rPr>
              <a:t>“Like Dissolves Like”</a:t>
            </a:r>
          </a:p>
          <a:p>
            <a:pPr lvl="1">
              <a:defRPr/>
            </a:pPr>
            <a:r>
              <a:rPr lang="en-US" sz="3200" smtClean="0">
                <a:effectLst>
                  <a:outerShdw blurRad="38100" dist="38100" dir="2700000" algn="tl">
                    <a:srgbClr val="FFFFFF"/>
                  </a:outerShdw>
                </a:effectLst>
              </a:rPr>
              <a:t>Polar dissolves Polar</a:t>
            </a:r>
          </a:p>
          <a:p>
            <a:pPr lvl="1">
              <a:defRPr/>
            </a:pPr>
            <a:r>
              <a:rPr lang="en-US" sz="3200" smtClean="0">
                <a:effectLst>
                  <a:outerShdw blurRad="38100" dist="38100" dir="2700000" algn="tl">
                    <a:srgbClr val="FFFFFF"/>
                  </a:outerShdw>
                </a:effectLst>
              </a:rPr>
              <a:t>Nonpolar dissolves Nonpolar</a:t>
            </a:r>
          </a:p>
        </p:txBody>
      </p:sp>
      <p:pic>
        <p:nvPicPr>
          <p:cNvPr id="32772" name="Picture 10" descr="shout-spray"/>
          <p:cNvPicPr>
            <a:picLocks noChangeAspect="1" noChangeArrowheads="1"/>
          </p:cNvPicPr>
          <p:nvPr/>
        </p:nvPicPr>
        <p:blipFill>
          <a:blip r:embed="rId2" cstate="print"/>
          <a:srcRect/>
          <a:stretch>
            <a:fillRect/>
          </a:stretch>
        </p:blipFill>
        <p:spPr bwMode="auto">
          <a:xfrm>
            <a:off x="379413" y="2057400"/>
            <a:ext cx="3810000" cy="3810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42712" y="152400"/>
            <a:ext cx="8499925" cy="304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4400" noProof="1" smtClean="0">
                <a:solidFill>
                  <a:srgbClr val="FF0000"/>
                </a:solidFill>
                <a:effectLst>
                  <a:outerShdw blurRad="38100" dist="38100" dir="2700000" algn="tl">
                    <a:srgbClr val="000000">
                      <a:alpha val="43137"/>
                    </a:srgbClr>
                  </a:outerShdw>
                </a:effectLst>
                <a:latin typeface="Comic Sans MS" pitchFamily="66" charset="0"/>
              </a:rPr>
              <a:t>Resonance Structures</a:t>
            </a:r>
            <a:endParaRPr lang="en-US" sz="4400" b="1" baseline="30000" dirty="0">
              <a:solidFill>
                <a:srgbClr val="FF0000"/>
              </a:solidFill>
              <a:effectLst>
                <a:outerShdw blurRad="38100" dist="38100" dir="2700000" algn="tl">
                  <a:srgbClr val="000000">
                    <a:alpha val="43137"/>
                  </a:srgbClr>
                </a:outerShdw>
              </a:effectLst>
              <a:latin typeface="Comic Sans MS" pitchFamily="66" charset="0"/>
            </a:endParaRPr>
          </a:p>
        </p:txBody>
      </p:sp>
      <p:sp>
        <p:nvSpPr>
          <p:cNvPr id="9219" name="Rectangle 3"/>
          <p:cNvSpPr>
            <a:spLocks noGrp="1" noChangeArrowheads="1"/>
          </p:cNvSpPr>
          <p:nvPr>
            <p:ph type="subTitle" idx="1"/>
          </p:nvPr>
        </p:nvSpPr>
        <p:spPr>
          <a:xfrm>
            <a:off x="165047" y="609600"/>
            <a:ext cx="9655254" cy="5715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SzPct val="150000"/>
              <a:buFont typeface="Times" pitchFamily="18" charset="0"/>
              <a:buChar char="•"/>
            </a:pPr>
            <a:r>
              <a:rPr lang="en-US" sz="2400" noProof="1">
                <a:solidFill>
                  <a:srgbClr val="000000"/>
                </a:solidFill>
                <a:latin typeface="Times New Roman" pitchFamily="18" charset="0"/>
              </a:rPr>
              <a:t> Resonance is the ability to draw 2 or more different e</a:t>
            </a:r>
            <a:r>
              <a:rPr lang="en-US" sz="2800" baseline="30000" noProof="1">
                <a:solidFill>
                  <a:srgbClr val="000000"/>
                </a:solidFill>
                <a:latin typeface="Times New Roman" pitchFamily="18" charset="0"/>
              </a:rPr>
              <a:t>-</a:t>
            </a:r>
            <a:r>
              <a:rPr lang="en-US" sz="2400" noProof="1">
                <a:solidFill>
                  <a:srgbClr val="000000"/>
                </a:solidFill>
                <a:latin typeface="Times New Roman" pitchFamily="18" charset="0"/>
              </a:rPr>
              <a:t> dot notations that obey the octet rule.</a:t>
            </a:r>
            <a:endParaRPr lang="en-US" noProof="1">
              <a:solidFill>
                <a:srgbClr val="000000"/>
              </a:solidFill>
              <a:latin typeface="Times New Roman" pitchFamily="18" charset="0"/>
            </a:endParaRPr>
          </a:p>
          <a:p>
            <a:pPr algn="l"/>
            <a:r>
              <a:rPr lang="en-US" sz="2400" noProof="1">
                <a:solidFill>
                  <a:srgbClr val="000000"/>
                </a:solidFill>
                <a:latin typeface="Times New Roman" pitchFamily="18" charset="0"/>
              </a:rPr>
              <a:t>  	</a:t>
            </a:r>
            <a:r>
              <a:rPr lang="en-US" sz="2400" i="1" dirty="0">
                <a:solidFill>
                  <a:srgbClr val="008000"/>
                </a:solidFill>
                <a:latin typeface="Times New Roman" pitchFamily="18" charset="0"/>
              </a:rPr>
              <a:t>Examples:</a:t>
            </a:r>
            <a:r>
              <a:rPr lang="en-US" sz="2400" dirty="0">
                <a:latin typeface="Times New Roman" pitchFamily="18" charset="0"/>
              </a:rPr>
              <a:t> </a:t>
            </a:r>
            <a:r>
              <a:rPr lang="en-US" sz="2400" noProof="1">
                <a:solidFill>
                  <a:srgbClr val="000000"/>
                </a:solidFill>
                <a:latin typeface="Times New Roman" pitchFamily="18" charset="0"/>
              </a:rPr>
              <a:t>	</a:t>
            </a:r>
            <a:r>
              <a:rPr lang="en-US" sz="2400" noProof="1" smtClean="0">
                <a:solidFill>
                  <a:srgbClr val="000000"/>
                </a:solidFill>
                <a:latin typeface="Times New Roman" pitchFamily="18" charset="0"/>
              </a:rPr>
              <a:t>SO</a:t>
            </a:r>
            <a:r>
              <a:rPr lang="en-US" sz="2400" baseline="-25000" noProof="1" smtClean="0">
                <a:solidFill>
                  <a:srgbClr val="000000"/>
                </a:solidFill>
                <a:latin typeface="Times New Roman" pitchFamily="18" charset="0"/>
              </a:rPr>
              <a:t>2 </a:t>
            </a:r>
            <a:r>
              <a:rPr lang="en-US" noProof="1">
                <a:solidFill>
                  <a:srgbClr val="000000"/>
                </a:solidFill>
                <a:latin typeface="Times New Roman" pitchFamily="18" charset="0"/>
              </a:rPr>
              <a:t> </a:t>
            </a:r>
            <a:r>
              <a:rPr lang="en-US" noProof="1" smtClean="0">
                <a:solidFill>
                  <a:srgbClr val="000000"/>
                </a:solidFill>
                <a:latin typeface="Times New Roman" pitchFamily="18" charset="0"/>
              </a:rPr>
              <a:t>has two resonance structures</a:t>
            </a:r>
            <a:endParaRPr lang="en-US" sz="2400" noProof="1">
              <a:solidFill>
                <a:srgbClr val="000000"/>
              </a:solidFill>
              <a:latin typeface="Times New Roman" pitchFamily="18" charset="0"/>
            </a:endParaRPr>
          </a:p>
          <a:p>
            <a:pPr algn="l"/>
            <a:r>
              <a:rPr lang="en-US" sz="2400" noProof="1">
                <a:solidFill>
                  <a:srgbClr val="000000"/>
                </a:solidFill>
                <a:latin typeface="Times New Roman" pitchFamily="18" charset="0"/>
              </a:rPr>
              <a:t>		</a:t>
            </a:r>
            <a:endParaRPr lang="en-US" sz="2400" dirty="0">
              <a:solidFill>
                <a:srgbClr val="000000"/>
              </a:solidFill>
              <a:latin typeface="Times New Roman" pitchFamily="18" charset="0"/>
            </a:endParaRPr>
          </a:p>
        </p:txBody>
      </p:sp>
      <p:sp>
        <p:nvSpPr>
          <p:cNvPr id="9225" name="Text Box 9"/>
          <p:cNvSpPr txBox="1">
            <a:spLocks noChangeArrowheads="1"/>
          </p:cNvSpPr>
          <p:nvPr/>
        </p:nvSpPr>
        <p:spPr bwMode="auto">
          <a:xfrm>
            <a:off x="247571" y="5257800"/>
            <a:ext cx="9655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1"/>
                </a:solidFill>
                <a:latin typeface="Times New Roman" pitchFamily="18" charset="0"/>
              </a:rPr>
              <a:t>Practice Problem:  Draw the resonance structures for CO</a:t>
            </a:r>
            <a:r>
              <a:rPr lang="en-US" baseline="-25000" dirty="0">
                <a:solidFill>
                  <a:schemeClr val="tx1"/>
                </a:solidFill>
                <a:latin typeface="Times New Roman" pitchFamily="18" charset="0"/>
              </a:rPr>
              <a:t>3</a:t>
            </a:r>
            <a:r>
              <a:rPr lang="en-US" baseline="30000" dirty="0">
                <a:solidFill>
                  <a:schemeClr val="tx1"/>
                </a:solidFill>
                <a:latin typeface="Times New Roman" pitchFamily="18" charset="0"/>
              </a:rPr>
              <a:t>-2</a:t>
            </a:r>
            <a:r>
              <a:rPr lang="en-US" dirty="0">
                <a:solidFill>
                  <a:schemeClr val="tx1"/>
                </a:solidFill>
                <a:latin typeface="Times New Roman" pitchFamily="18" charset="0"/>
              </a:rPr>
              <a:t>.</a:t>
            </a:r>
          </a:p>
        </p:txBody>
      </p:sp>
      <p:pic>
        <p:nvPicPr>
          <p:cNvPr id="9227" name="Picture 11" descr="res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854" y="5791200"/>
            <a:ext cx="1351323" cy="928688"/>
          </a:xfrm>
          <a:prstGeom prst="rect">
            <a:avLst/>
          </a:prstGeom>
          <a:noFill/>
          <a:extLst>
            <a:ext uri="{909E8E84-426E-40DD-AFC4-6F175D3DCCD1}">
              <a14:hiddenFill xmlns:a14="http://schemas.microsoft.com/office/drawing/2010/main">
                <a:solidFill>
                  <a:srgbClr val="FFFFFF"/>
                </a:solidFill>
              </a14:hiddenFill>
            </a:ext>
          </a:extLst>
        </p:spPr>
      </p:pic>
      <p:sp>
        <p:nvSpPr>
          <p:cNvPr id="9228" name="Line 12"/>
          <p:cNvSpPr>
            <a:spLocks noChangeShapeType="1"/>
          </p:cNvSpPr>
          <p:nvPr/>
        </p:nvSpPr>
        <p:spPr bwMode="auto">
          <a:xfrm>
            <a:off x="2805800" y="6248400"/>
            <a:ext cx="99028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5446554" y="6248400"/>
            <a:ext cx="99028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3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71" y="1981200"/>
            <a:ext cx="5776648" cy="16271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606" y="5845176"/>
            <a:ext cx="1485424" cy="860425"/>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4407" y="5872164"/>
            <a:ext cx="1320377" cy="909637"/>
          </a:xfrm>
          <a:prstGeom prst="rect">
            <a:avLst/>
          </a:prstGeom>
          <a:noFill/>
          <a:extLst>
            <a:ext uri="{909E8E84-426E-40DD-AFC4-6F175D3DCCD1}">
              <a14:hiddenFill xmlns:a14="http://schemas.microsoft.com/office/drawing/2010/main">
                <a:solidFill>
                  <a:srgbClr val="FFFFFF"/>
                </a:solidFill>
              </a14:hiddenFill>
            </a:ext>
          </a:extLst>
        </p:spPr>
      </p:pic>
      <p:pic>
        <p:nvPicPr>
          <p:cNvPr id="923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941" y="3860970"/>
            <a:ext cx="6354313" cy="1109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5132" y="3995916"/>
            <a:ext cx="2756483" cy="1261884"/>
          </a:xfrm>
          <a:prstGeom prst="rect">
            <a:avLst/>
          </a:prstGeom>
          <a:noFill/>
        </p:spPr>
        <p:txBody>
          <a:bodyPr wrap="square" rtlCol="0">
            <a:spAutoFit/>
          </a:bodyPr>
          <a:lstStyle/>
          <a:p>
            <a:r>
              <a:rPr lang="en-US" dirty="0" smtClean="0">
                <a:solidFill>
                  <a:schemeClr val="tx1"/>
                </a:solidFill>
              </a:rPr>
              <a:t>O</a:t>
            </a:r>
            <a:r>
              <a:rPr lang="en-US" baseline="-25000" dirty="0" smtClean="0">
                <a:solidFill>
                  <a:schemeClr val="tx1"/>
                </a:solidFill>
              </a:rPr>
              <a:t>3  </a:t>
            </a:r>
            <a:r>
              <a:rPr lang="en-US" sz="2400" dirty="0" smtClean="0">
                <a:solidFill>
                  <a:schemeClr val="tx1"/>
                </a:solidFill>
              </a:rPr>
              <a:t>has two resonance structures</a:t>
            </a:r>
            <a:endParaRPr lang="en-US" sz="2400" baseline="-25000" dirty="0">
              <a:solidFill>
                <a:schemeClr val="tx1"/>
              </a:solidFill>
            </a:endParaRPr>
          </a:p>
        </p:txBody>
      </p:sp>
    </p:spTree>
    <p:extLst>
      <p:ext uri="{BB962C8B-B14F-4D97-AF65-F5344CB8AC3E}">
        <p14:creationId xmlns:p14="http://schemas.microsoft.com/office/powerpoint/2010/main" val="1211632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p:cTn id="7" dur="500" fill="hold"/>
                                        <p:tgtEl>
                                          <p:spTgt spid="9233"/>
                                        </p:tgtEl>
                                        <p:attrNameLst>
                                          <p:attrName>ppt_w</p:attrName>
                                        </p:attrNameLst>
                                      </p:cBhvr>
                                      <p:tavLst>
                                        <p:tav tm="0">
                                          <p:val>
                                            <p:fltVal val="0"/>
                                          </p:val>
                                        </p:tav>
                                        <p:tav tm="100000">
                                          <p:val>
                                            <p:strVal val="#ppt_w"/>
                                          </p:val>
                                        </p:tav>
                                      </p:tavLst>
                                    </p:anim>
                                    <p:anim calcmode="lin" valueType="num">
                                      <p:cBhvr>
                                        <p:cTn id="8" dur="500" fill="hold"/>
                                        <p:tgtEl>
                                          <p:spTgt spid="9233"/>
                                        </p:tgtEl>
                                        <p:attrNameLst>
                                          <p:attrName>ppt_h</p:attrName>
                                        </p:attrNameLst>
                                      </p:cBhvr>
                                      <p:tavLst>
                                        <p:tav tm="0">
                                          <p:val>
                                            <p:fltVal val="0"/>
                                          </p:val>
                                        </p:tav>
                                        <p:tav tm="100000">
                                          <p:val>
                                            <p:strVal val="#ppt_h"/>
                                          </p:val>
                                        </p:tav>
                                      </p:tavLst>
                                    </p:anim>
                                    <p:animEffect transition="in" filter="fade">
                                      <p:cBhvr>
                                        <p:cTn id="9" dur="500"/>
                                        <p:tgtEl>
                                          <p:spTgt spid="92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237"/>
                                        </p:tgtEl>
                                        <p:attrNameLst>
                                          <p:attrName>style.visibility</p:attrName>
                                        </p:attrNameLst>
                                      </p:cBhvr>
                                      <p:to>
                                        <p:strVal val="visible"/>
                                      </p:to>
                                    </p:set>
                                    <p:anim calcmode="lin" valueType="num">
                                      <p:cBhvr>
                                        <p:cTn id="14" dur="500" fill="hold"/>
                                        <p:tgtEl>
                                          <p:spTgt spid="9237"/>
                                        </p:tgtEl>
                                        <p:attrNameLst>
                                          <p:attrName>ppt_w</p:attrName>
                                        </p:attrNameLst>
                                      </p:cBhvr>
                                      <p:tavLst>
                                        <p:tav tm="0">
                                          <p:val>
                                            <p:fltVal val="0"/>
                                          </p:val>
                                        </p:tav>
                                        <p:tav tm="100000">
                                          <p:val>
                                            <p:strVal val="#ppt_w"/>
                                          </p:val>
                                        </p:tav>
                                      </p:tavLst>
                                    </p:anim>
                                    <p:anim calcmode="lin" valueType="num">
                                      <p:cBhvr>
                                        <p:cTn id="15" dur="500" fill="hold"/>
                                        <p:tgtEl>
                                          <p:spTgt spid="9237"/>
                                        </p:tgtEl>
                                        <p:attrNameLst>
                                          <p:attrName>ppt_h</p:attrName>
                                        </p:attrNameLst>
                                      </p:cBhvr>
                                      <p:tavLst>
                                        <p:tav tm="0">
                                          <p:val>
                                            <p:fltVal val="0"/>
                                          </p:val>
                                        </p:tav>
                                        <p:tav tm="100000">
                                          <p:val>
                                            <p:strVal val="#ppt_h"/>
                                          </p:val>
                                        </p:tav>
                                      </p:tavLst>
                                    </p:anim>
                                    <p:animEffect transition="in" filter="fade">
                                      <p:cBhvr>
                                        <p:cTn id="16" dur="500"/>
                                        <p:tgtEl>
                                          <p:spTgt spid="92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235"/>
                                        </p:tgtEl>
                                        <p:attrNameLst>
                                          <p:attrName>style.visibility</p:attrName>
                                        </p:attrNameLst>
                                      </p:cBhvr>
                                      <p:to>
                                        <p:strVal val="visible"/>
                                      </p:to>
                                    </p:set>
                                    <p:anim calcmode="lin" valueType="num">
                                      <p:cBhvr>
                                        <p:cTn id="21" dur="500" fill="hold"/>
                                        <p:tgtEl>
                                          <p:spTgt spid="9235"/>
                                        </p:tgtEl>
                                        <p:attrNameLst>
                                          <p:attrName>ppt_w</p:attrName>
                                        </p:attrNameLst>
                                      </p:cBhvr>
                                      <p:tavLst>
                                        <p:tav tm="0">
                                          <p:val>
                                            <p:fltVal val="0"/>
                                          </p:val>
                                        </p:tav>
                                        <p:tav tm="100000">
                                          <p:val>
                                            <p:strVal val="#ppt_w"/>
                                          </p:val>
                                        </p:tav>
                                      </p:tavLst>
                                    </p:anim>
                                    <p:anim calcmode="lin" valueType="num">
                                      <p:cBhvr>
                                        <p:cTn id="22" dur="500" fill="hold"/>
                                        <p:tgtEl>
                                          <p:spTgt spid="9235"/>
                                        </p:tgtEl>
                                        <p:attrNameLst>
                                          <p:attrName>ppt_h</p:attrName>
                                        </p:attrNameLst>
                                      </p:cBhvr>
                                      <p:tavLst>
                                        <p:tav tm="0">
                                          <p:val>
                                            <p:fltVal val="0"/>
                                          </p:val>
                                        </p:tav>
                                        <p:tav tm="100000">
                                          <p:val>
                                            <p:strVal val="#ppt_h"/>
                                          </p:val>
                                        </p:tav>
                                      </p:tavLst>
                                    </p:anim>
                                    <p:animEffect transition="in" filter="fade">
                                      <p:cBhvr>
                                        <p:cTn id="23" dur="500"/>
                                        <p:tgtEl>
                                          <p:spTgt spid="92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236"/>
                                        </p:tgtEl>
                                        <p:attrNameLst>
                                          <p:attrName>style.visibility</p:attrName>
                                        </p:attrNameLst>
                                      </p:cBhvr>
                                      <p:to>
                                        <p:strVal val="visible"/>
                                      </p:to>
                                    </p:set>
                                    <p:anim calcmode="lin" valueType="num">
                                      <p:cBhvr>
                                        <p:cTn id="28" dur="500" fill="hold"/>
                                        <p:tgtEl>
                                          <p:spTgt spid="9236"/>
                                        </p:tgtEl>
                                        <p:attrNameLst>
                                          <p:attrName>ppt_w</p:attrName>
                                        </p:attrNameLst>
                                      </p:cBhvr>
                                      <p:tavLst>
                                        <p:tav tm="0">
                                          <p:val>
                                            <p:fltVal val="0"/>
                                          </p:val>
                                        </p:tav>
                                        <p:tav tm="100000">
                                          <p:val>
                                            <p:strVal val="#ppt_w"/>
                                          </p:val>
                                        </p:tav>
                                      </p:tavLst>
                                    </p:anim>
                                    <p:anim calcmode="lin" valueType="num">
                                      <p:cBhvr>
                                        <p:cTn id="29" dur="500" fill="hold"/>
                                        <p:tgtEl>
                                          <p:spTgt spid="9236"/>
                                        </p:tgtEl>
                                        <p:attrNameLst>
                                          <p:attrName>ppt_h</p:attrName>
                                        </p:attrNameLst>
                                      </p:cBhvr>
                                      <p:tavLst>
                                        <p:tav tm="0">
                                          <p:val>
                                            <p:fltVal val="0"/>
                                          </p:val>
                                        </p:tav>
                                        <p:tav tm="100000">
                                          <p:val>
                                            <p:strVal val="#ppt_h"/>
                                          </p:val>
                                        </p:tav>
                                      </p:tavLst>
                                    </p:anim>
                                    <p:animEffect transition="in" filter="fade">
                                      <p:cBhvr>
                                        <p:cTn id="30" dur="5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27013" y="304800"/>
            <a:ext cx="9220200" cy="914400"/>
          </a:xfrm>
        </p:spPr>
        <p:txBody>
          <a:bodyPr/>
          <a:lstStyle/>
          <a:p>
            <a:pPr>
              <a:defRPr/>
            </a:pPr>
            <a:r>
              <a:rPr lang="en-US" altLang="en-US" sz="3200" smtClean="0">
                <a:solidFill>
                  <a:schemeClr val="hlink"/>
                </a:solidFill>
                <a:effectLst>
                  <a:outerShdw blurRad="38100" dist="38100" dir="2700000" algn="tl">
                    <a:srgbClr val="000000"/>
                  </a:outerShdw>
                </a:effectLst>
                <a:latin typeface="Helvetica" charset="0"/>
              </a:rPr>
              <a:t>The type of bond can </a:t>
            </a:r>
            <a:r>
              <a:rPr lang="en-US" altLang="en-US" sz="3200" u="sng" smtClean="0">
                <a:solidFill>
                  <a:schemeClr val="hlink"/>
                </a:solidFill>
                <a:effectLst>
                  <a:outerShdw blurRad="38100" dist="38100" dir="2700000" algn="tl">
                    <a:srgbClr val="000000"/>
                  </a:outerShdw>
                </a:effectLst>
                <a:latin typeface="Helvetica" charset="0"/>
              </a:rPr>
              <a:t>usually</a:t>
            </a:r>
            <a:r>
              <a:rPr lang="en-US" altLang="en-US" sz="3200" smtClean="0">
                <a:solidFill>
                  <a:schemeClr val="hlink"/>
                </a:solidFill>
                <a:effectLst>
                  <a:outerShdw blurRad="38100" dist="38100" dir="2700000" algn="tl">
                    <a:srgbClr val="000000"/>
                  </a:outerShdw>
                </a:effectLst>
                <a:latin typeface="Helvetica" charset="0"/>
              </a:rPr>
              <a:t> be calculated by finding the difference in electronegativity of the two atoms that are going together.</a:t>
            </a:r>
            <a:endParaRPr lang="en-US" altLang="en-US" sz="3200" smtClean="0">
              <a:solidFill>
                <a:schemeClr val="hlink"/>
              </a:solidFill>
              <a:latin typeface="Helvetica" charset="0"/>
            </a:endParaRPr>
          </a:p>
        </p:txBody>
      </p:sp>
      <p:pic>
        <p:nvPicPr>
          <p:cNvPr id="6147" name="Picture 3"/>
          <p:cNvPicPr>
            <a:picLocks noChangeAspect="1" noChangeArrowheads="1"/>
          </p:cNvPicPr>
          <p:nvPr/>
        </p:nvPicPr>
        <p:blipFill>
          <a:blip r:embed="rId2" cstate="print"/>
          <a:srcRect/>
          <a:stretch>
            <a:fillRect/>
          </a:stretch>
        </p:blipFill>
        <p:spPr bwMode="auto">
          <a:xfrm>
            <a:off x="592138" y="1587500"/>
            <a:ext cx="8718550" cy="4889500"/>
          </a:xfrm>
          <a:prstGeom prst="rect">
            <a:avLst/>
          </a:prstGeom>
          <a:noFill/>
          <a:ln w="12700">
            <a:noFill/>
            <a:miter lim="800000"/>
            <a:headEnd/>
            <a:tailEnd/>
          </a:ln>
          <a:effectLst>
            <a:outerShdw dist="53882" dir="2700000" algn="ctr" rotWithShape="0">
              <a:schemeClr val="bg2"/>
            </a:outerShdw>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3813" y="0"/>
            <a:ext cx="7159625" cy="1143000"/>
          </a:xfrm>
        </p:spPr>
        <p:txBody>
          <a:bodyPr/>
          <a:lstStyle/>
          <a:p>
            <a:r>
              <a:rPr lang="en-US" smtClean="0">
                <a:solidFill>
                  <a:schemeClr val="hlink"/>
                </a:solidFill>
                <a:latin typeface="Comic Sans MS" pitchFamily="66" charset="0"/>
              </a:rPr>
              <a:t>Electronegativity Difference</a:t>
            </a:r>
          </a:p>
        </p:txBody>
      </p:sp>
      <p:sp>
        <p:nvSpPr>
          <p:cNvPr id="175107" name="Rectangle 3"/>
          <p:cNvSpPr>
            <a:spLocks noGrp="1" noChangeArrowheads="1"/>
          </p:cNvSpPr>
          <p:nvPr>
            <p:ph type="body" sz="half" idx="1"/>
          </p:nvPr>
        </p:nvSpPr>
        <p:spPr>
          <a:xfrm>
            <a:off x="836613" y="1371600"/>
            <a:ext cx="7848600" cy="2667000"/>
          </a:xfrm>
        </p:spPr>
        <p:txBody>
          <a:bodyPr/>
          <a:lstStyle/>
          <a:p>
            <a:r>
              <a:rPr lang="en-US" sz="3200" dirty="0" smtClean="0"/>
              <a:t>If the difference in </a:t>
            </a:r>
            <a:r>
              <a:rPr lang="en-US" sz="3200" dirty="0" err="1" smtClean="0"/>
              <a:t>electronegativities</a:t>
            </a:r>
            <a:r>
              <a:rPr lang="en-US" sz="3200" dirty="0" smtClean="0"/>
              <a:t> is between:</a:t>
            </a:r>
          </a:p>
          <a:p>
            <a:pPr lvl="1"/>
            <a:r>
              <a:rPr lang="en-US" sz="3200" dirty="0" smtClean="0"/>
              <a:t>    2.0 to 4.0:  Ionic</a:t>
            </a:r>
          </a:p>
          <a:p>
            <a:pPr lvl="1"/>
            <a:r>
              <a:rPr lang="en-US" sz="3200" dirty="0" smtClean="0"/>
              <a:t>    0.4 to 1.99:  Polar Covalent</a:t>
            </a:r>
          </a:p>
          <a:p>
            <a:pPr lvl="1"/>
            <a:r>
              <a:rPr lang="en-US" sz="3200" dirty="0" smtClean="0"/>
              <a:t>    0.0 to 0.39:  Non-Polar Covalent</a:t>
            </a:r>
          </a:p>
        </p:txBody>
      </p:sp>
      <p:pic>
        <p:nvPicPr>
          <p:cNvPr id="7172" name="Picture 4"/>
          <p:cNvPicPr>
            <a:picLocks noGrp="1" noChangeAspect="1" noChangeArrowheads="1"/>
          </p:cNvPicPr>
          <p:nvPr>
            <p:ph sz="half" idx="2"/>
          </p:nvPr>
        </p:nvPicPr>
        <p:blipFill>
          <a:blip r:embed="rId2" cstate="print"/>
          <a:srcRect/>
          <a:stretch>
            <a:fillRect/>
          </a:stretch>
        </p:blipFill>
        <p:spPr>
          <a:xfrm>
            <a:off x="4189413" y="4343400"/>
            <a:ext cx="5713412" cy="3468688"/>
          </a:xfrm>
          <a:noFill/>
          <a:effectLst>
            <a:outerShdw dist="53882" dir="2700000" algn="ctr" rotWithShape="0">
              <a:schemeClr val="bg2"/>
            </a:outerShdw>
          </a:effectLst>
        </p:spPr>
      </p:pic>
      <p:sp>
        <p:nvSpPr>
          <p:cNvPr id="175110" name="Rectangle 6"/>
          <p:cNvSpPr>
            <a:spLocks noChangeArrowheads="1"/>
          </p:cNvSpPr>
          <p:nvPr/>
        </p:nvSpPr>
        <p:spPr bwMode="auto">
          <a:xfrm>
            <a:off x="0" y="4114800"/>
            <a:ext cx="4568825" cy="1800225"/>
          </a:xfrm>
          <a:prstGeom prst="rect">
            <a:avLst/>
          </a:prstGeom>
          <a:noFill/>
          <a:ln w="50800">
            <a:noFill/>
            <a:miter lim="800000"/>
            <a:headEnd/>
            <a:tailEnd/>
          </a:ln>
          <a:effectLst/>
        </p:spPr>
        <p:txBody>
          <a:bodyPr>
            <a:spAutoFit/>
          </a:bodyPr>
          <a:lstStyle/>
          <a:p>
            <a:pPr lvl="1"/>
            <a:r>
              <a:rPr lang="en-US">
                <a:solidFill>
                  <a:schemeClr val="tx1"/>
                </a:solidFill>
              </a:rPr>
              <a:t>Example:  NaCl</a:t>
            </a:r>
          </a:p>
          <a:p>
            <a:pPr lvl="1"/>
            <a:r>
              <a:rPr lang="en-US">
                <a:solidFill>
                  <a:schemeClr val="tx1"/>
                </a:solidFill>
              </a:rPr>
              <a:t>Na = 0.8, Cl = 3.0</a:t>
            </a:r>
          </a:p>
          <a:p>
            <a:pPr lvl="1"/>
            <a:r>
              <a:rPr lang="en-US">
                <a:solidFill>
                  <a:schemeClr val="tx1"/>
                </a:solidFill>
              </a:rPr>
              <a:t>Difference is 2.2, so</a:t>
            </a:r>
          </a:p>
          <a:p>
            <a:pPr lvl="1"/>
            <a:r>
              <a:rPr lang="en-US">
                <a:solidFill>
                  <a:schemeClr val="tx1"/>
                </a:solidFill>
              </a:rPr>
              <a:t>this is an ionic bond!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blinds(horizontal)">
                                      <p:cBhvr>
                                        <p:cTn id="7" dur="500"/>
                                        <p:tgtEl>
                                          <p:spTgt spid="175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5107">
                                            <p:txEl>
                                              <p:pRg st="2" end="2"/>
                                            </p:txEl>
                                          </p:spTgt>
                                        </p:tgtEl>
                                        <p:attrNameLst>
                                          <p:attrName>style.visibility</p:attrName>
                                        </p:attrNameLst>
                                      </p:cBhvr>
                                      <p:to>
                                        <p:strVal val="visible"/>
                                      </p:to>
                                    </p:set>
                                    <p:animEffect transition="in" filter="blinds(horizontal)">
                                      <p:cBhvr>
                                        <p:cTn id="12" dur="500"/>
                                        <p:tgtEl>
                                          <p:spTgt spid="175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5107">
                                            <p:txEl>
                                              <p:pRg st="3" end="3"/>
                                            </p:txEl>
                                          </p:spTgt>
                                        </p:tgtEl>
                                        <p:attrNameLst>
                                          <p:attrName>style.visibility</p:attrName>
                                        </p:attrNameLst>
                                      </p:cBhvr>
                                      <p:to>
                                        <p:strVal val="visible"/>
                                      </p:to>
                                    </p:set>
                                    <p:animEffect transition="in" filter="blinds(horizontal)">
                                      <p:cBhvr>
                                        <p:cTn id="17" dur="500"/>
                                        <p:tgtEl>
                                          <p:spTgt spid="1751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5110">
                                            <p:txEl>
                                              <p:pRg st="0" end="0"/>
                                            </p:txEl>
                                          </p:spTgt>
                                        </p:tgtEl>
                                        <p:attrNameLst>
                                          <p:attrName>style.visibility</p:attrName>
                                        </p:attrNameLst>
                                      </p:cBhvr>
                                      <p:to>
                                        <p:strVal val="visible"/>
                                      </p:to>
                                    </p:set>
                                    <p:animEffect transition="in" filter="blinds(horizontal)">
                                      <p:cBhvr>
                                        <p:cTn id="22" dur="500"/>
                                        <p:tgtEl>
                                          <p:spTgt spid="1751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5110">
                                            <p:txEl>
                                              <p:pRg st="1" end="1"/>
                                            </p:txEl>
                                          </p:spTgt>
                                        </p:tgtEl>
                                        <p:attrNameLst>
                                          <p:attrName>style.visibility</p:attrName>
                                        </p:attrNameLst>
                                      </p:cBhvr>
                                      <p:to>
                                        <p:strVal val="visible"/>
                                      </p:to>
                                    </p:set>
                                    <p:animEffect transition="in" filter="blinds(horizontal)">
                                      <p:cBhvr>
                                        <p:cTn id="27" dur="500"/>
                                        <p:tgtEl>
                                          <p:spTgt spid="1751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5110">
                                            <p:txEl>
                                              <p:pRg st="2" end="2"/>
                                            </p:txEl>
                                          </p:spTgt>
                                        </p:tgtEl>
                                        <p:attrNameLst>
                                          <p:attrName>style.visibility</p:attrName>
                                        </p:attrNameLst>
                                      </p:cBhvr>
                                      <p:to>
                                        <p:strVal val="visible"/>
                                      </p:to>
                                    </p:set>
                                    <p:animEffect transition="in" filter="blinds(horizontal)">
                                      <p:cBhvr>
                                        <p:cTn id="32" dur="500"/>
                                        <p:tgtEl>
                                          <p:spTgt spid="1751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5110">
                                            <p:txEl>
                                              <p:pRg st="3" end="3"/>
                                            </p:txEl>
                                          </p:spTgt>
                                        </p:tgtEl>
                                        <p:attrNameLst>
                                          <p:attrName>style.visibility</p:attrName>
                                        </p:attrNameLst>
                                      </p:cBhvr>
                                      <p:to>
                                        <p:strVal val="visible"/>
                                      </p:to>
                                    </p:set>
                                    <p:animEffect transition="in" filter="blinds(horizontal)">
                                      <p:cBhvr>
                                        <p:cTn id="37" dur="500"/>
                                        <p:tgtEl>
                                          <p:spTgt spid="17511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5110">
                                            <p:txEl>
                                              <p:pRg st="3" end="3"/>
                                            </p:txEl>
                                          </p:spTgt>
                                        </p:tgtEl>
                                        <p:attrNameLst>
                                          <p:attrName>style.visibility</p:attrName>
                                        </p:attrNameLst>
                                      </p:cBhvr>
                                      <p:to>
                                        <p:strVal val="visible"/>
                                      </p:to>
                                    </p:set>
                                    <p:animEffect transition="in" filter="blinds(horizontal)">
                                      <p:cBhvr>
                                        <p:cTn id="42" dur="500"/>
                                        <p:tgtEl>
                                          <p:spTgt spid="175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228600"/>
            <a:ext cx="7159625" cy="1143000"/>
          </a:xfrm>
          <a:solidFill>
            <a:srgbClr val="C8FEC8"/>
          </a:solidFill>
          <a:effectLst>
            <a:outerShdw dist="107763" dir="2700000" algn="ctr" rotWithShape="0">
              <a:schemeClr val="bg2"/>
            </a:outerShdw>
          </a:effectLst>
        </p:spPr>
        <p:txBody>
          <a:bodyPr/>
          <a:lstStyle/>
          <a:p>
            <a:pPr>
              <a:defRPr/>
            </a:pPr>
            <a:r>
              <a:rPr lang="en-US" altLang="en-US" sz="4800" smtClean="0">
                <a:effectLst>
                  <a:outerShdw blurRad="38100" dist="38100" dir="2700000" algn="tl">
                    <a:srgbClr val="FFFFFF"/>
                  </a:outerShdw>
                </a:effectLst>
                <a:latin typeface="Comic Sans MS" pitchFamily="66" charset="0"/>
              </a:rPr>
              <a:t>Ionic Bonds</a:t>
            </a:r>
            <a:endParaRPr lang="en-US" altLang="en-US" sz="5400" smtClean="0">
              <a:effectLst>
                <a:outerShdw blurRad="38100" dist="38100" dir="2700000" algn="tl">
                  <a:srgbClr val="FFFFFF"/>
                </a:outerShdw>
              </a:effectLst>
              <a:latin typeface="Helvetica" charset="0"/>
            </a:endParaRPr>
          </a:p>
        </p:txBody>
      </p:sp>
      <p:sp>
        <p:nvSpPr>
          <p:cNvPr id="8195" name="Rectangle 3"/>
          <p:cNvSpPr>
            <a:spLocks noGrp="1" noChangeArrowheads="1"/>
          </p:cNvSpPr>
          <p:nvPr>
            <p:ph type="body" sz="half" idx="1"/>
          </p:nvPr>
        </p:nvSpPr>
        <p:spPr>
          <a:xfrm>
            <a:off x="0" y="1447800"/>
            <a:ext cx="6248400" cy="2819400"/>
          </a:xfrm>
        </p:spPr>
        <p:txBody>
          <a:bodyPr/>
          <a:lstStyle/>
          <a:p>
            <a:pPr>
              <a:buFontTx/>
              <a:buNone/>
              <a:defRPr/>
            </a:pPr>
            <a:r>
              <a:rPr lang="en-US" altLang="en-US" sz="2600" smtClean="0">
                <a:effectLst>
                  <a:outerShdw blurRad="38100" dist="38100" dir="2700000" algn="tl">
                    <a:srgbClr val="FFFFFF"/>
                  </a:outerShdw>
                </a:effectLst>
                <a:latin typeface="Helvetica" charset="0"/>
              </a:rPr>
              <a:t>All those ionic compounds were made from ionic bonds.  We’ve been through this in great detail already.  Positive cations and the negative anions are attracted to one another (remember the Paula Abdul Principle of Chemistry:  Opposites Attract!)</a:t>
            </a:r>
            <a:endParaRPr lang="en-US" altLang="en-US" sz="2600" smtClean="0">
              <a:solidFill>
                <a:schemeClr val="tx2"/>
              </a:solidFill>
              <a:effectLst>
                <a:outerShdw blurRad="38100" dist="38100" dir="2700000" algn="tl">
                  <a:srgbClr val="FFFFFF"/>
                </a:outerShdw>
              </a:effectLst>
              <a:latin typeface="Helvetica" charset="0"/>
            </a:endParaRPr>
          </a:p>
        </p:txBody>
      </p:sp>
      <p:pic>
        <p:nvPicPr>
          <p:cNvPr id="8196" name="Picture 4"/>
          <p:cNvPicPr>
            <a:picLocks noChangeArrowheads="1"/>
          </p:cNvPicPr>
          <p:nvPr/>
        </p:nvPicPr>
        <p:blipFill>
          <a:blip r:embed="rId2" cstate="print"/>
          <a:srcRect/>
          <a:stretch>
            <a:fillRect/>
          </a:stretch>
        </p:blipFill>
        <p:spPr bwMode="auto">
          <a:xfrm>
            <a:off x="6551613" y="1447800"/>
            <a:ext cx="3170237" cy="2752725"/>
          </a:xfrm>
          <a:prstGeom prst="rect">
            <a:avLst/>
          </a:prstGeom>
          <a:noFill/>
          <a:ln w="50800">
            <a:noFill/>
            <a:miter lim="800000"/>
            <a:headEnd/>
            <a:tailEnd/>
          </a:ln>
          <a:effectLst>
            <a:outerShdw dist="107763" dir="2700000" algn="ctr" rotWithShape="0">
              <a:schemeClr val="bg2"/>
            </a:outerShdw>
          </a:effectLst>
        </p:spPr>
      </p:pic>
      <p:pic>
        <p:nvPicPr>
          <p:cNvPr id="8197" name="Picture 5" descr="paulaabdul"/>
          <p:cNvPicPr>
            <a:picLocks noGrp="1" noChangeAspect="1" noChangeArrowheads="1"/>
          </p:cNvPicPr>
          <p:nvPr>
            <p:ph sz="half" idx="2"/>
          </p:nvPr>
        </p:nvPicPr>
        <p:blipFill>
          <a:blip r:embed="rId3" cstate="print"/>
          <a:srcRect/>
          <a:stretch>
            <a:fillRect/>
          </a:stretch>
        </p:blipFill>
        <p:spPr>
          <a:xfrm>
            <a:off x="1751013" y="4267200"/>
            <a:ext cx="3122612" cy="2346325"/>
          </a:xfrm>
          <a:noFill/>
        </p:spPr>
      </p:pic>
      <p:sp>
        <p:nvSpPr>
          <p:cNvPr id="8199" name="Rectangle 7"/>
          <p:cNvSpPr>
            <a:spLocks noChangeArrowheads="1"/>
          </p:cNvSpPr>
          <p:nvPr/>
        </p:nvSpPr>
        <p:spPr bwMode="auto">
          <a:xfrm>
            <a:off x="4951413" y="4343400"/>
            <a:ext cx="4724400" cy="2012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30000"/>
              </a:spcBef>
              <a:buSzPct val="100000"/>
              <a:defRPr/>
            </a:pPr>
            <a:r>
              <a:rPr lang="en-US" altLang="en-US">
                <a:solidFill>
                  <a:srgbClr val="063DE8"/>
                </a:solidFill>
                <a:effectLst>
                  <a:outerShdw blurRad="38100" dist="38100" dir="2700000" algn="tl">
                    <a:srgbClr val="000000"/>
                  </a:outerShdw>
                </a:effectLst>
              </a:rPr>
              <a:t>Therefore, ionic compounds are usually between metals and nonmetals (opposite ends of the periodic table).</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685800"/>
            <a:ext cx="3884613" cy="1905000"/>
          </a:xfrm>
          <a:solidFill>
            <a:srgbClr val="FCFEB9"/>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Electron Distribution in Molecules</a:t>
            </a:r>
            <a:endParaRPr lang="en-US" altLang="en-US" sz="4000" smtClean="0">
              <a:effectLst>
                <a:outerShdw blurRad="38100" dist="38100" dir="2700000" algn="tl">
                  <a:srgbClr val="FFFFFF"/>
                </a:outerShdw>
              </a:effectLst>
            </a:endParaRPr>
          </a:p>
        </p:txBody>
      </p:sp>
      <p:sp>
        <p:nvSpPr>
          <p:cNvPr id="12291" name="Rectangle 3"/>
          <p:cNvSpPr>
            <a:spLocks noGrp="1" noChangeArrowheads="1"/>
          </p:cNvSpPr>
          <p:nvPr>
            <p:ph type="body" idx="1"/>
          </p:nvPr>
        </p:nvSpPr>
        <p:spPr>
          <a:xfrm>
            <a:off x="4722813" y="609600"/>
            <a:ext cx="4495800" cy="6019800"/>
          </a:xfrm>
        </p:spPr>
        <p:txBody>
          <a:bodyPr/>
          <a:lstStyle/>
          <a:p>
            <a:pPr>
              <a:defRPr/>
            </a:pPr>
            <a:r>
              <a:rPr lang="en-US" altLang="en-US" smtClean="0">
                <a:effectLst>
                  <a:outerShdw blurRad="38100" dist="38100" dir="2700000" algn="tl">
                    <a:srgbClr val="FFFFFF"/>
                  </a:outerShdw>
                </a:effectLst>
              </a:rPr>
              <a:t>Electron distribution is depicted with</a:t>
            </a:r>
            <a:r>
              <a:rPr lang="en-US" altLang="en-US"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Lewis (electron dot) structures</a:t>
            </a:r>
          </a:p>
          <a:p>
            <a:pPr>
              <a:defRPr/>
            </a:pPr>
            <a:r>
              <a:rPr lang="en-US" altLang="en-US" sz="3600" smtClean="0">
                <a:effectLst>
                  <a:outerShdw blurRad="38100" dist="38100" dir="2700000" algn="tl">
                    <a:srgbClr val="FFFFFF"/>
                  </a:outerShdw>
                </a:effectLst>
              </a:rPr>
              <a:t>This is how you decide how many atoms will bond covalently! </a:t>
            </a:r>
            <a:br>
              <a:rPr lang="en-US" altLang="en-US" sz="3600" smtClean="0">
                <a:effectLst>
                  <a:outerShdw blurRad="38100" dist="38100" dir="2700000" algn="tl">
                    <a:srgbClr val="FFFFFF"/>
                  </a:outerShdw>
                </a:effectLst>
              </a:rPr>
            </a:br>
            <a:r>
              <a:rPr lang="en-US" altLang="en-US" sz="3600" smtClean="0">
                <a:solidFill>
                  <a:schemeClr val="hlink"/>
                </a:solidFill>
                <a:effectLst>
                  <a:outerShdw blurRad="38100" dist="38100" dir="2700000" algn="tl">
                    <a:srgbClr val="000000"/>
                  </a:outerShdw>
                </a:effectLst>
              </a:rPr>
              <a:t/>
            </a:r>
            <a:br>
              <a:rPr lang="en-US" altLang="en-US" sz="3600" smtClean="0">
                <a:solidFill>
                  <a:schemeClr val="hlink"/>
                </a:solidFill>
                <a:effectLst>
                  <a:outerShdw blurRad="38100" dist="38100" dir="2700000" algn="tl">
                    <a:srgbClr val="000000"/>
                  </a:outerShdw>
                </a:effectLst>
              </a:rPr>
            </a:br>
            <a:r>
              <a:rPr lang="en-US" altLang="en-US" sz="3600" smtClean="0">
                <a:solidFill>
                  <a:schemeClr val="hlink"/>
                </a:solidFill>
                <a:effectLst>
                  <a:outerShdw blurRad="38100" dist="38100" dir="2700000" algn="tl">
                    <a:srgbClr val="000000"/>
                  </a:outerShdw>
                </a:effectLst>
              </a:rPr>
              <a:t>(In ionic bonds, it was decided with charges)</a:t>
            </a:r>
          </a:p>
          <a:p>
            <a:pPr>
              <a:buFontTx/>
              <a:buNone/>
              <a:defRPr/>
            </a:pPr>
            <a:endParaRPr lang="en-US" altLang="en-US" smtClean="0">
              <a:effectLst>
                <a:outerShdw blurRad="38100" dist="38100" dir="2700000" algn="tl">
                  <a:srgbClr val="FFFFFF"/>
                </a:outerShdw>
              </a:effectLst>
            </a:endParaRPr>
          </a:p>
        </p:txBody>
      </p:sp>
      <p:grpSp>
        <p:nvGrpSpPr>
          <p:cNvPr id="9220" name="Group 6"/>
          <p:cNvGrpSpPr>
            <a:grpSpLocks/>
          </p:cNvGrpSpPr>
          <p:nvPr/>
        </p:nvGrpSpPr>
        <p:grpSpPr bwMode="auto">
          <a:xfrm>
            <a:off x="576263" y="2743200"/>
            <a:ext cx="3332162" cy="3808413"/>
            <a:chOff x="363" y="1728"/>
            <a:chExt cx="2100" cy="2399"/>
          </a:xfrm>
        </p:grpSpPr>
        <p:pic>
          <p:nvPicPr>
            <p:cNvPr id="9221" name="Picture 4"/>
            <p:cNvPicPr>
              <a:picLocks noChangeArrowheads="1"/>
            </p:cNvPicPr>
            <p:nvPr/>
          </p:nvPicPr>
          <p:blipFill>
            <a:blip r:embed="rId2" cstate="print"/>
            <a:srcRect/>
            <a:stretch>
              <a:fillRect/>
            </a:stretch>
          </p:blipFill>
          <p:spPr bwMode="auto">
            <a:xfrm>
              <a:off x="363" y="1728"/>
              <a:ext cx="1640" cy="2112"/>
            </a:xfrm>
            <a:prstGeom prst="rect">
              <a:avLst/>
            </a:prstGeom>
            <a:solidFill>
              <a:srgbClr val="FCFEB9"/>
            </a:solidFill>
            <a:ln w="50800">
              <a:noFill/>
              <a:miter lim="800000"/>
              <a:headEnd/>
              <a:tailEnd/>
            </a:ln>
            <a:effectLst>
              <a:outerShdw dist="107763" dir="2700000" algn="ctr" rotWithShape="0">
                <a:schemeClr val="bg2"/>
              </a:outerShdw>
            </a:effectLst>
          </p:spPr>
        </p:pic>
        <p:sp>
          <p:nvSpPr>
            <p:cNvPr id="12293" name="Rectangle 5"/>
            <p:cNvSpPr>
              <a:spLocks noChangeArrowheads="1"/>
            </p:cNvSpPr>
            <p:nvPr/>
          </p:nvSpPr>
          <p:spPr bwMode="auto">
            <a:xfrm>
              <a:off x="1255" y="3603"/>
              <a:ext cx="1208" cy="524"/>
            </a:xfrm>
            <a:prstGeom prst="rect">
              <a:avLst/>
            </a:prstGeom>
            <a:solidFill>
              <a:srgbClr val="FCFEB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sz="2400">
                  <a:solidFill>
                    <a:schemeClr val="tx1"/>
                  </a:solidFill>
                  <a:effectLst>
                    <a:outerShdw blurRad="38100" dist="38100" dir="2700000" algn="tl">
                      <a:srgbClr val="FFFFFF"/>
                    </a:outerShdw>
                  </a:effectLst>
                </a:rPr>
                <a:t>G. N. Lewis </a:t>
              </a:r>
            </a:p>
            <a:p>
              <a:pPr>
                <a:defRPr/>
              </a:pPr>
              <a:r>
                <a:rPr lang="en-US" altLang="en-US" sz="2400">
                  <a:solidFill>
                    <a:schemeClr val="tx1"/>
                  </a:solidFill>
                  <a:effectLst>
                    <a:outerShdw blurRad="38100" dist="38100" dir="2700000" algn="tl">
                      <a:srgbClr val="FFFFFF"/>
                    </a:outerShdw>
                  </a:effectLst>
                </a:rPr>
                <a:t>1875 - 1946</a:t>
              </a:r>
            </a:p>
          </p:txBody>
        </p:sp>
      </p:gr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457200"/>
            <a:ext cx="7159625" cy="1143000"/>
          </a:xfrm>
          <a:effectLst>
            <a:outerShdw dist="35921" dir="2700000" algn="ctr" rotWithShape="0">
              <a:srgbClr val="000000"/>
            </a:outerShdw>
          </a:effectLst>
        </p:spPr>
        <p:txBody>
          <a:bodyPr/>
          <a:lstStyle/>
          <a:p>
            <a:pPr>
              <a:defRPr/>
            </a:pPr>
            <a:r>
              <a:rPr lang="en-US" altLang="en-US" sz="5400" smtClean="0">
                <a:solidFill>
                  <a:srgbClr val="FAFD00"/>
                </a:solidFill>
                <a:effectLst>
                  <a:outerShdw blurRad="38100" dist="38100" dir="2700000" algn="tl">
                    <a:srgbClr val="000000"/>
                  </a:outerShdw>
                </a:effectLst>
                <a:latin typeface="Comic Sans MS" pitchFamily="66" charset="0"/>
              </a:rPr>
              <a:t>Bond and Lone Pairs</a:t>
            </a:r>
            <a:endParaRPr lang="en-US" altLang="en-US" sz="5400" smtClean="0">
              <a:solidFill>
                <a:srgbClr val="FAFD00"/>
              </a:solidFill>
              <a:effectLst>
                <a:outerShdw blurRad="38100" dist="38100" dir="2700000" algn="tl">
                  <a:srgbClr val="000000"/>
                </a:outerShdw>
              </a:effectLst>
            </a:endParaRPr>
          </a:p>
        </p:txBody>
      </p:sp>
      <p:sp>
        <p:nvSpPr>
          <p:cNvPr id="13315" name="Rectangle 3"/>
          <p:cNvSpPr>
            <a:spLocks noGrp="1" noChangeArrowheads="1"/>
          </p:cNvSpPr>
          <p:nvPr>
            <p:ph type="body" idx="1"/>
          </p:nvPr>
        </p:nvSpPr>
        <p:spPr>
          <a:xfrm>
            <a:off x="531813" y="1524000"/>
            <a:ext cx="7999412" cy="4114800"/>
          </a:xfrm>
        </p:spPr>
        <p:txBody>
          <a:bodyPr/>
          <a:lstStyle/>
          <a:p>
            <a:pPr>
              <a:defRPr/>
            </a:pPr>
            <a:r>
              <a:rPr lang="en-US" altLang="en-US" sz="3600" dirty="0" smtClean="0">
                <a:effectLst>
                  <a:outerShdw blurRad="38100" dist="38100" dir="2700000" algn="tl">
                    <a:srgbClr val="FFFFFF"/>
                  </a:outerShdw>
                </a:effectLst>
              </a:rPr>
              <a:t>Valence electrons are distributed </a:t>
            </a:r>
            <a:r>
              <a:rPr lang="en-US" altLang="en-US" sz="3600" smtClean="0">
                <a:effectLst>
                  <a:outerShdw blurRad="38100" dist="38100" dir="2700000" algn="tl">
                    <a:srgbClr val="FFFFFF"/>
                  </a:outerShdw>
                </a:effectLst>
              </a:rPr>
              <a:t>as shared </a:t>
            </a:r>
            <a:r>
              <a:rPr lang="en-US" altLang="en-US" sz="3600" dirty="0" smtClean="0">
                <a:effectLst>
                  <a:outerShdw blurRad="38100" dist="38100" dir="2700000" algn="tl">
                    <a:srgbClr val="FFFFFF"/>
                  </a:outerShdw>
                </a:effectLst>
              </a:rPr>
              <a:t>or</a:t>
            </a:r>
            <a:r>
              <a:rPr lang="en-US" altLang="en-US" sz="3600" dirty="0" smtClean="0">
                <a:solidFill>
                  <a:srgbClr val="FCFEB9"/>
                </a:solidFill>
                <a:effectLst>
                  <a:outerShdw blurRad="38100" dist="38100" dir="2700000" algn="tl">
                    <a:srgbClr val="000000"/>
                  </a:outerShdw>
                </a:effectLst>
              </a:rPr>
              <a:t> </a:t>
            </a:r>
            <a:r>
              <a:rPr lang="en-US" altLang="en-US" sz="3600" dirty="0" smtClean="0">
                <a:solidFill>
                  <a:schemeClr val="hlink"/>
                </a:solidFill>
                <a:effectLst>
                  <a:outerShdw blurRad="38100" dist="38100" dir="2700000" algn="tl">
                    <a:srgbClr val="000000"/>
                  </a:outerShdw>
                </a:effectLst>
              </a:rPr>
              <a:t>BOND PAIRS</a:t>
            </a:r>
            <a:r>
              <a:rPr lang="en-US" altLang="en-US" sz="3600" dirty="0" smtClean="0">
                <a:effectLst>
                  <a:outerShdw blurRad="38100" dist="38100" dir="2700000" algn="tl">
                    <a:srgbClr val="FFFFFF"/>
                  </a:outerShdw>
                </a:effectLst>
              </a:rPr>
              <a:t> and unshared or</a:t>
            </a:r>
            <a:r>
              <a:rPr lang="en-US" altLang="en-US" sz="3600" dirty="0" smtClean="0">
                <a:solidFill>
                  <a:srgbClr val="FCFEB9"/>
                </a:solidFill>
                <a:effectLst>
                  <a:outerShdw blurRad="38100" dist="38100" dir="2700000" algn="tl">
                    <a:srgbClr val="000000"/>
                  </a:outerShdw>
                </a:effectLst>
              </a:rPr>
              <a:t> </a:t>
            </a:r>
            <a:r>
              <a:rPr lang="en-US" altLang="en-US" sz="3600" dirty="0" smtClean="0">
                <a:solidFill>
                  <a:schemeClr val="hlink"/>
                </a:solidFill>
                <a:effectLst>
                  <a:outerShdw blurRad="38100" dist="38100" dir="2700000" algn="tl">
                    <a:srgbClr val="000000"/>
                  </a:outerShdw>
                </a:effectLst>
              </a:rPr>
              <a:t>LONE PAIRS.</a:t>
            </a:r>
          </a:p>
        </p:txBody>
      </p:sp>
      <p:sp>
        <p:nvSpPr>
          <p:cNvPr id="13337" name="Rectangle 25"/>
          <p:cNvSpPr>
            <a:spLocks noChangeArrowheads="1"/>
          </p:cNvSpPr>
          <p:nvPr/>
        </p:nvSpPr>
        <p:spPr bwMode="auto">
          <a:xfrm>
            <a:off x="1827213" y="3429000"/>
            <a:ext cx="4786312" cy="1854200"/>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3322" name="Rectangle 10"/>
          <p:cNvSpPr>
            <a:spLocks noChangeArrowheads="1"/>
          </p:cNvSpPr>
          <p:nvPr/>
        </p:nvSpPr>
        <p:spPr bwMode="auto">
          <a:xfrm>
            <a:off x="2355850" y="3598863"/>
            <a:ext cx="417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 </a:t>
            </a:r>
            <a:endParaRPr lang="en-US" altLang="en-US">
              <a:effectLst>
                <a:outerShdw blurRad="38100" dist="38100" dir="2700000" algn="tl">
                  <a:srgbClr val="000000"/>
                </a:outerShdw>
              </a:effectLst>
            </a:endParaRPr>
          </a:p>
        </p:txBody>
      </p:sp>
      <p:sp>
        <p:nvSpPr>
          <p:cNvPr id="13323" name="Rectangle 11"/>
          <p:cNvSpPr>
            <a:spLocks noChangeArrowheads="1"/>
          </p:cNvSpPr>
          <p:nvPr/>
        </p:nvSpPr>
        <p:spPr bwMode="auto">
          <a:xfrm>
            <a:off x="2484438" y="3598863"/>
            <a:ext cx="419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 </a:t>
            </a:r>
            <a:endParaRPr lang="en-US" altLang="en-US">
              <a:effectLst>
                <a:outerShdw blurRad="38100" dist="38100" dir="2700000" algn="tl">
                  <a:srgbClr val="000000"/>
                </a:outerShdw>
              </a:effectLst>
            </a:endParaRPr>
          </a:p>
        </p:txBody>
      </p:sp>
      <p:grpSp>
        <p:nvGrpSpPr>
          <p:cNvPr id="10247" name="Group 31"/>
          <p:cNvGrpSpPr>
            <a:grpSpLocks/>
          </p:cNvGrpSpPr>
          <p:nvPr/>
        </p:nvGrpSpPr>
        <p:grpSpPr bwMode="auto">
          <a:xfrm>
            <a:off x="3054350" y="3448050"/>
            <a:ext cx="544513" cy="831850"/>
            <a:chOff x="1925" y="2172"/>
            <a:chExt cx="343" cy="524"/>
          </a:xfrm>
        </p:grpSpPr>
        <p:sp>
          <p:nvSpPr>
            <p:cNvPr id="13326" name="Rectangle 14"/>
            <p:cNvSpPr>
              <a:spLocks noChangeArrowheads="1"/>
            </p:cNvSpPr>
            <p:nvPr/>
          </p:nvSpPr>
          <p:spPr bwMode="auto">
            <a:xfrm>
              <a:off x="2164" y="2315"/>
              <a:ext cx="10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endParaRPr>
            </a:p>
          </p:txBody>
        </p:sp>
        <p:grpSp>
          <p:nvGrpSpPr>
            <p:cNvPr id="10264" name="Group 30"/>
            <p:cNvGrpSpPr>
              <a:grpSpLocks/>
            </p:cNvGrpSpPr>
            <p:nvPr/>
          </p:nvGrpSpPr>
          <p:grpSpPr bwMode="auto">
            <a:xfrm>
              <a:off x="1925" y="2172"/>
              <a:ext cx="343" cy="524"/>
              <a:chOff x="1925" y="2172"/>
              <a:chExt cx="343" cy="524"/>
            </a:xfrm>
          </p:grpSpPr>
          <p:sp>
            <p:nvSpPr>
              <p:cNvPr id="13325" name="Rectangle 13"/>
              <p:cNvSpPr>
                <a:spLocks noChangeArrowheads="1"/>
              </p:cNvSpPr>
              <p:nvPr/>
            </p:nvSpPr>
            <p:spPr bwMode="auto">
              <a:xfrm>
                <a:off x="1925" y="2172"/>
                <a:ext cx="1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endParaRPr>
              </a:p>
            </p:txBody>
          </p:sp>
          <p:sp>
            <p:nvSpPr>
              <p:cNvPr id="13327" name="Rectangle 15"/>
              <p:cNvSpPr>
                <a:spLocks noChangeArrowheads="1"/>
              </p:cNvSpPr>
              <p:nvPr/>
            </p:nvSpPr>
            <p:spPr bwMode="auto">
              <a:xfrm>
                <a:off x="2164" y="2442"/>
                <a:ext cx="10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endParaRPr>
              </a:p>
            </p:txBody>
          </p:sp>
          <p:sp>
            <p:nvSpPr>
              <p:cNvPr id="13328" name="Rectangle 16"/>
              <p:cNvSpPr>
                <a:spLocks noChangeArrowheads="1"/>
              </p:cNvSpPr>
              <p:nvPr/>
            </p:nvSpPr>
            <p:spPr bwMode="auto">
              <a:xfrm>
                <a:off x="1933" y="2601"/>
                <a:ext cx="1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endParaRPr>
              </a:p>
            </p:txBody>
          </p:sp>
        </p:grpSp>
      </p:grpSp>
      <p:grpSp>
        <p:nvGrpSpPr>
          <p:cNvPr id="10248" name="Group 29"/>
          <p:cNvGrpSpPr>
            <a:grpSpLocks/>
          </p:cNvGrpSpPr>
          <p:nvPr/>
        </p:nvGrpSpPr>
        <p:grpSpPr bwMode="auto">
          <a:xfrm>
            <a:off x="2028825" y="3598863"/>
            <a:ext cx="1320800" cy="571500"/>
            <a:chOff x="1278" y="2267"/>
            <a:chExt cx="833" cy="360"/>
          </a:xfrm>
        </p:grpSpPr>
        <p:sp>
          <p:nvSpPr>
            <p:cNvPr id="13321" name="Rectangle 9"/>
            <p:cNvSpPr>
              <a:spLocks noChangeArrowheads="1"/>
            </p:cNvSpPr>
            <p:nvPr/>
          </p:nvSpPr>
          <p:spPr bwMode="auto">
            <a:xfrm>
              <a:off x="1278" y="2267"/>
              <a:ext cx="35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endParaRPr>
            </a:p>
          </p:txBody>
        </p:sp>
        <p:sp>
          <p:nvSpPr>
            <p:cNvPr id="13324" name="Rectangle 12"/>
            <p:cNvSpPr>
              <a:spLocks noChangeArrowheads="1"/>
            </p:cNvSpPr>
            <p:nvPr/>
          </p:nvSpPr>
          <p:spPr bwMode="auto">
            <a:xfrm>
              <a:off x="1853" y="2267"/>
              <a:ext cx="25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Cl</a:t>
              </a:r>
              <a:endParaRPr lang="en-US" altLang="en-US">
                <a:effectLst>
                  <a:outerShdw blurRad="38100" dist="38100" dir="2700000" algn="tl">
                    <a:srgbClr val="000000"/>
                  </a:outerShdw>
                </a:effectLst>
              </a:endParaRPr>
            </a:p>
          </p:txBody>
        </p:sp>
        <p:sp>
          <p:nvSpPr>
            <p:cNvPr id="13329" name="Line 17"/>
            <p:cNvSpPr>
              <a:spLocks noChangeShapeType="1"/>
            </p:cNvSpPr>
            <p:nvPr/>
          </p:nvSpPr>
          <p:spPr bwMode="auto">
            <a:xfrm>
              <a:off x="1530" y="2422"/>
              <a:ext cx="270"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grpSp>
        <p:nvGrpSpPr>
          <p:cNvPr id="10249" name="Group 27"/>
          <p:cNvGrpSpPr>
            <a:grpSpLocks/>
          </p:cNvGrpSpPr>
          <p:nvPr/>
        </p:nvGrpSpPr>
        <p:grpSpPr bwMode="auto">
          <a:xfrm>
            <a:off x="3568700" y="3984625"/>
            <a:ext cx="3170238" cy="596900"/>
            <a:chOff x="2249" y="2510"/>
            <a:chExt cx="1997" cy="376"/>
          </a:xfrm>
        </p:grpSpPr>
        <p:sp>
          <p:nvSpPr>
            <p:cNvPr id="13330" name="Arc 18"/>
            <p:cNvSpPr>
              <a:spLocks/>
            </p:cNvSpPr>
            <p:nvPr/>
          </p:nvSpPr>
          <p:spPr bwMode="auto">
            <a:xfrm>
              <a:off x="2249" y="2510"/>
              <a:ext cx="141" cy="112"/>
            </a:xfrm>
            <a:custGeom>
              <a:avLst/>
              <a:gdLst>
                <a:gd name="G0" fmla="+- 0 0 0"/>
                <a:gd name="G1" fmla="+- 0 0 0"/>
                <a:gd name="G2" fmla="+- 21600 0 0"/>
                <a:gd name="T0" fmla="*/ 21200 w 21200"/>
                <a:gd name="T1" fmla="*/ 4132 h 16948"/>
                <a:gd name="T2" fmla="*/ 13390 w 21200"/>
                <a:gd name="T3" fmla="*/ 16948 h 16948"/>
                <a:gd name="T4" fmla="*/ 0 w 21200"/>
                <a:gd name="T5" fmla="*/ 0 h 16948"/>
              </a:gdLst>
              <a:ahLst/>
              <a:cxnLst>
                <a:cxn ang="0">
                  <a:pos x="T0" y="T1"/>
                </a:cxn>
                <a:cxn ang="0">
                  <a:pos x="T2" y="T3"/>
                </a:cxn>
                <a:cxn ang="0">
                  <a:pos x="T4" y="T5"/>
                </a:cxn>
              </a:cxnLst>
              <a:rect l="0" t="0" r="r" b="b"/>
              <a:pathLst>
                <a:path w="21200" h="16948" fill="none" extrusionOk="0">
                  <a:moveTo>
                    <a:pt x="21201" y="4132"/>
                  </a:moveTo>
                  <a:cubicBezTo>
                    <a:pt x="20213" y="9200"/>
                    <a:pt x="17442" y="13747"/>
                    <a:pt x="13390" y="16948"/>
                  </a:cubicBezTo>
                </a:path>
                <a:path w="21200" h="16948" stroke="0" extrusionOk="0">
                  <a:moveTo>
                    <a:pt x="21201" y="4132"/>
                  </a:moveTo>
                  <a:cubicBezTo>
                    <a:pt x="20213" y="9200"/>
                    <a:pt x="17442" y="13747"/>
                    <a:pt x="13390" y="1694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3331" name="Line 19"/>
            <p:cNvSpPr>
              <a:spLocks noChangeShapeType="1"/>
            </p:cNvSpPr>
            <p:nvPr/>
          </p:nvSpPr>
          <p:spPr bwMode="auto">
            <a:xfrm>
              <a:off x="2352" y="2565"/>
              <a:ext cx="383" cy="23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334" name="Rectangle 22"/>
            <p:cNvSpPr>
              <a:spLocks noChangeArrowheads="1"/>
            </p:cNvSpPr>
            <p:nvPr/>
          </p:nvSpPr>
          <p:spPr bwMode="auto">
            <a:xfrm>
              <a:off x="2786" y="2695"/>
              <a:ext cx="146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dirty="0">
                  <a:solidFill>
                    <a:srgbClr val="000000"/>
                  </a:solidFill>
                  <a:latin typeface="Geneva" charset="0"/>
                </a:rPr>
                <a:t>lone pair (LP)</a:t>
              </a:r>
              <a:endParaRPr lang="en-US" altLang="en-US" dirty="0">
                <a:effectLst>
                  <a:outerShdw blurRad="38100" dist="38100" dir="2700000" algn="tl">
                    <a:srgbClr val="000000"/>
                  </a:outerShdw>
                </a:effectLst>
              </a:endParaRPr>
            </a:p>
          </p:txBody>
        </p:sp>
      </p:grpSp>
      <p:grpSp>
        <p:nvGrpSpPr>
          <p:cNvPr id="10250" name="Group 26"/>
          <p:cNvGrpSpPr>
            <a:grpSpLocks/>
          </p:cNvGrpSpPr>
          <p:nvPr/>
        </p:nvGrpSpPr>
        <p:grpSpPr bwMode="auto">
          <a:xfrm>
            <a:off x="2003425" y="3921125"/>
            <a:ext cx="1646238" cy="1241425"/>
            <a:chOff x="1262" y="2470"/>
            <a:chExt cx="1038" cy="782"/>
          </a:xfrm>
        </p:grpSpPr>
        <p:sp>
          <p:nvSpPr>
            <p:cNvPr id="13332" name="Arc 20"/>
            <p:cNvSpPr>
              <a:spLocks/>
            </p:cNvSpPr>
            <p:nvPr/>
          </p:nvSpPr>
          <p:spPr bwMode="auto">
            <a:xfrm>
              <a:off x="1657" y="2470"/>
              <a:ext cx="96" cy="143"/>
            </a:xfrm>
            <a:custGeom>
              <a:avLst/>
              <a:gdLst>
                <a:gd name="G0" fmla="+- 7395 0 0"/>
                <a:gd name="G1" fmla="+- 0 0 0"/>
                <a:gd name="G2" fmla="+- 21600 0 0"/>
                <a:gd name="T0" fmla="*/ 14521 w 14521"/>
                <a:gd name="T1" fmla="*/ 20390 h 21600"/>
                <a:gd name="T2" fmla="*/ 0 w 14521"/>
                <a:gd name="T3" fmla="*/ 20294 h 21600"/>
                <a:gd name="T4" fmla="*/ 7395 w 14521"/>
                <a:gd name="T5" fmla="*/ 0 h 21600"/>
              </a:gdLst>
              <a:ahLst/>
              <a:cxnLst>
                <a:cxn ang="0">
                  <a:pos x="T0" y="T1"/>
                </a:cxn>
                <a:cxn ang="0">
                  <a:pos x="T2" y="T3"/>
                </a:cxn>
                <a:cxn ang="0">
                  <a:pos x="T4" y="T5"/>
                </a:cxn>
              </a:cxnLst>
              <a:rect l="0" t="0" r="r" b="b"/>
              <a:pathLst>
                <a:path w="14521" h="21600" fill="none" extrusionOk="0">
                  <a:moveTo>
                    <a:pt x="14521" y="20390"/>
                  </a:moveTo>
                  <a:cubicBezTo>
                    <a:pt x="12230" y="21191"/>
                    <a:pt x="9821" y="21599"/>
                    <a:pt x="7395" y="21600"/>
                  </a:cubicBezTo>
                  <a:cubicBezTo>
                    <a:pt x="4872" y="21600"/>
                    <a:pt x="2369" y="21158"/>
                    <a:pt x="-1" y="20294"/>
                  </a:cubicBezTo>
                </a:path>
                <a:path w="14521" h="21600" stroke="0" extrusionOk="0">
                  <a:moveTo>
                    <a:pt x="14521" y="20390"/>
                  </a:moveTo>
                  <a:cubicBezTo>
                    <a:pt x="12230" y="21191"/>
                    <a:pt x="9821" y="21599"/>
                    <a:pt x="7395" y="21600"/>
                  </a:cubicBezTo>
                  <a:cubicBezTo>
                    <a:pt x="4872" y="21600"/>
                    <a:pt x="2369" y="21158"/>
                    <a:pt x="-1" y="20294"/>
                  </a:cubicBezTo>
                  <a:lnTo>
                    <a:pt x="73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3333" name="Line 21"/>
            <p:cNvSpPr>
              <a:spLocks noChangeShapeType="1"/>
            </p:cNvSpPr>
            <p:nvPr/>
          </p:nvSpPr>
          <p:spPr bwMode="auto">
            <a:xfrm>
              <a:off x="1698" y="2597"/>
              <a:ext cx="1" cy="1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335" name="Rectangle 23"/>
            <p:cNvSpPr>
              <a:spLocks noChangeArrowheads="1"/>
            </p:cNvSpPr>
            <p:nvPr/>
          </p:nvSpPr>
          <p:spPr bwMode="auto">
            <a:xfrm>
              <a:off x="1262" y="2831"/>
              <a:ext cx="103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shared or</a:t>
              </a:r>
              <a:endParaRPr lang="en-US" altLang="en-US">
                <a:effectLst>
                  <a:outerShdw blurRad="38100" dist="38100" dir="2700000" algn="tl">
                    <a:srgbClr val="000000"/>
                  </a:outerShdw>
                </a:effectLst>
              </a:endParaRPr>
            </a:p>
          </p:txBody>
        </p:sp>
        <p:sp>
          <p:nvSpPr>
            <p:cNvPr id="13336" name="Rectangle 24"/>
            <p:cNvSpPr>
              <a:spLocks noChangeArrowheads="1"/>
            </p:cNvSpPr>
            <p:nvPr/>
          </p:nvSpPr>
          <p:spPr bwMode="auto">
            <a:xfrm>
              <a:off x="1262" y="3061"/>
              <a:ext cx="103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bond pair</a:t>
              </a:r>
              <a:endParaRPr lang="en-US" altLang="en-US">
                <a:effectLst>
                  <a:outerShdw blurRad="38100" dist="38100" dir="2700000" algn="tl">
                    <a:srgbClr val="000000"/>
                  </a:outerShdw>
                </a:effectLst>
              </a:endParaRPr>
            </a:p>
          </p:txBody>
        </p:sp>
      </p:grpSp>
      <p:pic>
        <p:nvPicPr>
          <p:cNvPr id="10251" name="Picture 5"/>
          <p:cNvPicPr>
            <a:picLocks noChangeArrowheads="1"/>
          </p:cNvPicPr>
          <p:nvPr/>
        </p:nvPicPr>
        <p:blipFill>
          <a:blip r:embed="rId3" cstate="print"/>
          <a:srcRect/>
          <a:stretch>
            <a:fillRect/>
          </a:stretch>
        </p:blipFill>
        <p:spPr bwMode="auto">
          <a:xfrm>
            <a:off x="7261225" y="2894013"/>
            <a:ext cx="1654175" cy="3203575"/>
          </a:xfrm>
          <a:prstGeom prst="rect">
            <a:avLst/>
          </a:prstGeom>
          <a:noFill/>
          <a:ln w="12700">
            <a:noFill/>
            <a:miter lim="800000"/>
            <a:headEnd/>
            <a:tailEnd/>
          </a:ln>
          <a:effectLst/>
        </p:spPr>
      </p:pic>
      <p:sp>
        <p:nvSpPr>
          <p:cNvPr id="13344" name="Rectangle 32"/>
          <p:cNvSpPr>
            <a:spLocks noChangeArrowheads="1"/>
          </p:cNvSpPr>
          <p:nvPr/>
        </p:nvSpPr>
        <p:spPr bwMode="auto">
          <a:xfrm>
            <a:off x="2039938" y="5349875"/>
            <a:ext cx="6186487" cy="1063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ltLang="en-US" sz="3200">
                <a:solidFill>
                  <a:schemeClr val="tx2"/>
                </a:solidFill>
                <a:effectLst>
                  <a:outerShdw blurRad="38100" dist="38100" dir="2700000" algn="tl">
                    <a:srgbClr val="FFFFFF"/>
                  </a:outerShdw>
                </a:effectLst>
              </a:rPr>
              <a:t>This is called a </a:t>
            </a:r>
            <a:r>
              <a:rPr lang="en-US" altLang="en-US" sz="3200">
                <a:solidFill>
                  <a:schemeClr val="hlink"/>
                </a:solidFill>
                <a:effectLst>
                  <a:outerShdw blurRad="38100" dist="38100" dir="2700000" algn="tl">
                    <a:srgbClr val="000000"/>
                  </a:outerShdw>
                </a:effectLst>
              </a:rPr>
              <a:t>LEWIS </a:t>
            </a:r>
            <a:r>
              <a:rPr lang="en-US" altLang="en-US" sz="3200">
                <a:solidFill>
                  <a:schemeClr val="tx1"/>
                </a:solidFill>
                <a:effectLst>
                  <a:outerShdw blurRad="38100" dist="38100" dir="2700000" algn="tl">
                    <a:srgbClr val="FFFFFF"/>
                  </a:outerShdw>
                </a:effectLst>
              </a:rPr>
              <a:t>structure.</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28600"/>
            <a:ext cx="7159625" cy="762000"/>
          </a:xfrm>
          <a:effectLst>
            <a:outerShdw dist="35921" dir="2700000" algn="ctr" rotWithShape="0">
              <a:srgbClr val="000000"/>
            </a:outerShdw>
          </a:effectLst>
        </p:spPr>
        <p:txBody>
          <a:bodyPr/>
          <a:lstStyle/>
          <a:p>
            <a:pPr>
              <a:defRPr/>
            </a:pPr>
            <a:r>
              <a:rPr lang="en-US" altLang="en-US" sz="5400" smtClean="0">
                <a:solidFill>
                  <a:srgbClr val="FAFD00"/>
                </a:solidFill>
                <a:effectLst>
                  <a:outerShdw blurRad="38100" dist="38100" dir="2700000" algn="tl">
                    <a:srgbClr val="000000"/>
                  </a:outerShdw>
                </a:effectLst>
                <a:latin typeface="Comic Sans MS" pitchFamily="66" charset="0"/>
              </a:rPr>
              <a:t>Bond Formation</a:t>
            </a:r>
            <a:endParaRPr lang="en-US" altLang="en-US" sz="5400" smtClean="0">
              <a:solidFill>
                <a:srgbClr val="FAFD00"/>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1371600" y="1295400"/>
            <a:ext cx="7159625" cy="1219200"/>
          </a:xfrm>
        </p:spPr>
        <p:txBody>
          <a:bodyPr/>
          <a:lstStyle/>
          <a:p>
            <a:pPr>
              <a:buFontTx/>
              <a:buNone/>
              <a:defRPr/>
            </a:pPr>
            <a:r>
              <a:rPr lang="en-US" altLang="en-US" sz="2800" smtClean="0">
                <a:effectLst>
                  <a:outerShdw blurRad="38100" dist="38100" dir="2700000" algn="tl">
                    <a:srgbClr val="FFFFFF"/>
                  </a:outerShdw>
                </a:effectLst>
              </a:rPr>
              <a:t>A bond can result from an</a:t>
            </a:r>
            <a:r>
              <a:rPr lang="en-US" altLang="en-US" sz="2800" smtClean="0">
                <a:solidFill>
                  <a:srgbClr val="FCFEB9"/>
                </a:solidFill>
                <a:effectLst>
                  <a:outerShdw blurRad="38100" dist="38100" dir="2700000" algn="tl">
                    <a:srgbClr val="000000"/>
                  </a:outerShdw>
                </a:effectLst>
              </a:rPr>
              <a:t> </a:t>
            </a:r>
            <a:r>
              <a:rPr lang="en-US" altLang="en-US" sz="4000" smtClean="0">
                <a:solidFill>
                  <a:schemeClr val="hlink"/>
                </a:solidFill>
                <a:effectLst>
                  <a:outerShdw blurRad="38100" dist="38100" dir="2700000" algn="tl">
                    <a:srgbClr val="000000"/>
                  </a:outerShdw>
                </a:effectLst>
              </a:rPr>
              <a:t>overlap</a:t>
            </a:r>
            <a:r>
              <a:rPr lang="en-US" altLang="en-US" sz="4000" smtClean="0">
                <a:effectLst>
                  <a:outerShdw blurRad="38100" dist="38100" dir="2700000" algn="tl">
                    <a:srgbClr val="FFFFFF"/>
                  </a:outerShdw>
                </a:effectLst>
              </a:rPr>
              <a:t> </a:t>
            </a:r>
            <a:r>
              <a:rPr lang="en-US" altLang="en-US" sz="2800" smtClean="0">
                <a:solidFill>
                  <a:srgbClr val="000000"/>
                </a:solidFill>
                <a:effectLst>
                  <a:outerShdw blurRad="38100" dist="38100" dir="2700000" algn="tl">
                    <a:srgbClr val="FFFFFF"/>
                  </a:outerShdw>
                </a:effectLst>
              </a:rPr>
              <a:t>of atomic orbitals on neighboring atoms.</a:t>
            </a:r>
            <a:r>
              <a:rPr lang="en-US" altLang="en-US" sz="2800" smtClean="0">
                <a:solidFill>
                  <a:srgbClr val="FCFEB9"/>
                </a:solidFill>
                <a:effectLst>
                  <a:outerShdw blurRad="38100" dist="38100" dir="2700000" algn="tl">
                    <a:srgbClr val="000000"/>
                  </a:outerShdw>
                </a:effectLst>
              </a:rPr>
              <a:t> </a:t>
            </a:r>
            <a:endParaRPr lang="en-US" altLang="en-US" sz="2800" smtClean="0">
              <a:effectLst>
                <a:outerShdw blurRad="38100" dist="38100" dir="2700000" algn="tl">
                  <a:srgbClr val="FFFFFF"/>
                </a:outerShdw>
              </a:effectLst>
            </a:endParaRPr>
          </a:p>
        </p:txBody>
      </p:sp>
      <p:sp>
        <p:nvSpPr>
          <p:cNvPr id="15399" name="Rectangle 39"/>
          <p:cNvSpPr>
            <a:spLocks noChangeArrowheads="1"/>
          </p:cNvSpPr>
          <p:nvPr/>
        </p:nvSpPr>
        <p:spPr bwMode="auto">
          <a:xfrm>
            <a:off x="1979613" y="2971800"/>
            <a:ext cx="5600700" cy="2473325"/>
          </a:xfrm>
          <a:prstGeom prst="rect">
            <a:avLst/>
          </a:prstGeom>
          <a:solidFill>
            <a:srgbClr val="FCFEB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370" name="Rectangle 10"/>
          <p:cNvSpPr>
            <a:spLocks noChangeArrowheads="1"/>
          </p:cNvSpPr>
          <p:nvPr/>
        </p:nvSpPr>
        <p:spPr bwMode="auto">
          <a:xfrm>
            <a:off x="6127750" y="3143250"/>
            <a:ext cx="460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endParaRPr>
          </a:p>
        </p:txBody>
      </p:sp>
      <p:sp>
        <p:nvSpPr>
          <p:cNvPr id="15371" name="Rectangle 11"/>
          <p:cNvSpPr>
            <a:spLocks noChangeArrowheads="1"/>
          </p:cNvSpPr>
          <p:nvPr/>
        </p:nvSpPr>
        <p:spPr bwMode="auto">
          <a:xfrm>
            <a:off x="6270625" y="3143250"/>
            <a:ext cx="460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endParaRPr>
          </a:p>
        </p:txBody>
      </p:sp>
      <p:sp>
        <p:nvSpPr>
          <p:cNvPr id="15378" name="Rectangle 18"/>
          <p:cNvSpPr>
            <a:spLocks noChangeArrowheads="1"/>
          </p:cNvSpPr>
          <p:nvPr/>
        </p:nvSpPr>
        <p:spPr bwMode="auto">
          <a:xfrm>
            <a:off x="3022600" y="3128963"/>
            <a:ext cx="4603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endParaRPr>
          </a:p>
        </p:txBody>
      </p:sp>
      <p:grpSp>
        <p:nvGrpSpPr>
          <p:cNvPr id="15404" name="Group 44"/>
          <p:cNvGrpSpPr>
            <a:grpSpLocks/>
          </p:cNvGrpSpPr>
          <p:nvPr/>
        </p:nvGrpSpPr>
        <p:grpSpPr bwMode="auto">
          <a:xfrm>
            <a:off x="2074863" y="2962275"/>
            <a:ext cx="5419725" cy="930275"/>
            <a:chOff x="1307" y="1866"/>
            <a:chExt cx="3416" cy="586"/>
          </a:xfrm>
        </p:grpSpPr>
        <p:sp>
          <p:nvSpPr>
            <p:cNvPr id="15367" name="Oval 7"/>
            <p:cNvSpPr>
              <a:spLocks noChangeArrowheads="1"/>
            </p:cNvSpPr>
            <p:nvPr/>
          </p:nvSpPr>
          <p:spPr bwMode="auto">
            <a:xfrm>
              <a:off x="1541" y="2072"/>
              <a:ext cx="149" cy="149"/>
            </a:xfrm>
            <a:prstGeom prst="ellipse">
              <a:avLst/>
            </a:prstGeom>
            <a:solidFill>
              <a:srgbClr val="0033FF"/>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grpSp>
          <p:nvGrpSpPr>
            <p:cNvPr id="11290" name="Group 43"/>
            <p:cNvGrpSpPr>
              <a:grpSpLocks/>
            </p:cNvGrpSpPr>
            <p:nvPr/>
          </p:nvGrpSpPr>
          <p:grpSpPr bwMode="auto">
            <a:xfrm>
              <a:off x="1307" y="1866"/>
              <a:ext cx="3416" cy="586"/>
              <a:chOff x="1307" y="1866"/>
              <a:chExt cx="3416" cy="586"/>
            </a:xfrm>
          </p:grpSpPr>
          <p:sp>
            <p:nvSpPr>
              <p:cNvPr id="15379" name="Rectangle 19"/>
              <p:cNvSpPr>
                <a:spLocks noChangeArrowheads="1"/>
              </p:cNvSpPr>
              <p:nvPr/>
            </p:nvSpPr>
            <p:spPr bwMode="auto">
              <a:xfrm>
                <a:off x="2221" y="1971"/>
                <a:ext cx="28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Cl</a:t>
                </a:r>
                <a:endParaRPr lang="en-US" altLang="en-US">
                  <a:effectLst>
                    <a:outerShdw blurRad="38100" dist="38100" dir="2700000" algn="tl">
                      <a:srgbClr val="000000"/>
                    </a:outerShdw>
                  </a:effectLst>
                </a:endParaRPr>
              </a:p>
            </p:txBody>
          </p:sp>
          <p:grpSp>
            <p:nvGrpSpPr>
              <p:cNvPr id="11292" name="Group 40"/>
              <p:cNvGrpSpPr>
                <a:grpSpLocks/>
              </p:cNvGrpSpPr>
              <p:nvPr/>
            </p:nvGrpSpPr>
            <p:grpSpPr bwMode="auto">
              <a:xfrm>
                <a:off x="1307" y="1866"/>
                <a:ext cx="3416" cy="586"/>
                <a:chOff x="1307" y="1866"/>
                <a:chExt cx="3416" cy="586"/>
              </a:xfrm>
            </p:grpSpPr>
            <p:sp>
              <p:nvSpPr>
                <p:cNvPr id="15366" name="Rectangle 6"/>
                <p:cNvSpPr>
                  <a:spLocks noChangeArrowheads="1"/>
                </p:cNvSpPr>
                <p:nvPr/>
              </p:nvSpPr>
              <p:spPr bwMode="auto">
                <a:xfrm>
                  <a:off x="1307" y="1980"/>
                  <a:ext cx="39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H</a:t>
                  </a:r>
                  <a:endParaRPr lang="en-US" altLang="en-US">
                    <a:effectLst>
                      <a:outerShdw blurRad="38100" dist="38100" dir="2700000" algn="tl">
                        <a:srgbClr val="000000"/>
                      </a:outerShdw>
                    </a:effectLst>
                  </a:endParaRPr>
                </a:p>
              </p:txBody>
            </p:sp>
            <p:sp>
              <p:nvSpPr>
                <p:cNvPr id="15368" name="Oval 8"/>
                <p:cNvSpPr>
                  <a:spLocks noChangeArrowheads="1"/>
                </p:cNvSpPr>
                <p:nvPr/>
              </p:nvSpPr>
              <p:spPr bwMode="auto">
                <a:xfrm>
                  <a:off x="2032" y="2089"/>
                  <a:ext cx="149" cy="149"/>
                </a:xfrm>
                <a:prstGeom prst="ellipse">
                  <a:avLst/>
                </a:prstGeom>
                <a:solidFill>
                  <a:srgbClr val="FF0000"/>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5369" name="Rectangle 9"/>
                <p:cNvSpPr>
                  <a:spLocks noChangeArrowheads="1"/>
                </p:cNvSpPr>
                <p:nvPr/>
              </p:nvSpPr>
              <p:spPr bwMode="auto">
                <a:xfrm>
                  <a:off x="3634" y="1980"/>
                  <a:ext cx="39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H</a:t>
                  </a:r>
                  <a:endParaRPr lang="en-US" altLang="en-US">
                    <a:effectLst>
                      <a:outerShdw blurRad="38100" dist="38100" dir="2700000" algn="tl">
                        <a:srgbClr val="000000"/>
                      </a:outerShdw>
                    </a:effectLst>
                  </a:endParaRPr>
                </a:p>
              </p:txBody>
            </p:sp>
            <p:sp>
              <p:nvSpPr>
                <p:cNvPr id="15372" name="Rectangle 12"/>
                <p:cNvSpPr>
                  <a:spLocks noChangeArrowheads="1"/>
                </p:cNvSpPr>
                <p:nvPr/>
              </p:nvSpPr>
              <p:spPr bwMode="auto">
                <a:xfrm>
                  <a:off x="4267" y="1980"/>
                  <a:ext cx="28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Cl</a:t>
                  </a:r>
                  <a:endParaRPr lang="en-US" altLang="en-US">
                    <a:effectLst>
                      <a:outerShdw blurRad="38100" dist="38100" dir="2700000" algn="tl">
                        <a:srgbClr val="000000"/>
                      </a:outerShdw>
                    </a:effectLst>
                  </a:endParaRPr>
                </a:p>
              </p:txBody>
            </p:sp>
            <p:sp>
              <p:nvSpPr>
                <p:cNvPr id="15373" name="Rectangle 13"/>
                <p:cNvSpPr>
                  <a:spLocks noChangeArrowheads="1"/>
                </p:cNvSpPr>
                <p:nvPr/>
              </p:nvSpPr>
              <p:spPr bwMode="auto">
                <a:xfrm>
                  <a:off x="4346" y="1874"/>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74" name="Rectangle 14"/>
                <p:cNvSpPr>
                  <a:spLocks noChangeArrowheads="1"/>
                </p:cNvSpPr>
                <p:nvPr/>
              </p:nvSpPr>
              <p:spPr bwMode="auto">
                <a:xfrm>
                  <a:off x="4609" y="2032"/>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75" name="Rectangle 15"/>
                <p:cNvSpPr>
                  <a:spLocks noChangeArrowheads="1"/>
                </p:cNvSpPr>
                <p:nvPr/>
              </p:nvSpPr>
              <p:spPr bwMode="auto">
                <a:xfrm>
                  <a:off x="4609" y="2172"/>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76" name="Rectangle 16"/>
                <p:cNvSpPr>
                  <a:spLocks noChangeArrowheads="1"/>
                </p:cNvSpPr>
                <p:nvPr/>
              </p:nvSpPr>
              <p:spPr bwMode="auto">
                <a:xfrm>
                  <a:off x="4354" y="2347"/>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77" name="Rectangle 17"/>
                <p:cNvSpPr>
                  <a:spLocks noChangeArrowheads="1"/>
                </p:cNvSpPr>
                <p:nvPr/>
              </p:nvSpPr>
              <p:spPr bwMode="auto">
                <a:xfrm>
                  <a:off x="1588" y="1971"/>
                  <a:ext cx="29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endParaRPr>
                </a:p>
              </p:txBody>
            </p:sp>
            <p:sp>
              <p:nvSpPr>
                <p:cNvPr id="15380" name="Rectangle 20"/>
                <p:cNvSpPr>
                  <a:spLocks noChangeArrowheads="1"/>
                </p:cNvSpPr>
                <p:nvPr/>
              </p:nvSpPr>
              <p:spPr bwMode="auto">
                <a:xfrm>
                  <a:off x="2300" y="1866"/>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81" name="Rectangle 21"/>
                <p:cNvSpPr>
                  <a:spLocks noChangeArrowheads="1"/>
                </p:cNvSpPr>
                <p:nvPr/>
              </p:nvSpPr>
              <p:spPr bwMode="auto">
                <a:xfrm>
                  <a:off x="2563" y="2023"/>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82" name="Rectangle 22"/>
                <p:cNvSpPr>
                  <a:spLocks noChangeArrowheads="1"/>
                </p:cNvSpPr>
                <p:nvPr/>
              </p:nvSpPr>
              <p:spPr bwMode="auto">
                <a:xfrm>
                  <a:off x="2563" y="2163"/>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83" name="Rectangle 23"/>
                <p:cNvSpPr>
                  <a:spLocks noChangeArrowheads="1"/>
                </p:cNvSpPr>
                <p:nvPr/>
              </p:nvSpPr>
              <p:spPr bwMode="auto">
                <a:xfrm>
                  <a:off x="2308" y="2338"/>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endParaRPr>
                </a:p>
              </p:txBody>
            </p:sp>
            <p:sp>
              <p:nvSpPr>
                <p:cNvPr id="15384" name="Oval 24"/>
                <p:cNvSpPr>
                  <a:spLocks noChangeArrowheads="1"/>
                </p:cNvSpPr>
                <p:nvPr/>
              </p:nvSpPr>
              <p:spPr bwMode="auto">
                <a:xfrm>
                  <a:off x="3973" y="2028"/>
                  <a:ext cx="149" cy="149"/>
                </a:xfrm>
                <a:prstGeom prst="ellipse">
                  <a:avLst/>
                </a:prstGeom>
                <a:solidFill>
                  <a:srgbClr val="0033FF"/>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5385" name="Oval 25"/>
                <p:cNvSpPr>
                  <a:spLocks noChangeArrowheads="1"/>
                </p:cNvSpPr>
                <p:nvPr/>
              </p:nvSpPr>
              <p:spPr bwMode="auto">
                <a:xfrm>
                  <a:off x="3991" y="2203"/>
                  <a:ext cx="149" cy="149"/>
                </a:xfrm>
                <a:prstGeom prst="ellipse">
                  <a:avLst/>
                </a:prstGeom>
                <a:solidFill>
                  <a:srgbClr val="FF0000"/>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5386" name="Arc 26"/>
                <p:cNvSpPr>
                  <a:spLocks/>
                </p:cNvSpPr>
                <p:nvPr/>
              </p:nvSpPr>
              <p:spPr bwMode="auto">
                <a:xfrm>
                  <a:off x="3271" y="2105"/>
                  <a:ext cx="158" cy="108"/>
                </a:xfrm>
                <a:custGeom>
                  <a:avLst/>
                  <a:gdLst>
                    <a:gd name="G0" fmla="+- 21600 0 0"/>
                    <a:gd name="G1" fmla="+- 7545 0 0"/>
                    <a:gd name="G2" fmla="+- 21600 0 0"/>
                    <a:gd name="T0" fmla="*/ 1272 w 21600"/>
                    <a:gd name="T1" fmla="*/ 14847 h 14847"/>
                    <a:gd name="T2" fmla="*/ 1361 w 21600"/>
                    <a:gd name="T3" fmla="*/ 0 h 14847"/>
                    <a:gd name="T4" fmla="*/ 21600 w 21600"/>
                    <a:gd name="T5" fmla="*/ 7545 h 14847"/>
                  </a:gdLst>
                  <a:ahLst/>
                  <a:cxnLst>
                    <a:cxn ang="0">
                      <a:pos x="T0" y="T1"/>
                    </a:cxn>
                    <a:cxn ang="0">
                      <a:pos x="T2" y="T3"/>
                    </a:cxn>
                    <a:cxn ang="0">
                      <a:pos x="T4" y="T5"/>
                    </a:cxn>
                  </a:cxnLst>
                  <a:rect l="0" t="0" r="r" b="b"/>
                  <a:pathLst>
                    <a:path w="21600" h="14847" fill="none" extrusionOk="0">
                      <a:moveTo>
                        <a:pt x="1271" y="14847"/>
                      </a:moveTo>
                      <a:cubicBezTo>
                        <a:pt x="430" y="12504"/>
                        <a:pt x="0" y="10034"/>
                        <a:pt x="0" y="7545"/>
                      </a:cubicBezTo>
                      <a:cubicBezTo>
                        <a:pt x="-1" y="4968"/>
                        <a:pt x="460" y="2413"/>
                        <a:pt x="1360" y="-1"/>
                      </a:cubicBezTo>
                    </a:path>
                    <a:path w="21600" h="14847" stroke="0" extrusionOk="0">
                      <a:moveTo>
                        <a:pt x="1271" y="14847"/>
                      </a:moveTo>
                      <a:cubicBezTo>
                        <a:pt x="430" y="12504"/>
                        <a:pt x="0" y="10034"/>
                        <a:pt x="0" y="7545"/>
                      </a:cubicBezTo>
                      <a:cubicBezTo>
                        <a:pt x="-1" y="4968"/>
                        <a:pt x="460" y="2413"/>
                        <a:pt x="1360" y="-1"/>
                      </a:cubicBezTo>
                      <a:lnTo>
                        <a:pt x="21600" y="75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387" name="Line 27"/>
                <p:cNvSpPr>
                  <a:spLocks noChangeShapeType="1"/>
                </p:cNvSpPr>
                <p:nvPr/>
              </p:nvSpPr>
              <p:spPr bwMode="auto">
                <a:xfrm>
                  <a:off x="2884" y="2151"/>
                  <a:ext cx="387" cy="1"/>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sp>
            <p:nvSpPr>
              <p:cNvPr id="15388" name="Rectangle 28"/>
              <p:cNvSpPr>
                <a:spLocks noChangeArrowheads="1"/>
              </p:cNvSpPr>
              <p:nvPr/>
            </p:nvSpPr>
            <p:spPr bwMode="auto">
              <a:xfrm>
                <a:off x="1790" y="2050"/>
                <a:ext cx="2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700" b="0">
                    <a:solidFill>
                      <a:srgbClr val="000000"/>
                    </a:solidFill>
                    <a:latin typeface="Geneva" charset="0"/>
                  </a:rPr>
                  <a:t>+</a:t>
                </a:r>
                <a:endParaRPr lang="en-US" altLang="en-US">
                  <a:effectLst>
                    <a:outerShdw blurRad="38100" dist="38100" dir="2700000" algn="tl">
                      <a:srgbClr val="000000"/>
                    </a:outerShdw>
                  </a:effectLst>
                </a:endParaRPr>
              </a:p>
            </p:txBody>
          </p:sp>
        </p:grpSp>
      </p:grpSp>
      <p:grpSp>
        <p:nvGrpSpPr>
          <p:cNvPr id="15401" name="Group 41"/>
          <p:cNvGrpSpPr>
            <a:grpSpLocks/>
          </p:cNvGrpSpPr>
          <p:nvPr/>
        </p:nvGrpSpPr>
        <p:grpSpPr bwMode="auto">
          <a:xfrm>
            <a:off x="3532188" y="4248150"/>
            <a:ext cx="584200" cy="582613"/>
            <a:chOff x="2226" y="2676"/>
            <a:chExt cx="368" cy="367"/>
          </a:xfrm>
        </p:grpSpPr>
        <p:sp>
          <p:nvSpPr>
            <p:cNvPr id="15389" name="Oval 29"/>
            <p:cNvSpPr>
              <a:spLocks noChangeArrowheads="1"/>
            </p:cNvSpPr>
            <p:nvPr/>
          </p:nvSpPr>
          <p:spPr bwMode="auto">
            <a:xfrm>
              <a:off x="2226" y="2676"/>
              <a:ext cx="368" cy="367"/>
            </a:xfrm>
            <a:prstGeom prst="ellipse">
              <a:avLst/>
            </a:prstGeom>
            <a:blipFill dpi="0" rotWithShape="0">
              <a:blip r:embed="rId2" cstate="print"/>
              <a:srcRect/>
              <a:tile tx="0" ty="0" sx="100000" sy="100000" flip="none" algn="tl"/>
            </a:blip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5390" name="Arc 30"/>
            <p:cNvSpPr>
              <a:spLocks/>
            </p:cNvSpPr>
            <p:nvPr/>
          </p:nvSpPr>
          <p:spPr bwMode="auto">
            <a:xfrm>
              <a:off x="2356" y="2702"/>
              <a:ext cx="108" cy="158"/>
            </a:xfrm>
            <a:custGeom>
              <a:avLst/>
              <a:gdLst>
                <a:gd name="G0" fmla="+- 7403 0 0"/>
                <a:gd name="G1" fmla="+- 0 0 0"/>
                <a:gd name="G2" fmla="+- 21600 0 0"/>
                <a:gd name="T0" fmla="*/ 14806 w 14806"/>
                <a:gd name="T1" fmla="*/ 20291 h 21600"/>
                <a:gd name="T2" fmla="*/ 0 w 14806"/>
                <a:gd name="T3" fmla="*/ 20291 h 21600"/>
                <a:gd name="T4" fmla="*/ 7403 w 14806"/>
                <a:gd name="T5" fmla="*/ 0 h 21600"/>
              </a:gdLst>
              <a:ahLst/>
              <a:cxnLst>
                <a:cxn ang="0">
                  <a:pos x="T0" y="T1"/>
                </a:cxn>
                <a:cxn ang="0">
                  <a:pos x="T2" y="T3"/>
                </a:cxn>
                <a:cxn ang="0">
                  <a:pos x="T4" y="T5"/>
                </a:cxn>
              </a:cxnLst>
              <a:rect l="0" t="0" r="r" b="b"/>
              <a:pathLst>
                <a:path w="14806" h="21600" fill="none" extrusionOk="0">
                  <a:moveTo>
                    <a:pt x="14806" y="20291"/>
                  </a:moveTo>
                  <a:cubicBezTo>
                    <a:pt x="12433" y="21157"/>
                    <a:pt x="9928" y="21599"/>
                    <a:pt x="7403" y="21600"/>
                  </a:cubicBezTo>
                  <a:cubicBezTo>
                    <a:pt x="4877" y="21600"/>
                    <a:pt x="2372" y="21157"/>
                    <a:pt x="-1" y="20291"/>
                  </a:cubicBezTo>
                </a:path>
                <a:path w="14806" h="21600" stroke="0" extrusionOk="0">
                  <a:moveTo>
                    <a:pt x="14806" y="20291"/>
                  </a:moveTo>
                  <a:cubicBezTo>
                    <a:pt x="12433" y="21157"/>
                    <a:pt x="9928" y="21599"/>
                    <a:pt x="7403" y="21600"/>
                  </a:cubicBezTo>
                  <a:cubicBezTo>
                    <a:pt x="4877" y="21600"/>
                    <a:pt x="2372" y="21157"/>
                    <a:pt x="-1" y="20291"/>
                  </a:cubicBezTo>
                  <a:lnTo>
                    <a:pt x="7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391" name="Line 31"/>
            <p:cNvSpPr>
              <a:spLocks noChangeShapeType="1"/>
            </p:cNvSpPr>
            <p:nvPr/>
          </p:nvSpPr>
          <p:spPr bwMode="auto">
            <a:xfrm>
              <a:off x="2401" y="2842"/>
              <a:ext cx="1" cy="184"/>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grpSp>
        <p:nvGrpSpPr>
          <p:cNvPr id="15402" name="Group 42"/>
          <p:cNvGrpSpPr>
            <a:grpSpLocks/>
          </p:cNvGrpSpPr>
          <p:nvPr/>
        </p:nvGrpSpPr>
        <p:grpSpPr bwMode="auto">
          <a:xfrm>
            <a:off x="4033838" y="4262438"/>
            <a:ext cx="1839912" cy="555625"/>
            <a:chOff x="2542" y="2685"/>
            <a:chExt cx="1159" cy="350"/>
          </a:xfrm>
        </p:grpSpPr>
        <p:grpSp>
          <p:nvGrpSpPr>
            <p:cNvPr id="11280" name="Group 35"/>
            <p:cNvGrpSpPr>
              <a:grpSpLocks/>
            </p:cNvGrpSpPr>
            <p:nvPr/>
          </p:nvGrpSpPr>
          <p:grpSpPr bwMode="auto">
            <a:xfrm>
              <a:off x="2542" y="2685"/>
              <a:ext cx="1159" cy="332"/>
              <a:chOff x="2542" y="2685"/>
              <a:chExt cx="1159" cy="332"/>
            </a:xfrm>
          </p:grpSpPr>
          <p:sp>
            <p:nvSpPr>
              <p:cNvPr id="15392" name="Freeform 32"/>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393" name="Freeform 33"/>
              <p:cNvSpPr>
                <a:spLocks/>
              </p:cNvSpPr>
              <p:nvPr/>
            </p:nvSpPr>
            <p:spPr bwMode="auto">
              <a:xfrm>
                <a:off x="3121" y="2685"/>
                <a:ext cx="580" cy="332"/>
              </a:xfrm>
              <a:custGeom>
                <a:avLst/>
                <a:gdLst>
                  <a:gd name="T0" fmla="*/ 0 w 580"/>
                  <a:gd name="T1" fmla="*/ 166 h 332"/>
                  <a:gd name="T2" fmla="*/ 9 w 580"/>
                  <a:gd name="T3" fmla="*/ 201 h 332"/>
                  <a:gd name="T4" fmla="*/ 53 w 580"/>
                  <a:gd name="T5" fmla="*/ 227 h 332"/>
                  <a:gd name="T6" fmla="*/ 193 w 580"/>
                  <a:gd name="T7" fmla="*/ 297 h 332"/>
                  <a:gd name="T8" fmla="*/ 360 w 580"/>
                  <a:gd name="T9" fmla="*/ 332 h 332"/>
                  <a:gd name="T10" fmla="*/ 483 w 580"/>
                  <a:gd name="T11" fmla="*/ 323 h 332"/>
                  <a:gd name="T12" fmla="*/ 527 w 580"/>
                  <a:gd name="T13" fmla="*/ 306 h 332"/>
                  <a:gd name="T14" fmla="*/ 553 w 580"/>
                  <a:gd name="T15" fmla="*/ 271 h 332"/>
                  <a:gd name="T16" fmla="*/ 571 w 580"/>
                  <a:gd name="T17" fmla="*/ 227 h 332"/>
                  <a:gd name="T18" fmla="*/ 580 w 580"/>
                  <a:gd name="T19" fmla="*/ 166 h 332"/>
                  <a:gd name="T20" fmla="*/ 571 w 580"/>
                  <a:gd name="T21" fmla="*/ 105 h 332"/>
                  <a:gd name="T22" fmla="*/ 553 w 580"/>
                  <a:gd name="T23" fmla="*/ 61 h 332"/>
                  <a:gd name="T24" fmla="*/ 527 w 580"/>
                  <a:gd name="T25" fmla="*/ 26 h 332"/>
                  <a:gd name="T26" fmla="*/ 483 w 580"/>
                  <a:gd name="T27" fmla="*/ 8 h 332"/>
                  <a:gd name="T28" fmla="*/ 360 w 580"/>
                  <a:gd name="T29" fmla="*/ 0 h 332"/>
                  <a:gd name="T30" fmla="*/ 193 w 580"/>
                  <a:gd name="T31" fmla="*/ 35 h 332"/>
                  <a:gd name="T32" fmla="*/ 53 w 580"/>
                  <a:gd name="T33" fmla="*/ 105 h 332"/>
                  <a:gd name="T34" fmla="*/ 9 w 580"/>
                  <a:gd name="T35" fmla="*/ 131 h 332"/>
                  <a:gd name="T36" fmla="*/ 0 w 580"/>
                  <a:gd name="T3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0" h="332">
                    <a:moveTo>
                      <a:pt x="0" y="166"/>
                    </a:moveTo>
                    <a:lnTo>
                      <a:pt x="9" y="201"/>
                    </a:lnTo>
                    <a:lnTo>
                      <a:pt x="53" y="227"/>
                    </a:lnTo>
                    <a:lnTo>
                      <a:pt x="193" y="297"/>
                    </a:lnTo>
                    <a:lnTo>
                      <a:pt x="360" y="332"/>
                    </a:lnTo>
                    <a:lnTo>
                      <a:pt x="483" y="323"/>
                    </a:lnTo>
                    <a:lnTo>
                      <a:pt x="527" y="306"/>
                    </a:lnTo>
                    <a:lnTo>
                      <a:pt x="553" y="271"/>
                    </a:lnTo>
                    <a:lnTo>
                      <a:pt x="571" y="227"/>
                    </a:lnTo>
                    <a:lnTo>
                      <a:pt x="580" y="166"/>
                    </a:lnTo>
                    <a:lnTo>
                      <a:pt x="571" y="105"/>
                    </a:lnTo>
                    <a:lnTo>
                      <a:pt x="553" y="61"/>
                    </a:lnTo>
                    <a:lnTo>
                      <a:pt x="527" y="26"/>
                    </a:lnTo>
                    <a:lnTo>
                      <a:pt x="483" y="8"/>
                    </a:lnTo>
                    <a:lnTo>
                      <a:pt x="360" y="0"/>
                    </a:lnTo>
                    <a:lnTo>
                      <a:pt x="193" y="35"/>
                    </a:lnTo>
                    <a:lnTo>
                      <a:pt x="53" y="105"/>
                    </a:lnTo>
                    <a:lnTo>
                      <a:pt x="9" y="131"/>
                    </a:lnTo>
                    <a:lnTo>
                      <a:pt x="0" y="166"/>
                    </a:lnTo>
                    <a:close/>
                  </a:path>
                </a:pathLst>
              </a:cu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394" name="Freeform 34"/>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grpSp>
        <p:sp>
          <p:nvSpPr>
            <p:cNvPr id="15396" name="Arc 36"/>
            <p:cNvSpPr>
              <a:spLocks/>
            </p:cNvSpPr>
            <p:nvPr/>
          </p:nvSpPr>
          <p:spPr bwMode="auto">
            <a:xfrm>
              <a:off x="2681" y="2877"/>
              <a:ext cx="107" cy="158"/>
            </a:xfrm>
            <a:custGeom>
              <a:avLst/>
              <a:gdLst>
                <a:gd name="G0" fmla="+- 7339 0 0"/>
                <a:gd name="G1" fmla="+- 21600 0 0"/>
                <a:gd name="G2" fmla="+- 21600 0 0"/>
                <a:gd name="T0" fmla="*/ 0 w 14678"/>
                <a:gd name="T1" fmla="*/ 1286 h 21600"/>
                <a:gd name="T2" fmla="*/ 14678 w 14678"/>
                <a:gd name="T3" fmla="*/ 1286 h 21600"/>
                <a:gd name="T4" fmla="*/ 7339 w 14678"/>
                <a:gd name="T5" fmla="*/ 21600 h 21600"/>
              </a:gdLst>
              <a:ahLst/>
              <a:cxnLst>
                <a:cxn ang="0">
                  <a:pos x="T0" y="T1"/>
                </a:cxn>
                <a:cxn ang="0">
                  <a:pos x="T2" y="T3"/>
                </a:cxn>
                <a:cxn ang="0">
                  <a:pos x="T4" y="T5"/>
                </a:cxn>
              </a:cxnLst>
              <a:rect l="0" t="0" r="r" b="b"/>
              <a:pathLst>
                <a:path w="14678" h="21600" fill="none" extrusionOk="0">
                  <a:moveTo>
                    <a:pt x="-1" y="1285"/>
                  </a:moveTo>
                  <a:cubicBezTo>
                    <a:pt x="2353" y="434"/>
                    <a:pt x="4836" y="-1"/>
                    <a:pt x="7339" y="0"/>
                  </a:cubicBezTo>
                  <a:cubicBezTo>
                    <a:pt x="9841" y="0"/>
                    <a:pt x="12324" y="434"/>
                    <a:pt x="14678" y="1285"/>
                  </a:cubicBezTo>
                </a:path>
                <a:path w="14678" h="21600" stroke="0" extrusionOk="0">
                  <a:moveTo>
                    <a:pt x="-1" y="1285"/>
                  </a:moveTo>
                  <a:cubicBezTo>
                    <a:pt x="2353" y="434"/>
                    <a:pt x="4836" y="-1"/>
                    <a:pt x="7339" y="0"/>
                  </a:cubicBezTo>
                  <a:cubicBezTo>
                    <a:pt x="9841" y="0"/>
                    <a:pt x="12324" y="434"/>
                    <a:pt x="14678" y="1285"/>
                  </a:cubicBezTo>
                  <a:lnTo>
                    <a:pt x="7339" y="21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397" name="Line 37"/>
            <p:cNvSpPr>
              <a:spLocks noChangeShapeType="1"/>
            </p:cNvSpPr>
            <p:nvPr/>
          </p:nvSpPr>
          <p:spPr bwMode="auto">
            <a:xfrm>
              <a:off x="2726" y="2693"/>
              <a:ext cx="1" cy="184"/>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sp>
        <p:nvSpPr>
          <p:cNvPr id="15398" name="Rectangle 38"/>
          <p:cNvSpPr>
            <a:spLocks noChangeArrowheads="1"/>
          </p:cNvSpPr>
          <p:nvPr/>
        </p:nvSpPr>
        <p:spPr bwMode="auto">
          <a:xfrm>
            <a:off x="2187575" y="4962525"/>
            <a:ext cx="49133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700">
                <a:solidFill>
                  <a:srgbClr val="000000"/>
                </a:solidFill>
                <a:latin typeface="Geneva" charset="0"/>
              </a:rPr>
              <a:t>Overlap of H (1s) and Cl (2p)</a:t>
            </a:r>
            <a:endParaRPr lang="en-US" altLang="en-US">
              <a:effectLst>
                <a:outerShdw blurRad="38100" dist="38100" dir="2700000" algn="tl">
                  <a:srgbClr val="000000"/>
                </a:outerShdw>
              </a:effectLst>
            </a:endParaRPr>
          </a:p>
        </p:txBody>
      </p:sp>
      <p:sp>
        <p:nvSpPr>
          <p:cNvPr id="15365" name="Rectangle 5"/>
          <p:cNvSpPr>
            <a:spLocks noChangeArrowheads="1"/>
          </p:cNvSpPr>
          <p:nvPr/>
        </p:nvSpPr>
        <p:spPr bwMode="auto">
          <a:xfrm>
            <a:off x="1149350" y="5426075"/>
            <a:ext cx="734218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altLang="en-US">
                <a:solidFill>
                  <a:schemeClr val="hlink"/>
                </a:solidFill>
                <a:effectLst>
                  <a:outerShdw blurRad="38100" dist="38100" dir="2700000" algn="tl">
                    <a:srgbClr val="000000"/>
                  </a:outerShdw>
                </a:effectLst>
              </a:rPr>
              <a:t>Note that each atom has a single, unpaired electron.</a:t>
            </a:r>
            <a:endParaRPr lang="en-US" altLang="en-US">
              <a:effectLst>
                <a:outerShdw blurRad="38100" dist="38100" dir="2700000" algn="tl">
                  <a:srgbClr val="000000"/>
                </a:outerShdw>
              </a:effectLst>
            </a:endParaRPr>
          </a:p>
        </p:txBody>
      </p:sp>
      <p:sp>
        <p:nvSpPr>
          <p:cNvPr id="15405" name="Line 45"/>
          <p:cNvSpPr>
            <a:spLocks noChangeShapeType="1"/>
          </p:cNvSpPr>
          <p:nvPr/>
        </p:nvSpPr>
        <p:spPr bwMode="auto">
          <a:xfrm flipV="1">
            <a:off x="2970213" y="4572000"/>
            <a:ext cx="10668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406" name="Line 46"/>
          <p:cNvSpPr>
            <a:spLocks noChangeShapeType="1"/>
          </p:cNvSpPr>
          <p:nvPr/>
        </p:nvSpPr>
        <p:spPr bwMode="auto">
          <a:xfrm flipV="1">
            <a:off x="2360613" y="4572000"/>
            <a:ext cx="1752600"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407" name="Line 47"/>
          <p:cNvSpPr>
            <a:spLocks noChangeShapeType="1"/>
          </p:cNvSpPr>
          <p:nvPr/>
        </p:nvSpPr>
        <p:spPr bwMode="auto">
          <a:xfrm flipV="1">
            <a:off x="2741613" y="4572000"/>
            <a:ext cx="1371600" cy="5334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99"/>
                                        </p:tgtEl>
                                        <p:attrNameLst>
                                          <p:attrName>style.visibility</p:attrName>
                                        </p:attrNameLst>
                                      </p:cBhvr>
                                      <p:to>
                                        <p:strVal val="visible"/>
                                      </p:to>
                                    </p:set>
                                    <p:animEffect transition="in" filter="dissolve">
                                      <p:cBhvr>
                                        <p:cTn id="7" dur="500"/>
                                        <p:tgtEl>
                                          <p:spTgt spid="15399"/>
                                        </p:tgtEl>
                                      </p:cBhvr>
                                    </p:animEffect>
                                  </p:childTnLst>
                                </p:cTn>
                              </p:par>
                              <p:par>
                                <p:cTn id="8" presetID="9" presetClass="entr" presetSubtype="0" fill="hold" nodeType="withEffect">
                                  <p:stCondLst>
                                    <p:cond delay="0"/>
                                  </p:stCondLst>
                                  <p:childTnLst>
                                    <p:set>
                                      <p:cBhvr>
                                        <p:cTn id="9" dur="1" fill="hold">
                                          <p:stCondLst>
                                            <p:cond delay="0"/>
                                          </p:stCondLst>
                                        </p:cTn>
                                        <p:tgtEl>
                                          <p:spTgt spid="15404"/>
                                        </p:tgtEl>
                                        <p:attrNameLst>
                                          <p:attrName>style.visibility</p:attrName>
                                        </p:attrNameLst>
                                      </p:cBhvr>
                                      <p:to>
                                        <p:strVal val="visible"/>
                                      </p:to>
                                    </p:set>
                                    <p:animEffect transition="in" filter="dissolve">
                                      <p:cBhvr>
                                        <p:cTn id="10" dur="500"/>
                                        <p:tgtEl>
                                          <p:spTgt spid="15404"/>
                                        </p:tgtEl>
                                      </p:cBhvr>
                                    </p:animEffect>
                                  </p:childTnLst>
                                </p:cTn>
                              </p:par>
                              <p:par>
                                <p:cTn id="11" presetID="9" presetClass="entr" presetSubtype="0" fill="hold" nodeType="withEffect">
                                  <p:stCondLst>
                                    <p:cond delay="0"/>
                                  </p:stCondLst>
                                  <p:childTnLst>
                                    <p:set>
                                      <p:cBhvr>
                                        <p:cTn id="12" dur="1" fill="hold">
                                          <p:stCondLst>
                                            <p:cond delay="0"/>
                                          </p:stCondLst>
                                        </p:cTn>
                                        <p:tgtEl>
                                          <p:spTgt spid="15401"/>
                                        </p:tgtEl>
                                        <p:attrNameLst>
                                          <p:attrName>style.visibility</p:attrName>
                                        </p:attrNameLst>
                                      </p:cBhvr>
                                      <p:to>
                                        <p:strVal val="visible"/>
                                      </p:to>
                                    </p:set>
                                    <p:animEffect transition="in" filter="dissolve">
                                      <p:cBhvr>
                                        <p:cTn id="13" dur="500"/>
                                        <p:tgtEl>
                                          <p:spTgt spid="15401"/>
                                        </p:tgtEl>
                                      </p:cBhvr>
                                    </p:animEffect>
                                  </p:childTnLst>
                                </p:cTn>
                              </p:par>
                              <p:par>
                                <p:cTn id="14" presetID="9" presetClass="entr" presetSubtype="0" fill="hold" nodeType="withEffect">
                                  <p:stCondLst>
                                    <p:cond delay="0"/>
                                  </p:stCondLst>
                                  <p:childTnLst>
                                    <p:set>
                                      <p:cBhvr>
                                        <p:cTn id="15" dur="1" fill="hold">
                                          <p:stCondLst>
                                            <p:cond delay="0"/>
                                          </p:stCondLst>
                                        </p:cTn>
                                        <p:tgtEl>
                                          <p:spTgt spid="15402"/>
                                        </p:tgtEl>
                                        <p:attrNameLst>
                                          <p:attrName>style.visibility</p:attrName>
                                        </p:attrNameLst>
                                      </p:cBhvr>
                                      <p:to>
                                        <p:strVal val="visible"/>
                                      </p:to>
                                    </p:set>
                                    <p:animEffect transition="in" filter="dissolve">
                                      <p:cBhvr>
                                        <p:cTn id="16" dur="500"/>
                                        <p:tgtEl>
                                          <p:spTgt spid="1540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398"/>
                                        </p:tgtEl>
                                        <p:attrNameLst>
                                          <p:attrName>style.visibility</p:attrName>
                                        </p:attrNameLst>
                                      </p:cBhvr>
                                      <p:to>
                                        <p:strVal val="visible"/>
                                      </p:to>
                                    </p:set>
                                    <p:animEffect transition="in" filter="dissolve">
                                      <p:cBhvr>
                                        <p:cTn id="19" dur="500"/>
                                        <p:tgtEl>
                                          <p:spTgt spid="1539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dissolve">
                                      <p:cBhvr>
                                        <p:cTn id="22" dur="500"/>
                                        <p:tgtEl>
                                          <p:spTgt spid="15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5407"/>
                                        </p:tgtEl>
                                        <p:attrNameLst>
                                          <p:attrName>style.visibility</p:attrName>
                                        </p:attrNameLst>
                                      </p:cBhvr>
                                      <p:to>
                                        <p:strVal val="visible"/>
                                      </p:to>
                                    </p:set>
                                    <p:anim calcmode="lin" valueType="num">
                                      <p:cBhvr additive="base">
                                        <p:cTn id="27" dur="500" fill="hold"/>
                                        <p:tgtEl>
                                          <p:spTgt spid="15407"/>
                                        </p:tgtEl>
                                        <p:attrNameLst>
                                          <p:attrName>ppt_x</p:attrName>
                                        </p:attrNameLst>
                                      </p:cBhvr>
                                      <p:tavLst>
                                        <p:tav tm="0">
                                          <p:val>
                                            <p:strVal val="0-#ppt_w/2"/>
                                          </p:val>
                                        </p:tav>
                                        <p:tav tm="100000">
                                          <p:val>
                                            <p:strVal val="#ppt_x"/>
                                          </p:val>
                                        </p:tav>
                                      </p:tavLst>
                                    </p:anim>
                                    <p:anim calcmode="lin" valueType="num">
                                      <p:cBhvr additive="base">
                                        <p:cTn id="28" dur="500" fill="hold"/>
                                        <p:tgtEl>
                                          <p:spTgt spid="15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9" grpId="0" animBg="1"/>
      <p:bldP spid="15398" grpId="0" autoUpdateAnimBg="0"/>
      <p:bldP spid="15365" grpId="0" autoUpdateAnimBg="0"/>
    </p:bldLst>
  </p:timing>
</p:sld>
</file>

<file path=ppt/theme/theme1.xml><?xml version="1.0" encoding="utf-8"?>
<a:theme xmlns:a="http://schemas.openxmlformats.org/drawingml/2006/main" name="Microsoft Office 98">
  <a:themeElements>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1522</TotalTime>
  <Pages>51</Pages>
  <Words>1694</Words>
  <Application>Microsoft Office PowerPoint</Application>
  <PresentationFormat>Custom</PresentationFormat>
  <Paragraphs>340</Paragraphs>
  <Slides>39</Slides>
  <Notes>7</Notes>
  <HiddenSlides>0</HiddenSlides>
  <MMClips>5</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Microsoft Office 98</vt:lpstr>
      <vt:lpstr>CHEMICAL BONDING</vt:lpstr>
      <vt:lpstr>Chemical Bonding</vt:lpstr>
      <vt:lpstr>Review of Chemical Bonds</vt:lpstr>
      <vt:lpstr>The type of bond can usually be calculated by finding the difference in electronegativity of the two atoms that are going together.</vt:lpstr>
      <vt:lpstr>Electronegativity Difference</vt:lpstr>
      <vt:lpstr>Ionic Bonds</vt:lpstr>
      <vt:lpstr>Electron Distribution in Molecules</vt:lpstr>
      <vt:lpstr>Bond and Lone Pairs</vt:lpstr>
      <vt:lpstr>Bond Formation</vt:lpstr>
      <vt:lpstr>Review of Valence Electrons</vt:lpstr>
      <vt:lpstr>Review of Valence Electrons</vt:lpstr>
      <vt:lpstr>Steps for Building a Dot Structure</vt:lpstr>
      <vt:lpstr>PowerPoint Presentation</vt:lpstr>
      <vt:lpstr>Steps for Building a Dot Structure</vt:lpstr>
      <vt:lpstr>PowerPoint Presentation</vt:lpstr>
      <vt:lpstr>PowerPoint Presentation</vt:lpstr>
      <vt:lpstr>Carbon Dioxide, CO2 N = 24 A = 16 S =  8 </vt:lpstr>
      <vt:lpstr>Carbon Dioxide, CO2 N = 24 A = 16 S =  8</vt:lpstr>
      <vt:lpstr>Double and even triple bonds are commonly observed for C, N, P, O, and S</vt:lpstr>
      <vt:lpstr>Now You Try One! Draw Carbon tetrachloride, CCl4</vt:lpstr>
      <vt:lpstr>Keep an Eye on the Ions!</vt:lpstr>
      <vt:lpstr>Violations of the Octet Rule (Honors only)</vt:lpstr>
      <vt:lpstr>MOLECULAR GEOMETRY</vt:lpstr>
      <vt:lpstr>PowerPoint Presentation</vt:lpstr>
      <vt:lpstr>Some Common Geometries</vt:lpstr>
      <vt:lpstr>VSEPR charts</vt:lpstr>
      <vt:lpstr>PowerPoint Presentation</vt:lpstr>
      <vt:lpstr>VSEPR charts</vt:lpstr>
      <vt:lpstr>VSEPR charts</vt:lpstr>
      <vt:lpstr>VSEPR charts</vt:lpstr>
      <vt:lpstr>VSEPR Theory:  Molecular Shapes</vt:lpstr>
      <vt:lpstr>Polar and Nonpolar Bonds</vt:lpstr>
      <vt:lpstr>Polarity of Molecules</vt:lpstr>
      <vt:lpstr>Molecular Polarity</vt:lpstr>
      <vt:lpstr>Diatomic Elements H2, N2, O2, F2, Cl2, Br2, I2</vt:lpstr>
      <vt:lpstr>Bond Polarity</vt:lpstr>
      <vt:lpstr>PowerPoint Presentation</vt:lpstr>
      <vt:lpstr>Bond Polarity</vt:lpstr>
      <vt:lpstr>Resonance Structures</vt:lpstr>
    </vt:vector>
  </TitlesOfParts>
  <LinksUpToDate>false</LinksUpToDate>
  <SharedDoc>false</SharedDoc>
  <HyperlinkBase>chemistrygeek.com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(short)</dc:title>
  <dc:subject>Chemistry I (High School)</dc:subject>
  <dc:creator>Neil Rapp</dc:creator>
  <cp:keywords>bonds, covalent, ionic, metallic, VSEPR, Lewis structures</cp:keywords>
  <cp:lastModifiedBy>AISD Employee</cp:lastModifiedBy>
  <cp:revision>228</cp:revision>
  <cp:lastPrinted>2002-08-28T21:29:00Z</cp:lastPrinted>
  <dcterms:created xsi:type="dcterms:W3CDTF">1999-03-19T14:56:56Z</dcterms:created>
  <dcterms:modified xsi:type="dcterms:W3CDTF">2013-09-16T16:16:39Z</dcterms:modified>
</cp:coreProperties>
</file>