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6" r:id="rId3"/>
    <p:sldId id="257" r:id="rId4"/>
    <p:sldId id="258" r:id="rId5"/>
    <p:sldId id="288" r:id="rId6"/>
    <p:sldId id="283" r:id="rId7"/>
    <p:sldId id="282" r:id="rId8"/>
    <p:sldId id="259" r:id="rId9"/>
    <p:sldId id="284" r:id="rId10"/>
    <p:sldId id="285" r:id="rId11"/>
    <p:sldId id="261" r:id="rId12"/>
    <p:sldId id="262" r:id="rId13"/>
    <p:sldId id="260" r:id="rId14"/>
    <p:sldId id="265" r:id="rId15"/>
    <p:sldId id="268" r:id="rId16"/>
    <p:sldId id="290" r:id="rId17"/>
    <p:sldId id="264" r:id="rId18"/>
    <p:sldId id="266" r:id="rId19"/>
    <p:sldId id="272" r:id="rId20"/>
    <p:sldId id="289" r:id="rId21"/>
    <p:sldId id="270" r:id="rId22"/>
    <p:sldId id="271" r:id="rId23"/>
    <p:sldId id="273" r:id="rId24"/>
    <p:sldId id="274" r:id="rId25"/>
    <p:sldId id="275" r:id="rId26"/>
    <p:sldId id="269" r:id="rId27"/>
    <p:sldId id="277" r:id="rId28"/>
    <p:sldId id="278" r:id="rId29"/>
    <p:sldId id="276" r:id="rId30"/>
    <p:sldId id="279" r:id="rId31"/>
    <p:sldId id="280" r:id="rId32"/>
    <p:sldId id="281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0227" autoAdjust="0"/>
  </p:normalViewPr>
  <p:slideViewPr>
    <p:cSldViewPr>
      <p:cViewPr varScale="1">
        <p:scale>
          <a:sx n="84" d="100"/>
          <a:sy n="84" d="100"/>
        </p:scale>
        <p:origin x="-115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C1A6B-CAFA-4E87-9FDF-EC4E158BEC56}" type="datetimeFigureOut">
              <a:rPr lang="en-US" smtClean="0"/>
              <a:pPr/>
              <a:t>5/16/2013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59CC478-B808-41FD-B6DF-3E524AEC0F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C1A6B-CAFA-4E87-9FDF-EC4E158BEC56}" type="datetimeFigureOut">
              <a:rPr lang="en-US" smtClean="0"/>
              <a:pPr/>
              <a:t>5/16/2013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CC478-B808-41FD-B6DF-3E524AEC0F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D59CC478-B808-41FD-B6DF-3E524AEC0F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C1A6B-CAFA-4E87-9FDF-EC4E158BEC56}" type="datetimeFigureOut">
              <a:rPr lang="en-US" smtClean="0"/>
              <a:pPr/>
              <a:t>5/16/2013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C1A6B-CAFA-4E87-9FDF-EC4E158BEC56}" type="datetimeFigureOut">
              <a:rPr lang="en-US" smtClean="0"/>
              <a:pPr/>
              <a:t>5/16/2013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D59CC478-B808-41FD-B6DF-3E524AEC0F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C1A6B-CAFA-4E87-9FDF-EC4E158BEC56}" type="datetimeFigureOut">
              <a:rPr lang="en-US" smtClean="0"/>
              <a:pPr/>
              <a:t>5/16/2013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59CC478-B808-41FD-B6DF-3E524AEC0F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BD2C1A6B-CAFA-4E87-9FDF-EC4E158BEC56}" type="datetimeFigureOut">
              <a:rPr lang="en-US" smtClean="0"/>
              <a:pPr/>
              <a:t>5/16/2013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CC478-B808-41FD-B6DF-3E524AEC0F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C1A6B-CAFA-4E87-9FDF-EC4E158BEC56}" type="datetimeFigureOut">
              <a:rPr lang="en-US" smtClean="0"/>
              <a:pPr/>
              <a:t>5/16/2013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D59CC478-B808-41FD-B6DF-3E524AEC0F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C1A6B-CAFA-4E87-9FDF-EC4E158BEC56}" type="datetimeFigureOut">
              <a:rPr lang="en-US" smtClean="0"/>
              <a:pPr/>
              <a:t>5/16/2013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D59CC478-B808-41FD-B6DF-3E524AEC0F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C1A6B-CAFA-4E87-9FDF-EC4E158BEC56}" type="datetimeFigureOut">
              <a:rPr lang="en-US" smtClean="0"/>
              <a:pPr/>
              <a:t>5/16/2013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59CC478-B808-41FD-B6DF-3E524AEC0F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59CC478-B808-41FD-B6DF-3E524AEC0F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C1A6B-CAFA-4E87-9FDF-EC4E158BEC56}" type="datetimeFigureOut">
              <a:rPr lang="en-US" smtClean="0"/>
              <a:pPr/>
              <a:t>5/16/2013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D59CC478-B808-41FD-B6DF-3E524AEC0F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BD2C1A6B-CAFA-4E87-9FDF-EC4E158BEC56}" type="datetimeFigureOut">
              <a:rPr lang="en-US" smtClean="0"/>
              <a:pPr/>
              <a:t>5/16/2013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BD2C1A6B-CAFA-4E87-9FDF-EC4E158BEC56}" type="datetimeFigureOut">
              <a:rPr lang="en-US" smtClean="0"/>
              <a:pPr/>
              <a:t>5/16/2013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59CC478-B808-41FD-B6DF-3E524AEC0F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-228600"/>
            <a:ext cx="7772400" cy="2514600"/>
          </a:xfrm>
        </p:spPr>
        <p:txBody>
          <a:bodyPr>
            <a:normAutofit/>
          </a:bodyPr>
          <a:lstStyle/>
          <a:p>
            <a:r>
              <a:rPr lang="en-US" sz="3500" dirty="0" smtClean="0"/>
              <a:t>Moles to Grams</a:t>
            </a:r>
            <a:br>
              <a:rPr lang="en-US" sz="3500" dirty="0" smtClean="0"/>
            </a:br>
            <a:r>
              <a:rPr lang="en-US" sz="3500" dirty="0" err="1" smtClean="0"/>
              <a:t>Grams</a:t>
            </a:r>
            <a:r>
              <a:rPr lang="en-US" sz="3500" dirty="0" smtClean="0"/>
              <a:t> to Moles</a:t>
            </a:r>
            <a:br>
              <a:rPr lang="en-US" sz="3500" dirty="0" smtClean="0"/>
            </a:br>
            <a:r>
              <a:rPr lang="en-US" sz="3500" dirty="0" smtClean="0"/>
              <a:t>Liters to Moles</a:t>
            </a:r>
            <a:br>
              <a:rPr lang="en-US" sz="3500" dirty="0" smtClean="0"/>
            </a:br>
            <a:r>
              <a:rPr lang="en-US" sz="3500" dirty="0" err="1" smtClean="0"/>
              <a:t>Moles</a:t>
            </a:r>
            <a:r>
              <a:rPr lang="en-US" sz="3500" dirty="0" smtClean="0"/>
              <a:t> to Liters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42715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Mole Chart- Very Important!!!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Users\ndrouet\Desktop\scan00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878246"/>
            <a:ext cx="7162800" cy="59080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041267" y="3832249"/>
            <a:ext cx="19731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Molecules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Atoms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Formula units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Ions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505200" y="3581400"/>
            <a:ext cx="195758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50"/>
                </a:solidFill>
              </a:rPr>
              <a:t>Start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B050"/>
              </a:solidFill>
              <a:effectLst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82715" y="5715000"/>
            <a:ext cx="162095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End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C00000"/>
              </a:solidFill>
              <a:effectLst/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1828800" y="4114800"/>
            <a:ext cx="1600200" cy="914400"/>
          </a:xfrm>
          <a:prstGeom prst="straightConnector1">
            <a:avLst/>
          </a:prstGeom>
          <a:ln w="57150">
            <a:headEnd w="lg" len="lg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838200" y="4495800"/>
            <a:ext cx="914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Grams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4023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4.6 moles of sodium hydroxide (</a:t>
            </a:r>
            <a:r>
              <a:rPr lang="en-US" dirty="0" err="1" smtClean="0"/>
              <a:t>NaOH</a:t>
            </a:r>
            <a:r>
              <a:rPr lang="en-US" dirty="0" smtClean="0"/>
              <a:t>) to grams</a:t>
            </a:r>
          </a:p>
          <a:p>
            <a:endParaRPr lang="en-US" dirty="0"/>
          </a:p>
          <a:p>
            <a:endParaRPr lang="en-US" dirty="0" smtClean="0"/>
          </a:p>
          <a:p>
            <a:pPr lvl="8">
              <a:buNone/>
            </a:pPr>
            <a:r>
              <a:rPr lang="en-US" dirty="0" smtClean="0"/>
              <a:t>                                                                                               </a:t>
            </a:r>
            <a:r>
              <a:rPr lang="en-US" sz="3200" dirty="0" smtClean="0"/>
              <a:t>=</a:t>
            </a:r>
            <a:r>
              <a:rPr lang="en-US" dirty="0" smtClean="0"/>
              <a:t>  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= 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5799" y="2743200"/>
            <a:ext cx="401730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4.6 </a:t>
            </a:r>
            <a:r>
              <a:rPr lang="en-US" sz="3200" dirty="0" err="1" smtClean="0"/>
              <a:t>mol</a:t>
            </a:r>
            <a:r>
              <a:rPr lang="en-US" sz="3200" dirty="0" smtClean="0"/>
              <a:t> </a:t>
            </a:r>
            <a:r>
              <a:rPr lang="en-US" sz="3200" dirty="0" err="1" smtClean="0"/>
              <a:t>NaOH</a:t>
            </a:r>
            <a:r>
              <a:rPr lang="en-US" sz="3200" dirty="0" smtClean="0"/>
              <a:t>    X</a:t>
            </a:r>
          </a:p>
          <a:p>
            <a:endParaRPr lang="en-US" sz="3200" dirty="0"/>
          </a:p>
        </p:txBody>
      </p:sp>
      <p:cxnSp>
        <p:nvCxnSpPr>
          <p:cNvPr id="6" name="Straight Connector 5"/>
          <p:cNvCxnSpPr>
            <a:stCxn id="4" idx="1"/>
          </p:cNvCxnSpPr>
          <p:nvPr/>
        </p:nvCxnSpPr>
        <p:spPr>
          <a:xfrm>
            <a:off x="685799" y="3281809"/>
            <a:ext cx="60579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771464" y="3327359"/>
            <a:ext cx="23913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/>
              <a:t>m</a:t>
            </a:r>
            <a:r>
              <a:rPr lang="en-US" sz="3200" dirty="0" err="1" smtClean="0"/>
              <a:t>ol</a:t>
            </a:r>
            <a:r>
              <a:rPr lang="en-US" sz="3200" dirty="0" smtClean="0"/>
              <a:t> </a:t>
            </a:r>
            <a:r>
              <a:rPr lang="en-US" sz="3200" dirty="0" err="1" smtClean="0"/>
              <a:t>NaOH</a:t>
            </a:r>
            <a:endParaRPr lang="en-US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4419600" y="3276600"/>
            <a:ext cx="1295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1</a:t>
            </a:r>
            <a:endParaRPr lang="en-US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4976532" y="2697032"/>
            <a:ext cx="1981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g </a:t>
            </a:r>
            <a:r>
              <a:rPr lang="en-US" sz="3200" dirty="0" err="1" smtClean="0"/>
              <a:t>NaOH</a:t>
            </a:r>
            <a:endParaRPr lang="en-US" sz="3200" dirty="0"/>
          </a:p>
        </p:txBody>
      </p:sp>
      <p:sp>
        <p:nvSpPr>
          <p:cNvPr id="11" name="TextBox 10"/>
          <p:cNvSpPr txBox="1"/>
          <p:nvPr/>
        </p:nvSpPr>
        <p:spPr>
          <a:xfrm>
            <a:off x="4495800" y="2667000"/>
            <a:ext cx="762000" cy="5795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40</a:t>
            </a:r>
            <a:endParaRPr lang="en-US" sz="3200" dirty="0"/>
          </a:p>
        </p:txBody>
      </p:sp>
      <p:sp>
        <p:nvSpPr>
          <p:cNvPr id="12" name="TextBox 11"/>
          <p:cNvSpPr txBox="1"/>
          <p:nvPr/>
        </p:nvSpPr>
        <p:spPr>
          <a:xfrm>
            <a:off x="979394" y="4495800"/>
            <a:ext cx="320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184 g </a:t>
            </a:r>
            <a:r>
              <a:rPr lang="en-US" sz="3600" dirty="0" err="1" smtClean="0"/>
              <a:t>NaOH</a:t>
            </a:r>
            <a:endParaRPr lang="en-US" sz="3600" dirty="0"/>
          </a:p>
        </p:txBody>
      </p:sp>
      <p:sp>
        <p:nvSpPr>
          <p:cNvPr id="13" name="TextBox 12"/>
          <p:cNvSpPr txBox="1"/>
          <p:nvPr/>
        </p:nvSpPr>
        <p:spPr>
          <a:xfrm>
            <a:off x="6096000" y="2209800"/>
            <a:ext cx="2743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Molar mass of </a:t>
            </a:r>
            <a:r>
              <a:rPr lang="en-US" dirty="0" err="1" smtClean="0"/>
              <a:t>NaOH</a:t>
            </a:r>
            <a:endParaRPr lang="en-US" dirty="0"/>
          </a:p>
        </p:txBody>
      </p:sp>
      <p:cxnSp>
        <p:nvCxnSpPr>
          <p:cNvPr id="15" name="Straight Arrow Connector 14"/>
          <p:cNvCxnSpPr>
            <a:stCxn id="13" idx="1"/>
          </p:cNvCxnSpPr>
          <p:nvPr/>
        </p:nvCxnSpPr>
        <p:spPr>
          <a:xfrm rot="10800000" flipV="1">
            <a:off x="4953000" y="2400300"/>
            <a:ext cx="1143000" cy="4191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4191000" y="2743200"/>
            <a:ext cx="0" cy="1219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7583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9" grpId="0"/>
      <p:bldP spid="10" grpId="0"/>
      <p:bldP spid="11" grpId="0"/>
      <p:bldP spid="1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/>
              <a:t>Make sure you have your mole chart (</a:t>
            </a:r>
            <a:r>
              <a:rPr lang="en-US" sz="2800" dirty="0">
                <a:solidFill>
                  <a:srgbClr val="00B050"/>
                </a:solidFill>
              </a:rPr>
              <a:t>green sheet</a:t>
            </a:r>
            <a:r>
              <a:rPr lang="en-US" sz="2800" dirty="0"/>
              <a:t>) at all times.  </a:t>
            </a:r>
            <a:endParaRPr lang="en-US" sz="2800" dirty="0" smtClean="0"/>
          </a:p>
          <a:p>
            <a:endParaRPr lang="en-US" sz="2800" dirty="0"/>
          </a:p>
          <a:p>
            <a:r>
              <a:rPr lang="en-US" dirty="0" smtClean="0"/>
              <a:t>Convert 35.0 g of sulfuric acid (H</a:t>
            </a:r>
            <a:r>
              <a:rPr lang="en-US" sz="1800" dirty="0" smtClean="0"/>
              <a:t>3</a:t>
            </a:r>
            <a:r>
              <a:rPr lang="en-US" dirty="0" smtClean="0"/>
              <a:t>SO</a:t>
            </a:r>
            <a:r>
              <a:rPr lang="en-US" sz="1800" dirty="0" smtClean="0"/>
              <a:t>4</a:t>
            </a:r>
            <a:r>
              <a:rPr lang="en-US" dirty="0" smtClean="0"/>
              <a:t>) to molecules of H</a:t>
            </a:r>
            <a:r>
              <a:rPr lang="en-US" sz="1800" dirty="0" smtClean="0"/>
              <a:t>3</a:t>
            </a:r>
            <a:r>
              <a:rPr lang="en-US" dirty="0" smtClean="0"/>
              <a:t>SO</a:t>
            </a:r>
            <a:r>
              <a:rPr lang="en-US" sz="1800" dirty="0" smtClean="0"/>
              <a:t>4</a:t>
            </a:r>
          </a:p>
          <a:p>
            <a:endParaRPr lang="en-US" sz="1800" dirty="0"/>
          </a:p>
          <a:p>
            <a:r>
              <a:rPr lang="en-US" sz="2800" dirty="0" smtClean="0"/>
              <a:t>Where do you </a:t>
            </a:r>
            <a:r>
              <a:rPr lang="en-US" sz="2800" dirty="0" smtClean="0">
                <a:solidFill>
                  <a:srgbClr val="00B050"/>
                </a:solidFill>
              </a:rPr>
              <a:t>start </a:t>
            </a:r>
            <a:r>
              <a:rPr lang="en-US" sz="2800" dirty="0" smtClean="0"/>
              <a:t>and where do you </a:t>
            </a:r>
            <a:r>
              <a:rPr lang="en-US" sz="2800" dirty="0" smtClean="0">
                <a:solidFill>
                  <a:srgbClr val="FF0000"/>
                </a:solidFill>
              </a:rPr>
              <a:t>end</a:t>
            </a:r>
            <a:r>
              <a:rPr lang="en-US" sz="2800" dirty="0" smtClean="0"/>
              <a:t>? Follow the arrows.</a:t>
            </a:r>
          </a:p>
          <a:p>
            <a:r>
              <a:rPr lang="en-US" sz="2800" dirty="0" smtClean="0"/>
              <a:t>Start= </a:t>
            </a:r>
            <a:r>
              <a:rPr lang="en-US" sz="2800" dirty="0" smtClean="0">
                <a:solidFill>
                  <a:srgbClr val="00B050"/>
                </a:solidFill>
              </a:rPr>
              <a:t>mass (g)</a:t>
            </a:r>
          </a:p>
          <a:p>
            <a:r>
              <a:rPr lang="en-US" sz="2800" dirty="0" smtClean="0"/>
              <a:t>End= </a:t>
            </a:r>
            <a:r>
              <a:rPr lang="en-US" sz="2800" dirty="0" smtClean="0">
                <a:solidFill>
                  <a:srgbClr val="FF0000"/>
                </a:solidFill>
              </a:rPr>
              <a:t>molecules </a:t>
            </a:r>
            <a:endParaRPr lang="en-US" sz="2800" dirty="0"/>
          </a:p>
          <a:p>
            <a:endParaRPr lang="en-US" sz="28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647812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Mole Chart- Very Important!!!</a:t>
            </a:r>
            <a:endParaRPr lang="en-US" dirty="0"/>
          </a:p>
        </p:txBody>
      </p:sp>
      <p:pic>
        <p:nvPicPr>
          <p:cNvPr id="1026" name="Picture 2" descr="C:\Users\ndrouet\Desktop\scan00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878246"/>
            <a:ext cx="7162800" cy="59080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041267" y="3832249"/>
            <a:ext cx="19731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Molecules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Atoms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Formula units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Ions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143000" y="6019800"/>
            <a:ext cx="195758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50"/>
                </a:solidFill>
              </a:rPr>
              <a:t>Start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B050"/>
              </a:solidFill>
              <a:effectLst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402454" y="6006356"/>
            <a:ext cx="162095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End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C00000"/>
              </a:solidFill>
              <a:effectLst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562600" y="2514600"/>
            <a:ext cx="2286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You have to go through moles to get to molecules.</a:t>
            </a:r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4953000" y="3437930"/>
            <a:ext cx="609600" cy="7530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3352800" y="6400800"/>
            <a:ext cx="2819400" cy="0"/>
          </a:xfrm>
          <a:prstGeom prst="straightConnector1">
            <a:avLst/>
          </a:prstGeom>
          <a:ln w="57150">
            <a:headEnd w="lg" len="lg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Multiply 12"/>
          <p:cNvSpPr/>
          <p:nvPr/>
        </p:nvSpPr>
        <p:spPr>
          <a:xfrm>
            <a:off x="4038600" y="5943600"/>
            <a:ext cx="914400" cy="914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1600200" y="4191000"/>
            <a:ext cx="1752600" cy="914400"/>
          </a:xfrm>
          <a:prstGeom prst="straightConnector1">
            <a:avLst/>
          </a:prstGeom>
          <a:ln w="57150">
            <a:headEnd w="lg" len="lg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5257800" y="4191000"/>
            <a:ext cx="1524000" cy="838200"/>
          </a:xfrm>
          <a:prstGeom prst="straightConnector1">
            <a:avLst/>
          </a:prstGeom>
          <a:ln w="57150">
            <a:headEnd w="lg" len="lg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7673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1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35.0 g of sulfuric acid (H</a:t>
            </a:r>
            <a:r>
              <a:rPr lang="en-US" sz="1800" dirty="0"/>
              <a:t>3</a:t>
            </a:r>
            <a:r>
              <a:rPr lang="en-US" dirty="0"/>
              <a:t>SO</a:t>
            </a:r>
            <a:r>
              <a:rPr lang="en-US" sz="1800" dirty="0"/>
              <a:t>4</a:t>
            </a:r>
            <a:r>
              <a:rPr lang="en-US" dirty="0"/>
              <a:t>) to molecules of H</a:t>
            </a:r>
            <a:r>
              <a:rPr lang="en-US" sz="1800" dirty="0"/>
              <a:t>3</a:t>
            </a:r>
            <a:r>
              <a:rPr lang="en-US" dirty="0"/>
              <a:t>SO</a:t>
            </a:r>
            <a:r>
              <a:rPr lang="en-US" sz="1800" dirty="0"/>
              <a:t>4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88259" y="2824490"/>
            <a:ext cx="3048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35 g H3SO4  X  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3048000" y="3295120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g</a:t>
            </a:r>
            <a:r>
              <a:rPr lang="en-US" sz="2400" dirty="0" smtClean="0"/>
              <a:t> H3SO4</a:t>
            </a:r>
            <a:endParaRPr lang="en-US" sz="2400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304800" y="3276600"/>
            <a:ext cx="8686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438400" y="3286155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 smtClean="0"/>
              <a:t>99</a:t>
            </a:r>
            <a:endParaRPr lang="en-US" sz="2400" u="sng" dirty="0"/>
          </a:p>
        </p:txBody>
      </p:sp>
      <p:sp>
        <p:nvSpPr>
          <p:cNvPr id="10" name="TextBox 9"/>
          <p:cNvSpPr txBox="1"/>
          <p:nvPr/>
        </p:nvSpPr>
        <p:spPr>
          <a:xfrm>
            <a:off x="2895600" y="2824490"/>
            <a:ext cx="2362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mol</a:t>
            </a:r>
            <a:r>
              <a:rPr lang="en-US" sz="2400" dirty="0" smtClean="0"/>
              <a:t> H3SO4     </a:t>
            </a:r>
          </a:p>
          <a:p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2554941" y="2743200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</a:t>
            </a:r>
            <a:endParaRPr lang="en-US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4800600" y="2824490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X</a:t>
            </a:r>
            <a:endParaRPr lang="en-US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5257800" y="3295120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</a:t>
            </a:r>
            <a:endParaRPr lang="en-US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5558118" y="3297352"/>
            <a:ext cx="2362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mol</a:t>
            </a:r>
            <a:r>
              <a:rPr lang="en-US" sz="2400" dirty="0" smtClean="0"/>
              <a:t> H3SO4     </a:t>
            </a:r>
          </a:p>
          <a:p>
            <a:endParaRPr lang="en-US" sz="2400" dirty="0"/>
          </a:p>
        </p:txBody>
      </p:sp>
      <p:sp>
        <p:nvSpPr>
          <p:cNvPr id="18" name="TextBox 17"/>
          <p:cNvSpPr txBox="1"/>
          <p:nvPr/>
        </p:nvSpPr>
        <p:spPr>
          <a:xfrm>
            <a:off x="5257800" y="2824490"/>
            <a:ext cx="190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6.02 X 10 </a:t>
            </a:r>
            <a:r>
              <a:rPr lang="en-US" sz="2400" baseline="30000" dirty="0" smtClean="0"/>
              <a:t>23</a:t>
            </a:r>
            <a:endParaRPr lang="en-US" sz="2400" dirty="0"/>
          </a:p>
        </p:txBody>
      </p:sp>
      <p:sp>
        <p:nvSpPr>
          <p:cNvPr id="19" name="TextBox 18"/>
          <p:cNvSpPr txBox="1"/>
          <p:nvPr/>
        </p:nvSpPr>
        <p:spPr>
          <a:xfrm>
            <a:off x="7010400" y="2884694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Molecules H</a:t>
            </a:r>
            <a:r>
              <a:rPr lang="en-US" sz="1200" dirty="0" smtClean="0"/>
              <a:t>3</a:t>
            </a:r>
            <a:r>
              <a:rPr lang="en-US" dirty="0" smtClean="0"/>
              <a:t>SO</a:t>
            </a:r>
            <a:r>
              <a:rPr lang="en-US" sz="1200" dirty="0" smtClean="0"/>
              <a:t>4</a:t>
            </a:r>
            <a:endParaRPr lang="en-US" sz="1200" dirty="0"/>
          </a:p>
        </p:txBody>
      </p:sp>
      <p:sp>
        <p:nvSpPr>
          <p:cNvPr id="20" name="TextBox 19"/>
          <p:cNvSpPr txBox="1"/>
          <p:nvPr/>
        </p:nvSpPr>
        <p:spPr>
          <a:xfrm>
            <a:off x="381000" y="5029200"/>
            <a:ext cx="63582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= </a:t>
            </a:r>
            <a:r>
              <a:rPr lang="en-US" sz="2800" dirty="0" smtClean="0"/>
              <a:t>2.13 X 10</a:t>
            </a:r>
            <a:r>
              <a:rPr lang="en-US" sz="2800" baseline="30000" dirty="0" smtClean="0"/>
              <a:t>23</a:t>
            </a:r>
            <a:r>
              <a:rPr lang="en-US" sz="2800" dirty="0" smtClean="0"/>
              <a:t> molecules H</a:t>
            </a:r>
            <a:r>
              <a:rPr lang="en-US" dirty="0" smtClean="0"/>
              <a:t>3</a:t>
            </a:r>
            <a:r>
              <a:rPr lang="en-US" sz="2800" dirty="0" smtClean="0"/>
              <a:t>SO</a:t>
            </a:r>
            <a:r>
              <a:rPr lang="en-US" dirty="0" smtClean="0"/>
              <a:t>4</a:t>
            </a:r>
            <a:r>
              <a:rPr lang="en-US" sz="2800" dirty="0" smtClean="0"/>
              <a:t> </a:t>
            </a:r>
            <a:endParaRPr lang="en-US" sz="2800" dirty="0"/>
          </a:p>
        </p:txBody>
      </p:sp>
      <p:sp>
        <p:nvSpPr>
          <p:cNvPr id="21" name="TextBox 20"/>
          <p:cNvSpPr txBox="1"/>
          <p:nvPr/>
        </p:nvSpPr>
        <p:spPr>
          <a:xfrm>
            <a:off x="381000" y="4114800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Molar mass of H</a:t>
            </a:r>
            <a:r>
              <a:rPr lang="en-US" sz="1200" dirty="0" smtClean="0"/>
              <a:t>3</a:t>
            </a:r>
            <a:r>
              <a:rPr lang="en-US" dirty="0" smtClean="0"/>
              <a:t>SO</a:t>
            </a:r>
            <a:r>
              <a:rPr lang="en-US" sz="1100" dirty="0" smtClean="0"/>
              <a:t>4</a:t>
            </a:r>
            <a:endParaRPr lang="en-US" dirty="0"/>
          </a:p>
        </p:txBody>
      </p:sp>
      <p:cxnSp>
        <p:nvCxnSpPr>
          <p:cNvPr id="23" name="Straight Arrow Connector 22"/>
          <p:cNvCxnSpPr/>
          <p:nvPr/>
        </p:nvCxnSpPr>
        <p:spPr>
          <a:xfrm flipV="1">
            <a:off x="1828800" y="3733800"/>
            <a:ext cx="533400" cy="3810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V="1">
            <a:off x="2438400" y="2590800"/>
            <a:ext cx="0" cy="1219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5257800" y="2667000"/>
            <a:ext cx="0" cy="1219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9611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9" grpId="0"/>
      <p:bldP spid="10" grpId="0"/>
      <p:bldP spid="11" grpId="0"/>
      <p:bldP spid="14" grpId="0"/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Make sure you have your mole chart </a:t>
            </a:r>
            <a:r>
              <a:rPr lang="en-US" sz="2800" dirty="0" smtClean="0"/>
              <a:t>at </a:t>
            </a:r>
            <a:r>
              <a:rPr lang="en-US" sz="2800" dirty="0"/>
              <a:t>all times.  </a:t>
            </a:r>
            <a:endParaRPr lang="en-US" sz="2800" dirty="0" smtClean="0"/>
          </a:p>
          <a:p>
            <a:endParaRPr lang="en-US" sz="2800" dirty="0"/>
          </a:p>
          <a:p>
            <a:r>
              <a:rPr lang="en-US" dirty="0" smtClean="0"/>
              <a:t>Convert </a:t>
            </a:r>
            <a:r>
              <a:rPr lang="en-US" dirty="0"/>
              <a:t>3.4 X 10 </a:t>
            </a:r>
            <a:r>
              <a:rPr lang="en-US" baseline="30000" dirty="0"/>
              <a:t>24</a:t>
            </a:r>
            <a:r>
              <a:rPr lang="en-US" dirty="0"/>
              <a:t> </a:t>
            </a:r>
            <a:r>
              <a:rPr lang="en-US" dirty="0" smtClean="0"/>
              <a:t>atoms of </a:t>
            </a:r>
            <a:r>
              <a:rPr lang="en-US" dirty="0"/>
              <a:t>sodium chloride to grams </a:t>
            </a:r>
            <a:endParaRPr lang="en-US" sz="1800" dirty="0"/>
          </a:p>
          <a:p>
            <a:endParaRPr lang="en-US" sz="1800" dirty="0"/>
          </a:p>
          <a:p>
            <a:r>
              <a:rPr lang="en-US" sz="2800" dirty="0" smtClean="0"/>
              <a:t>Where do you </a:t>
            </a:r>
            <a:r>
              <a:rPr lang="en-US" sz="2800" dirty="0" smtClean="0">
                <a:solidFill>
                  <a:srgbClr val="00B050"/>
                </a:solidFill>
              </a:rPr>
              <a:t>start </a:t>
            </a:r>
            <a:r>
              <a:rPr lang="en-US" sz="2800" dirty="0" smtClean="0"/>
              <a:t>and where do you </a:t>
            </a:r>
            <a:r>
              <a:rPr lang="en-US" sz="2800" dirty="0" smtClean="0">
                <a:solidFill>
                  <a:srgbClr val="FF0000"/>
                </a:solidFill>
              </a:rPr>
              <a:t>end</a:t>
            </a:r>
            <a:r>
              <a:rPr lang="en-US" sz="2800" dirty="0" smtClean="0"/>
              <a:t>? Follow the arrows.</a:t>
            </a:r>
          </a:p>
          <a:p>
            <a:r>
              <a:rPr lang="en-US" sz="2800" dirty="0" smtClean="0"/>
              <a:t>Start=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smtClean="0">
                <a:solidFill>
                  <a:srgbClr val="00B050"/>
                </a:solidFill>
              </a:rPr>
              <a:t>atoms</a:t>
            </a:r>
          </a:p>
          <a:p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smtClean="0"/>
              <a:t>End</a:t>
            </a:r>
            <a:r>
              <a:rPr lang="en-US" sz="2800" dirty="0" smtClean="0">
                <a:solidFill>
                  <a:srgbClr val="FF0000"/>
                </a:solidFill>
              </a:rPr>
              <a:t>= mass </a:t>
            </a:r>
            <a:r>
              <a:rPr lang="en-US" sz="2800" dirty="0">
                <a:solidFill>
                  <a:srgbClr val="FF0000"/>
                </a:solidFill>
              </a:rPr>
              <a:t>(g)</a:t>
            </a:r>
          </a:p>
          <a:p>
            <a:endParaRPr lang="en-US" sz="2800" dirty="0"/>
          </a:p>
          <a:p>
            <a:endParaRPr lang="en-US" sz="28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29325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Mole Chart- Very Important!!!</a:t>
            </a:r>
            <a:endParaRPr lang="en-US" dirty="0"/>
          </a:p>
        </p:txBody>
      </p:sp>
      <p:pic>
        <p:nvPicPr>
          <p:cNvPr id="1026" name="Picture 2" descr="C:\Users\ndrouet\Desktop\scan00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878246"/>
            <a:ext cx="7162800" cy="59080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041267" y="3832249"/>
            <a:ext cx="19731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Molecules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Atoms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Formula units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Ions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143000" y="6019800"/>
            <a:ext cx="195758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50"/>
                </a:solidFill>
              </a:rPr>
              <a:t>Start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B050"/>
              </a:solidFill>
              <a:effectLst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402454" y="6006356"/>
            <a:ext cx="162095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End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C00000"/>
              </a:solidFill>
              <a:effectLst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562600" y="2514600"/>
            <a:ext cx="2286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You have to go through moles to get to molecules.</a:t>
            </a:r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4953000" y="3437930"/>
            <a:ext cx="609600" cy="7530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3352800" y="6400800"/>
            <a:ext cx="2819400" cy="0"/>
          </a:xfrm>
          <a:prstGeom prst="straightConnector1">
            <a:avLst/>
          </a:prstGeom>
          <a:ln w="57150">
            <a:headEnd w="lg" len="lg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Multiply 12"/>
          <p:cNvSpPr/>
          <p:nvPr/>
        </p:nvSpPr>
        <p:spPr>
          <a:xfrm>
            <a:off x="4038600" y="5943600"/>
            <a:ext cx="914400" cy="914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1600200" y="4191000"/>
            <a:ext cx="1752600" cy="914400"/>
          </a:xfrm>
          <a:prstGeom prst="straightConnector1">
            <a:avLst/>
          </a:prstGeom>
          <a:ln w="57150">
            <a:headEnd w="lg" len="lg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5257800" y="4191000"/>
            <a:ext cx="1524000" cy="838200"/>
          </a:xfrm>
          <a:prstGeom prst="straightConnector1">
            <a:avLst/>
          </a:prstGeom>
          <a:ln w="57150">
            <a:headEnd w="lg" len="lg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7673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1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3.4 X 10 </a:t>
            </a:r>
            <a:r>
              <a:rPr lang="en-US" baseline="30000" dirty="0"/>
              <a:t>24</a:t>
            </a:r>
            <a:r>
              <a:rPr lang="en-US" dirty="0"/>
              <a:t> </a:t>
            </a:r>
            <a:r>
              <a:rPr lang="en-US" dirty="0" smtClean="0"/>
              <a:t>atoms of </a:t>
            </a:r>
            <a:r>
              <a:rPr lang="en-US" dirty="0"/>
              <a:t>sodium chloride to grams </a:t>
            </a:r>
            <a:endParaRPr lang="en-US" sz="1800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81000" y="5029199"/>
            <a:ext cx="63582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= </a:t>
            </a:r>
            <a:r>
              <a:rPr lang="en-US" sz="2800" dirty="0" smtClean="0"/>
              <a:t>327.58 g </a:t>
            </a:r>
            <a:r>
              <a:rPr lang="en-US" sz="2800" dirty="0" err="1" smtClean="0"/>
              <a:t>NaCl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188258" y="2824490"/>
            <a:ext cx="30838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3.4 X 10</a:t>
            </a:r>
            <a:r>
              <a:rPr lang="en-US" baseline="30000" dirty="0" smtClean="0"/>
              <a:t>24</a:t>
            </a:r>
            <a:r>
              <a:rPr lang="en-US" dirty="0"/>
              <a:t> </a:t>
            </a:r>
            <a:r>
              <a:rPr lang="en-US" dirty="0" smtClean="0"/>
              <a:t>atoms </a:t>
            </a:r>
            <a:r>
              <a:rPr lang="en-US" dirty="0" err="1" smtClean="0"/>
              <a:t>NaCl</a:t>
            </a:r>
            <a:r>
              <a:rPr lang="en-US" dirty="0" smtClean="0"/>
              <a:t>  X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304800" y="3200400"/>
            <a:ext cx="7772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245224" y="3543300"/>
            <a:ext cx="2438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atoms </a:t>
            </a:r>
            <a:r>
              <a:rPr lang="en-US" dirty="0" err="1" smtClean="0"/>
              <a:t>NaCl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272118" y="3193822"/>
            <a:ext cx="3397624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6.02 X 10 </a:t>
            </a:r>
            <a:r>
              <a:rPr lang="en-US" baseline="30000" dirty="0" smtClean="0"/>
              <a:t>23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217209" y="2792797"/>
            <a:ext cx="3429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478306" y="2792797"/>
            <a:ext cx="1295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mol</a:t>
            </a:r>
            <a:r>
              <a:rPr lang="en-US" dirty="0" smtClean="0"/>
              <a:t> </a:t>
            </a:r>
            <a:r>
              <a:rPr lang="en-US" dirty="0" err="1" smtClean="0"/>
              <a:t>NaCl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105400" y="282449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5907742" y="3198304"/>
            <a:ext cx="1524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mol</a:t>
            </a:r>
            <a:r>
              <a:rPr lang="en-US" dirty="0" smtClean="0"/>
              <a:t> </a:t>
            </a:r>
            <a:r>
              <a:rPr lang="en-US" dirty="0" err="1" smtClean="0"/>
              <a:t>NaCl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5697071" y="3198304"/>
            <a:ext cx="421342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6019800" y="2819400"/>
            <a:ext cx="1936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 </a:t>
            </a:r>
            <a:r>
              <a:rPr lang="en-US" dirty="0" err="1" smtClean="0"/>
              <a:t>NaCl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5669056" y="2773380"/>
            <a:ext cx="611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58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6400800" y="2057400"/>
            <a:ext cx="2514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Molar mass of </a:t>
            </a:r>
            <a:r>
              <a:rPr lang="en-US" dirty="0" err="1" smtClean="0"/>
              <a:t>NaCl</a:t>
            </a:r>
            <a:endParaRPr lang="en-US" dirty="0"/>
          </a:p>
        </p:txBody>
      </p:sp>
      <p:cxnSp>
        <p:nvCxnSpPr>
          <p:cNvPr id="19" name="Straight Arrow Connector 18"/>
          <p:cNvCxnSpPr>
            <a:endCxn id="26" idx="0"/>
          </p:cNvCxnSpPr>
          <p:nvPr/>
        </p:nvCxnSpPr>
        <p:spPr>
          <a:xfrm rot="10800000" flipV="1">
            <a:off x="5974978" y="2362200"/>
            <a:ext cx="425823" cy="41118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2895600" y="2590800"/>
            <a:ext cx="0" cy="1219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5562600" y="2743200"/>
            <a:ext cx="0" cy="1219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6609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8" grpId="0"/>
      <p:bldP spid="9" grpId="0"/>
      <p:bldP spid="10" grpId="0"/>
      <p:bldP spid="11" grpId="0"/>
      <p:bldP spid="14" grpId="0"/>
      <p:bldP spid="21" grpId="0"/>
      <p:bldP spid="22" grpId="0"/>
      <p:bldP spid="25" grpId="0"/>
      <p:bldP spid="26" grpId="0"/>
      <p:bldP spid="1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STP?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r>
                  <a:rPr lang="en-US" sz="3200" dirty="0" smtClean="0">
                    <a:solidFill>
                      <a:srgbClr val="FF0000"/>
                    </a:solidFill>
                  </a:rPr>
                  <a:t>Standard Temperature and Pressure (STP) </a:t>
                </a:r>
              </a:p>
              <a:p>
                <a:endParaRPr lang="en-US" sz="3200" dirty="0"/>
              </a:p>
              <a:p>
                <a:r>
                  <a:rPr lang="en-US" sz="3200" dirty="0" smtClean="0"/>
                  <a:t>The conditions under which the volume of a gas is usually measured; standard temperature is 0</a:t>
                </a:r>
                <a14:m>
                  <m:oMath xmlns:m="http://schemas.openxmlformats.org/officeDocument/2006/math">
                    <m:r>
                      <a:rPr lang="en-US" sz="3200" i="1" smtClean="0">
                        <a:latin typeface="Cambria Math"/>
                      </a:rPr>
                      <m:t>°</m:t>
                    </m:r>
                  </m:oMath>
                </a14:m>
                <a:r>
                  <a:rPr lang="en-US" sz="3200" dirty="0" smtClean="0"/>
                  <a:t> C and standard pressure is 1 (</a:t>
                </a:r>
                <a:r>
                  <a:rPr lang="en-US" sz="3200" dirty="0" err="1" smtClean="0"/>
                  <a:t>atm</a:t>
                </a:r>
                <a:r>
                  <a:rPr lang="en-US" sz="3200" dirty="0" smtClean="0"/>
                  <a:t>)</a:t>
                </a:r>
              </a:p>
              <a:p>
                <a:endParaRPr lang="en-US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 cstate="print"/>
                <a:stretch>
                  <a:fillRect l="-1147" t="-1600" r="-23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84621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* New Conversion*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 mole can be used to calculate volume (L) at STP.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38100" y="1752600"/>
            <a:ext cx="8724900" cy="4800600"/>
          </a:xfrm>
          <a:prstGeom prst="rect">
            <a:avLst/>
          </a:prstGeom>
        </p:spPr>
        <p:txBody>
          <a:bodyPr vert="horz" lIns="92075" tIns="46038" rIns="92075" bIns="46038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sz="2800" b="1" dirty="0" smtClean="0"/>
              <a:t>	</a:t>
            </a:r>
          </a:p>
          <a:p>
            <a:pPr algn="ctr">
              <a:buFont typeface="Wingdings" pitchFamily="2" charset="2"/>
              <a:buNone/>
            </a:pPr>
            <a:r>
              <a:rPr lang="en-US" sz="3000" b="1" dirty="0" smtClean="0"/>
              <a:t>22.4 L    </a:t>
            </a:r>
          </a:p>
          <a:p>
            <a:pPr algn="ctr">
              <a:buFont typeface="Wingdings" pitchFamily="2" charset="2"/>
              <a:buNone/>
            </a:pPr>
            <a:r>
              <a:rPr lang="en-US" sz="3000" b="1" dirty="0" smtClean="0"/>
              <a:t>              1.00  </a:t>
            </a:r>
            <a:r>
              <a:rPr lang="en-US" sz="3000" b="1" dirty="0" err="1" smtClean="0"/>
              <a:t>mol</a:t>
            </a:r>
            <a:r>
              <a:rPr lang="en-US" sz="3000" b="1" dirty="0" smtClean="0"/>
              <a:t>		</a:t>
            </a:r>
          </a:p>
          <a:p>
            <a:pPr algn="ctr">
              <a:lnSpc>
                <a:spcPct val="130000"/>
              </a:lnSpc>
              <a:buFont typeface="Wingdings" pitchFamily="2" charset="2"/>
              <a:buNone/>
            </a:pPr>
            <a:r>
              <a:rPr lang="en-US" sz="3000" b="1" dirty="0" smtClean="0">
                <a:solidFill>
                  <a:schemeClr val="accent1"/>
                </a:solidFill>
              </a:rPr>
              <a:t>or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endParaRPr lang="en-US" sz="3000" b="1" dirty="0" smtClean="0">
              <a:solidFill>
                <a:schemeClr val="accent1"/>
              </a:solidFill>
            </a:endParaRPr>
          </a:p>
          <a:p>
            <a:pPr algn="ctr">
              <a:buFont typeface="Wingdings" pitchFamily="2" charset="2"/>
              <a:buNone/>
            </a:pPr>
            <a:r>
              <a:rPr lang="en-US" sz="3000" b="1" dirty="0" smtClean="0"/>
              <a:t>1.00  </a:t>
            </a:r>
            <a:r>
              <a:rPr lang="en-US" sz="3000" b="1" dirty="0" err="1" smtClean="0"/>
              <a:t>mol</a:t>
            </a:r>
            <a:endParaRPr lang="en-US" sz="3000" b="1" dirty="0" smtClean="0"/>
          </a:p>
          <a:p>
            <a:pPr algn="ctr">
              <a:buFont typeface="Wingdings" pitchFamily="2" charset="2"/>
              <a:buNone/>
            </a:pPr>
            <a:r>
              <a:rPr lang="en-US" sz="3000" b="1" dirty="0" smtClean="0"/>
              <a:t>22.4 L</a:t>
            </a:r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2971800" y="2743200"/>
            <a:ext cx="2971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>
            <a:off x="2914650" y="5029200"/>
            <a:ext cx="2971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758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4800" dirty="0" smtClean="0"/>
              <a:t>Before we begin you will need your….</a:t>
            </a:r>
          </a:p>
          <a:p>
            <a:r>
              <a:rPr lang="en-US" sz="4800" dirty="0" smtClean="0"/>
              <a:t>Calculator</a:t>
            </a:r>
          </a:p>
          <a:p>
            <a:r>
              <a:rPr lang="en-US" sz="4800" dirty="0" smtClean="0"/>
              <a:t>Periodic Table</a:t>
            </a:r>
          </a:p>
          <a:p>
            <a:r>
              <a:rPr lang="en-US" sz="4800" dirty="0" smtClean="0"/>
              <a:t>Mole Chart</a:t>
            </a:r>
            <a:endParaRPr lang="en-US" sz="48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4079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Mole Chart- Very Important!!!</a:t>
            </a:r>
            <a:endParaRPr lang="en-US" dirty="0"/>
          </a:p>
        </p:txBody>
      </p:sp>
      <p:pic>
        <p:nvPicPr>
          <p:cNvPr id="1026" name="Picture 2" descr="C:\Users\ndrouet\Desktop\scan00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949995"/>
            <a:ext cx="7162800" cy="59080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041267" y="3832249"/>
            <a:ext cx="19731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Molecules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Atoms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Formula units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Ions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334000" y="1143000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Liters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8869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is the volume at STP of 2.66 </a:t>
            </a:r>
            <a:r>
              <a:rPr lang="en-US" dirty="0" err="1" smtClean="0"/>
              <a:t>mol</a:t>
            </a:r>
            <a:r>
              <a:rPr lang="en-US" dirty="0" smtClean="0"/>
              <a:t> of methane gas (CH</a:t>
            </a:r>
            <a:r>
              <a:rPr lang="en-US" sz="1800" dirty="0" smtClean="0"/>
              <a:t>4</a:t>
            </a:r>
            <a:r>
              <a:rPr lang="en-US" dirty="0" smtClean="0"/>
              <a:t>) in Liters?</a:t>
            </a:r>
          </a:p>
          <a:p>
            <a:pPr marL="0" indent="0">
              <a:buNone/>
            </a:pPr>
            <a:endParaRPr lang="en-US" sz="1800" dirty="0"/>
          </a:p>
          <a:p>
            <a:r>
              <a:rPr lang="en-US" sz="2800" dirty="0" smtClean="0"/>
              <a:t>Where do you </a:t>
            </a:r>
            <a:r>
              <a:rPr lang="en-US" sz="2800" dirty="0" smtClean="0">
                <a:solidFill>
                  <a:srgbClr val="00B050"/>
                </a:solidFill>
              </a:rPr>
              <a:t>start </a:t>
            </a:r>
            <a:r>
              <a:rPr lang="en-US" sz="2800" dirty="0" smtClean="0"/>
              <a:t>and where do you </a:t>
            </a:r>
            <a:r>
              <a:rPr lang="en-US" sz="2800" dirty="0" smtClean="0">
                <a:solidFill>
                  <a:srgbClr val="FF0000"/>
                </a:solidFill>
              </a:rPr>
              <a:t>end</a:t>
            </a:r>
            <a:r>
              <a:rPr lang="en-US" sz="2800" dirty="0" smtClean="0"/>
              <a:t>? Follow the arrows.</a:t>
            </a:r>
          </a:p>
          <a:p>
            <a:endParaRPr lang="en-US" sz="2800" dirty="0" smtClean="0"/>
          </a:p>
          <a:p>
            <a:r>
              <a:rPr lang="en-US" sz="2800" dirty="0" smtClean="0"/>
              <a:t>Start=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smtClean="0">
                <a:solidFill>
                  <a:srgbClr val="00B050"/>
                </a:solidFill>
              </a:rPr>
              <a:t>mole</a:t>
            </a:r>
          </a:p>
          <a:p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smtClean="0"/>
              <a:t>End</a:t>
            </a:r>
            <a:r>
              <a:rPr lang="en-US" sz="2800" dirty="0" smtClean="0">
                <a:solidFill>
                  <a:srgbClr val="FF0000"/>
                </a:solidFill>
              </a:rPr>
              <a:t>= volume (L)</a:t>
            </a:r>
            <a:endParaRPr lang="en-US" sz="2800" dirty="0">
              <a:solidFill>
                <a:srgbClr val="FF0000"/>
              </a:solidFill>
            </a:endParaRPr>
          </a:p>
          <a:p>
            <a:endParaRPr lang="en-US" sz="2800" dirty="0"/>
          </a:p>
          <a:p>
            <a:endParaRPr lang="en-US" sz="28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413513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Mole Chart- Very Important!!!</a:t>
            </a:r>
            <a:endParaRPr lang="en-US" dirty="0"/>
          </a:p>
        </p:txBody>
      </p:sp>
      <p:pic>
        <p:nvPicPr>
          <p:cNvPr id="1026" name="Picture 2" descr="C:\Users\ndrouet\Desktop\scan00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878246"/>
            <a:ext cx="7162800" cy="59080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128083" y="3832249"/>
            <a:ext cx="19731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Molecules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Atoms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Formula units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517006" y="4038600"/>
            <a:ext cx="195758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50"/>
                </a:solidFill>
              </a:rPr>
              <a:t>Start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B050"/>
              </a:solidFill>
              <a:effectLst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685321" y="1143000"/>
            <a:ext cx="162095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End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C00000"/>
              </a:solidFill>
              <a:effectLst/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3733800" y="2362200"/>
            <a:ext cx="0" cy="1828800"/>
          </a:xfrm>
          <a:prstGeom prst="straightConnector1">
            <a:avLst/>
          </a:prstGeom>
          <a:ln w="57150">
            <a:headEnd w="lg" len="lg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7022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What is the volume at STP of 2.66 </a:t>
            </a:r>
            <a:r>
              <a:rPr lang="en-US" dirty="0" err="1"/>
              <a:t>mol</a:t>
            </a:r>
            <a:r>
              <a:rPr lang="en-US" dirty="0"/>
              <a:t> of methane gas (CH</a:t>
            </a:r>
            <a:r>
              <a:rPr lang="en-US" sz="1800" dirty="0"/>
              <a:t>4</a:t>
            </a:r>
            <a:r>
              <a:rPr lang="en-US" dirty="0"/>
              <a:t>) in Liters?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33400" y="2895600"/>
            <a:ext cx="3276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2.66 </a:t>
            </a:r>
            <a:r>
              <a:rPr lang="en-US" sz="2800" dirty="0" err="1" smtClean="0"/>
              <a:t>mol</a:t>
            </a:r>
            <a:r>
              <a:rPr lang="en-US" sz="2800" dirty="0" smtClean="0"/>
              <a:t> CH4  X  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4114800" y="3418820"/>
            <a:ext cx="228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mol</a:t>
            </a:r>
            <a:r>
              <a:rPr lang="en-US" sz="2800" dirty="0" smtClean="0"/>
              <a:t> CH</a:t>
            </a:r>
            <a:r>
              <a:rPr lang="en-US" dirty="0" smtClean="0"/>
              <a:t>4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3505200" y="3352800"/>
            <a:ext cx="2514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810000" y="341882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1</a:t>
            </a:r>
            <a:endParaRPr lang="en-US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3618379" y="2895600"/>
            <a:ext cx="1028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22.4</a:t>
            </a:r>
            <a:endParaRPr lang="en-US" sz="2800" dirty="0"/>
          </a:p>
        </p:txBody>
      </p:sp>
      <p:sp>
        <p:nvSpPr>
          <p:cNvPr id="11" name="TextBox 10"/>
          <p:cNvSpPr txBox="1"/>
          <p:nvPr/>
        </p:nvSpPr>
        <p:spPr>
          <a:xfrm>
            <a:off x="4572000" y="2895600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L CH</a:t>
            </a:r>
            <a:r>
              <a:rPr lang="en-US" dirty="0"/>
              <a:t>4</a:t>
            </a:r>
            <a:endParaRPr 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762000" y="5029200"/>
            <a:ext cx="480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= 59.6 L CH</a:t>
            </a:r>
            <a:r>
              <a:rPr lang="en-US" sz="2400" dirty="0" smtClean="0"/>
              <a:t>4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430160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9" grpId="0"/>
      <p:bldP spid="10" grpId="0"/>
      <p:bldP spid="11" grpId="0"/>
      <p:bldP spid="1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135 L of ammonia (NH</a:t>
            </a:r>
            <a:r>
              <a:rPr lang="en-US" sz="1800" dirty="0" smtClean="0"/>
              <a:t>3</a:t>
            </a:r>
            <a:r>
              <a:rPr lang="en-US" sz="2800" dirty="0" smtClean="0"/>
              <a:t>) =  _________ </a:t>
            </a:r>
            <a:r>
              <a:rPr lang="en-US" sz="2800" dirty="0" err="1" smtClean="0"/>
              <a:t>mol</a:t>
            </a: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  <a:p>
            <a:r>
              <a:rPr lang="en-US" sz="2800" dirty="0" smtClean="0"/>
              <a:t>Where do you </a:t>
            </a:r>
            <a:r>
              <a:rPr lang="en-US" sz="2800" dirty="0" smtClean="0">
                <a:solidFill>
                  <a:srgbClr val="00B050"/>
                </a:solidFill>
              </a:rPr>
              <a:t>start </a:t>
            </a:r>
            <a:r>
              <a:rPr lang="en-US" sz="2800" dirty="0" smtClean="0"/>
              <a:t>and where do you </a:t>
            </a:r>
            <a:r>
              <a:rPr lang="en-US" sz="2800" dirty="0" smtClean="0">
                <a:solidFill>
                  <a:srgbClr val="FF0000"/>
                </a:solidFill>
              </a:rPr>
              <a:t>end</a:t>
            </a:r>
            <a:r>
              <a:rPr lang="en-US" sz="2800" dirty="0" smtClean="0"/>
              <a:t>? Follow the arrows.</a:t>
            </a:r>
          </a:p>
          <a:p>
            <a:endParaRPr lang="en-US" sz="2800" dirty="0" smtClean="0"/>
          </a:p>
          <a:p>
            <a:r>
              <a:rPr lang="en-US" sz="2800" dirty="0" smtClean="0"/>
              <a:t>Start=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smtClean="0">
                <a:solidFill>
                  <a:srgbClr val="00B050"/>
                </a:solidFill>
              </a:rPr>
              <a:t>volume (L)</a:t>
            </a:r>
          </a:p>
          <a:p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smtClean="0"/>
              <a:t>End</a:t>
            </a:r>
            <a:r>
              <a:rPr lang="en-US" sz="2800" dirty="0" smtClean="0">
                <a:solidFill>
                  <a:srgbClr val="FF0000"/>
                </a:solidFill>
              </a:rPr>
              <a:t>= </a:t>
            </a:r>
            <a:r>
              <a:rPr lang="en-US" sz="2800" dirty="0" err="1" smtClean="0">
                <a:solidFill>
                  <a:srgbClr val="FF0000"/>
                </a:solidFill>
              </a:rPr>
              <a:t>mol</a:t>
            </a:r>
            <a:endParaRPr lang="en-US" sz="2800" dirty="0">
              <a:solidFill>
                <a:srgbClr val="FF0000"/>
              </a:solidFill>
            </a:endParaRPr>
          </a:p>
          <a:p>
            <a:endParaRPr lang="en-US" sz="2800" dirty="0"/>
          </a:p>
          <a:p>
            <a:endParaRPr lang="en-US" sz="28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91694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Mole Chart- Very Important!!!</a:t>
            </a:r>
            <a:endParaRPr lang="en-US" dirty="0"/>
          </a:p>
        </p:txBody>
      </p:sp>
      <p:pic>
        <p:nvPicPr>
          <p:cNvPr id="1026" name="Picture 2" descr="C:\Users\ndrouet\Desktop\scan00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878246"/>
            <a:ext cx="7162800" cy="59080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128083" y="3832249"/>
            <a:ext cx="19731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Molecules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Atoms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Formula units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353173" y="1143000"/>
            <a:ext cx="195758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50"/>
                </a:solidFill>
              </a:rPr>
              <a:t>Start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B050"/>
              </a:solidFill>
              <a:effectLst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587536" y="4191000"/>
            <a:ext cx="162095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End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C00000"/>
              </a:solidFill>
              <a:effectLst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4953000" y="3437930"/>
            <a:ext cx="609600" cy="7530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8106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135 L of ammonia (NH</a:t>
            </a:r>
            <a:r>
              <a:rPr lang="en-US" sz="1800" dirty="0"/>
              <a:t>3</a:t>
            </a:r>
            <a:r>
              <a:rPr lang="en-US" sz="2800" dirty="0"/>
              <a:t>) =  _________ </a:t>
            </a:r>
            <a:r>
              <a:rPr lang="en-US" sz="2800" dirty="0" err="1"/>
              <a:t>mol</a:t>
            </a:r>
            <a:endParaRPr lang="en-US" sz="1800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04800" y="2971800"/>
            <a:ext cx="480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135 L of ammonia (NH</a:t>
            </a:r>
            <a:r>
              <a:rPr lang="en-US" dirty="0" smtClean="0"/>
              <a:t>3</a:t>
            </a:r>
            <a:r>
              <a:rPr lang="en-US" sz="2800" dirty="0" smtClean="0"/>
              <a:t>)  X  </a:t>
            </a:r>
            <a:endParaRPr lang="en-US" sz="2800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4953000" y="3495020"/>
            <a:ext cx="2819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134100" y="3535361"/>
            <a:ext cx="1905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L NH</a:t>
            </a:r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286935" y="3535361"/>
            <a:ext cx="99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22.4</a:t>
            </a:r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5867400" y="2971800"/>
            <a:ext cx="1905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m</a:t>
            </a:r>
            <a:r>
              <a:rPr lang="en-US" sz="2800" dirty="0" err="1" smtClean="0"/>
              <a:t>ol</a:t>
            </a:r>
            <a:r>
              <a:rPr lang="en-US" sz="2800" dirty="0" smtClean="0"/>
              <a:t> NH</a:t>
            </a:r>
            <a:r>
              <a:rPr lang="en-US" dirty="0" smtClean="0"/>
              <a:t>3</a:t>
            </a:r>
            <a:endParaRPr lang="en-US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5562600" y="2971800"/>
            <a:ext cx="91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1</a:t>
            </a:r>
            <a:endParaRPr lang="en-US" sz="2800" dirty="0"/>
          </a:p>
        </p:txBody>
      </p:sp>
      <p:sp>
        <p:nvSpPr>
          <p:cNvPr id="11" name="TextBox 10"/>
          <p:cNvSpPr txBox="1"/>
          <p:nvPr/>
        </p:nvSpPr>
        <p:spPr>
          <a:xfrm>
            <a:off x="914399" y="5181600"/>
            <a:ext cx="43725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= 6.03 or 6.0 </a:t>
            </a:r>
            <a:r>
              <a:rPr lang="en-US" sz="2800" dirty="0" err="1" smtClean="0"/>
              <a:t>mol</a:t>
            </a:r>
            <a:r>
              <a:rPr lang="en-US" sz="2800" dirty="0" smtClean="0"/>
              <a:t> NH</a:t>
            </a:r>
            <a:r>
              <a:rPr lang="en-US" dirty="0" smtClean="0"/>
              <a:t>3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03689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  <p:bldP spid="9" grpId="0"/>
      <p:bldP spid="10" grpId="0"/>
      <p:bldP spid="11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is the volume (L) of a 0.75 g sample of N</a:t>
            </a:r>
            <a:r>
              <a:rPr lang="en-US" sz="1800" dirty="0" smtClean="0"/>
              <a:t>2 </a:t>
            </a:r>
            <a:r>
              <a:rPr lang="en-US" sz="2800" dirty="0" smtClean="0"/>
              <a:t>at STP?</a:t>
            </a:r>
          </a:p>
          <a:p>
            <a:endParaRPr lang="en-US" sz="1800" dirty="0"/>
          </a:p>
          <a:p>
            <a:r>
              <a:rPr lang="en-US" sz="2800" dirty="0" smtClean="0"/>
              <a:t>Where do you </a:t>
            </a:r>
            <a:r>
              <a:rPr lang="en-US" sz="2800" dirty="0" smtClean="0">
                <a:solidFill>
                  <a:srgbClr val="00B050"/>
                </a:solidFill>
              </a:rPr>
              <a:t>start </a:t>
            </a:r>
            <a:r>
              <a:rPr lang="en-US" sz="2800" dirty="0" smtClean="0"/>
              <a:t>and where do you </a:t>
            </a:r>
            <a:r>
              <a:rPr lang="en-US" sz="2800" dirty="0" smtClean="0">
                <a:solidFill>
                  <a:srgbClr val="FF0000"/>
                </a:solidFill>
              </a:rPr>
              <a:t>end</a:t>
            </a:r>
            <a:r>
              <a:rPr lang="en-US" sz="2800" dirty="0" smtClean="0"/>
              <a:t>? Follow the arrows.</a:t>
            </a:r>
          </a:p>
          <a:p>
            <a:endParaRPr lang="en-US" sz="2800" dirty="0" smtClean="0"/>
          </a:p>
          <a:p>
            <a:r>
              <a:rPr lang="en-US" sz="2800" dirty="0" smtClean="0"/>
              <a:t>Start=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smtClean="0">
                <a:solidFill>
                  <a:srgbClr val="00B050"/>
                </a:solidFill>
              </a:rPr>
              <a:t>mass(g)</a:t>
            </a:r>
          </a:p>
          <a:p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smtClean="0"/>
              <a:t>End</a:t>
            </a:r>
            <a:r>
              <a:rPr lang="en-US" sz="2800" dirty="0" smtClean="0">
                <a:solidFill>
                  <a:srgbClr val="FF0000"/>
                </a:solidFill>
              </a:rPr>
              <a:t>= volume (L)</a:t>
            </a:r>
            <a:endParaRPr lang="en-US" sz="2800" dirty="0">
              <a:solidFill>
                <a:srgbClr val="FF0000"/>
              </a:solidFill>
            </a:endParaRPr>
          </a:p>
          <a:p>
            <a:endParaRPr lang="en-US" sz="2800" dirty="0"/>
          </a:p>
          <a:p>
            <a:endParaRPr lang="en-US" sz="28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35922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Mole Chart- Very Important!!!</a:t>
            </a:r>
            <a:endParaRPr lang="en-US" dirty="0"/>
          </a:p>
        </p:txBody>
      </p:sp>
      <p:pic>
        <p:nvPicPr>
          <p:cNvPr id="1026" name="Picture 2" descr="C:\Users\ndrouet\Desktop\scan00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878246"/>
            <a:ext cx="7162800" cy="59080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128083" y="3832249"/>
            <a:ext cx="19731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Molecules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Atoms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Formula units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914400" y="5858158"/>
            <a:ext cx="195758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50"/>
                </a:solidFill>
              </a:rPr>
              <a:t>Start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B050"/>
              </a:solidFill>
              <a:effectLst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587536" y="1143000"/>
            <a:ext cx="162095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End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C00000"/>
              </a:solidFill>
              <a:effectLst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562600" y="2514600"/>
            <a:ext cx="2286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You have to go through moles to get to volume.</a:t>
            </a:r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4953000" y="3437930"/>
            <a:ext cx="609600" cy="7530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V="1">
            <a:off x="3733800" y="2362200"/>
            <a:ext cx="0" cy="1828800"/>
          </a:xfrm>
          <a:prstGeom prst="straightConnector1">
            <a:avLst/>
          </a:prstGeom>
          <a:ln w="57150">
            <a:headEnd w="lg" len="lg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V="1">
            <a:off x="1295400" y="4343400"/>
            <a:ext cx="1981200" cy="1066800"/>
          </a:xfrm>
          <a:prstGeom prst="straightConnector1">
            <a:avLst/>
          </a:prstGeom>
          <a:ln w="57150">
            <a:headEnd w="lg" len="lg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1154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What is the volume (L) of a 0.75 g sample of N</a:t>
            </a:r>
            <a:r>
              <a:rPr lang="en-US" sz="1800" dirty="0"/>
              <a:t>2 </a:t>
            </a:r>
            <a:r>
              <a:rPr lang="en-US" sz="2800" dirty="0"/>
              <a:t>at STP?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3124200"/>
            <a:ext cx="2209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0.75 g N</a:t>
            </a:r>
            <a:r>
              <a:rPr lang="en-US" sz="2000" dirty="0" smtClean="0"/>
              <a:t>2</a:t>
            </a:r>
            <a:r>
              <a:rPr lang="en-US" sz="2800" dirty="0" smtClean="0"/>
              <a:t>  X</a:t>
            </a:r>
            <a:endParaRPr lang="en-US" sz="2800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304800" y="3581400"/>
            <a:ext cx="7543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429000" y="3657600"/>
            <a:ext cx="1447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g N</a:t>
            </a:r>
            <a:r>
              <a:rPr lang="en-US" sz="2000" dirty="0" smtClean="0"/>
              <a:t>2</a:t>
            </a:r>
            <a:endParaRPr lang="en-US" sz="2800" dirty="0" smtClean="0"/>
          </a:p>
          <a:p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2895600" y="3654295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28</a:t>
            </a:r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3429000" y="3048000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m</a:t>
            </a:r>
            <a:r>
              <a:rPr lang="en-US" sz="2800" dirty="0" err="1" smtClean="0"/>
              <a:t>ol</a:t>
            </a:r>
            <a:r>
              <a:rPr lang="en-US" sz="2800" dirty="0" smtClean="0"/>
              <a:t> N</a:t>
            </a:r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086100" y="3048000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1</a:t>
            </a:r>
            <a:endParaRPr lang="en-US" sz="2800" dirty="0"/>
          </a:p>
        </p:txBody>
      </p:sp>
      <p:sp>
        <p:nvSpPr>
          <p:cNvPr id="11" name="TextBox 10"/>
          <p:cNvSpPr txBox="1"/>
          <p:nvPr/>
        </p:nvSpPr>
        <p:spPr>
          <a:xfrm>
            <a:off x="4876800" y="3124200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X  </a:t>
            </a:r>
            <a:endParaRPr lang="en-US" sz="2800" dirty="0"/>
          </a:p>
        </p:txBody>
      </p:sp>
      <p:sp>
        <p:nvSpPr>
          <p:cNvPr id="14" name="TextBox 13"/>
          <p:cNvSpPr txBox="1"/>
          <p:nvPr/>
        </p:nvSpPr>
        <p:spPr>
          <a:xfrm>
            <a:off x="6362700" y="3709332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m</a:t>
            </a:r>
            <a:r>
              <a:rPr lang="en-US" sz="2800" dirty="0" err="1" smtClean="0"/>
              <a:t>ol</a:t>
            </a:r>
            <a:r>
              <a:rPr lang="en-US" sz="2800" dirty="0" smtClean="0"/>
              <a:t> N</a:t>
            </a:r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6019800" y="3709332"/>
            <a:ext cx="342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1</a:t>
            </a:r>
            <a:endParaRPr lang="en-US" sz="2800" dirty="0"/>
          </a:p>
        </p:txBody>
      </p:sp>
      <p:sp>
        <p:nvSpPr>
          <p:cNvPr id="16" name="TextBox 15"/>
          <p:cNvSpPr txBox="1"/>
          <p:nvPr/>
        </p:nvSpPr>
        <p:spPr>
          <a:xfrm>
            <a:off x="7048500" y="3060977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L</a:t>
            </a:r>
            <a:endParaRPr lang="en-US" sz="2800" dirty="0"/>
          </a:p>
        </p:txBody>
      </p:sp>
      <p:sp>
        <p:nvSpPr>
          <p:cNvPr id="17" name="TextBox 16"/>
          <p:cNvSpPr txBox="1"/>
          <p:nvPr/>
        </p:nvSpPr>
        <p:spPr>
          <a:xfrm>
            <a:off x="6260306" y="3060977"/>
            <a:ext cx="12573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22.4</a:t>
            </a:r>
            <a:endParaRPr lang="en-US" sz="2800" dirty="0"/>
          </a:p>
        </p:txBody>
      </p:sp>
      <p:sp>
        <p:nvSpPr>
          <p:cNvPr id="18" name="TextBox 17"/>
          <p:cNvSpPr txBox="1"/>
          <p:nvPr/>
        </p:nvSpPr>
        <p:spPr>
          <a:xfrm>
            <a:off x="685800" y="5181600"/>
            <a:ext cx="502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= 0.6 L N</a:t>
            </a:r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304800" y="4495800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Molar mass of N</a:t>
            </a:r>
            <a:r>
              <a:rPr lang="en-US" sz="1400" dirty="0" smtClean="0"/>
              <a:t>2</a:t>
            </a:r>
            <a:endParaRPr lang="en-US" dirty="0"/>
          </a:p>
        </p:txBody>
      </p:sp>
      <p:cxnSp>
        <p:nvCxnSpPr>
          <p:cNvPr id="21" name="Straight Arrow Connector 20"/>
          <p:cNvCxnSpPr/>
          <p:nvPr/>
        </p:nvCxnSpPr>
        <p:spPr>
          <a:xfrm flipV="1">
            <a:off x="2362200" y="4114800"/>
            <a:ext cx="685800" cy="3810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2743200" y="2895600"/>
            <a:ext cx="0" cy="1219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5638800" y="2971800"/>
            <a:ext cx="0" cy="1219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8596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  <p:bldP spid="9" grpId="0"/>
      <p:bldP spid="10" grpId="0"/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Previously…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 smtClean="0"/>
              <a:t>We learned that a </a:t>
            </a:r>
            <a:r>
              <a:rPr lang="en-US" sz="3600" dirty="0" smtClean="0">
                <a:solidFill>
                  <a:srgbClr val="FF0000"/>
                </a:solidFill>
              </a:rPr>
              <a:t>mole</a:t>
            </a:r>
            <a:r>
              <a:rPr lang="en-US" sz="3600" dirty="0" smtClean="0"/>
              <a:t> is a new unit.</a:t>
            </a:r>
          </a:p>
          <a:p>
            <a:r>
              <a:rPr lang="en-US" sz="3600" dirty="0" smtClean="0"/>
              <a:t>A mole can be used as a conversion factor.</a:t>
            </a:r>
          </a:p>
          <a:p>
            <a:r>
              <a:rPr lang="en-US" sz="3600" dirty="0" smtClean="0"/>
              <a:t>We learned that </a:t>
            </a:r>
            <a:r>
              <a:rPr lang="en-US" sz="3600" dirty="0" smtClean="0">
                <a:solidFill>
                  <a:srgbClr val="FF0000"/>
                </a:solidFill>
              </a:rPr>
              <a:t>6.02 X 10</a:t>
            </a:r>
            <a:r>
              <a:rPr lang="en-US" sz="3600" baseline="30000" dirty="0" smtClean="0">
                <a:solidFill>
                  <a:srgbClr val="FF0000"/>
                </a:solidFill>
              </a:rPr>
              <a:t>23 </a:t>
            </a:r>
            <a:r>
              <a:rPr lang="en-US" sz="3600" dirty="0" smtClean="0"/>
              <a:t>is known as Avogadro’s Constant/Number.</a:t>
            </a:r>
          </a:p>
          <a:p>
            <a:r>
              <a:rPr lang="en-US" sz="3600" dirty="0" smtClean="0"/>
              <a:t>We also know that the </a:t>
            </a:r>
            <a:r>
              <a:rPr lang="en-US" sz="3600" dirty="0" smtClean="0">
                <a:solidFill>
                  <a:srgbClr val="FF0000"/>
                </a:solidFill>
              </a:rPr>
              <a:t>molar mass </a:t>
            </a:r>
            <a:r>
              <a:rPr lang="en-US" sz="3600" dirty="0" smtClean="0"/>
              <a:t>of an element is the </a:t>
            </a:r>
            <a:r>
              <a:rPr lang="en-US" sz="3600" dirty="0" smtClean="0">
                <a:solidFill>
                  <a:srgbClr val="FF0000"/>
                </a:solidFill>
              </a:rPr>
              <a:t>atomic mass </a:t>
            </a:r>
            <a:r>
              <a:rPr lang="en-US" sz="3600" dirty="0" smtClean="0"/>
              <a:t>of an element.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387912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sample NH</a:t>
            </a:r>
            <a:r>
              <a:rPr lang="en-US" sz="1800" dirty="0" smtClean="0"/>
              <a:t>3  </a:t>
            </a:r>
            <a:r>
              <a:rPr lang="en-US" sz="2800" dirty="0" smtClean="0"/>
              <a:t>of gas occupies 75.0 L at STP.  How many molecules is that?</a:t>
            </a:r>
            <a:endParaRPr lang="en-US" sz="1800" dirty="0" smtClean="0"/>
          </a:p>
          <a:p>
            <a:endParaRPr lang="en-US" sz="1800" dirty="0"/>
          </a:p>
          <a:p>
            <a:r>
              <a:rPr lang="en-US" sz="2800" dirty="0" smtClean="0"/>
              <a:t>Where do you </a:t>
            </a:r>
            <a:r>
              <a:rPr lang="en-US" sz="2800" dirty="0" smtClean="0">
                <a:solidFill>
                  <a:srgbClr val="00B050"/>
                </a:solidFill>
              </a:rPr>
              <a:t>start </a:t>
            </a:r>
            <a:r>
              <a:rPr lang="en-US" sz="2800" dirty="0" smtClean="0"/>
              <a:t>and where do you </a:t>
            </a:r>
            <a:r>
              <a:rPr lang="en-US" sz="2800" dirty="0" smtClean="0">
                <a:solidFill>
                  <a:srgbClr val="FF0000"/>
                </a:solidFill>
              </a:rPr>
              <a:t>end</a:t>
            </a:r>
            <a:r>
              <a:rPr lang="en-US" sz="2800" dirty="0" smtClean="0"/>
              <a:t>? Follow the arrows.</a:t>
            </a:r>
          </a:p>
          <a:p>
            <a:endParaRPr lang="en-US" sz="2800" dirty="0" smtClean="0"/>
          </a:p>
          <a:p>
            <a:r>
              <a:rPr lang="en-US" sz="2800" dirty="0" smtClean="0"/>
              <a:t>Start=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smtClean="0">
                <a:solidFill>
                  <a:srgbClr val="00B050"/>
                </a:solidFill>
              </a:rPr>
              <a:t>volume (L)</a:t>
            </a:r>
          </a:p>
          <a:p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smtClean="0"/>
              <a:t>End</a:t>
            </a:r>
            <a:r>
              <a:rPr lang="en-US" sz="2800" dirty="0" smtClean="0">
                <a:solidFill>
                  <a:srgbClr val="FF0000"/>
                </a:solidFill>
              </a:rPr>
              <a:t>= molecules</a:t>
            </a:r>
            <a:endParaRPr lang="en-US" sz="2800" dirty="0">
              <a:solidFill>
                <a:srgbClr val="FF0000"/>
              </a:solidFill>
            </a:endParaRPr>
          </a:p>
          <a:p>
            <a:endParaRPr lang="en-US" sz="2800" dirty="0"/>
          </a:p>
          <a:p>
            <a:endParaRPr lang="en-US" sz="28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340455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Mole Chart- Very Important!!!</a:t>
            </a:r>
            <a:endParaRPr lang="en-US" dirty="0"/>
          </a:p>
        </p:txBody>
      </p:sp>
      <p:pic>
        <p:nvPicPr>
          <p:cNvPr id="1026" name="Picture 2" descr="C:\Users\ndrouet\Desktop\scan00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949995"/>
            <a:ext cx="7162800" cy="59080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128083" y="3832249"/>
            <a:ext cx="19731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Molecules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Atoms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Formula units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419221" y="1143000"/>
            <a:ext cx="195758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50"/>
                </a:solidFill>
              </a:rPr>
              <a:t>Start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B050"/>
              </a:solidFill>
              <a:effectLst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791200" y="5867967"/>
            <a:ext cx="162095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End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C00000"/>
              </a:solidFill>
              <a:effectLst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562600" y="2514600"/>
            <a:ext cx="2286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You have to go through moles to get to </a:t>
            </a:r>
            <a:r>
              <a:rPr lang="en-US" dirty="0" err="1" smtClean="0"/>
              <a:t>moleclues</a:t>
            </a:r>
            <a:r>
              <a:rPr lang="en-US" dirty="0" smtClean="0"/>
              <a:t>.</a:t>
            </a:r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4953000" y="3437930"/>
            <a:ext cx="609600" cy="7530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V="1">
            <a:off x="5181600" y="2286000"/>
            <a:ext cx="0" cy="1828800"/>
          </a:xfrm>
          <a:prstGeom prst="straightConnector1">
            <a:avLst/>
          </a:prstGeom>
          <a:ln w="57150">
            <a:headEnd w="lg" len="lg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 flipV="1">
            <a:off x="5410200" y="4267200"/>
            <a:ext cx="1447800" cy="914400"/>
          </a:xfrm>
          <a:prstGeom prst="straightConnector1">
            <a:avLst/>
          </a:prstGeom>
          <a:ln w="57150">
            <a:headEnd w="lg" len="lg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5832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A sample NH</a:t>
            </a:r>
            <a:r>
              <a:rPr lang="en-US" sz="1600" dirty="0"/>
              <a:t>3  </a:t>
            </a:r>
            <a:r>
              <a:rPr lang="en-US" sz="2400" dirty="0"/>
              <a:t>of gas occupies 75.0 L at STP.  How many molecules is that?</a:t>
            </a:r>
            <a:endParaRPr lang="en-US" sz="1600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52400" y="3124200"/>
            <a:ext cx="198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75 L NH</a:t>
            </a:r>
            <a:r>
              <a:rPr lang="en-US" dirty="0" smtClean="0"/>
              <a:t>3     </a:t>
            </a:r>
            <a:r>
              <a:rPr lang="en-US" sz="2400" dirty="0" smtClean="0"/>
              <a:t>X</a:t>
            </a:r>
            <a:r>
              <a:rPr lang="en-US" dirty="0" smtClean="0"/>
              <a:t>  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228600" y="3581400"/>
            <a:ext cx="8081963" cy="446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124200" y="3509665"/>
            <a:ext cx="114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L NH</a:t>
            </a:r>
            <a:r>
              <a:rPr lang="en-US" sz="1600" dirty="0" smtClean="0"/>
              <a:t>3</a:t>
            </a:r>
            <a:endParaRPr lang="en-US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2395537" y="3509664"/>
            <a:ext cx="9048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22.4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2590800" y="2971800"/>
            <a:ext cx="15168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mol</a:t>
            </a:r>
            <a:r>
              <a:rPr lang="en-US" sz="2400" dirty="0" smtClean="0"/>
              <a:t> NH3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2314575" y="3048000"/>
            <a:ext cx="5667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</a:t>
            </a:r>
            <a:endParaRPr lang="en-US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4419600" y="3124200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X</a:t>
            </a:r>
            <a:endParaRPr lang="en-US" sz="2400" dirty="0"/>
          </a:p>
        </p:txBody>
      </p:sp>
      <p:sp>
        <p:nvSpPr>
          <p:cNvPr id="18" name="TextBox 17"/>
          <p:cNvSpPr txBox="1"/>
          <p:nvPr/>
        </p:nvSpPr>
        <p:spPr>
          <a:xfrm>
            <a:off x="6400800" y="3509665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 </a:t>
            </a:r>
            <a:r>
              <a:rPr lang="en-US" sz="2400" dirty="0" err="1" smtClean="0"/>
              <a:t>mol</a:t>
            </a:r>
            <a:r>
              <a:rPr lang="en-US" sz="2400" dirty="0" smtClean="0"/>
              <a:t> NH</a:t>
            </a:r>
            <a:r>
              <a:rPr lang="en-US" sz="1600" dirty="0" smtClean="0"/>
              <a:t>3</a:t>
            </a:r>
            <a:endParaRPr lang="en-US" sz="1600" dirty="0"/>
          </a:p>
        </p:txBody>
      </p:sp>
      <p:sp>
        <p:nvSpPr>
          <p:cNvPr id="19" name="TextBox 18"/>
          <p:cNvSpPr txBox="1"/>
          <p:nvPr/>
        </p:nvSpPr>
        <p:spPr>
          <a:xfrm>
            <a:off x="6110287" y="3140333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</a:t>
            </a:r>
            <a:r>
              <a:rPr lang="en-US" dirty="0" smtClean="0"/>
              <a:t>olecules of NH</a:t>
            </a:r>
            <a:r>
              <a:rPr lang="en-US" sz="1400" dirty="0" smtClean="0"/>
              <a:t>3</a:t>
            </a:r>
            <a:endParaRPr lang="en-US" sz="1400" dirty="0"/>
          </a:p>
        </p:txBody>
      </p:sp>
      <p:sp>
        <p:nvSpPr>
          <p:cNvPr id="20" name="TextBox 19"/>
          <p:cNvSpPr txBox="1"/>
          <p:nvPr/>
        </p:nvSpPr>
        <p:spPr>
          <a:xfrm>
            <a:off x="4800600" y="3124200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6.02 X 10</a:t>
            </a:r>
            <a:r>
              <a:rPr lang="en-US" baseline="30000" dirty="0" smtClean="0"/>
              <a:t>23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838200" y="5105400"/>
            <a:ext cx="6324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= 2.02 X 10</a:t>
            </a:r>
            <a:r>
              <a:rPr lang="en-US" sz="3200" baseline="30000" dirty="0" smtClean="0"/>
              <a:t>24 </a:t>
            </a:r>
            <a:r>
              <a:rPr lang="en-US" sz="3200" dirty="0" smtClean="0"/>
              <a:t>molecules of NH</a:t>
            </a:r>
            <a:r>
              <a:rPr lang="en-US" sz="2000" dirty="0" smtClean="0"/>
              <a:t>3</a:t>
            </a:r>
            <a:endParaRPr lang="en-US" sz="2000" dirty="0"/>
          </a:p>
        </p:txBody>
      </p:sp>
      <p:cxnSp>
        <p:nvCxnSpPr>
          <p:cNvPr id="16" name="Straight Connector 15"/>
          <p:cNvCxnSpPr/>
          <p:nvPr/>
        </p:nvCxnSpPr>
        <p:spPr>
          <a:xfrm flipV="1">
            <a:off x="2209800" y="2819400"/>
            <a:ext cx="0" cy="1219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4876800" y="2895600"/>
            <a:ext cx="0" cy="1219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6329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  <p:bldP spid="9" grpId="0"/>
      <p:bldP spid="10" grpId="0"/>
      <p:bldP spid="15" grpId="0"/>
      <p:bldP spid="18" grpId="0"/>
      <p:bldP spid="19" grpId="0"/>
      <p:bldP spid="20" grpId="0"/>
      <p:bldP spid="2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* New Conversion*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 mole can be used to calculate mass (g)..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38100" y="1752600"/>
            <a:ext cx="8724900" cy="4800600"/>
          </a:xfrm>
          <a:prstGeom prst="rect">
            <a:avLst/>
          </a:prstGeom>
        </p:spPr>
        <p:txBody>
          <a:bodyPr vert="horz" lIns="92075" tIns="46038" rIns="92075" bIns="46038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US" sz="2800" b="1" dirty="0" smtClean="0"/>
              <a:t>	</a:t>
            </a:r>
          </a:p>
          <a:p>
            <a:pPr algn="ctr">
              <a:buFont typeface="Wingdings" pitchFamily="2" charset="2"/>
              <a:buNone/>
            </a:pPr>
            <a:r>
              <a:rPr lang="en-US" sz="3000" b="1" dirty="0"/>
              <a:t>m</a:t>
            </a:r>
            <a:r>
              <a:rPr lang="en-US" sz="3000" b="1" dirty="0" smtClean="0"/>
              <a:t>olar mass (g)     </a:t>
            </a:r>
          </a:p>
          <a:p>
            <a:pPr algn="ctr">
              <a:buFont typeface="Wingdings" pitchFamily="2" charset="2"/>
              <a:buNone/>
            </a:pPr>
            <a:r>
              <a:rPr lang="en-US" sz="3000" b="1" dirty="0" smtClean="0"/>
              <a:t>              1.00  </a:t>
            </a:r>
            <a:r>
              <a:rPr lang="en-US" sz="3000" b="1" dirty="0" err="1" smtClean="0"/>
              <a:t>mol</a:t>
            </a:r>
            <a:r>
              <a:rPr lang="en-US" sz="3000" b="1" dirty="0" smtClean="0"/>
              <a:t>		</a:t>
            </a:r>
          </a:p>
          <a:p>
            <a:pPr algn="ctr">
              <a:lnSpc>
                <a:spcPct val="130000"/>
              </a:lnSpc>
              <a:buFont typeface="Wingdings" pitchFamily="2" charset="2"/>
              <a:buNone/>
            </a:pPr>
            <a:r>
              <a:rPr lang="en-US" sz="3000" b="1" dirty="0" smtClean="0">
                <a:solidFill>
                  <a:schemeClr val="accent1"/>
                </a:solidFill>
              </a:rPr>
              <a:t>or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</a:pPr>
            <a:endParaRPr lang="en-US" sz="3000" b="1" dirty="0" smtClean="0">
              <a:solidFill>
                <a:schemeClr val="accent1"/>
              </a:solidFill>
            </a:endParaRPr>
          </a:p>
          <a:p>
            <a:pPr algn="ctr">
              <a:buFont typeface="Wingdings" pitchFamily="2" charset="2"/>
              <a:buNone/>
            </a:pPr>
            <a:r>
              <a:rPr lang="en-US" sz="3000" b="1" dirty="0" smtClean="0"/>
              <a:t>1.00  </a:t>
            </a:r>
            <a:r>
              <a:rPr lang="en-US" sz="3000" b="1" dirty="0" err="1" smtClean="0"/>
              <a:t>mol</a:t>
            </a:r>
            <a:endParaRPr lang="en-US" sz="3000" b="1" dirty="0" smtClean="0"/>
          </a:p>
          <a:p>
            <a:pPr algn="ctr">
              <a:buNone/>
            </a:pPr>
            <a:r>
              <a:rPr lang="en-US" sz="3000" b="1" dirty="0"/>
              <a:t>molar mass (g)</a:t>
            </a:r>
          </a:p>
          <a:p>
            <a:pPr algn="ctr">
              <a:buFont typeface="Wingdings" pitchFamily="2" charset="2"/>
              <a:buNone/>
            </a:pPr>
            <a:endParaRPr lang="en-US" sz="3000" b="1" dirty="0"/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2971800" y="2743200"/>
            <a:ext cx="2971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>
            <a:off x="2914650" y="4953000"/>
            <a:ext cx="2971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010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Mole Chart- Very Important!!!</a:t>
            </a:r>
            <a:endParaRPr lang="en-US" dirty="0"/>
          </a:p>
        </p:txBody>
      </p:sp>
      <p:pic>
        <p:nvPicPr>
          <p:cNvPr id="1026" name="Picture 2" descr="C:\Users\ndrouet\Desktop\scan00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949995"/>
            <a:ext cx="7162800" cy="59080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041267" y="3832249"/>
            <a:ext cx="19731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Molecules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Atoms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Formula units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Ions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990600" y="4648200"/>
            <a:ext cx="914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Grams</a:t>
            </a:r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1981200" y="4191000"/>
            <a:ext cx="1600200" cy="914400"/>
          </a:xfrm>
          <a:prstGeom prst="straightConnector1">
            <a:avLst/>
          </a:prstGeom>
          <a:ln w="57150">
            <a:headEnd w="lg" len="lg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8869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b="1" dirty="0"/>
              <a:t>Make sure you have your mole chart </a:t>
            </a:r>
            <a:r>
              <a:rPr lang="en-US" sz="2800" b="1" dirty="0" smtClean="0"/>
              <a:t>at </a:t>
            </a:r>
            <a:r>
              <a:rPr lang="en-US" sz="2800" b="1" dirty="0"/>
              <a:t>all times.  </a:t>
            </a:r>
            <a:endParaRPr lang="en-US" sz="2800" b="1" dirty="0" smtClean="0"/>
          </a:p>
          <a:p>
            <a:endParaRPr lang="en-US" sz="2800" b="1" dirty="0"/>
          </a:p>
          <a:p>
            <a:r>
              <a:rPr lang="en-US" b="1" dirty="0"/>
              <a:t>Convert:  59 g hydrochloric acid (</a:t>
            </a:r>
            <a:r>
              <a:rPr lang="en-US" b="1" dirty="0" err="1"/>
              <a:t>HCl</a:t>
            </a:r>
            <a:r>
              <a:rPr lang="en-US" b="1" dirty="0"/>
              <a:t>) = ____ moles</a:t>
            </a:r>
          </a:p>
          <a:p>
            <a:endParaRPr lang="en-US" sz="1800" b="1" dirty="0"/>
          </a:p>
          <a:p>
            <a:r>
              <a:rPr lang="en-US" sz="2800" b="1" dirty="0" smtClean="0"/>
              <a:t>Where do you </a:t>
            </a:r>
            <a:r>
              <a:rPr lang="en-US" sz="2800" b="1" dirty="0" smtClean="0">
                <a:solidFill>
                  <a:srgbClr val="00B050"/>
                </a:solidFill>
              </a:rPr>
              <a:t>start </a:t>
            </a:r>
            <a:r>
              <a:rPr lang="en-US" sz="2800" b="1" dirty="0" smtClean="0"/>
              <a:t>and where do you </a:t>
            </a:r>
            <a:r>
              <a:rPr lang="en-US" sz="2800" b="1" dirty="0" smtClean="0">
                <a:solidFill>
                  <a:srgbClr val="FF0000"/>
                </a:solidFill>
              </a:rPr>
              <a:t>end</a:t>
            </a:r>
            <a:r>
              <a:rPr lang="en-US" sz="2800" b="1" dirty="0" smtClean="0"/>
              <a:t>? Follow the arrows.</a:t>
            </a:r>
          </a:p>
          <a:p>
            <a:r>
              <a:rPr lang="en-US" sz="2800" b="1" dirty="0" smtClean="0"/>
              <a:t>Start= </a:t>
            </a:r>
            <a:r>
              <a:rPr lang="en-US" sz="2800" b="1" dirty="0" smtClean="0">
                <a:solidFill>
                  <a:srgbClr val="00B050"/>
                </a:solidFill>
              </a:rPr>
              <a:t>mass (g)</a:t>
            </a:r>
          </a:p>
          <a:p>
            <a:r>
              <a:rPr lang="en-US" sz="2800" b="1" dirty="0" smtClean="0"/>
              <a:t>End= </a:t>
            </a:r>
            <a:r>
              <a:rPr lang="en-US" sz="2800" b="1" dirty="0" smtClean="0">
                <a:solidFill>
                  <a:srgbClr val="FF0000"/>
                </a:solidFill>
              </a:rPr>
              <a:t>mole </a:t>
            </a:r>
            <a:endParaRPr lang="en-US" sz="2800" b="1" dirty="0"/>
          </a:p>
          <a:p>
            <a:endParaRPr lang="en-US" sz="28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151640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Mole Chart- Very Important!!!</a:t>
            </a:r>
            <a:endParaRPr lang="en-US" dirty="0"/>
          </a:p>
        </p:txBody>
      </p:sp>
      <p:pic>
        <p:nvPicPr>
          <p:cNvPr id="1026" name="Picture 2" descr="C:\Users\ndrouet\Desktop\scan00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878246"/>
            <a:ext cx="7162800" cy="59080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041267" y="3832249"/>
            <a:ext cx="19731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Molecules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Atoms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Formula units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Ions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914400" y="6019800"/>
            <a:ext cx="195758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50"/>
                </a:solidFill>
              </a:rPr>
              <a:t>Start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B050"/>
              </a:solidFill>
              <a:effectLst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685321" y="4225181"/>
            <a:ext cx="162095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End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C00000"/>
              </a:solidFill>
              <a:effectLst/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1981200" y="4191000"/>
            <a:ext cx="1600200" cy="914400"/>
          </a:xfrm>
          <a:prstGeom prst="straightConnector1">
            <a:avLst/>
          </a:prstGeom>
          <a:ln w="57150">
            <a:headEnd w="lg" len="lg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990600" y="4648200"/>
            <a:ext cx="914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Grams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8869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Convert:  59 g hydrochloric acid (</a:t>
            </a:r>
            <a:r>
              <a:rPr lang="en-US" dirty="0" err="1" smtClean="0"/>
              <a:t>HCl</a:t>
            </a:r>
            <a:r>
              <a:rPr lang="en-US" dirty="0" smtClean="0"/>
              <a:t>) = ____ moles</a:t>
            </a:r>
          </a:p>
          <a:p>
            <a:endParaRPr lang="en-US" dirty="0"/>
          </a:p>
          <a:p>
            <a:endParaRPr lang="en-US" dirty="0" smtClean="0"/>
          </a:p>
          <a:p>
            <a:pPr lvl="8">
              <a:buNone/>
            </a:pPr>
            <a:r>
              <a:rPr lang="en-US" dirty="0" smtClean="0"/>
              <a:t>                                                                                               </a:t>
            </a:r>
            <a:r>
              <a:rPr lang="en-US" sz="3200" dirty="0" smtClean="0"/>
              <a:t>=</a:t>
            </a:r>
            <a:r>
              <a:rPr lang="en-US" dirty="0" smtClean="0"/>
              <a:t>  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= 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5800" y="2743200"/>
            <a:ext cx="2895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59 g </a:t>
            </a:r>
            <a:r>
              <a:rPr lang="en-US" sz="3600" dirty="0" err="1" smtClean="0"/>
              <a:t>HCl</a:t>
            </a:r>
            <a:r>
              <a:rPr lang="en-US" sz="3600" dirty="0" smtClean="0"/>
              <a:t>     X</a:t>
            </a:r>
          </a:p>
          <a:p>
            <a:endParaRPr lang="en-US" sz="2800" dirty="0"/>
          </a:p>
        </p:txBody>
      </p:sp>
      <p:cxnSp>
        <p:nvCxnSpPr>
          <p:cNvPr id="6" name="Straight Connector 5"/>
          <p:cNvCxnSpPr>
            <a:stCxn id="4" idx="1"/>
          </p:cNvCxnSpPr>
          <p:nvPr/>
        </p:nvCxnSpPr>
        <p:spPr>
          <a:xfrm>
            <a:off x="685800" y="3281809"/>
            <a:ext cx="5791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81282" y="3327359"/>
            <a:ext cx="198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g </a:t>
            </a:r>
            <a:r>
              <a:rPr lang="en-US" sz="3600" dirty="0" err="1" smtClean="0"/>
              <a:t>HCl</a:t>
            </a:r>
            <a:endParaRPr lang="en-US" sz="3600" dirty="0"/>
          </a:p>
        </p:txBody>
      </p:sp>
      <p:sp>
        <p:nvSpPr>
          <p:cNvPr id="9" name="TextBox 8"/>
          <p:cNvSpPr txBox="1"/>
          <p:nvPr/>
        </p:nvSpPr>
        <p:spPr>
          <a:xfrm>
            <a:off x="4233582" y="3290774"/>
            <a:ext cx="129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u="sng" dirty="0" smtClean="0"/>
              <a:t>36</a:t>
            </a:r>
            <a:endParaRPr lang="en-US" sz="3600" u="sng" dirty="0"/>
          </a:p>
        </p:txBody>
      </p:sp>
      <p:sp>
        <p:nvSpPr>
          <p:cNvPr id="10" name="TextBox 9"/>
          <p:cNvSpPr txBox="1"/>
          <p:nvPr/>
        </p:nvSpPr>
        <p:spPr>
          <a:xfrm>
            <a:off x="4762499" y="2697034"/>
            <a:ext cx="198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/>
              <a:t>mol</a:t>
            </a:r>
            <a:r>
              <a:rPr lang="en-US" sz="3600" dirty="0" smtClean="0"/>
              <a:t> </a:t>
            </a:r>
            <a:r>
              <a:rPr lang="en-US" sz="3600" dirty="0" err="1" smtClean="0"/>
              <a:t>HCl</a:t>
            </a:r>
            <a:endParaRPr lang="en-US" sz="3600" dirty="0"/>
          </a:p>
        </p:txBody>
      </p:sp>
      <p:sp>
        <p:nvSpPr>
          <p:cNvPr id="11" name="TextBox 10"/>
          <p:cNvSpPr txBox="1"/>
          <p:nvPr/>
        </p:nvSpPr>
        <p:spPr>
          <a:xfrm>
            <a:off x="4377018" y="2697033"/>
            <a:ext cx="6521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1</a:t>
            </a:r>
            <a:endParaRPr lang="en-US" sz="3600" dirty="0"/>
          </a:p>
        </p:txBody>
      </p:sp>
      <p:sp>
        <p:nvSpPr>
          <p:cNvPr id="12" name="TextBox 11"/>
          <p:cNvSpPr txBox="1"/>
          <p:nvPr/>
        </p:nvSpPr>
        <p:spPr>
          <a:xfrm>
            <a:off x="979394" y="4495800"/>
            <a:ext cx="320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1.64 </a:t>
            </a:r>
            <a:r>
              <a:rPr lang="en-US" sz="3600" dirty="0" err="1" smtClean="0"/>
              <a:t>mol</a:t>
            </a:r>
            <a:r>
              <a:rPr lang="en-US" sz="3600" dirty="0" smtClean="0"/>
              <a:t> </a:t>
            </a:r>
            <a:r>
              <a:rPr lang="en-US" sz="3600" dirty="0" err="1" smtClean="0"/>
              <a:t>HCl</a:t>
            </a:r>
            <a:endParaRPr lang="en-US" sz="3600" dirty="0"/>
          </a:p>
        </p:txBody>
      </p:sp>
      <p:sp>
        <p:nvSpPr>
          <p:cNvPr id="13" name="TextBox 12"/>
          <p:cNvSpPr txBox="1"/>
          <p:nvPr/>
        </p:nvSpPr>
        <p:spPr>
          <a:xfrm>
            <a:off x="1676400" y="388620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Molar mass of </a:t>
            </a:r>
            <a:r>
              <a:rPr lang="en-US" dirty="0" err="1" smtClean="0"/>
              <a:t>HCl</a:t>
            </a:r>
            <a:endParaRPr lang="en-US" dirty="0"/>
          </a:p>
        </p:txBody>
      </p:sp>
      <p:cxnSp>
        <p:nvCxnSpPr>
          <p:cNvPr id="15" name="Straight Arrow Connector 14"/>
          <p:cNvCxnSpPr/>
          <p:nvPr/>
        </p:nvCxnSpPr>
        <p:spPr>
          <a:xfrm flipV="1">
            <a:off x="3733800" y="3733800"/>
            <a:ext cx="533400" cy="228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3733800" y="2590800"/>
            <a:ext cx="0" cy="1219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1278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9" grpId="0"/>
      <p:bldP spid="10" grpId="0"/>
      <p:bldP spid="11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Make sure you have your mole chart (</a:t>
            </a:r>
            <a:r>
              <a:rPr lang="en-US" sz="2800" dirty="0">
                <a:solidFill>
                  <a:srgbClr val="00B050"/>
                </a:solidFill>
              </a:rPr>
              <a:t>green sheet</a:t>
            </a:r>
            <a:r>
              <a:rPr lang="en-US" sz="2800" dirty="0"/>
              <a:t>) at all times.  </a:t>
            </a:r>
            <a:endParaRPr lang="en-US" sz="2800" dirty="0" smtClean="0"/>
          </a:p>
          <a:p>
            <a:endParaRPr lang="en-US" sz="2800" dirty="0"/>
          </a:p>
          <a:p>
            <a:r>
              <a:rPr lang="en-US" dirty="0" smtClean="0"/>
              <a:t> 4.6 </a:t>
            </a:r>
            <a:r>
              <a:rPr lang="en-US" dirty="0"/>
              <a:t>moles of sodium hydroxide (</a:t>
            </a:r>
            <a:r>
              <a:rPr lang="en-US" dirty="0" err="1"/>
              <a:t>NaOH</a:t>
            </a:r>
            <a:r>
              <a:rPr lang="en-US" dirty="0"/>
              <a:t>) to grams</a:t>
            </a:r>
          </a:p>
          <a:p>
            <a:endParaRPr lang="en-US" sz="1800" dirty="0"/>
          </a:p>
          <a:p>
            <a:r>
              <a:rPr lang="en-US" sz="2800" dirty="0" smtClean="0"/>
              <a:t>Where do you </a:t>
            </a:r>
            <a:r>
              <a:rPr lang="en-US" sz="2800" dirty="0" smtClean="0">
                <a:solidFill>
                  <a:srgbClr val="00B050"/>
                </a:solidFill>
              </a:rPr>
              <a:t>start </a:t>
            </a:r>
            <a:r>
              <a:rPr lang="en-US" sz="2800" dirty="0" smtClean="0"/>
              <a:t>and where do you </a:t>
            </a:r>
            <a:r>
              <a:rPr lang="en-US" sz="2800" dirty="0" smtClean="0">
                <a:solidFill>
                  <a:srgbClr val="FF0000"/>
                </a:solidFill>
              </a:rPr>
              <a:t>end</a:t>
            </a:r>
            <a:r>
              <a:rPr lang="en-US" sz="2800" dirty="0" smtClean="0"/>
              <a:t>? Follow the arrows.</a:t>
            </a:r>
          </a:p>
          <a:p>
            <a:r>
              <a:rPr lang="en-US" sz="2800" dirty="0" smtClean="0"/>
              <a:t>Start= </a:t>
            </a:r>
            <a:r>
              <a:rPr lang="en-US" sz="2800" dirty="0" smtClean="0">
                <a:solidFill>
                  <a:srgbClr val="00B050"/>
                </a:solidFill>
              </a:rPr>
              <a:t>moles</a:t>
            </a:r>
          </a:p>
          <a:p>
            <a:r>
              <a:rPr lang="en-US" sz="2800" dirty="0" smtClean="0"/>
              <a:t>End= </a:t>
            </a:r>
            <a:r>
              <a:rPr lang="en-US" sz="2800" dirty="0" smtClean="0">
                <a:solidFill>
                  <a:srgbClr val="FF0000"/>
                </a:solidFill>
              </a:rPr>
              <a:t>mass (g) </a:t>
            </a:r>
            <a:endParaRPr lang="en-US" sz="2800" dirty="0"/>
          </a:p>
          <a:p>
            <a:endParaRPr lang="en-US" sz="28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17580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517</TotalTime>
  <Words>973</Words>
  <Application>Microsoft Office PowerPoint</Application>
  <PresentationFormat>On-screen Show (4:3)</PresentationFormat>
  <Paragraphs>268</Paragraphs>
  <Slides>32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Civic</vt:lpstr>
      <vt:lpstr>Moles to Grams Grams to Moles Liters to Moles Moles to Liters</vt:lpstr>
      <vt:lpstr>PowerPoint Presentation</vt:lpstr>
      <vt:lpstr>Previously…</vt:lpstr>
      <vt:lpstr>* New Conversion*</vt:lpstr>
      <vt:lpstr>Mole Chart- Very Important!!!</vt:lpstr>
      <vt:lpstr>Question 1</vt:lpstr>
      <vt:lpstr>Mole Chart- Very Important!!!</vt:lpstr>
      <vt:lpstr>Question 1</vt:lpstr>
      <vt:lpstr>Question 2</vt:lpstr>
      <vt:lpstr>Mole Chart- Very Important!!!</vt:lpstr>
      <vt:lpstr>Question 2</vt:lpstr>
      <vt:lpstr>Question 3</vt:lpstr>
      <vt:lpstr>Mole Chart- Very Important!!!</vt:lpstr>
      <vt:lpstr>Question 3</vt:lpstr>
      <vt:lpstr>Question 4</vt:lpstr>
      <vt:lpstr>Mole Chart- Very Important!!!</vt:lpstr>
      <vt:lpstr>Question 4</vt:lpstr>
      <vt:lpstr>What is STP?</vt:lpstr>
      <vt:lpstr>* New Conversion*</vt:lpstr>
      <vt:lpstr>Mole Chart- Very Important!!!</vt:lpstr>
      <vt:lpstr>Question 5</vt:lpstr>
      <vt:lpstr>Mole Chart- Very Important!!!</vt:lpstr>
      <vt:lpstr>Question 5</vt:lpstr>
      <vt:lpstr>Question 6</vt:lpstr>
      <vt:lpstr>Mole Chart- Very Important!!!</vt:lpstr>
      <vt:lpstr>Question 6</vt:lpstr>
      <vt:lpstr>Question 7</vt:lpstr>
      <vt:lpstr>Mole Chart- Very Important!!!</vt:lpstr>
      <vt:lpstr>Question 7</vt:lpstr>
      <vt:lpstr>Question 8</vt:lpstr>
      <vt:lpstr>Mole Chart- Very Important!!!</vt:lpstr>
      <vt:lpstr>Question 8</vt:lpstr>
    </vt:vector>
  </TitlesOfParts>
  <Company>AISD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Moles to Grams Grams to Moles STP</dc:title>
  <dc:creator>AISD Employee</dc:creator>
  <cp:lastModifiedBy>AISD Employee</cp:lastModifiedBy>
  <cp:revision>66</cp:revision>
  <dcterms:created xsi:type="dcterms:W3CDTF">2011-01-20T15:09:51Z</dcterms:created>
  <dcterms:modified xsi:type="dcterms:W3CDTF">2013-05-16T18:22:19Z</dcterms:modified>
</cp:coreProperties>
</file>