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86" r:id="rId1"/>
  </p:sldMasterIdLst>
  <p:notesMasterIdLst>
    <p:notesMasterId r:id="rId22"/>
  </p:notesMasterIdLst>
  <p:handoutMasterIdLst>
    <p:handoutMasterId r:id="rId23"/>
  </p:handoutMasterIdLst>
  <p:sldIdLst>
    <p:sldId id="327" r:id="rId2"/>
    <p:sldId id="271" r:id="rId3"/>
    <p:sldId id="335" r:id="rId4"/>
    <p:sldId id="348" r:id="rId5"/>
    <p:sldId id="337" r:id="rId6"/>
    <p:sldId id="346" r:id="rId7"/>
    <p:sldId id="303" r:id="rId8"/>
    <p:sldId id="292" r:id="rId9"/>
    <p:sldId id="347" r:id="rId10"/>
    <p:sldId id="338" r:id="rId11"/>
    <p:sldId id="339" r:id="rId12"/>
    <p:sldId id="349" r:id="rId13"/>
    <p:sldId id="340" r:id="rId14"/>
    <p:sldId id="341" r:id="rId15"/>
    <p:sldId id="344" r:id="rId16"/>
    <p:sldId id="273" r:id="rId17"/>
    <p:sldId id="333" r:id="rId18"/>
    <p:sldId id="334" r:id="rId19"/>
    <p:sldId id="315" r:id="rId20"/>
    <p:sldId id="324" r:id="rId21"/>
  </p:sldIdLst>
  <p:sldSz cx="9144000" cy="6858000" type="screen4x3"/>
  <p:notesSz cx="6858000" cy="9180513"/>
  <p:embeddedFontLst>
    <p:embeddedFont>
      <p:font typeface="Century Gothic" pitchFamily="34" charset="0"/>
      <p:regular r:id="rId24"/>
      <p:bold r:id="rId25"/>
      <p:italic r:id="rId26"/>
      <p:boldItalic r:id="rId27"/>
    </p:embeddedFont>
    <p:embeddedFont>
      <p:font typeface="Wingdings 2" pitchFamily="18" charset="2"/>
      <p:regular r:id="rId28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000" b="1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000" b="1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000" b="1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000" b="1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66FF33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10" autoAdjust="0"/>
    <p:restoredTop sz="95226" autoAdjust="0"/>
  </p:normalViewPr>
  <p:slideViewPr>
    <p:cSldViewPr>
      <p:cViewPr>
        <p:scale>
          <a:sx n="77" d="100"/>
          <a:sy n="77" d="100"/>
        </p:scale>
        <p:origin x="-1242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267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44"/>
    </p:cViewPr>
  </p:sorterViewPr>
  <p:notesViewPr>
    <p:cSldViewPr>
      <p:cViewPr varScale="1">
        <p:scale>
          <a:sx n="57" d="100"/>
          <a:sy n="57" d="100"/>
        </p:scale>
        <p:origin x="-2862" y="-78"/>
      </p:cViewPr>
      <p:guideLst>
        <p:guide orient="horz" pos="2891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u="sng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u="sng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u="sng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CD9BCC5-D294-42D3-821A-8F8585C51F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76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35160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Hexagon 1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/>
              <a:t>Timberlake LecturePLUS</a:t>
            </a:r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24003D97-F0B0-4BAC-9848-DBAAECC22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Timberlake LecturePLUS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74A27-A963-4C70-A22F-9F043B046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Timberlake LecturePLUS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D3C09-A849-4C75-8031-7798CD482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Timberlake LecturePLUS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6E810-F6A3-4A7B-BBCC-FCF06ED15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Timberlake LecturePLUS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E57F7-2498-42BC-96A5-C7FC0DE65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Timberlake LecturePLUS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87284-264B-467D-8480-64F372F6E1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Timberlake LecturePLUS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4E6D4-3503-4A75-94D0-DE699DFE3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Timberlake LecturePLUS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26AF2-746B-47BC-813B-0763CD5E5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Timberlake LecturePLUS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DE7BF-AB71-4B9B-9004-663E08B44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6685B-F7B3-4D71-968C-D581F11E2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Timberlake LecturePLUS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Timberlake LecturePLUS</a:t>
            </a:r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96E42-7262-4FCD-896D-0597AA880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/>
              <a:t>Timberlake LecturePLUS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BE422750-835B-4356-B0F9-3D8504FDC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80" r:id="rId8"/>
    <p:sldLayoutId id="2147483781" r:id="rId9"/>
    <p:sldLayoutId id="2147483777" r:id="rId10"/>
    <p:sldLayoutId id="214748377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news.bbc.co.uk/olmedia/1790000/images/_1794077_mole300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http://www.bird-x.com/products/images/moleBig.jp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2438400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85800"/>
            <a:ext cx="7924800" cy="5638800"/>
          </a:xfrm>
        </p:spPr>
        <p:txBody>
          <a:bodyPr/>
          <a:lstStyle/>
          <a:p>
            <a:pPr algn="ctr" eaLnBrk="1" hangingPunct="1">
              <a:buFont typeface="Arial" charset="0"/>
              <a:buChar char="•"/>
            </a:pPr>
            <a:endParaRPr lang="en-US" sz="3800" b="1" i="1" dirty="0" smtClean="0"/>
          </a:p>
          <a:p>
            <a:pPr algn="ctr" eaLnBrk="1" hangingPunct="1">
              <a:buFont typeface="Arial" charset="0"/>
              <a:buChar char="•"/>
            </a:pPr>
            <a:endParaRPr lang="en-US" sz="3800" b="1" i="1" dirty="0" smtClean="0"/>
          </a:p>
          <a:p>
            <a:pPr algn="ctr" eaLnBrk="1" hangingPunct="1">
              <a:buFont typeface="Arial" charset="0"/>
              <a:buChar char="•"/>
            </a:pPr>
            <a:r>
              <a:rPr lang="en-US" sz="7200" b="1" i="1" dirty="0" smtClean="0"/>
              <a:t>The </a:t>
            </a:r>
            <a:r>
              <a:rPr lang="en-US" sz="7200" b="1" i="1" dirty="0" smtClean="0"/>
              <a:t>Mole</a:t>
            </a:r>
          </a:p>
          <a:p>
            <a:pPr algn="ctr" eaLnBrk="1" hangingPunct="1">
              <a:buFont typeface="Arial" charset="0"/>
              <a:buChar char="•"/>
            </a:pPr>
            <a:r>
              <a:rPr lang="en-US" sz="7200" b="1" i="1" dirty="0" smtClean="0"/>
              <a:t>Molar Mass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3D19E7-6DBC-4A8D-AF2F-B1CF3823AB88}" type="slidenum">
              <a:rPr lang="en-US" sz="1400" b="0" smtClean="0">
                <a:solidFill>
                  <a:schemeClr val="tx1"/>
                </a:solidFill>
              </a:rPr>
              <a:pPr/>
              <a:t>1</a:t>
            </a:fld>
            <a:endParaRPr lang="en-US" sz="1400" b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Example Problem #1</a:t>
            </a:r>
            <a:br>
              <a:rPr lang="en-US" b="1" dirty="0" smtClean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600200"/>
            <a:ext cx="6777037" cy="4232275"/>
          </a:xfrm>
        </p:spPr>
        <p:txBody>
          <a:bodyPr rtlCol="0">
            <a:normAutofit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How many moles are equal to 2.41 x 10</a:t>
            </a:r>
            <a:r>
              <a:rPr lang="en-US" b="1" baseline="30000" dirty="0" smtClean="0">
                <a:solidFill>
                  <a:schemeClr val="tx1"/>
                </a:solidFill>
              </a:rPr>
              <a:t>24</a:t>
            </a:r>
            <a:r>
              <a:rPr lang="en-US" b="1" dirty="0" smtClean="0">
                <a:solidFill>
                  <a:schemeClr val="tx1"/>
                </a:solidFill>
              </a:rPr>
              <a:t> formula units of magnesium?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b="1" dirty="0">
              <a:solidFill>
                <a:schemeClr val="tx1"/>
              </a:solidFill>
            </a:endParaRP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                                       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baseline="30000" dirty="0" smtClean="0">
                <a:solidFill>
                  <a:schemeClr val="tx1"/>
                </a:solidFill>
              </a:rPr>
              <a:t>		</a:t>
            </a:r>
            <a:r>
              <a:rPr lang="en-US" b="1" baseline="30000" dirty="0">
                <a:solidFill>
                  <a:schemeClr val="tx1"/>
                </a:solidFill>
              </a:rPr>
              <a:t>	</a:t>
            </a:r>
            <a:r>
              <a:rPr lang="en-US" b="1" baseline="30000" dirty="0" smtClean="0">
                <a:solidFill>
                  <a:schemeClr val="tx1"/>
                </a:solidFill>
              </a:rPr>
              <a:t>	</a:t>
            </a:r>
            <a:endParaRPr lang="en-US" b="1" dirty="0" smtClean="0">
              <a:solidFill>
                <a:schemeClr val="tx1"/>
              </a:solidFill>
            </a:endParaRP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=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E34DB3-8AA3-44B0-8CBD-C1C3B8975410}" type="slidenum">
              <a:rPr lang="en-US" smtClean="0"/>
              <a:pPr/>
              <a:t>10</a:t>
            </a:fld>
            <a:endParaRPr lang="en-US" smtClean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295400" y="3810000"/>
            <a:ext cx="62484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590800" y="3276600"/>
            <a:ext cx="1981200" cy="609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553200" y="3657600"/>
            <a:ext cx="190500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95400" y="33528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2.41 x 10</a:t>
            </a:r>
            <a:r>
              <a:rPr lang="en-US" sz="2800" baseline="30000" dirty="0">
                <a:solidFill>
                  <a:srgbClr val="7030A0"/>
                </a:solidFill>
              </a:rPr>
              <a:t>24 </a:t>
            </a:r>
            <a:r>
              <a:rPr lang="en-US" sz="2800" dirty="0" err="1">
                <a:solidFill>
                  <a:srgbClr val="7030A0"/>
                </a:solidFill>
              </a:rPr>
              <a:t>f.u</a:t>
            </a:r>
            <a:r>
              <a:rPr lang="en-US" sz="2800" dirty="0">
                <a:solidFill>
                  <a:srgbClr val="7030A0"/>
                </a:solidFill>
              </a:rPr>
              <a:t>. Mg   X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858000" y="3733800"/>
            <a:ext cx="243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f.u. Mg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953000" y="3810000"/>
            <a:ext cx="2743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6.02 X 10 </a:t>
            </a:r>
            <a:r>
              <a:rPr lang="en-US" sz="2800" baseline="30000" dirty="0">
                <a:solidFill>
                  <a:srgbClr val="7030A0"/>
                </a:solidFill>
              </a:rPr>
              <a:t>23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324600" y="3352800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mol mg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791200" y="3276600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371600" y="4648200"/>
            <a:ext cx="297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4.00 mols of Mg</a:t>
            </a:r>
            <a:endParaRPr lang="en-US" sz="280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4800600" y="31242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3" grpId="0"/>
      <p:bldP spid="14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Example </a:t>
            </a:r>
            <a:r>
              <a:rPr lang="en-US" b="1" dirty="0" smtClean="0">
                <a:solidFill>
                  <a:schemeClr val="tx1"/>
                </a:solidFill>
              </a:rPr>
              <a:t>Problem #2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42988" y="1676400"/>
            <a:ext cx="6777037" cy="4156075"/>
          </a:xfrm>
        </p:spPr>
        <p:txBody>
          <a:bodyPr/>
          <a:lstStyle/>
          <a:p>
            <a:pPr marL="68263" indent="0" eaLnBrk="1" hangingPunct="1">
              <a:buFont typeface="Wingdings 2" pitchFamily="18" charset="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How many moles are equal to 9.03 x 10</a:t>
            </a:r>
            <a:r>
              <a:rPr lang="en-US" b="1" baseline="30000" dirty="0" smtClean="0">
                <a:solidFill>
                  <a:schemeClr val="tx1"/>
                </a:solidFill>
              </a:rPr>
              <a:t>24</a:t>
            </a:r>
            <a:r>
              <a:rPr lang="en-US" b="1" dirty="0" smtClean="0">
                <a:solidFill>
                  <a:schemeClr val="tx1"/>
                </a:solidFill>
              </a:rPr>
              <a:t> atoms of mercury?</a:t>
            </a:r>
          </a:p>
          <a:p>
            <a:pPr marL="68263" indent="0" eaLnBrk="1" hangingPunct="1">
              <a:buFont typeface="Wingdings 2" pitchFamily="18" charset="2"/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pPr marL="68263" indent="0" eaLnBrk="1" hangingPunct="1">
              <a:buFont typeface="Wingdings 2" pitchFamily="18" charset="2"/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pPr marL="68263" indent="0" eaLnBrk="1" hangingPunct="1">
              <a:buFont typeface="Wingdings 2" pitchFamily="18" charset="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                                       X</a:t>
            </a:r>
            <a:endParaRPr lang="en-US" b="1" dirty="0" smtClean="0">
              <a:solidFill>
                <a:srgbClr val="7030A0"/>
              </a:solidFill>
            </a:endParaRPr>
          </a:p>
          <a:p>
            <a:pPr marL="68263" indent="0" eaLnBrk="1" hangingPunct="1">
              <a:buFont typeface="Wingdings 2" pitchFamily="18" charset="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 				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marL="68263" indent="0" eaLnBrk="1" hangingPunct="1">
              <a:buFont typeface="Wingdings 2" pitchFamily="18" charset="2"/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68263" indent="0" eaLnBrk="1" hangingPunct="1">
              <a:buFont typeface="Wingdings 2" pitchFamily="18" charset="2"/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68263" indent="0" eaLnBrk="1" hangingPunct="1">
              <a:buFont typeface="Wingdings 2" pitchFamily="18" charset="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=</a:t>
            </a:r>
            <a:endParaRPr lang="en-US" b="1" dirty="0" smtClean="0">
              <a:solidFill>
                <a:srgbClr val="7030A0"/>
              </a:solidFill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54D4E2-3211-47B5-9BD9-865CAF12930C}" type="slidenum">
              <a:rPr lang="en-US" smtClean="0"/>
              <a:pPr/>
              <a:t>11</a:t>
            </a:fld>
            <a:endParaRPr lang="en-US" smtClean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762000" y="3810000"/>
            <a:ext cx="7010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2057400" y="3048000"/>
            <a:ext cx="2895600" cy="838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248400" y="3733800"/>
            <a:ext cx="259080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62000" y="3276600"/>
            <a:ext cx="396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9.03 x 10</a:t>
            </a:r>
            <a:r>
              <a:rPr lang="en-US" sz="2800" baseline="30000">
                <a:solidFill>
                  <a:srgbClr val="7030A0"/>
                </a:solidFill>
              </a:rPr>
              <a:t>24</a:t>
            </a:r>
            <a:r>
              <a:rPr lang="en-US" sz="2800">
                <a:solidFill>
                  <a:srgbClr val="7030A0"/>
                </a:solidFill>
              </a:rPr>
              <a:t> atoms of Hg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800600" y="38862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6.02 X 10 </a:t>
            </a:r>
            <a:r>
              <a:rPr lang="en-US" sz="2800" baseline="30000" dirty="0">
                <a:solidFill>
                  <a:srgbClr val="7030A0"/>
                </a:solidFill>
              </a:rPr>
              <a:t>23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705600" y="38862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atoms Hg</a:t>
            </a:r>
            <a:endParaRPr lang="en-US" sz="28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867400" y="3276600"/>
            <a:ext cx="297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mol of Hg</a:t>
            </a:r>
            <a:endParaRPr lang="en-US" sz="28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562600" y="32766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1</a:t>
            </a:r>
            <a:endParaRPr lang="en-US" sz="280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371600" y="4876800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15.00 mol of Hg</a:t>
            </a:r>
            <a:endParaRPr lang="en-US" sz="280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800600" y="31242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Content Placeholder 1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66800" y="838200"/>
            <a:ext cx="7391400" cy="5486400"/>
          </a:xfrm>
        </p:spPr>
      </p:pic>
      <p:sp>
        <p:nvSpPr>
          <p:cNvPr id="1433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D8C411-EFD5-43B7-8E56-99562DAF61B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" name="TextBox 3"/>
          <p:cNvSpPr txBox="1"/>
          <p:nvPr/>
        </p:nvSpPr>
        <p:spPr>
          <a:xfrm>
            <a:off x="6172200" y="2362200"/>
            <a:ext cx="2667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Molecules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Atoms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Formula units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Ions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657600" y="3657600"/>
            <a:ext cx="19575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Start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00800" y="5486400"/>
            <a:ext cx="1620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End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3810000" cy="1676400"/>
          </a:xfrm>
        </p:spPr>
        <p:txBody>
          <a:bodyPr rtlCol="0">
            <a:normAutofit fontScale="90000"/>
          </a:bodyPr>
          <a:lstStyle/>
          <a:p>
            <a:pPr marL="68580"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Example Problem #3 </a:t>
            </a:r>
            <a:r>
              <a:rPr lang="en-US" sz="2700" b="1" dirty="0" smtClean="0">
                <a:solidFill>
                  <a:schemeClr val="tx1"/>
                </a:solidFill>
              </a:rPr>
              <a:t>How many atoms are equal to 4.50 moles of copper?</a:t>
            </a:r>
            <a:r>
              <a:rPr lang="en-US" sz="2400" b="1" dirty="0" smtClean="0">
                <a:solidFill>
                  <a:schemeClr val="tx1"/>
                </a:solidFill>
              </a:rPr>
              <a:t/>
            </a:r>
            <a:br>
              <a:rPr lang="en-US" sz="2400" b="1" dirty="0" smtClean="0">
                <a:solidFill>
                  <a:schemeClr val="tx1"/>
                </a:solidFill>
              </a:rPr>
            </a:br>
            <a:endParaRPr lang="en-US" sz="2800" b="1" dirty="0" smtClean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029200" y="5105400"/>
            <a:ext cx="1371600" cy="6858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Example </a:t>
            </a:r>
            <a:r>
              <a:rPr lang="en-US" b="1" dirty="0" smtClean="0">
                <a:solidFill>
                  <a:schemeClr val="tx1"/>
                </a:solidFill>
              </a:rPr>
              <a:t>Problem #3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6777038" cy="4343400"/>
          </a:xfrm>
        </p:spPr>
        <p:txBody>
          <a:bodyPr rtlCol="0">
            <a:normAutofit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>
                <a:solidFill>
                  <a:schemeClr val="tx1"/>
                </a:solidFill>
              </a:rPr>
              <a:t>How many atoms are equal to 4.50 moles of copper?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7030A0"/>
                </a:solidFill>
              </a:rPr>
              <a:t>                            X</a:t>
            </a:r>
            <a:endParaRPr lang="en-US" sz="2000" b="1" dirty="0" smtClean="0">
              <a:solidFill>
                <a:srgbClr val="7030A0"/>
              </a:solidFill>
            </a:endParaRP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7030A0"/>
                </a:solidFill>
              </a:rPr>
              <a:t>			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b="1" dirty="0">
              <a:solidFill>
                <a:srgbClr val="7030A0"/>
              </a:solidFill>
            </a:endParaRP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7030A0"/>
                </a:solidFill>
              </a:rPr>
              <a:t>=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12EDCE3-2509-455A-AE6A-12A095776BE1}" type="slidenum">
              <a:rPr lang="en-US" smtClean="0"/>
              <a:pPr/>
              <a:t>13</a:t>
            </a:fld>
            <a:endParaRPr lang="en-US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066800" y="3429000"/>
            <a:ext cx="5410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1524000" y="2819400"/>
            <a:ext cx="2286000" cy="7254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572000" y="3429000"/>
            <a:ext cx="15240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066800" y="28956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4.50 moles Cu</a:t>
            </a:r>
            <a:endParaRPr lang="en-US" sz="28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72000" y="3352800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moles Cu</a:t>
            </a:r>
            <a:endParaRPr lang="en-US" sz="28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267200" y="33528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1</a:t>
            </a:r>
            <a:endParaRPr lang="en-US" sz="28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715000" y="2895600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atoms</a:t>
            </a:r>
            <a:endParaRPr lang="en-US" sz="280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886200" y="28956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6.02 X 10 </a:t>
            </a:r>
            <a:r>
              <a:rPr lang="en-US" sz="2800" baseline="30000">
                <a:solidFill>
                  <a:srgbClr val="7030A0"/>
                </a:solidFill>
              </a:rPr>
              <a:t>23</a:t>
            </a:r>
            <a:endParaRPr lang="en-US" sz="280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524000" y="41910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2.709 X 10 </a:t>
            </a:r>
            <a:r>
              <a:rPr lang="en-US" sz="2800" baseline="30000">
                <a:solidFill>
                  <a:srgbClr val="7030A0"/>
                </a:solidFill>
              </a:rPr>
              <a:t>24  </a:t>
            </a:r>
            <a:r>
              <a:rPr lang="en-US" sz="2800">
                <a:solidFill>
                  <a:srgbClr val="7030A0"/>
                </a:solidFill>
              </a:rPr>
              <a:t>atoms</a:t>
            </a:r>
            <a:endParaRPr lang="en-US" sz="280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3962400" y="27432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7024688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</a:rPr>
              <a:t>Example Problem #4</a:t>
            </a:r>
            <a:endParaRPr lang="en-US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066800" y="1905000"/>
            <a:ext cx="6777038" cy="3508375"/>
          </a:xfrm>
        </p:spPr>
        <p:txBody>
          <a:bodyPr/>
          <a:lstStyle/>
          <a:p>
            <a:pPr marL="68263" indent="0" eaLnBrk="1" hangingPunct="1">
              <a:buFont typeface="Wingdings 2" pitchFamily="18" charset="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How many molecules are equal to 10.0 moles of carbon dioxide?</a:t>
            </a:r>
          </a:p>
          <a:p>
            <a:pPr marL="68263" indent="0" eaLnBrk="1" hangingPunct="1">
              <a:buFont typeface="Wingdings 2" pitchFamily="18" charset="2"/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pPr marL="68263" indent="0" eaLnBrk="1" hangingPunct="1">
              <a:buFont typeface="Wingdings 2" pitchFamily="18" charset="2"/>
              <a:buNone/>
            </a:pPr>
            <a:r>
              <a:rPr lang="en-US" b="1" dirty="0" smtClean="0">
                <a:solidFill>
                  <a:srgbClr val="7030A0"/>
                </a:solidFill>
              </a:rPr>
              <a:t>                              X</a:t>
            </a:r>
            <a:endParaRPr lang="en-US" b="1" baseline="30000" dirty="0" smtClean="0">
              <a:solidFill>
                <a:srgbClr val="7030A0"/>
              </a:solidFill>
            </a:endParaRPr>
          </a:p>
          <a:p>
            <a:pPr marL="68263" indent="0" eaLnBrk="1" hangingPunct="1">
              <a:buFont typeface="Wingdings 2" pitchFamily="18" charset="2"/>
              <a:buNone/>
            </a:pPr>
            <a:r>
              <a:rPr lang="en-US" b="1" baseline="30000" dirty="0" smtClean="0">
                <a:solidFill>
                  <a:srgbClr val="7030A0"/>
                </a:solidFill>
              </a:rPr>
              <a:t> 			</a:t>
            </a:r>
            <a:endParaRPr lang="en-US" b="1" dirty="0" smtClean="0">
              <a:solidFill>
                <a:srgbClr val="7030A0"/>
              </a:solidFill>
            </a:endParaRPr>
          </a:p>
          <a:p>
            <a:pPr marL="68263" indent="0" eaLnBrk="1" hangingPunct="1">
              <a:buFont typeface="Wingdings 2" pitchFamily="18" charset="2"/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pPr marL="68263" indent="0" eaLnBrk="1" hangingPunct="1">
              <a:buFont typeface="Wingdings 2" pitchFamily="18" charset="2"/>
              <a:buNone/>
            </a:pPr>
            <a:r>
              <a:rPr lang="en-US" b="1" dirty="0" smtClean="0">
                <a:solidFill>
                  <a:srgbClr val="7030A0"/>
                </a:solidFill>
              </a:rPr>
              <a:t>= 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C0A30A-79C9-4DD4-942C-783C0787E373}" type="slidenum">
              <a:rPr lang="en-US" smtClean="0"/>
              <a:pPr/>
              <a:t>14</a:t>
            </a:fld>
            <a:endParaRPr lang="en-US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3581400"/>
            <a:ext cx="5181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828800" y="2895600"/>
            <a:ext cx="2133600" cy="6873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962400" y="3581400"/>
            <a:ext cx="2209800" cy="723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66800" y="3048000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10.0 moles CO</a:t>
            </a:r>
            <a:r>
              <a:rPr lang="en-US" sz="2800" baseline="-25000">
                <a:solidFill>
                  <a:srgbClr val="7030A0"/>
                </a:solidFill>
              </a:rPr>
              <a:t>2</a:t>
            </a:r>
            <a:endParaRPr lang="en-US" sz="2800" baseline="-250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334000" y="35814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7030A0"/>
                </a:solidFill>
              </a:rPr>
              <a:t>CO</a:t>
            </a:r>
            <a:r>
              <a:rPr lang="en-US" sz="2400" baseline="-25000">
                <a:solidFill>
                  <a:srgbClr val="7030A0"/>
                </a:solidFill>
              </a:rPr>
              <a:t>2</a:t>
            </a:r>
            <a:endParaRPr lang="en-US" sz="2400" baseline="-250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343400" y="35814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7030A0"/>
                </a:solidFill>
              </a:rPr>
              <a:t>1 mole</a:t>
            </a:r>
            <a:endParaRPr lang="en-US" sz="240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172200" y="31242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7030A0"/>
                </a:solidFill>
              </a:rPr>
              <a:t>molecules</a:t>
            </a:r>
            <a:endParaRPr lang="en-US" sz="240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495800" y="312420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7030A0"/>
                </a:solidFill>
              </a:rPr>
              <a:t>6.02 X 10 </a:t>
            </a:r>
            <a:r>
              <a:rPr lang="en-US" sz="2400" baseline="30000">
                <a:solidFill>
                  <a:srgbClr val="7030A0"/>
                </a:solidFill>
              </a:rPr>
              <a:t>23</a:t>
            </a:r>
            <a:endParaRPr lang="en-US" sz="2400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447800" y="44196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7030A0"/>
                </a:solidFill>
              </a:rPr>
              <a:t>6.02 X 10 </a:t>
            </a:r>
            <a:r>
              <a:rPr lang="en-US" sz="2400" baseline="30000">
                <a:solidFill>
                  <a:srgbClr val="7030A0"/>
                </a:solidFill>
              </a:rPr>
              <a:t>24</a:t>
            </a:r>
            <a:r>
              <a:rPr lang="en-US" sz="2400">
                <a:solidFill>
                  <a:srgbClr val="7030A0"/>
                </a:solidFill>
              </a:rPr>
              <a:t> molecules</a:t>
            </a:r>
            <a:endParaRPr lang="en-US" sz="240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4267200" y="28956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14" grpId="0"/>
      <p:bldP spid="15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xfrm>
            <a:off x="1447800" y="533400"/>
            <a:ext cx="7024688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</a:rPr>
              <a:t>Learning Check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/>
              <a:t>5.  Number of atoms in 0.500 mole of Al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FF9966"/>
                </a:solidFill>
              </a:rPr>
              <a:t>	</a:t>
            </a:r>
            <a:r>
              <a:rPr lang="en-US" sz="2800" b="1" dirty="0" smtClean="0">
                <a:solidFill>
                  <a:schemeClr val="accent1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    	</a:t>
            </a:r>
            <a:r>
              <a:rPr lang="en-US" sz="2800" b="1" u="sng" dirty="0" smtClean="0">
                <a:solidFill>
                  <a:schemeClr val="tx1"/>
                </a:solidFill>
              </a:rPr>
              <a:t>0.500 mol Al x   6.02 x 10</a:t>
            </a:r>
            <a:r>
              <a:rPr lang="en-US" sz="2800" b="1" u="sng" baseline="30000" dirty="0" smtClean="0">
                <a:solidFill>
                  <a:schemeClr val="tx1"/>
                </a:solidFill>
              </a:rPr>
              <a:t>23</a:t>
            </a:r>
            <a:r>
              <a:rPr lang="en-US" sz="2800" b="1" u="sng" dirty="0" smtClean="0">
                <a:solidFill>
                  <a:schemeClr val="tx1"/>
                </a:solidFill>
              </a:rPr>
              <a:t> Al atoms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>
                <a:solidFill>
                  <a:schemeClr val="accent1"/>
                </a:solidFill>
              </a:rPr>
              <a:t>					   </a:t>
            </a:r>
            <a:r>
              <a:rPr lang="en-US" sz="2800" b="1" dirty="0" smtClean="0">
                <a:solidFill>
                  <a:schemeClr val="tx1"/>
                </a:solidFill>
              </a:rPr>
              <a:t>1 mol Al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b="1" dirty="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>
                <a:solidFill>
                  <a:schemeClr val="accent1"/>
                </a:solidFill>
              </a:rPr>
              <a:t>			 	</a:t>
            </a:r>
            <a:r>
              <a:rPr lang="en-US" sz="2800" b="1" dirty="0" smtClean="0">
                <a:solidFill>
                  <a:schemeClr val="tx1"/>
                </a:solidFill>
              </a:rPr>
              <a:t>3.01 x 10</a:t>
            </a:r>
            <a:r>
              <a:rPr lang="en-US" sz="2800" b="1" baseline="30000" dirty="0" smtClean="0">
                <a:solidFill>
                  <a:schemeClr val="tx1"/>
                </a:solidFill>
              </a:rPr>
              <a:t>23 </a:t>
            </a:r>
            <a:r>
              <a:rPr lang="en-US" sz="2800" b="1" dirty="0" smtClean="0">
                <a:solidFill>
                  <a:schemeClr val="tx1"/>
                </a:solidFill>
              </a:rPr>
              <a:t>Al</a:t>
            </a:r>
            <a:r>
              <a:rPr lang="en-US" sz="2800" b="1" baseline="30000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atoms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b="1" dirty="0" smtClean="0"/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F3D1F1A-BF7C-4C76-B52B-081EB79E4E6E}" type="slidenum">
              <a:rPr lang="en-US" sz="1400" b="0" smtClean="0">
                <a:solidFill>
                  <a:schemeClr val="tx1"/>
                </a:solidFill>
              </a:rPr>
              <a:pPr/>
              <a:t>15</a:t>
            </a:fld>
            <a:endParaRPr lang="en-US" sz="1400" b="0" smtClean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676400" y="3048000"/>
            <a:ext cx="20574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4191000" y="3581400"/>
            <a:ext cx="20574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038600" y="28194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uiExpand="1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685800"/>
            <a:ext cx="7024688" cy="1143000"/>
          </a:xfrm>
        </p:spPr>
        <p:txBody>
          <a:bodyPr/>
          <a:lstStyle/>
          <a:p>
            <a:pPr eaLnBrk="1" hangingPunct="1"/>
            <a:r>
              <a:rPr lang="en-US" b="1" smtClean="0"/>
              <a:t>Molar Mass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458200" cy="4876800"/>
          </a:xfrm>
        </p:spPr>
        <p:txBody>
          <a:bodyPr lIns="92075" tIns="46038" rIns="92075" bIns="46038" rtlCol="0">
            <a:normAutofit fontScale="92500"/>
          </a:bodyPr>
          <a:lstStyle/>
          <a:p>
            <a:pPr indent="-274320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000" b="1" dirty="0" smtClean="0">
                <a:solidFill>
                  <a:srgbClr val="7030A0"/>
                </a:solidFill>
              </a:rPr>
              <a:t>Molar Mass </a:t>
            </a:r>
            <a:r>
              <a:rPr lang="en-US" sz="3000" b="1" dirty="0" smtClean="0"/>
              <a:t>= Number of grams in 1 mole </a:t>
            </a:r>
          </a:p>
          <a:p>
            <a:pPr indent="-274320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000" b="1" dirty="0" smtClean="0"/>
              <a:t>Equal to the numerical value of the atomic  mass from periodic table</a:t>
            </a:r>
          </a:p>
          <a:p>
            <a:pPr indent="-274320" eaLnBrk="1" fontAlgn="auto" hangingPunct="1">
              <a:lnSpc>
                <a:spcPct val="13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000" b="1" dirty="0" smtClean="0"/>
              <a:t> 	</a:t>
            </a:r>
            <a:r>
              <a:rPr lang="en-US" sz="3000" b="1" dirty="0" smtClean="0">
                <a:solidFill>
                  <a:schemeClr val="accent1"/>
                </a:solidFill>
              </a:rPr>
              <a:t>	1 mole</a:t>
            </a:r>
            <a:r>
              <a:rPr lang="en-US" sz="3000" b="1" dirty="0" smtClean="0"/>
              <a:t> of  C atoms		=  	12.0 g</a:t>
            </a:r>
          </a:p>
          <a:p>
            <a:pPr indent="-274320" eaLnBrk="1" fontAlgn="auto" hangingPunct="1">
              <a:lnSpc>
                <a:spcPct val="13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000" b="1" dirty="0" smtClean="0"/>
              <a:t>	</a:t>
            </a:r>
            <a:r>
              <a:rPr lang="en-US" sz="3000" b="1" dirty="0" smtClean="0">
                <a:solidFill>
                  <a:schemeClr val="accent1"/>
                </a:solidFill>
              </a:rPr>
              <a:t>	1 mole</a:t>
            </a:r>
            <a:r>
              <a:rPr lang="en-US" sz="3000" b="1" dirty="0" smtClean="0"/>
              <a:t> of Mg atoms 		=	24.0 g</a:t>
            </a:r>
          </a:p>
          <a:p>
            <a:pPr indent="-274320" eaLnBrk="1" fontAlgn="auto" hangingPunct="1">
              <a:lnSpc>
                <a:spcPct val="13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000" b="1" dirty="0" smtClean="0"/>
              <a:t>	</a:t>
            </a:r>
            <a:r>
              <a:rPr lang="en-US" sz="3000" b="1" dirty="0" smtClean="0">
                <a:solidFill>
                  <a:schemeClr val="accent1"/>
                </a:solidFill>
              </a:rPr>
              <a:t>	1 mole</a:t>
            </a:r>
            <a:r>
              <a:rPr lang="en-US" sz="3000" b="1" dirty="0" smtClean="0"/>
              <a:t> of Cu atoms 		=	64.0 g</a:t>
            </a:r>
          </a:p>
          <a:p>
            <a:pPr indent="-274320" eaLnBrk="1" fontAlgn="auto" hangingPunct="1">
              <a:lnSpc>
                <a:spcPct val="13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000" b="1" dirty="0" smtClean="0"/>
              <a:t>	</a:t>
            </a:r>
            <a:r>
              <a:rPr lang="en-US" sz="3000" b="1" dirty="0" smtClean="0">
                <a:solidFill>
                  <a:srgbClr val="FF9966"/>
                </a:solidFill>
              </a:rPr>
              <a:t>	</a:t>
            </a:r>
            <a:endParaRPr lang="en-US" sz="3000" b="1" dirty="0" smtClean="0"/>
          </a:p>
          <a:p>
            <a:pPr indent="-274320" eaLnBrk="1" fontAlgn="auto" hangingPunct="1">
              <a:lnSpc>
                <a:spcPct val="13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dirty="0" smtClean="0"/>
              <a:t>						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062E6DA-8C1D-4D67-AC89-A2304BF73E33}" type="slidenum">
              <a:rPr lang="en-US" sz="1400" b="0" smtClean="0">
                <a:solidFill>
                  <a:schemeClr val="tx1"/>
                </a:solidFill>
              </a:rPr>
              <a:pPr/>
              <a:t>16</a:t>
            </a:fld>
            <a:endParaRPr lang="en-US" sz="14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024688" cy="1143000"/>
          </a:xfrm>
        </p:spPr>
        <p:txBody>
          <a:bodyPr/>
          <a:lstStyle/>
          <a:p>
            <a:pPr eaLnBrk="1" hangingPunct="1"/>
            <a:r>
              <a:rPr lang="en-US" b="1" smtClean="0"/>
              <a:t>Molar Mass of Compounds</a:t>
            </a:r>
            <a:endParaRPr lang="en-US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1066800" y="1524000"/>
            <a:ext cx="6753225" cy="43084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2800" b="1" dirty="0" smtClean="0">
                <a:solidFill>
                  <a:schemeClr val="accent1"/>
                </a:solidFill>
              </a:rPr>
              <a:t>Find Molar Mass:</a:t>
            </a:r>
          </a:p>
          <a:p>
            <a:pPr eaLnBrk="1" hangingPunct="1">
              <a:buFont typeface="Wingdings 2" pitchFamily="18" charset="2"/>
              <a:buNone/>
            </a:pPr>
            <a:endParaRPr lang="en-US" sz="2800" b="1" dirty="0" smtClean="0">
              <a:solidFill>
                <a:schemeClr val="accent1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2800" b="1" dirty="0" smtClean="0">
                <a:solidFill>
                  <a:schemeClr val="accent1"/>
                </a:solidFill>
              </a:rPr>
              <a:t>1 mole of N</a:t>
            </a:r>
            <a:r>
              <a:rPr lang="en-US" sz="2800" b="1" baseline="-25000" dirty="0" smtClean="0">
                <a:solidFill>
                  <a:schemeClr val="accent1"/>
                </a:solidFill>
              </a:rPr>
              <a:t>2</a:t>
            </a:r>
            <a:r>
              <a:rPr lang="en-US" sz="2800" b="1" dirty="0" smtClean="0">
                <a:solidFill>
                  <a:schemeClr val="accent1"/>
                </a:solidFill>
              </a:rPr>
              <a:t>O</a:t>
            </a:r>
            <a:r>
              <a:rPr lang="en-US" sz="2800" b="1" baseline="-25000" dirty="0" smtClean="0">
                <a:solidFill>
                  <a:schemeClr val="accent1"/>
                </a:solidFill>
              </a:rPr>
              <a:t>4</a:t>
            </a:r>
            <a:r>
              <a:rPr lang="en-US" sz="2800" b="1" dirty="0" smtClean="0"/>
              <a:t> 	=</a:t>
            </a:r>
            <a:endParaRPr lang="en-US" sz="2800" b="1" dirty="0" smtClean="0">
              <a:solidFill>
                <a:srgbClr val="7030A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2800" b="1" dirty="0" smtClean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800" b="1" dirty="0" smtClean="0"/>
              <a:t>	</a:t>
            </a:r>
            <a:r>
              <a:rPr lang="en-US" sz="2800" b="1" dirty="0" smtClean="0">
                <a:solidFill>
                  <a:schemeClr val="tx1"/>
                </a:solidFill>
              </a:rPr>
              <a:t>   </a:t>
            </a:r>
            <a:r>
              <a:rPr lang="en-US" sz="2800" b="1" dirty="0" smtClean="0">
                <a:solidFill>
                  <a:srgbClr val="7030A0"/>
                </a:solidFill>
              </a:rPr>
              <a:t>N - 2 x 14.0 g  =  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	+ O - 4 x 16.0 g  = </a:t>
            </a:r>
            <a:endParaRPr lang="en-US" sz="2800" dirty="0" smtClean="0">
              <a:solidFill>
                <a:srgbClr val="7030A0"/>
              </a:solidFill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EABC37-127D-41D1-96D2-663A0C55F22C}" type="slidenum">
              <a:rPr lang="en-US" smtClean="0"/>
              <a:pPr/>
              <a:t>17</a:t>
            </a:fld>
            <a:endParaRPr lang="en-US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19200" y="4572000"/>
            <a:ext cx="640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343400" y="457200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92.0 g</a:t>
            </a:r>
            <a:endParaRPr lang="en-US" sz="2800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0" y="35052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28 g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0" y="3962400"/>
            <a:ext cx="281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7030A0"/>
                </a:solidFill>
              </a:rPr>
              <a:t>64 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Find Molar Mass</a:t>
            </a:r>
            <a:endParaRPr lang="en-US" dirty="0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1 mole </a:t>
            </a:r>
            <a:r>
              <a:rPr lang="en-US" b="1" dirty="0" smtClean="0"/>
              <a:t>of antacid Al(OH)</a:t>
            </a:r>
            <a:r>
              <a:rPr lang="en-US" b="1" baseline="-25000" dirty="0" smtClean="0"/>
              <a:t>3</a:t>
            </a:r>
            <a:r>
              <a:rPr lang="en-US" b="1" dirty="0" smtClean="0"/>
              <a:t> 	=  </a:t>
            </a:r>
            <a:r>
              <a:rPr lang="en-US" b="1" dirty="0" smtClean="0">
                <a:solidFill>
                  <a:schemeClr val="accent1"/>
                </a:solidFill>
              </a:rPr>
              <a:t>	</a:t>
            </a:r>
          </a:p>
          <a:p>
            <a:pPr eaLnBrk="1" hangingPunct="1">
              <a:lnSpc>
                <a:spcPct val="110000"/>
              </a:lnSpc>
              <a:buFont typeface="Wingdings 2" pitchFamily="18" charset="2"/>
              <a:buNone/>
            </a:pPr>
            <a:r>
              <a:rPr lang="en-US" b="1" dirty="0" smtClean="0">
                <a:solidFill>
                  <a:srgbClr val="7030A0"/>
                </a:solidFill>
              </a:rPr>
              <a:t>	Al  - 1 x 27.0 g  =  27 g</a:t>
            </a:r>
          </a:p>
          <a:p>
            <a:pPr eaLnBrk="1" hangingPunct="1">
              <a:lnSpc>
                <a:spcPct val="110000"/>
              </a:lnSpc>
              <a:buFont typeface="Wingdings 2" pitchFamily="18" charset="2"/>
              <a:buNone/>
            </a:pPr>
            <a:r>
              <a:rPr lang="en-US" b="1" dirty="0" smtClean="0">
                <a:solidFill>
                  <a:srgbClr val="7030A0"/>
                </a:solidFill>
              </a:rPr>
              <a:t>+  O -  3 x 16.0 g =  48 g</a:t>
            </a:r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b="1" dirty="0" smtClean="0">
                <a:solidFill>
                  <a:srgbClr val="7030A0"/>
                </a:solidFill>
              </a:rPr>
              <a:t>+  H -  3  x 1.0 g =     3 g</a:t>
            </a:r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    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0C921A-A4C6-40CE-87B6-1E7FBC094632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86200" y="4724400"/>
            <a:ext cx="297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78.0 g</a:t>
            </a:r>
            <a:endParaRPr lang="en-US" sz="28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19200" y="4572000"/>
            <a:ext cx="640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024688" cy="1143000"/>
          </a:xfrm>
        </p:spPr>
        <p:txBody>
          <a:bodyPr/>
          <a:lstStyle/>
          <a:p>
            <a:pPr eaLnBrk="1" hangingPunct="1"/>
            <a:r>
              <a:rPr lang="en-US" b="1" smtClean="0"/>
              <a:t>Learning Check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458200" cy="45720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3000" b="1" smtClean="0"/>
              <a:t>	</a:t>
            </a:r>
            <a:r>
              <a:rPr lang="en-US" sz="2800" b="1" smtClean="0"/>
              <a:t>Prozac, C</a:t>
            </a:r>
            <a:r>
              <a:rPr lang="en-US" sz="2800" b="1" baseline="-25000" smtClean="0"/>
              <a:t>17</a:t>
            </a:r>
            <a:r>
              <a:rPr lang="en-US" sz="2800" b="1" smtClean="0"/>
              <a:t>H</a:t>
            </a:r>
            <a:r>
              <a:rPr lang="en-US" sz="2800" b="1" baseline="-25000" smtClean="0"/>
              <a:t>18</a:t>
            </a:r>
            <a:r>
              <a:rPr lang="en-US" sz="2800" b="1" smtClean="0"/>
              <a:t>F</a:t>
            </a:r>
            <a:r>
              <a:rPr lang="en-US" sz="2800" b="1" baseline="-25000" smtClean="0"/>
              <a:t>3</a:t>
            </a:r>
            <a:r>
              <a:rPr lang="en-US" sz="2800" b="1" smtClean="0"/>
              <a:t>NO, is a widely used  antidepressant that inhibits the uptake of serotonin by the brain.  What is the molar mass?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	SOLVE:  Show all work</a:t>
            </a:r>
            <a:endParaRPr lang="en-US" sz="2800" smtClean="0">
              <a:solidFill>
                <a:schemeClr val="accent1"/>
              </a:solidFill>
            </a:endParaRP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FE30B4-6D72-426D-AC52-74CDE5437C2D}" type="slidenum">
              <a:rPr lang="en-US" sz="1400" b="0" smtClean="0">
                <a:solidFill>
                  <a:schemeClr val="tx1"/>
                </a:solidFill>
              </a:rPr>
              <a:pPr/>
              <a:t>19</a:t>
            </a:fld>
            <a:endParaRPr lang="en-US" sz="14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Units you already know…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209800"/>
            <a:ext cx="8610600" cy="46482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000" b="1" dirty="0" smtClean="0"/>
              <a:t>1 trio of singers		=  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000" b="1" dirty="0" smtClean="0"/>
              <a:t>1 pair socks			=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000" b="1" dirty="0" smtClean="0"/>
              <a:t>1 dozen donuts		=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000" b="1" dirty="0" smtClean="0"/>
              <a:t>1 gross of pencils		=	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sz="3000" b="1" dirty="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sz="3000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7D988C-71A7-4809-93AA-26694FC44EFE}" type="slidenum">
              <a:rPr lang="en-US" sz="1400" b="0" smtClean="0">
                <a:solidFill>
                  <a:schemeClr val="tx1"/>
                </a:solidFill>
              </a:rPr>
              <a:pPr/>
              <a:t>2</a:t>
            </a:fld>
            <a:endParaRPr lang="en-US" sz="1400" b="0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62600" y="2133600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singers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38800" y="3048000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 socks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62600" y="4191000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donuts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62600" y="5105400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144 pencils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024688" cy="1143000"/>
          </a:xfrm>
        </p:spPr>
        <p:txBody>
          <a:bodyPr/>
          <a:lstStyle/>
          <a:p>
            <a:pPr eaLnBrk="1" hangingPunct="1"/>
            <a:r>
              <a:rPr lang="en-US" b="1" smtClean="0"/>
              <a:t>Solution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3000" b="1" smtClean="0"/>
              <a:t>	</a:t>
            </a:r>
            <a:r>
              <a:rPr lang="en-US" sz="2800" b="1" smtClean="0"/>
              <a:t>Prozac, C</a:t>
            </a:r>
            <a:r>
              <a:rPr lang="en-US" sz="2800" b="1" baseline="-25000" smtClean="0"/>
              <a:t>17</a:t>
            </a:r>
            <a:r>
              <a:rPr lang="en-US" sz="2800" b="1" smtClean="0"/>
              <a:t>H</a:t>
            </a:r>
            <a:r>
              <a:rPr lang="en-US" sz="2800" b="1" baseline="-25000" smtClean="0"/>
              <a:t>18</a:t>
            </a:r>
            <a:r>
              <a:rPr lang="en-US" sz="2800" b="1" smtClean="0"/>
              <a:t>F</a:t>
            </a:r>
            <a:r>
              <a:rPr lang="en-US" sz="2800" b="1" baseline="-25000" smtClean="0"/>
              <a:t>3</a:t>
            </a:r>
            <a:r>
              <a:rPr lang="en-US" sz="2800" b="1" smtClean="0"/>
              <a:t>NO, is a widely used  antidepressant that inhibits the uptake of serotonin by the brain.  It has a molar mass of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	C</a:t>
            </a:r>
            <a:r>
              <a:rPr lang="en-US" sz="2800" b="1" smtClean="0">
                <a:solidFill>
                  <a:srgbClr val="66FF33"/>
                </a:solidFill>
              </a:rPr>
              <a:t>-</a:t>
            </a:r>
            <a:r>
              <a:rPr lang="en-US" sz="2800" b="1" smtClean="0">
                <a:solidFill>
                  <a:schemeClr val="accent1"/>
                </a:solidFill>
              </a:rPr>
              <a:t>17 (12.0) + H-18 (1.0) + F-3 (19.0) + N-1 (14.0) + O- 1 (16.0) </a:t>
            </a:r>
          </a:p>
          <a:p>
            <a:pPr eaLnBrk="1" hangingPunct="1">
              <a:lnSpc>
                <a:spcPct val="120000"/>
              </a:lnSpc>
              <a:buFont typeface="Wingdings 2" pitchFamily="18" charset="2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				</a:t>
            </a:r>
            <a:r>
              <a:rPr lang="en-US" sz="8000" b="1" smtClean="0">
                <a:solidFill>
                  <a:schemeClr val="accent1"/>
                </a:solidFill>
              </a:rPr>
              <a:t>309 g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sz="2800" smtClean="0">
              <a:solidFill>
                <a:schemeClr val="accent1"/>
              </a:solidFill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984F3D-300E-4561-B963-247C1D36F9F4}" type="slidenum">
              <a:rPr lang="en-US" sz="1400" b="0" smtClean="0">
                <a:solidFill>
                  <a:schemeClr val="tx1"/>
                </a:solidFill>
              </a:rPr>
              <a:pPr/>
              <a:t>20</a:t>
            </a:fld>
            <a:endParaRPr lang="en-US" sz="14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The Mole </a:t>
            </a:r>
            <a:r>
              <a:rPr lang="en-US" b="1" i="1" dirty="0" smtClean="0"/>
              <a:t>(</a:t>
            </a:r>
            <a:r>
              <a:rPr lang="en-US" b="1" i="1" dirty="0"/>
              <a:t>Avogadro’s Constant)</a:t>
            </a:r>
            <a:endParaRPr lang="en-US" b="1" dirty="0"/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B9FEBC-4201-4336-8A0E-F0A8985A386A}" type="slidenum">
              <a:rPr lang="en-US" smtClean="0"/>
              <a:pPr/>
              <a:t>3</a:t>
            </a:fld>
            <a:endParaRPr lang="en-US" smtClean="0"/>
          </a:p>
        </p:txBody>
      </p:sp>
      <p:pic>
        <p:nvPicPr>
          <p:cNvPr id="717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05000" y="2286000"/>
            <a:ext cx="5334000" cy="34829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_1794077_mole3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014538"/>
            <a:ext cx="2857500" cy="17145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8195" name="Picture 3" descr="moleBi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9000" y="1433513"/>
            <a:ext cx="5080000" cy="3810000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38175" y="671513"/>
            <a:ext cx="74072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>
                <a:latin typeface="Arial" charset="0"/>
              </a:rPr>
              <a:t>What is the mole?</a:t>
            </a:r>
          </a:p>
        </p:txBody>
      </p:sp>
      <p:sp>
        <p:nvSpPr>
          <p:cNvPr id="188421" name="Text Box 5"/>
          <p:cNvSpPr txBox="1">
            <a:spLocks noChangeArrowheads="1"/>
          </p:cNvSpPr>
          <p:nvPr/>
        </p:nvSpPr>
        <p:spPr bwMode="auto">
          <a:xfrm>
            <a:off x="609600" y="5181600"/>
            <a:ext cx="82296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400">
                <a:latin typeface="Arial" charset="0"/>
              </a:rPr>
              <a:t>We’re not talking about this kind of mole!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219200" y="457200"/>
            <a:ext cx="7024688" cy="1143000"/>
          </a:xfrm>
        </p:spPr>
        <p:txBody>
          <a:bodyPr/>
          <a:lstStyle/>
          <a:p>
            <a:pPr eaLnBrk="1" hangingPunct="1"/>
            <a:r>
              <a:rPr lang="en-US" b="1" smtClean="0"/>
              <a:t>New Unit</a:t>
            </a:r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221790-478B-4794-A12B-88E5212E91D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6777037" cy="4191000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800" b="1" dirty="0"/>
              <a:t>A mole </a:t>
            </a:r>
            <a:r>
              <a:rPr lang="en-US" sz="2800" b="1" dirty="0" smtClean="0"/>
              <a:t>is                     particles.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b="1" dirty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800" b="1" dirty="0" smtClean="0"/>
              <a:t>Ex: A mole of beans are          beans.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800" b="1" dirty="0" smtClean="0"/>
              <a:t>A </a:t>
            </a:r>
            <a:r>
              <a:rPr lang="en-US" sz="2800" b="1" dirty="0"/>
              <a:t>mole of pencils are </a:t>
            </a:r>
            <a:r>
              <a:rPr lang="en-US" sz="2800" b="1" dirty="0" smtClean="0"/>
              <a:t>            pencils</a:t>
            </a:r>
            <a:r>
              <a:rPr lang="en-US" sz="2800" b="1" dirty="0"/>
              <a:t>.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800" b="1" dirty="0" smtClean="0"/>
              <a:t>A </a:t>
            </a:r>
            <a:r>
              <a:rPr lang="en-US" sz="2800" b="1" dirty="0"/>
              <a:t>mole of </a:t>
            </a:r>
            <a:r>
              <a:rPr lang="en-US" sz="2800" b="1" dirty="0" smtClean="0"/>
              <a:t>Tic-</a:t>
            </a:r>
            <a:r>
              <a:rPr lang="en-US" sz="2800" b="1" dirty="0" err="1" smtClean="0"/>
              <a:t>Tacs</a:t>
            </a:r>
            <a:r>
              <a:rPr lang="en-US" sz="2800" b="1" dirty="0" smtClean="0"/>
              <a:t> is</a:t>
            </a:r>
          </a:p>
          <a:p>
            <a:pPr indent="-274320" eaLnBrk="1" fontAlgn="auto" hangingPunct="1">
              <a:spcAft>
                <a:spcPts val="0"/>
              </a:spcAft>
              <a:buNone/>
              <a:defRPr/>
            </a:pPr>
            <a:r>
              <a:rPr lang="en-US" sz="2800" b="1" dirty="0" smtClean="0"/>
              <a:t>   Tic-</a:t>
            </a:r>
            <a:r>
              <a:rPr lang="en-US" sz="2800" b="1" dirty="0" err="1" smtClean="0"/>
              <a:t>Tacs</a:t>
            </a:r>
            <a:r>
              <a:rPr lang="en-US" sz="2800" b="1" dirty="0" smtClean="0"/>
              <a:t>.</a:t>
            </a:r>
            <a:endParaRPr lang="en-US" sz="2800" b="1" dirty="0"/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0" y="1676400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6.02 X 10 </a:t>
            </a:r>
            <a:r>
              <a:rPr lang="en-US" sz="2800" baseline="30000" dirty="0">
                <a:solidFill>
                  <a:srgbClr val="FF0000"/>
                </a:solidFill>
              </a:rPr>
              <a:t>23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62600" y="2667000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6.02 X 10 </a:t>
            </a:r>
            <a:r>
              <a:rPr lang="en-US" sz="2800" baseline="30000" dirty="0">
                <a:solidFill>
                  <a:srgbClr val="FF0000"/>
                </a:solidFill>
              </a:rPr>
              <a:t>23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181600" y="3581400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6.02 X 10 </a:t>
            </a:r>
            <a:r>
              <a:rPr lang="en-US" sz="2800" baseline="30000" dirty="0">
                <a:solidFill>
                  <a:srgbClr val="FF0000"/>
                </a:solidFill>
              </a:rPr>
              <a:t>23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953000" y="4495800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6.02 X 10 </a:t>
            </a:r>
            <a:r>
              <a:rPr lang="en-US" sz="2800" baseline="30000" dirty="0">
                <a:solidFill>
                  <a:srgbClr val="FF0000"/>
                </a:solidFill>
              </a:rPr>
              <a:t>23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78486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/>
              <a:t>The Mole </a:t>
            </a:r>
            <a:r>
              <a:rPr lang="en-US" b="1" i="1" dirty="0"/>
              <a:t>(Avogadro’s Constant)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A                     is the amount of a substance that contains </a:t>
            </a:r>
            <a:r>
              <a:rPr lang="en-US" sz="4000" b="1" smtClean="0">
                <a:solidFill>
                  <a:srgbClr val="FF0000"/>
                </a:solidFill>
              </a:rPr>
              <a:t>6.02 X 10 </a:t>
            </a:r>
            <a:r>
              <a:rPr lang="en-US" sz="4000" b="1" baseline="30000" smtClean="0">
                <a:solidFill>
                  <a:srgbClr val="FF0000"/>
                </a:solidFill>
              </a:rPr>
              <a:t>23 </a:t>
            </a:r>
            <a:r>
              <a:rPr lang="en-US" sz="4000" b="1" smtClean="0">
                <a:solidFill>
                  <a:srgbClr val="FF0000"/>
                </a:solidFill>
              </a:rPr>
              <a:t> representative particles </a:t>
            </a:r>
            <a:r>
              <a:rPr lang="en-US" sz="4000" b="1" smtClean="0"/>
              <a:t>of that substance</a:t>
            </a:r>
            <a:r>
              <a:rPr lang="en-US" b="1" smtClean="0"/>
              <a:t>.</a:t>
            </a:r>
            <a:endParaRPr lang="en-US" b="1" baseline="3000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A2D74C-F71B-44E6-B5DF-2CB91324F69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2133600" y="2286000"/>
            <a:ext cx="3429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mole (mol)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05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 Moles of Particles</a:t>
            </a:r>
          </a:p>
        </p:txBody>
      </p:sp>
      <p:sp>
        <p:nvSpPr>
          <p:cNvPr id="43011" name="Rectangle 2051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839200" cy="53340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sz="3000" b="1" dirty="0" smtClean="0">
              <a:solidFill>
                <a:srgbClr val="FF9966"/>
              </a:solidFill>
            </a:endParaRP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3000" b="1" dirty="0" smtClean="0"/>
              <a:t>Contains</a:t>
            </a:r>
            <a:r>
              <a:rPr lang="en-US" sz="3000" b="1" dirty="0" smtClean="0">
                <a:solidFill>
                  <a:srgbClr val="FF9966"/>
                </a:solidFill>
              </a:rPr>
              <a:t> </a:t>
            </a:r>
            <a:r>
              <a:rPr lang="en-US" sz="3000" b="1" dirty="0" smtClean="0"/>
              <a:t>6.02 x 10</a:t>
            </a:r>
            <a:r>
              <a:rPr lang="en-US" sz="3000" b="1" baseline="30000" dirty="0" smtClean="0"/>
              <a:t>23 </a:t>
            </a:r>
            <a:r>
              <a:rPr lang="en-US" sz="3000" b="1" dirty="0" smtClean="0"/>
              <a:t>particles 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sz="3000" b="1" dirty="0" smtClean="0"/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3000" b="1" dirty="0" smtClean="0"/>
              <a:t>1 mole C	  	=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3000" b="1" dirty="0" smtClean="0"/>
              <a:t>1 mole H</a:t>
            </a:r>
            <a:r>
              <a:rPr lang="en-US" sz="3000" b="1" baseline="-25000" dirty="0" smtClean="0"/>
              <a:t>2</a:t>
            </a:r>
            <a:r>
              <a:rPr lang="en-US" sz="3000" b="1" dirty="0" smtClean="0"/>
              <a:t>O  	=  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3000" b="1" dirty="0" smtClean="0"/>
              <a:t>1 mole NaCl    = 			</a:t>
            </a:r>
            <a:endParaRPr lang="en-US" b="1" dirty="0" smtClean="0"/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884737-57F2-4F80-AA43-11986BE19340}" type="slidenum">
              <a:rPr lang="en-US" sz="1400" b="0" smtClean="0">
                <a:solidFill>
                  <a:schemeClr val="tx1"/>
                </a:solidFill>
              </a:rPr>
              <a:pPr/>
              <a:t>7</a:t>
            </a:fld>
            <a:endParaRPr lang="en-US" sz="1400" b="0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3429000"/>
            <a:ext cx="487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6.02 x 10</a:t>
            </a:r>
            <a:r>
              <a:rPr lang="en-US" sz="2800" baseline="30000" dirty="0">
                <a:solidFill>
                  <a:srgbClr val="FF0000"/>
                </a:solidFill>
              </a:rPr>
              <a:t>23</a:t>
            </a:r>
            <a:r>
              <a:rPr lang="en-US" sz="2800" dirty="0">
                <a:solidFill>
                  <a:srgbClr val="FF0000"/>
                </a:solidFill>
              </a:rPr>
              <a:t> C atoms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57600" y="4114800"/>
            <a:ext cx="495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6.02 x 10</a:t>
            </a:r>
            <a:r>
              <a:rPr lang="en-US" sz="2800" baseline="30000">
                <a:solidFill>
                  <a:srgbClr val="FF0000"/>
                </a:solidFill>
              </a:rPr>
              <a:t>23</a:t>
            </a:r>
            <a:r>
              <a:rPr lang="en-US" sz="2800">
                <a:solidFill>
                  <a:srgbClr val="FF0000"/>
                </a:solidFill>
              </a:rPr>
              <a:t> H</a:t>
            </a:r>
            <a:r>
              <a:rPr lang="en-US" sz="2800" baseline="-25000">
                <a:solidFill>
                  <a:srgbClr val="FF0000"/>
                </a:solidFill>
              </a:rPr>
              <a:t>2</a:t>
            </a:r>
            <a:r>
              <a:rPr lang="en-US" sz="2800">
                <a:solidFill>
                  <a:srgbClr val="FF0000"/>
                </a:solidFill>
              </a:rPr>
              <a:t>O molecules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657600" y="5410200"/>
            <a:ext cx="403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6.02 x </a:t>
            </a:r>
            <a:r>
              <a:rPr lang="en-US" sz="2800" dirty="0" smtClean="0">
                <a:solidFill>
                  <a:srgbClr val="FF0000"/>
                </a:solidFill>
              </a:rPr>
              <a:t>10</a:t>
            </a:r>
            <a:r>
              <a:rPr lang="en-US" sz="2800" baseline="30000" dirty="0" smtClean="0">
                <a:solidFill>
                  <a:srgbClr val="FF0000"/>
                </a:solidFill>
              </a:rPr>
              <a:t>23  </a:t>
            </a:r>
            <a:r>
              <a:rPr lang="en-US" sz="2800" dirty="0" smtClean="0">
                <a:solidFill>
                  <a:srgbClr val="FF0000"/>
                </a:solidFill>
              </a:rPr>
              <a:t>Cl</a:t>
            </a:r>
            <a:r>
              <a:rPr lang="en-US" sz="2800" baseline="30000" dirty="0" smtClean="0">
                <a:solidFill>
                  <a:srgbClr val="FF0000"/>
                </a:solidFill>
              </a:rPr>
              <a:t>1-</a:t>
            </a:r>
            <a:r>
              <a:rPr lang="en-US" sz="2800" dirty="0" smtClean="0">
                <a:solidFill>
                  <a:srgbClr val="FF0000"/>
                </a:solidFill>
              </a:rPr>
              <a:t> ions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657600" y="472440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6.02 x 10</a:t>
            </a:r>
            <a:r>
              <a:rPr lang="en-US" sz="2800" baseline="30000" dirty="0">
                <a:solidFill>
                  <a:srgbClr val="FF0000"/>
                </a:solidFill>
              </a:rPr>
              <a:t>23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  Na</a:t>
            </a:r>
            <a:r>
              <a:rPr lang="en-US" sz="2800" baseline="30000" dirty="0" smtClean="0">
                <a:solidFill>
                  <a:srgbClr val="FF0000"/>
                </a:solidFill>
              </a:rPr>
              <a:t>1+</a:t>
            </a:r>
            <a:r>
              <a:rPr lang="en-US" sz="2800" dirty="0" smtClean="0">
                <a:solidFill>
                  <a:srgbClr val="FF0000"/>
                </a:solidFill>
              </a:rPr>
              <a:t> ions  and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uiExpand="1" build="p" autoUpdateAnimBg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8396288" cy="1143000"/>
          </a:xfrm>
        </p:spPr>
        <p:txBody>
          <a:bodyPr/>
          <a:lstStyle/>
          <a:p>
            <a:pPr eaLnBrk="1" hangingPunct="1"/>
            <a:r>
              <a:rPr lang="en-US" sz="3200" b="1" smtClean="0"/>
              <a:t>Avogadro’s Number can be used as a conversion factor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8382000" cy="4800600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sz="2800" b="1" smtClean="0"/>
              <a:t>	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3000" b="1" smtClean="0"/>
              <a:t>               particles    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3000" b="1" smtClean="0"/>
              <a:t>          1  mole		</a:t>
            </a:r>
          </a:p>
          <a:p>
            <a:pPr algn="ctr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sz="3000" b="1" smtClean="0">
                <a:solidFill>
                  <a:schemeClr val="accent1"/>
                </a:solidFill>
              </a:rPr>
              <a:t>or</a:t>
            </a:r>
          </a:p>
          <a:p>
            <a:pPr eaLnBrk="1" hangingPunct="1">
              <a:lnSpc>
                <a:spcPct val="60000"/>
              </a:lnSpc>
              <a:buFont typeface="Wingdings" pitchFamily="2" charset="2"/>
              <a:buNone/>
            </a:pPr>
            <a:endParaRPr lang="en-US" sz="3000" b="1" smtClean="0">
              <a:solidFill>
                <a:schemeClr val="accent1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3000" b="1" smtClean="0"/>
              <a:t>1 mole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ABD99FF-CE84-47C0-AE04-811D6F062879}" type="slidenum">
              <a:rPr lang="en-US" sz="1400" b="0" smtClean="0">
                <a:solidFill>
                  <a:schemeClr val="tx1"/>
                </a:solidFill>
              </a:rPr>
              <a:pPr/>
              <a:t>8</a:t>
            </a:fld>
            <a:endParaRPr lang="en-US" sz="1400" b="0" smtClean="0">
              <a:solidFill>
                <a:schemeClr val="tx1"/>
              </a:solidFill>
            </a:endParaRPr>
          </a:p>
        </p:txBody>
      </p:sp>
      <p:sp>
        <p:nvSpPr>
          <p:cNvPr id="13317" name="Line 4"/>
          <p:cNvSpPr>
            <a:spLocks noChangeShapeType="1"/>
          </p:cNvSpPr>
          <p:nvPr/>
        </p:nvSpPr>
        <p:spPr bwMode="auto">
          <a:xfrm>
            <a:off x="2362200" y="4876800"/>
            <a:ext cx="3810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5"/>
          <p:cNvSpPr>
            <a:spLocks noChangeShapeType="1"/>
          </p:cNvSpPr>
          <p:nvPr/>
        </p:nvSpPr>
        <p:spPr bwMode="auto">
          <a:xfrm>
            <a:off x="2133600" y="2667000"/>
            <a:ext cx="4191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2057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6.02 x 10</a:t>
            </a:r>
            <a:r>
              <a:rPr lang="en-US" sz="2800" baseline="30000">
                <a:solidFill>
                  <a:srgbClr val="FF0000"/>
                </a:solidFill>
              </a:rPr>
              <a:t>23</a:t>
            </a:r>
            <a:r>
              <a:rPr lang="en-US" sz="28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981200" y="5029200"/>
            <a:ext cx="4191000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buFont typeface="Wingdings" pitchFamily="2" charset="2"/>
              <a:buNone/>
            </a:pPr>
            <a:r>
              <a:rPr lang="en-US" sz="3600">
                <a:solidFill>
                  <a:srgbClr val="FF0000"/>
                </a:solidFill>
              </a:rPr>
              <a:t>6.02 x 10</a:t>
            </a:r>
            <a:r>
              <a:rPr lang="en-US" sz="3600" baseline="30000">
                <a:solidFill>
                  <a:srgbClr val="FF0000"/>
                </a:solidFill>
              </a:rPr>
              <a:t>23</a:t>
            </a:r>
            <a:r>
              <a:rPr lang="en-US" sz="3600">
                <a:solidFill>
                  <a:srgbClr val="FF0000"/>
                </a:solidFill>
              </a:rPr>
              <a:t> particles</a:t>
            </a:r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Content Placeholder 1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38200" y="685800"/>
            <a:ext cx="7391400" cy="5486400"/>
          </a:xfrm>
        </p:spPr>
      </p:pic>
      <p:sp>
        <p:nvSpPr>
          <p:cNvPr id="1433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D8C411-EFD5-43B7-8E56-99562DAF61B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" name="TextBox 3"/>
          <p:cNvSpPr txBox="1"/>
          <p:nvPr/>
        </p:nvSpPr>
        <p:spPr>
          <a:xfrm>
            <a:off x="6172200" y="2362200"/>
            <a:ext cx="2667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Molecules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Atoms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Formula units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Ions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324600" y="5486400"/>
            <a:ext cx="19575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Start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57600" y="3657600"/>
            <a:ext cx="1620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End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3810000" cy="1676400"/>
          </a:xfrm>
        </p:spPr>
        <p:txBody>
          <a:bodyPr rtlCol="0">
            <a:normAutofit fontScale="90000"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Example Problem #1 How many moles are equal to 2.41 x 10</a:t>
            </a:r>
            <a:r>
              <a:rPr lang="en-US" sz="2800" b="1" baseline="30000" dirty="0" smtClean="0">
                <a:solidFill>
                  <a:schemeClr val="tx1"/>
                </a:solidFill>
              </a:rPr>
              <a:t>24</a:t>
            </a:r>
            <a:r>
              <a:rPr lang="en-US" sz="2800" b="1" dirty="0" smtClean="0">
                <a:solidFill>
                  <a:schemeClr val="tx1"/>
                </a:solidFill>
              </a:rPr>
              <a:t> formula units of magnesium?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5486400" y="3962400"/>
            <a:ext cx="1371600" cy="6858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2588</TotalTime>
  <Words>448</Words>
  <Application>Microsoft Office PowerPoint</Application>
  <PresentationFormat>On-screen Show (4:3)</PresentationFormat>
  <Paragraphs>183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Century Gothic</vt:lpstr>
      <vt:lpstr>Wingdings</vt:lpstr>
      <vt:lpstr>Wingdings 2</vt:lpstr>
      <vt:lpstr>Times New Roman</vt:lpstr>
      <vt:lpstr>Austin</vt:lpstr>
      <vt:lpstr> </vt:lpstr>
      <vt:lpstr>Units you already know…</vt:lpstr>
      <vt:lpstr>The Mole (Avogadro’s Constant)</vt:lpstr>
      <vt:lpstr>PowerPoint Presentation</vt:lpstr>
      <vt:lpstr>New Unit</vt:lpstr>
      <vt:lpstr>The Mole (Avogadro’s Constant)</vt:lpstr>
      <vt:lpstr>A Moles of Particles</vt:lpstr>
      <vt:lpstr>Avogadro’s Number can be used as a conversion factor</vt:lpstr>
      <vt:lpstr>Example Problem #1 How many moles are equal to 2.41 x 1024 formula units of magnesium?</vt:lpstr>
      <vt:lpstr>Example Problem #1 </vt:lpstr>
      <vt:lpstr>Example Problem #2 </vt:lpstr>
      <vt:lpstr>Example Problem #3 How many atoms are equal to 4.50 moles of copper? </vt:lpstr>
      <vt:lpstr>Example Problem #3 </vt:lpstr>
      <vt:lpstr>Example Problem #4</vt:lpstr>
      <vt:lpstr>Learning Check</vt:lpstr>
      <vt:lpstr>Molar Mass</vt:lpstr>
      <vt:lpstr>Molar Mass of Compounds</vt:lpstr>
      <vt:lpstr>Find Molar Mass</vt:lpstr>
      <vt:lpstr>Learning Check</vt:lpstr>
      <vt:lpstr>Solution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 Mass or Molecular  Mass</dc:title>
  <dc:creator>David Melamed</dc:creator>
  <cp:lastModifiedBy>AISD Employee</cp:lastModifiedBy>
  <cp:revision>131</cp:revision>
  <cp:lastPrinted>2011-01-19T18:20:09Z</cp:lastPrinted>
  <dcterms:created xsi:type="dcterms:W3CDTF">1995-06-17T23:31:02Z</dcterms:created>
  <dcterms:modified xsi:type="dcterms:W3CDTF">2013-05-16T18:24:07Z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3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khemist@aol.com</vt:lpwstr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-1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C:\My Documents\CHMSTRY\ChemModules\HTMLPPZ\CH5</vt:lpwstr>
  </property>
</Properties>
</file>