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8" r:id="rId2"/>
    <p:sldId id="290" r:id="rId3"/>
    <p:sldId id="293" r:id="rId4"/>
    <p:sldId id="292" r:id="rId5"/>
    <p:sldId id="291" r:id="rId6"/>
    <p:sldId id="280" r:id="rId7"/>
    <p:sldId id="287" r:id="rId8"/>
    <p:sldId id="288" r:id="rId9"/>
  </p:sldIdLst>
  <p:sldSz cx="9144000" cy="6858000" type="screen4x3"/>
  <p:notesSz cx="6858000" cy="91805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6600CC"/>
    <a:srgbClr val="0000FF"/>
    <a:srgbClr val="333399"/>
    <a:srgbClr val="FFFF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4660"/>
  </p:normalViewPr>
  <p:slideViewPr>
    <p:cSldViewPr>
      <p:cViewPr varScale="1">
        <p:scale>
          <a:sx n="70" d="100"/>
          <a:sy n="70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DDB705D-7EF0-4F3B-A30A-AF559E1991FD}" type="datetimeFigureOut">
              <a:rPr lang="en-US"/>
              <a:pPr>
                <a:defRPr/>
              </a:pPr>
              <a:t>9/30/2013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20138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20138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1B50214-39CC-4F51-ACAD-D2617D308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71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085923E-7398-4ACB-8FEA-D14DD09F77BB}" type="datetimeFigureOut">
              <a:rPr lang="en-US"/>
              <a:pPr>
                <a:defRPr/>
              </a:pPr>
              <a:t>9/30/2013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5063" y="688975"/>
            <a:ext cx="4587875" cy="3441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60863"/>
            <a:ext cx="5486400" cy="4130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20138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20138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765C8AB-F812-4A43-BC82-83247458E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92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F3ADD54-EFD7-4060-9DAB-0E1A90FA6898}" type="slidenum">
              <a:rPr lang="en-US" altLang="en-US" sz="1200" smtClean="0"/>
              <a:pPr eaLnBrk="1" hangingPunct="1"/>
              <a:t>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6B71684-8715-4C32-A41C-7B96E4276989}" type="slidenum">
              <a:rPr lang="en-US" altLang="en-US" sz="1200" smtClean="0"/>
              <a:pPr eaLnBrk="1" hangingPunct="1"/>
              <a:t>4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8D62BDB-7BF2-4D2D-8E3E-6CF07F82BE7C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DFBAFA4-C233-412B-85FA-77DCCAE21742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23C83-BD89-44BA-A266-8BEA12F90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996C2-62BB-40B1-AA59-CCBA4233F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9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6E266-186E-4F3B-967B-D8ECA3A8AF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60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0BD85-31AC-44E7-85F5-0A7BF1D9A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498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45FD3-5C54-455D-9E22-934C1F64D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7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EBB01-8024-42C0-9AA5-915FAAAB9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05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496C9-7A0E-4724-BD87-F1D6DEB48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32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E3B70-F74D-4A88-BA13-6BC9BFC5D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63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31B67-2582-422B-9718-FE025CB21E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98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8E2D8-754C-4498-A377-0113E78FD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26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D1B44-269D-4A16-B00B-793677497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3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4B18826-97E8-4E27-A45C-0E0E5D2BF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487363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solidFill>
                  <a:srgbClr val="990000"/>
                </a:solidFill>
                <a:latin typeface="Times New Roman" pitchFamily="18" charset="0"/>
              </a:rPr>
              <a:t>Determining the Empirical Formula for a Compound</a:t>
            </a:r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09600"/>
            <a:ext cx="8991600" cy="60198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</a:pPr>
            <a:r>
              <a:rPr lang="en-US" altLang="en-US" sz="2300" dirty="0" smtClean="0">
                <a:latin typeface="Times New Roman" pitchFamily="18" charset="0"/>
              </a:rPr>
              <a:t>The empirical formula for a compound is the simplest __________ number __________ of the atoms in the compound.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altLang="en-US" sz="2300" dirty="0" smtClean="0">
                <a:latin typeface="Times New Roman" pitchFamily="18" charset="0"/>
              </a:rPr>
              <a:t>	</a:t>
            </a:r>
            <a:r>
              <a:rPr lang="en-US" altLang="en-US" sz="2300" i="1" dirty="0" smtClean="0">
                <a:solidFill>
                  <a:srgbClr val="009900"/>
                </a:solidFill>
                <a:latin typeface="Times New Roman" pitchFamily="18" charset="0"/>
              </a:rPr>
              <a:t>Examples:</a:t>
            </a:r>
            <a:r>
              <a:rPr lang="en-US" altLang="en-US" sz="2300" i="1" dirty="0" smtClean="0">
                <a:latin typeface="Times New Roman" pitchFamily="18" charset="0"/>
              </a:rPr>
              <a:t> </a:t>
            </a:r>
            <a:r>
              <a:rPr lang="en-US" altLang="en-US" sz="2300" dirty="0" smtClean="0">
                <a:latin typeface="Times New Roman" pitchFamily="18" charset="0"/>
              </a:rPr>
              <a:t>H</a:t>
            </a:r>
            <a:r>
              <a:rPr lang="en-US" altLang="en-US" sz="2300" baseline="-25000" dirty="0" smtClean="0">
                <a:latin typeface="Times New Roman" pitchFamily="18" charset="0"/>
              </a:rPr>
              <a:t>2</a:t>
            </a:r>
            <a:r>
              <a:rPr lang="en-US" altLang="en-US" sz="2300" dirty="0" smtClean="0">
                <a:latin typeface="Times New Roman" pitchFamily="18" charset="0"/>
              </a:rPr>
              <a:t>O is the empirical formula for water. (can’t be reduced)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altLang="en-US" sz="2300" dirty="0" smtClean="0">
                <a:latin typeface="Times New Roman" pitchFamily="18" charset="0"/>
              </a:rPr>
              <a:t>		 Glucose, C</a:t>
            </a:r>
            <a:r>
              <a:rPr lang="en-US" altLang="en-US" sz="2300" baseline="-25000" dirty="0" smtClean="0">
                <a:latin typeface="Times New Roman" pitchFamily="18" charset="0"/>
              </a:rPr>
              <a:t>6</a:t>
            </a:r>
            <a:r>
              <a:rPr lang="en-US" altLang="en-US" sz="2300" dirty="0" smtClean="0">
                <a:latin typeface="Times New Roman" pitchFamily="18" charset="0"/>
              </a:rPr>
              <a:t>H</a:t>
            </a:r>
            <a:r>
              <a:rPr lang="en-US" altLang="en-US" sz="2300" baseline="-25000" dirty="0" smtClean="0">
                <a:latin typeface="Times New Roman" pitchFamily="18" charset="0"/>
              </a:rPr>
              <a:t>12</a:t>
            </a:r>
            <a:r>
              <a:rPr lang="en-US" altLang="en-US" sz="2300" dirty="0" smtClean="0">
                <a:latin typeface="Times New Roman" pitchFamily="18" charset="0"/>
              </a:rPr>
              <a:t>O</a:t>
            </a:r>
            <a:r>
              <a:rPr lang="en-US" altLang="en-US" sz="2300" baseline="-25000" dirty="0" smtClean="0">
                <a:latin typeface="Times New Roman" pitchFamily="18" charset="0"/>
              </a:rPr>
              <a:t>6</a:t>
            </a:r>
            <a:r>
              <a:rPr lang="en-US" altLang="en-US" sz="2300" dirty="0" smtClean="0">
                <a:latin typeface="Times New Roman" pitchFamily="18" charset="0"/>
              </a:rPr>
              <a:t>, has the empirical formula ____________.</a:t>
            </a:r>
            <a:endParaRPr lang="en-US" altLang="en-US" sz="2300" u="sng" dirty="0" smtClean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altLang="en-US" sz="2300" u="sng" dirty="0" smtClean="0">
                <a:solidFill>
                  <a:srgbClr val="0000FF"/>
                </a:solidFill>
                <a:latin typeface="Times New Roman" pitchFamily="18" charset="0"/>
              </a:rPr>
              <a:t>Step 1</a:t>
            </a:r>
            <a:r>
              <a:rPr lang="en-US" altLang="en-US" sz="2300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altLang="en-US" sz="2300" dirty="0" smtClean="0">
                <a:latin typeface="Times New Roman" pitchFamily="18" charset="0"/>
              </a:rPr>
              <a:t>  Change % to </a:t>
            </a:r>
            <a:r>
              <a:rPr lang="en-US" altLang="en-US" sz="2300" b="1" dirty="0" smtClean="0">
                <a:latin typeface="Times New Roman" pitchFamily="18" charset="0"/>
              </a:rPr>
              <a:t>grams</a:t>
            </a:r>
            <a:r>
              <a:rPr lang="en-US" altLang="en-US" sz="2300" dirty="0" smtClean="0"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altLang="en-US" sz="2300" u="sng" dirty="0" smtClean="0">
                <a:solidFill>
                  <a:srgbClr val="0000FF"/>
                </a:solidFill>
                <a:latin typeface="Times New Roman" pitchFamily="18" charset="0"/>
              </a:rPr>
              <a:t>Step 2</a:t>
            </a:r>
            <a:r>
              <a:rPr lang="en-US" altLang="en-US" sz="2300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altLang="en-US" sz="2300" dirty="0" smtClean="0">
                <a:latin typeface="Times New Roman" pitchFamily="18" charset="0"/>
              </a:rPr>
              <a:t>  Convert grams to </a:t>
            </a:r>
            <a:r>
              <a:rPr lang="en-US" altLang="en-US" sz="2300" b="1" dirty="0" smtClean="0">
                <a:latin typeface="Times New Roman" pitchFamily="18" charset="0"/>
              </a:rPr>
              <a:t>moles</a:t>
            </a:r>
            <a:r>
              <a:rPr lang="en-US" altLang="en-US" sz="2300" dirty="0" smtClean="0">
                <a:latin typeface="Times New Roman" pitchFamily="18" charset="0"/>
              </a:rPr>
              <a:t> using the </a:t>
            </a:r>
            <a:r>
              <a:rPr lang="en-US" altLang="en-US" sz="2300" dirty="0" smtClean="0">
                <a:latin typeface="Times New Roman" pitchFamily="18" charset="0"/>
              </a:rPr>
              <a:t>mole </a:t>
            </a:r>
            <a:r>
              <a:rPr lang="en-US" altLang="en-US" sz="2300" dirty="0" smtClean="0">
                <a:latin typeface="Times New Roman" pitchFamily="18" charset="0"/>
              </a:rPr>
              <a:t>chart.</a:t>
            </a:r>
            <a:endParaRPr lang="en-US" altLang="en-US" sz="2300" u="sng" dirty="0" smtClean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altLang="en-US" sz="2300" u="sng" dirty="0" smtClean="0">
                <a:solidFill>
                  <a:srgbClr val="0000FF"/>
                </a:solidFill>
                <a:latin typeface="Times New Roman" pitchFamily="18" charset="0"/>
              </a:rPr>
              <a:t>Step 3</a:t>
            </a:r>
            <a:r>
              <a:rPr lang="en-US" altLang="en-US" sz="2300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altLang="en-US" sz="2300" dirty="0" smtClean="0">
                <a:latin typeface="Times New Roman" pitchFamily="18" charset="0"/>
              </a:rPr>
              <a:t>  Divide each of these answers by the </a:t>
            </a:r>
            <a:r>
              <a:rPr lang="en-US" altLang="en-US" sz="2300" b="1" dirty="0" smtClean="0">
                <a:latin typeface="Times New Roman" pitchFamily="18" charset="0"/>
              </a:rPr>
              <a:t>smallest</a:t>
            </a:r>
            <a:r>
              <a:rPr lang="en-US" altLang="en-US" sz="2300" dirty="0" smtClean="0">
                <a:latin typeface="Times New Roman" pitchFamily="18" charset="0"/>
              </a:rPr>
              <a:t> number.</a:t>
            </a:r>
            <a:endParaRPr lang="en-US" altLang="en-US" sz="2300" u="sng" dirty="0" smtClean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altLang="en-US" sz="2300" u="sng" dirty="0" smtClean="0">
                <a:solidFill>
                  <a:srgbClr val="0000FF"/>
                </a:solidFill>
                <a:latin typeface="Times New Roman" pitchFamily="18" charset="0"/>
              </a:rPr>
              <a:t>Step 4</a:t>
            </a:r>
            <a:r>
              <a:rPr lang="en-US" altLang="en-US" sz="2300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altLang="en-US" sz="2300" dirty="0" smtClean="0">
                <a:latin typeface="Times New Roman" pitchFamily="18" charset="0"/>
              </a:rPr>
              <a:t>  Your answers will be the </a:t>
            </a:r>
            <a:r>
              <a:rPr lang="en-US" altLang="en-US" sz="2300" b="1" dirty="0" smtClean="0">
                <a:latin typeface="Times New Roman" pitchFamily="18" charset="0"/>
              </a:rPr>
              <a:t>subscripts </a:t>
            </a:r>
            <a:r>
              <a:rPr lang="en-US" altLang="en-US" sz="2300" dirty="0" smtClean="0">
                <a:latin typeface="Times New Roman" pitchFamily="18" charset="0"/>
              </a:rPr>
              <a:t>for the empirical formula.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869113" y="6096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whole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524000" y="9906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ratio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52400" y="5181600"/>
            <a:ext cx="8763000" cy="406400"/>
          </a:xfrm>
          <a:prstGeom prst="rect">
            <a:avLst/>
          </a:prstGeom>
          <a:solidFill>
            <a:srgbClr val="FFFF00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6600CC"/>
                </a:solidFill>
              </a:rPr>
              <a:t>Helpful Rhyme:  % to mass, mass to mole, divide by small, times ’til whole.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6858000" y="19050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C</a:t>
            </a:r>
            <a:r>
              <a:rPr lang="en-US" altLang="en-US" baseline="-25000">
                <a:solidFill>
                  <a:srgbClr val="6600CC"/>
                </a:solidFill>
              </a:rPr>
              <a:t>1</a:t>
            </a:r>
            <a:r>
              <a:rPr lang="en-US" altLang="en-US">
                <a:solidFill>
                  <a:srgbClr val="6600CC"/>
                </a:solidFill>
              </a:rPr>
              <a:t>H</a:t>
            </a:r>
            <a:r>
              <a:rPr lang="en-US" altLang="en-US" baseline="-25000">
                <a:solidFill>
                  <a:srgbClr val="6600CC"/>
                </a:solidFill>
              </a:rPr>
              <a:t>2</a:t>
            </a:r>
            <a:r>
              <a:rPr lang="en-US" altLang="en-US">
                <a:solidFill>
                  <a:srgbClr val="6600CC"/>
                </a:solidFill>
              </a:rPr>
              <a:t>O</a:t>
            </a:r>
            <a:r>
              <a:rPr lang="en-US" altLang="en-US" baseline="-25000">
                <a:solidFill>
                  <a:srgbClr val="6600CC"/>
                </a:solidFill>
              </a:rPr>
              <a:t>1</a:t>
            </a:r>
            <a:endParaRPr lang="en-US" altLang="en-US">
              <a:solidFill>
                <a:srgbClr val="66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0" grpId="0"/>
      <p:bldP spid="26631" grpId="0" animBg="1"/>
      <p:bldP spid="266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D79A46-AF51-45E4-B62E-8B517148022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228600" y="609600"/>
            <a:ext cx="8915400" cy="581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9900"/>
                </a:solidFill>
              </a:rPr>
              <a:t>Practice Problems:</a:t>
            </a:r>
            <a:r>
              <a:rPr lang="en-US" dirty="0"/>
              <a:t>  </a:t>
            </a:r>
          </a:p>
          <a:p>
            <a:pPr>
              <a:spcBef>
                <a:spcPct val="50000"/>
              </a:spcBef>
              <a:defRPr/>
            </a:pPr>
            <a:r>
              <a:rPr lang="en-US" i="1" dirty="0"/>
              <a:t>Calculate the empirical formula if a compound is found to be composed of 7.8% Carbon and 92.2% </a:t>
            </a:r>
            <a:r>
              <a:rPr lang="en-US" i="1" dirty="0" err="1"/>
              <a:t>Cl</a:t>
            </a:r>
            <a:endParaRPr lang="en-US" i="1" dirty="0"/>
          </a:p>
          <a:p>
            <a:pPr marL="457200" indent="-457200" algn="l">
              <a:spcBef>
                <a:spcPct val="50000"/>
              </a:spcBef>
              <a:buFontTx/>
              <a:buAutoNum type="arabicPeriod"/>
              <a:defRPr/>
            </a:pPr>
            <a:r>
              <a:rPr lang="en-US" dirty="0"/>
              <a:t>Assume 100g since % , just change to % sign to g.</a:t>
            </a:r>
            <a:endParaRPr lang="en-US" i="1" dirty="0"/>
          </a:p>
          <a:p>
            <a:pPr marL="457200" indent="-457200" algn="l">
              <a:spcBef>
                <a:spcPct val="50000"/>
              </a:spcBef>
              <a:buFontTx/>
              <a:buAutoNum type="arabicPeriod"/>
              <a:defRPr/>
            </a:pPr>
            <a:r>
              <a:rPr lang="en-US" dirty="0"/>
              <a:t>Find moles of each element	</a:t>
            </a:r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7.8g C       1 mole     =</a:t>
            </a:r>
          </a:p>
          <a:p>
            <a:pPr>
              <a:spcBef>
                <a:spcPct val="50000"/>
              </a:spcBef>
              <a:defRPr/>
            </a:pPr>
            <a:endParaRPr lang="en-US" i="1" dirty="0"/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</a:t>
            </a:r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92.2g </a:t>
            </a:r>
            <a:r>
              <a:rPr lang="en-US" i="1" dirty="0" err="1"/>
              <a:t>Cl</a:t>
            </a:r>
            <a:r>
              <a:rPr lang="en-US" i="1" dirty="0"/>
              <a:t>    1 mole      = </a:t>
            </a:r>
          </a:p>
          <a:p>
            <a:pPr>
              <a:spcBef>
                <a:spcPct val="50000"/>
              </a:spcBef>
              <a:defRPr/>
            </a:pPr>
            <a:endParaRPr lang="en-US" i="1" dirty="0"/>
          </a:p>
          <a:p>
            <a:pPr>
              <a:spcBef>
                <a:spcPct val="50000"/>
              </a:spcBef>
              <a:defRPr/>
            </a:pPr>
            <a:endParaRPr lang="en-US" dirty="0"/>
          </a:p>
        </p:txBody>
      </p:sp>
      <p:sp>
        <p:nvSpPr>
          <p:cNvPr id="3076" name="Line 3"/>
          <p:cNvSpPr>
            <a:spLocks noChangeShapeType="1"/>
          </p:cNvSpPr>
          <p:nvPr/>
        </p:nvSpPr>
        <p:spPr bwMode="auto">
          <a:xfrm>
            <a:off x="1219200" y="36576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>
            <a:off x="1143000" y="52578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2438400" y="3200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>
            <a:off x="2400300" y="46482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572000" y="25908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</a:rPr>
              <a:t>(mass to moles)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5800" y="2957513"/>
            <a:ext cx="18288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400300" y="36576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12.0 g C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433638" y="5311775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35.0 g Cl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343400" y="3200400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0.65 moles C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267200" y="4806950"/>
            <a:ext cx="289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0000FF"/>
                </a:solidFill>
              </a:rPr>
              <a:t>2.63 moles Cl</a:t>
            </a:r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7010400" y="2438400"/>
            <a:ext cx="18288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7086600" y="2060575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</a:rPr>
              <a:t>(% to mass)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/>
      <p:bldP spid="12" grpId="0"/>
      <p:bldP spid="13" grpId="0"/>
      <p:bldP spid="14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562600" y="3516313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i="1">
                <a:solidFill>
                  <a:srgbClr val="0000FF"/>
                </a:solidFill>
              </a:rPr>
              <a:t>CCl</a:t>
            </a:r>
            <a:r>
              <a:rPr lang="en-US" altLang="en-US" i="1" baseline="-25000">
                <a:solidFill>
                  <a:srgbClr val="0000FF"/>
                </a:solidFill>
              </a:rPr>
              <a:t>4</a:t>
            </a:r>
            <a:endParaRPr lang="en-US" altLang="en-US" i="1">
              <a:solidFill>
                <a:srgbClr val="0000FF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849D3-0A3F-4A95-B6B1-31B044368300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914400" y="1143000"/>
            <a:ext cx="7620000" cy="267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Tx/>
              <a:buAutoNum type="arabicPeriod" startAt="3"/>
              <a:defRPr/>
            </a:pPr>
            <a:r>
              <a:rPr lang="en-US" dirty="0"/>
              <a:t>Divide each mole found by lowest mole. </a:t>
            </a:r>
            <a:r>
              <a:rPr lang="en-US" sz="1600" dirty="0"/>
              <a:t>(Round to whole #’s)</a:t>
            </a:r>
            <a:endParaRPr lang="en-US" sz="1600" i="1" dirty="0"/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0.65 mole C  =          2.63 mole </a:t>
            </a:r>
            <a:r>
              <a:rPr lang="en-US" i="1" dirty="0" err="1"/>
              <a:t>Cl</a:t>
            </a:r>
            <a:r>
              <a:rPr lang="en-US" i="1" dirty="0"/>
              <a:t>  =  </a:t>
            </a:r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    0.65                           0.65</a:t>
            </a:r>
          </a:p>
          <a:p>
            <a:pPr algn="l">
              <a:spcBef>
                <a:spcPct val="50000"/>
              </a:spcBef>
              <a:defRPr/>
            </a:pPr>
            <a:r>
              <a:rPr lang="en-US" dirty="0"/>
              <a:t>4.</a:t>
            </a:r>
            <a:r>
              <a:rPr lang="en-US" i="1" dirty="0"/>
              <a:t> </a:t>
            </a:r>
            <a:r>
              <a:rPr lang="en-US" dirty="0"/>
              <a:t>Final answer, putting numbers in as subscripts.</a:t>
            </a:r>
            <a:endParaRPr lang="en-US" i="1" dirty="0"/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	</a:t>
            </a:r>
            <a:endParaRPr lang="en-US" dirty="0"/>
          </a:p>
        </p:txBody>
      </p:sp>
      <p:sp>
        <p:nvSpPr>
          <p:cNvPr id="4101" name="Line 3"/>
          <p:cNvSpPr>
            <a:spLocks noChangeShapeType="1"/>
          </p:cNvSpPr>
          <p:nvPr/>
        </p:nvSpPr>
        <p:spPr bwMode="auto">
          <a:xfrm>
            <a:off x="1752600" y="21336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"/>
          <p:cNvSpPr>
            <a:spLocks noChangeShapeType="1"/>
          </p:cNvSpPr>
          <p:nvPr/>
        </p:nvSpPr>
        <p:spPr bwMode="auto">
          <a:xfrm>
            <a:off x="4572000" y="2133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095500" y="3482975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i="1">
                <a:solidFill>
                  <a:srgbClr val="0000FF"/>
                </a:solidFill>
              </a:rPr>
              <a:t>C</a:t>
            </a:r>
            <a:r>
              <a:rPr lang="en-US" altLang="en-US" i="1" baseline="-25000">
                <a:solidFill>
                  <a:srgbClr val="0000FF"/>
                </a:solidFill>
              </a:rPr>
              <a:t>1</a:t>
            </a:r>
            <a:r>
              <a:rPr lang="en-US" altLang="en-US" i="1">
                <a:solidFill>
                  <a:srgbClr val="0000FF"/>
                </a:solidFill>
              </a:rPr>
              <a:t>Cl</a:t>
            </a:r>
            <a:r>
              <a:rPr lang="en-US" altLang="en-US" i="1" baseline="-25000">
                <a:solidFill>
                  <a:srgbClr val="0000FF"/>
                </a:solidFill>
              </a:rPr>
              <a:t>4</a:t>
            </a:r>
            <a:endParaRPr lang="en-US" altLang="en-US" i="1">
              <a:solidFill>
                <a:srgbClr val="0000FF"/>
              </a:solidFill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3276600" y="3711575"/>
            <a:ext cx="18288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848100" y="1687513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i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591300" y="1687513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i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190500" y="17780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  <a:cs typeface="Times New Roman" pitchFamily="18" charset="0"/>
              </a:rPr>
              <a:t>(÷ by small)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114300" y="2144713"/>
            <a:ext cx="15240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7" grpId="0" animBg="1"/>
      <p:bldP spid="9" grpId="0"/>
      <p:bldP spid="10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7FB51A-5494-4DBB-BE1B-1E5910A1AEA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228600" y="609600"/>
            <a:ext cx="8915400" cy="581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9900"/>
                </a:solidFill>
              </a:rPr>
              <a:t>Practice Problems:</a:t>
            </a:r>
            <a:r>
              <a:rPr lang="en-US" dirty="0"/>
              <a:t>  </a:t>
            </a:r>
          </a:p>
          <a:p>
            <a:pPr>
              <a:spcBef>
                <a:spcPct val="50000"/>
              </a:spcBef>
              <a:defRPr/>
            </a:pPr>
            <a:r>
              <a:rPr lang="en-US" i="1" dirty="0"/>
              <a:t>Calculate the empirical formula if a compound is found to be composed of 42.9% C and 57.1% O</a:t>
            </a:r>
          </a:p>
          <a:p>
            <a:pPr marL="457200" indent="-457200" algn="l">
              <a:spcBef>
                <a:spcPct val="50000"/>
              </a:spcBef>
              <a:buFontTx/>
              <a:buAutoNum type="arabicPeriod"/>
              <a:defRPr/>
            </a:pPr>
            <a:r>
              <a:rPr lang="en-US" dirty="0"/>
              <a:t>Assume 100g since % , just change to % sign to g.</a:t>
            </a:r>
            <a:endParaRPr lang="en-US" i="1" dirty="0"/>
          </a:p>
          <a:p>
            <a:pPr marL="457200" indent="-457200" algn="l">
              <a:spcBef>
                <a:spcPct val="50000"/>
              </a:spcBef>
              <a:buFontTx/>
              <a:buAutoNum type="arabicPeriod"/>
              <a:defRPr/>
            </a:pPr>
            <a:r>
              <a:rPr lang="en-US" dirty="0"/>
              <a:t>Find moles of each element	</a:t>
            </a:r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42.9g C       1 mole     =</a:t>
            </a:r>
          </a:p>
          <a:p>
            <a:pPr>
              <a:spcBef>
                <a:spcPct val="50000"/>
              </a:spcBef>
              <a:defRPr/>
            </a:pPr>
            <a:endParaRPr lang="en-US" i="1" dirty="0"/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</a:t>
            </a:r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57.1g O    1 mole      = </a:t>
            </a:r>
          </a:p>
          <a:p>
            <a:pPr>
              <a:spcBef>
                <a:spcPct val="50000"/>
              </a:spcBef>
              <a:defRPr/>
            </a:pPr>
            <a:endParaRPr lang="en-US" i="1" dirty="0"/>
          </a:p>
          <a:p>
            <a:pPr>
              <a:spcBef>
                <a:spcPct val="50000"/>
              </a:spcBef>
              <a:defRPr/>
            </a:pPr>
            <a:endParaRPr lang="en-US" dirty="0"/>
          </a:p>
        </p:txBody>
      </p:sp>
      <p:sp>
        <p:nvSpPr>
          <p:cNvPr id="5124" name="Line 3"/>
          <p:cNvSpPr>
            <a:spLocks noChangeShapeType="1"/>
          </p:cNvSpPr>
          <p:nvPr/>
        </p:nvSpPr>
        <p:spPr bwMode="auto">
          <a:xfrm>
            <a:off x="1219200" y="36576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4"/>
          <p:cNvSpPr>
            <a:spLocks noChangeShapeType="1"/>
          </p:cNvSpPr>
          <p:nvPr/>
        </p:nvSpPr>
        <p:spPr bwMode="auto">
          <a:xfrm>
            <a:off x="1143000" y="52578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Line 5"/>
          <p:cNvSpPr>
            <a:spLocks noChangeShapeType="1"/>
          </p:cNvSpPr>
          <p:nvPr/>
        </p:nvSpPr>
        <p:spPr bwMode="auto">
          <a:xfrm>
            <a:off x="2438400" y="3200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Line 6"/>
          <p:cNvSpPr>
            <a:spLocks noChangeShapeType="1"/>
          </p:cNvSpPr>
          <p:nvPr/>
        </p:nvSpPr>
        <p:spPr bwMode="auto">
          <a:xfrm>
            <a:off x="2400300" y="46482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572000" y="25908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</a:rPr>
              <a:t>(mass to moles)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5800" y="2957513"/>
            <a:ext cx="18288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400300" y="36576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12.0 g C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433638" y="5311775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16.0 g O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343400" y="3200400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3.57 moles C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267200" y="4806950"/>
            <a:ext cx="289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0000FF"/>
                </a:solidFill>
              </a:rPr>
              <a:t>3.57 moles O</a:t>
            </a:r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7010400" y="2438400"/>
            <a:ext cx="18288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7086600" y="2060575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</a:rPr>
              <a:t>(% to mass)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/>
      <p:bldP spid="12" grpId="0"/>
      <p:bldP spid="13" grpId="0"/>
      <p:bldP spid="14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52F87-7CB7-4B1B-AD0C-F7537DC87C8A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914400" y="1143000"/>
            <a:ext cx="7620000" cy="267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Tx/>
              <a:buAutoNum type="arabicPeriod" startAt="3"/>
              <a:defRPr/>
            </a:pPr>
            <a:r>
              <a:rPr lang="en-US" dirty="0"/>
              <a:t>Divide each mole found by lowest mole. </a:t>
            </a:r>
            <a:r>
              <a:rPr lang="en-US" sz="1600" dirty="0"/>
              <a:t>(Round to whole #’s)</a:t>
            </a:r>
            <a:endParaRPr lang="en-US" sz="1600" i="1" dirty="0"/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3.575 mole C  =          3.569 mole O  =  </a:t>
            </a:r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    </a:t>
            </a:r>
            <a:r>
              <a:rPr lang="en-US" i="1" dirty="0"/>
              <a:t>3.569                           3.569</a:t>
            </a:r>
            <a:endParaRPr lang="en-US" i="1" dirty="0"/>
          </a:p>
          <a:p>
            <a:pPr algn="l">
              <a:spcBef>
                <a:spcPct val="50000"/>
              </a:spcBef>
              <a:defRPr/>
            </a:pPr>
            <a:r>
              <a:rPr lang="en-US" dirty="0"/>
              <a:t>4.</a:t>
            </a:r>
            <a:r>
              <a:rPr lang="en-US" i="1" dirty="0"/>
              <a:t> </a:t>
            </a:r>
            <a:r>
              <a:rPr lang="en-US" dirty="0"/>
              <a:t>Final answer, putting numbers in as subscripts.</a:t>
            </a:r>
            <a:endParaRPr lang="en-US" i="1" dirty="0"/>
          </a:p>
          <a:p>
            <a:pPr algn="l">
              <a:spcBef>
                <a:spcPct val="50000"/>
              </a:spcBef>
              <a:defRPr/>
            </a:pPr>
            <a:r>
              <a:rPr lang="en-US" i="1" dirty="0"/>
              <a:t>		</a:t>
            </a:r>
            <a:endParaRPr lang="en-US" dirty="0"/>
          </a:p>
        </p:txBody>
      </p:sp>
      <p:sp>
        <p:nvSpPr>
          <p:cNvPr id="6148" name="Line 3"/>
          <p:cNvSpPr>
            <a:spLocks noChangeShapeType="1"/>
          </p:cNvSpPr>
          <p:nvPr/>
        </p:nvSpPr>
        <p:spPr bwMode="auto">
          <a:xfrm>
            <a:off x="1752600" y="21336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4"/>
          <p:cNvSpPr>
            <a:spLocks noChangeShapeType="1"/>
          </p:cNvSpPr>
          <p:nvPr/>
        </p:nvSpPr>
        <p:spPr bwMode="auto">
          <a:xfrm>
            <a:off x="4572000" y="2133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095500" y="3482975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i="1">
                <a:solidFill>
                  <a:srgbClr val="0000FF"/>
                </a:solidFill>
              </a:rPr>
              <a:t>C</a:t>
            </a:r>
            <a:r>
              <a:rPr lang="en-US" altLang="en-US" i="1" baseline="-25000">
                <a:solidFill>
                  <a:srgbClr val="0000FF"/>
                </a:solidFill>
              </a:rPr>
              <a:t>1</a:t>
            </a:r>
            <a:r>
              <a:rPr lang="en-US" altLang="en-US" i="1">
                <a:solidFill>
                  <a:srgbClr val="0000FF"/>
                </a:solidFill>
              </a:rPr>
              <a:t>O</a:t>
            </a:r>
            <a:r>
              <a:rPr lang="en-US" altLang="en-US" i="1" baseline="-25000">
                <a:solidFill>
                  <a:srgbClr val="0000FF"/>
                </a:solidFill>
              </a:rPr>
              <a:t>1</a:t>
            </a:r>
            <a:endParaRPr lang="en-US" altLang="en-US" i="1">
              <a:solidFill>
                <a:srgbClr val="0000FF"/>
              </a:solidFill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3276600" y="3711575"/>
            <a:ext cx="18288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562600" y="3516313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i="1">
                <a:solidFill>
                  <a:srgbClr val="0000FF"/>
                </a:solidFill>
              </a:rPr>
              <a:t>CO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848100" y="1687513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i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591300" y="1687513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i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190500" y="17780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  <a:cs typeface="Times New Roman" pitchFamily="18" charset="0"/>
              </a:rPr>
              <a:t>(÷ by small)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114300" y="2144713"/>
            <a:ext cx="15240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/>
      <p:bldP spid="10" grpId="0"/>
      <p:bldP spid="11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563563"/>
          </a:xfrm>
        </p:spPr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990000"/>
                </a:solidFill>
                <a:latin typeface="Times New Roman" pitchFamily="18" charset="0"/>
              </a:rPr>
              <a:t>Determining the Molecular Formula for a Compound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839200" cy="60198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</a:pPr>
            <a:r>
              <a:rPr lang="en-US" altLang="en-US" sz="2400" smtClean="0">
                <a:latin typeface="Times New Roman" pitchFamily="18" charset="0"/>
              </a:rPr>
              <a:t>The molecular formula for a compound is either the same as the empirical formula ratio or it is a “_________ _________ of this ratio.  It represents the true # of atoms in the molecule.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r>
              <a:rPr lang="en-US" altLang="en-US" sz="2400" i="1" smtClean="0">
                <a:solidFill>
                  <a:srgbClr val="009900"/>
                </a:solidFill>
                <a:latin typeface="Times New Roman" pitchFamily="18" charset="0"/>
              </a:rPr>
              <a:t>     Examples:</a:t>
            </a:r>
            <a:r>
              <a:rPr lang="en-US" altLang="en-US" sz="2400" i="1" smtClean="0">
                <a:latin typeface="Times New Roman" pitchFamily="18" charset="0"/>
              </a:rPr>
              <a:t> </a:t>
            </a:r>
            <a:r>
              <a:rPr lang="en-US" altLang="en-US" sz="2400" smtClean="0">
                <a:latin typeface="Times New Roman" pitchFamily="18" charset="0"/>
              </a:rPr>
              <a:t>1) H</a:t>
            </a:r>
            <a:r>
              <a:rPr lang="en-US" altLang="en-US" sz="2400" baseline="-25000" smtClean="0">
                <a:latin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</a:rPr>
              <a:t>O is the empirical &amp; molecular formula for water.  	           2) CH</a:t>
            </a:r>
            <a:r>
              <a:rPr lang="en-US" altLang="en-US" sz="2400" baseline="-25000" smtClean="0">
                <a:latin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</a:rPr>
              <a:t>O is the empirical formula for sugar, ethanoic 		    acid, and methanol.  The molecular formula for 		                glucose is C</a:t>
            </a:r>
            <a:r>
              <a:rPr lang="en-US" altLang="en-US" sz="2400" baseline="-25000" smtClean="0">
                <a:latin typeface="Times New Roman" pitchFamily="18" charset="0"/>
              </a:rPr>
              <a:t>6</a:t>
            </a:r>
            <a:r>
              <a:rPr lang="en-US" altLang="en-US" sz="2400" smtClean="0">
                <a:latin typeface="Times New Roman" pitchFamily="18" charset="0"/>
              </a:rPr>
              <a:t>H</a:t>
            </a:r>
            <a:r>
              <a:rPr lang="en-US" altLang="en-US" sz="2400" baseline="-25000" smtClean="0">
                <a:latin typeface="Times New Roman" pitchFamily="18" charset="0"/>
              </a:rPr>
              <a:t>12</a:t>
            </a:r>
            <a:r>
              <a:rPr lang="en-US" altLang="en-US" sz="2400" smtClean="0">
                <a:latin typeface="Times New Roman" pitchFamily="18" charset="0"/>
              </a:rPr>
              <a:t>O</a:t>
            </a:r>
            <a:r>
              <a:rPr lang="en-US" altLang="en-US" sz="2400" baseline="-25000" smtClean="0">
                <a:latin typeface="Times New Roman" pitchFamily="18" charset="0"/>
              </a:rPr>
              <a:t>6</a:t>
            </a:r>
            <a:r>
              <a:rPr lang="en-US" altLang="en-US" sz="2400" smtClean="0">
                <a:latin typeface="Times New Roman" pitchFamily="18" charset="0"/>
              </a:rPr>
              <a:t>, (___times the empirical ratio!)</a:t>
            </a:r>
            <a:endParaRPr lang="en-US" altLang="en-US" sz="2400" u="sng" smtClean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r>
              <a:rPr lang="en-US" altLang="en-US" sz="2400" u="sng" smtClean="0">
                <a:solidFill>
                  <a:srgbClr val="0000FF"/>
                </a:solidFill>
                <a:latin typeface="Times New Roman" pitchFamily="18" charset="0"/>
              </a:rPr>
              <a:t>Step 1</a:t>
            </a:r>
            <a:r>
              <a:rPr lang="en-US" altLang="en-US" sz="240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altLang="en-US" sz="2400" smtClean="0">
                <a:latin typeface="Times New Roman" pitchFamily="18" charset="0"/>
              </a:rPr>
              <a:t>  Determine the empirical formula for the compound.  (See the 	 previous steps in the notes.)</a:t>
            </a:r>
            <a:endParaRPr lang="en-US" altLang="en-US" sz="2400" u="sng" smtClean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r>
              <a:rPr lang="en-US" altLang="en-US" sz="2400" u="sng" smtClean="0">
                <a:solidFill>
                  <a:srgbClr val="0000FF"/>
                </a:solidFill>
                <a:latin typeface="Times New Roman" pitchFamily="18" charset="0"/>
              </a:rPr>
              <a:t>Step 2</a:t>
            </a:r>
            <a:r>
              <a:rPr lang="en-US" altLang="en-US" sz="240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altLang="en-US" sz="2400" smtClean="0">
                <a:latin typeface="Times New Roman" pitchFamily="18" charset="0"/>
              </a:rPr>
              <a:t>  Determine the </a:t>
            </a:r>
            <a:r>
              <a:rPr lang="en-US" altLang="en-US" sz="2400" b="1" smtClean="0">
                <a:latin typeface="Times New Roman" pitchFamily="18" charset="0"/>
              </a:rPr>
              <a:t>“whole # multiple”</a:t>
            </a:r>
            <a:r>
              <a:rPr lang="en-US" altLang="en-US" sz="2400" smtClean="0">
                <a:latin typeface="Times New Roman" pitchFamily="18" charset="0"/>
              </a:rPr>
              <a:t> by dividing the molecular  	 formula mass (given in the problem) by the empirical formula 	 molar mass.  Multiply each of the empirical ratios by this   	whole number.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4800600" y="10668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whole #      multiple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495800" y="30480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ChangeArrowheads="1"/>
          </p:cNvSpPr>
          <p:nvPr/>
        </p:nvSpPr>
        <p:spPr bwMode="auto">
          <a:xfrm>
            <a:off x="152400" y="76200"/>
            <a:ext cx="8991600" cy="465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Aft>
                <a:spcPct val="50000"/>
              </a:spcAft>
            </a:pPr>
            <a:r>
              <a:rPr lang="en-US" altLang="en-US" b="1">
                <a:solidFill>
                  <a:srgbClr val="009900"/>
                </a:solidFill>
              </a:rPr>
              <a:t>Practice Problems:</a:t>
            </a:r>
            <a:r>
              <a:rPr lang="en-US" altLang="en-US"/>
              <a:t> </a:t>
            </a:r>
          </a:p>
          <a:p>
            <a:pPr algn="l" eaLnBrk="1" hangingPunct="1">
              <a:spcAft>
                <a:spcPct val="50000"/>
              </a:spcAft>
            </a:pPr>
            <a:r>
              <a:rPr lang="en-US" altLang="en-US"/>
              <a:t>1) An unknown compound is composed of 5.9% hydrogen and 94.1% oxygen.  The molecular formula mass is 34 g.  Determine the molecular formula for the compound. </a:t>
            </a:r>
          </a:p>
          <a:p>
            <a:pPr algn="l" eaLnBrk="1" hangingPunct="1">
              <a:spcAft>
                <a:spcPct val="50000"/>
              </a:spcAft>
              <a:buFontTx/>
              <a:buChar char="•"/>
            </a:pPr>
            <a:endParaRPr lang="en-US" altLang="en-US"/>
          </a:p>
          <a:p>
            <a:pPr algn="l" eaLnBrk="1" hangingPunct="1">
              <a:spcAft>
                <a:spcPct val="50000"/>
              </a:spcAft>
              <a:buFontTx/>
              <a:buChar char="•"/>
            </a:pPr>
            <a:endParaRPr lang="en-US" altLang="en-US"/>
          </a:p>
          <a:p>
            <a:pPr algn="l" eaLnBrk="1" hangingPunct="1">
              <a:spcAft>
                <a:spcPct val="50000"/>
              </a:spcAft>
              <a:buFontTx/>
              <a:buChar char="•"/>
            </a:pPr>
            <a:endParaRPr lang="en-US" altLang="en-US"/>
          </a:p>
          <a:p>
            <a:pPr algn="l" eaLnBrk="1" hangingPunct="1">
              <a:spcAft>
                <a:spcPct val="50000"/>
              </a:spcAft>
            </a:pPr>
            <a:endParaRPr lang="en-US" altLang="en-US"/>
          </a:p>
          <a:p>
            <a:pPr algn="l" eaLnBrk="1" hangingPunct="1">
              <a:spcAft>
                <a:spcPct val="50000"/>
              </a:spcAft>
            </a:pPr>
            <a:endParaRPr lang="en-US" altLang="en-US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52400" y="1752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H = 5.9% = </a:t>
            </a:r>
            <a:r>
              <a:rPr lang="en-US" altLang="en-US">
                <a:solidFill>
                  <a:srgbClr val="009900"/>
                </a:solidFill>
              </a:rPr>
              <a:t>5.9 g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52400" y="2133600"/>
            <a:ext cx="266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O = 94.1% = </a:t>
            </a:r>
            <a:r>
              <a:rPr lang="en-US" altLang="en-US">
                <a:solidFill>
                  <a:srgbClr val="009900"/>
                </a:solidFill>
              </a:rPr>
              <a:t>94.1 g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819400" y="2133600"/>
            <a:ext cx="18288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2895600" y="17526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</a:rPr>
              <a:t>(mass to moles)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4648200" y="17526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5.9 g H </a:t>
            </a:r>
            <a:r>
              <a:rPr lang="en-US" altLang="en-US">
                <a:solidFill>
                  <a:srgbClr val="6600CC"/>
                </a:solidFill>
                <a:cs typeface="Times New Roman" pitchFamily="18" charset="0"/>
              </a:rPr>
              <a:t>÷ 1.0 = </a:t>
            </a:r>
            <a:r>
              <a:rPr lang="en-US" altLang="en-US">
                <a:solidFill>
                  <a:srgbClr val="009900"/>
                </a:solidFill>
                <a:cs typeface="Times New Roman" pitchFamily="18" charset="0"/>
              </a:rPr>
              <a:t>5.9 moles H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4648200" y="2133600"/>
            <a:ext cx="411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94.1 g O </a:t>
            </a:r>
            <a:r>
              <a:rPr lang="en-US" altLang="en-US">
                <a:solidFill>
                  <a:srgbClr val="6600CC"/>
                </a:solidFill>
                <a:cs typeface="Times New Roman" pitchFamily="18" charset="0"/>
              </a:rPr>
              <a:t>÷ 16.0 = </a:t>
            </a:r>
            <a:r>
              <a:rPr lang="en-US" altLang="en-US">
                <a:solidFill>
                  <a:srgbClr val="009900"/>
                </a:solidFill>
                <a:cs typeface="Times New Roman" pitchFamily="18" charset="0"/>
              </a:rPr>
              <a:t>5.9 moles O</a:t>
            </a:r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2362200" y="3352800"/>
            <a:ext cx="16764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2514600" y="29718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  <a:cs typeface="Times New Roman" pitchFamily="18" charset="0"/>
              </a:rPr>
              <a:t>(÷ by small)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152400" y="3048000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/>
              <a:t>H</a:t>
            </a:r>
            <a:r>
              <a:rPr lang="en-US" altLang="en-US" sz="2800" baseline="-25000"/>
              <a:t>5.9</a:t>
            </a:r>
            <a:r>
              <a:rPr lang="en-US" altLang="en-US" sz="2800"/>
              <a:t>O</a:t>
            </a:r>
            <a:r>
              <a:rPr lang="en-US" altLang="en-US" sz="2800" baseline="-25000"/>
              <a:t>5.9</a:t>
            </a:r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457200" y="3581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990600" y="3581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392113" y="3519488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aseline="-25000"/>
              <a:t>5.9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4114800" y="3048000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/>
              <a:t>H</a:t>
            </a:r>
            <a:r>
              <a:rPr lang="en-US" altLang="en-US" sz="2800" baseline="-25000"/>
              <a:t>1</a:t>
            </a:r>
            <a:r>
              <a:rPr lang="en-US" altLang="en-US" sz="2800"/>
              <a:t>O</a:t>
            </a:r>
            <a:r>
              <a:rPr lang="en-US" altLang="en-US" sz="2800" baseline="-25000"/>
              <a:t>1</a:t>
            </a:r>
            <a:endParaRPr lang="en-US" altLang="en-US" sz="2800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5715000" y="3352800"/>
            <a:ext cx="16764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968375" y="3519488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aseline="-25000"/>
              <a:t>5.9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-38100" y="4038600"/>
            <a:ext cx="3771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  <a:cs typeface="Times New Roman" pitchFamily="18" charset="0"/>
              </a:rPr>
              <a:t>Molar mass of </a:t>
            </a:r>
            <a:r>
              <a:rPr lang="en-US" altLang="en-US" sz="2000">
                <a:solidFill>
                  <a:srgbClr val="0000FF"/>
                </a:solidFill>
              </a:rPr>
              <a:t>H</a:t>
            </a:r>
            <a:r>
              <a:rPr lang="en-US" altLang="en-US" sz="2000" baseline="-25000">
                <a:solidFill>
                  <a:srgbClr val="0000FF"/>
                </a:solidFill>
              </a:rPr>
              <a:t>1</a:t>
            </a:r>
            <a:r>
              <a:rPr lang="en-US" altLang="en-US" sz="2000">
                <a:solidFill>
                  <a:srgbClr val="0000FF"/>
                </a:solidFill>
              </a:rPr>
              <a:t>O</a:t>
            </a:r>
            <a:r>
              <a:rPr lang="en-US" altLang="en-US" sz="2000" baseline="-25000">
                <a:solidFill>
                  <a:srgbClr val="0000FF"/>
                </a:solidFill>
              </a:rPr>
              <a:t>1</a:t>
            </a:r>
            <a:r>
              <a:rPr lang="en-US" altLang="en-US" sz="2000">
                <a:solidFill>
                  <a:srgbClr val="0000FF"/>
                </a:solidFill>
              </a:rPr>
              <a:t> </a:t>
            </a:r>
            <a:r>
              <a:rPr lang="en-US" altLang="en-US" sz="2000">
                <a:solidFill>
                  <a:srgbClr val="6600CC"/>
                </a:solidFill>
                <a:cs typeface="Times New Roman" pitchFamily="18" charset="0"/>
              </a:rPr>
              <a:t>= 17 g</a:t>
            </a:r>
          </a:p>
        </p:txBody>
      </p:sp>
      <p:sp>
        <p:nvSpPr>
          <p:cNvPr id="29727" name="Line 31"/>
          <p:cNvSpPr>
            <a:spLocks noChangeShapeType="1"/>
          </p:cNvSpPr>
          <p:nvPr/>
        </p:nvSpPr>
        <p:spPr bwMode="auto">
          <a:xfrm>
            <a:off x="3505200" y="4648200"/>
            <a:ext cx="11430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1447800" y="4846638"/>
            <a:ext cx="5257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  <a:cs typeface="Times New Roman" pitchFamily="18" charset="0"/>
              </a:rPr>
              <a:t>Molecular formula mass divided by molar mass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3352800" y="4041775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6600CC"/>
                </a:solidFill>
                <a:cs typeface="Times New Roman" pitchFamily="18" charset="0"/>
              </a:rPr>
              <a:t>(34 ÷ 17 = 2)</a:t>
            </a:r>
          </a:p>
        </p:txBody>
      </p:sp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5562600" y="3962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/>
              <a:t>[H</a:t>
            </a:r>
            <a:r>
              <a:rPr lang="en-US" altLang="en-US" baseline="-25000"/>
              <a:t>1</a:t>
            </a:r>
            <a:r>
              <a:rPr lang="en-US" altLang="en-US"/>
              <a:t>O</a:t>
            </a:r>
            <a:r>
              <a:rPr lang="en-US" altLang="en-US" baseline="-25000"/>
              <a:t>1 </a:t>
            </a:r>
            <a:r>
              <a:rPr lang="en-US" altLang="en-US"/>
              <a:t>]</a:t>
            </a:r>
            <a:r>
              <a:rPr lang="en-US" altLang="en-US" sz="2000"/>
              <a:t>x 2</a:t>
            </a:r>
            <a:r>
              <a:rPr lang="en-US" altLang="en-US"/>
              <a:t> =</a:t>
            </a:r>
          </a:p>
        </p:txBody>
      </p: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7467600" y="3900488"/>
            <a:ext cx="1600200" cy="519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7391400" y="3078163"/>
            <a:ext cx="19050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/>
              <a:t>HO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9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9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9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9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/>
      <p:bldP spid="29704" grpId="0"/>
      <p:bldP spid="29705" grpId="0" animBg="1"/>
      <p:bldP spid="29706" grpId="0"/>
      <p:bldP spid="29707" grpId="0"/>
      <p:bldP spid="29708" grpId="0"/>
      <p:bldP spid="29709" grpId="0" animBg="1"/>
      <p:bldP spid="29710" grpId="0"/>
      <p:bldP spid="29711" grpId="0"/>
      <p:bldP spid="29712" grpId="0" animBg="1"/>
      <p:bldP spid="29713" grpId="0" animBg="1"/>
      <p:bldP spid="29715" grpId="0"/>
      <p:bldP spid="29716" grpId="0"/>
      <p:bldP spid="29717" grpId="0" animBg="1"/>
      <p:bldP spid="29723" grpId="0"/>
      <p:bldP spid="29725" grpId="0"/>
      <p:bldP spid="29727" grpId="0" animBg="1"/>
      <p:bldP spid="29728" grpId="0"/>
      <p:bldP spid="29729" grpId="0"/>
      <p:bldP spid="29730" grpId="0"/>
      <p:bldP spid="29731" grpId="0" animBg="1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52400" y="76200"/>
            <a:ext cx="89916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Aft>
                <a:spcPct val="50000"/>
              </a:spcAft>
            </a:pPr>
            <a:r>
              <a:rPr lang="en-US" altLang="en-US" b="1">
                <a:solidFill>
                  <a:srgbClr val="009900"/>
                </a:solidFill>
              </a:rPr>
              <a:t>Practice Problems:</a:t>
            </a:r>
            <a:r>
              <a:rPr lang="en-US" altLang="en-US"/>
              <a:t> </a:t>
            </a:r>
          </a:p>
          <a:p>
            <a:pPr algn="l" eaLnBrk="1" hangingPunct="1">
              <a:spcAft>
                <a:spcPct val="50000"/>
              </a:spcAft>
            </a:pPr>
            <a:r>
              <a:rPr lang="en-US" altLang="en-US"/>
              <a:t>2) An unknown compound is composed of 40% carbon, 6.6%   hydrogen, and 53.4% oxygen.  Determine the molecular formula for the compound if the mass of one mole of the compound is 120 g.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52400" y="1752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C = 40% = </a:t>
            </a:r>
            <a:r>
              <a:rPr lang="en-US" altLang="en-US">
                <a:solidFill>
                  <a:srgbClr val="009900"/>
                </a:solidFill>
              </a:rPr>
              <a:t>40 g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52400" y="2133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H = 6.6% = </a:t>
            </a:r>
            <a:r>
              <a:rPr lang="en-US" altLang="en-US">
                <a:solidFill>
                  <a:srgbClr val="009900"/>
                </a:solidFill>
              </a:rPr>
              <a:t>6.6 g</a:t>
            </a:r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2819400" y="2133600"/>
            <a:ext cx="18288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2895600" y="175260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</a:rPr>
              <a:t>(mass to moles)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648200" y="17526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40 g C </a:t>
            </a:r>
            <a:r>
              <a:rPr lang="en-US" altLang="en-US">
                <a:solidFill>
                  <a:srgbClr val="6600CC"/>
                </a:solidFill>
                <a:cs typeface="Times New Roman" pitchFamily="18" charset="0"/>
              </a:rPr>
              <a:t>÷ 12.0 = </a:t>
            </a:r>
            <a:r>
              <a:rPr lang="en-US" altLang="en-US">
                <a:solidFill>
                  <a:srgbClr val="009900"/>
                </a:solidFill>
                <a:cs typeface="Times New Roman" pitchFamily="18" charset="0"/>
              </a:rPr>
              <a:t>3.3 moles C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4648200" y="21336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6.6 g H </a:t>
            </a:r>
            <a:r>
              <a:rPr lang="en-US" altLang="en-US">
                <a:solidFill>
                  <a:srgbClr val="6600CC"/>
                </a:solidFill>
                <a:cs typeface="Times New Roman" pitchFamily="18" charset="0"/>
              </a:rPr>
              <a:t>÷ 1.0 = </a:t>
            </a:r>
            <a:r>
              <a:rPr lang="en-US" altLang="en-US">
                <a:solidFill>
                  <a:srgbClr val="009900"/>
                </a:solidFill>
                <a:cs typeface="Times New Roman" pitchFamily="18" charset="0"/>
              </a:rPr>
              <a:t>6.6 moles H</a:t>
            </a: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2362200" y="3352800"/>
            <a:ext cx="16764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2514600" y="29718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  <a:cs typeface="Times New Roman" pitchFamily="18" charset="0"/>
              </a:rPr>
              <a:t>(÷ by small)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152400" y="3048000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/>
              <a:t>C</a:t>
            </a:r>
            <a:r>
              <a:rPr lang="en-US" altLang="en-US" sz="2800" baseline="-25000"/>
              <a:t>3.3</a:t>
            </a:r>
            <a:r>
              <a:rPr lang="en-US" altLang="en-US" sz="2800"/>
              <a:t>H</a:t>
            </a:r>
            <a:r>
              <a:rPr lang="en-US" altLang="en-US" sz="2800" baseline="-25000"/>
              <a:t>6.6</a:t>
            </a:r>
            <a:r>
              <a:rPr lang="en-US" altLang="en-US" sz="2800"/>
              <a:t>O</a:t>
            </a:r>
            <a:r>
              <a:rPr lang="en-US" altLang="en-US" sz="2800" baseline="-25000"/>
              <a:t>3.3</a:t>
            </a:r>
            <a:endParaRPr lang="en-US" altLang="en-US" sz="2800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457200" y="3581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990600" y="3581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381000" y="34290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aseline="-25000"/>
              <a:t>3.3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914400" y="34290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aseline="-25000"/>
              <a:t>3.3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4114800" y="3048000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/>
              <a:t>C</a:t>
            </a:r>
            <a:r>
              <a:rPr lang="en-US" altLang="en-US" sz="2800" baseline="-25000"/>
              <a:t>1</a:t>
            </a:r>
            <a:r>
              <a:rPr lang="en-US" altLang="en-US" sz="2800"/>
              <a:t>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  <a:r>
              <a:rPr lang="en-US" altLang="en-US" sz="2800" baseline="-25000"/>
              <a:t>1</a:t>
            </a:r>
            <a:endParaRPr lang="en-US" altLang="en-US" sz="2800"/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152400" y="2514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O = 53.4% = </a:t>
            </a:r>
            <a:r>
              <a:rPr lang="en-US" altLang="en-US">
                <a:solidFill>
                  <a:srgbClr val="009900"/>
                </a:solidFill>
              </a:rPr>
              <a:t>53.4 g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4648200" y="25146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53.4 g O </a:t>
            </a:r>
            <a:r>
              <a:rPr lang="en-US" altLang="en-US">
                <a:solidFill>
                  <a:srgbClr val="6600CC"/>
                </a:solidFill>
                <a:cs typeface="Times New Roman" pitchFamily="18" charset="0"/>
              </a:rPr>
              <a:t>÷ 16.0 = </a:t>
            </a:r>
            <a:r>
              <a:rPr lang="en-US" altLang="en-US">
                <a:solidFill>
                  <a:srgbClr val="009900"/>
                </a:solidFill>
                <a:cs typeface="Times New Roman" pitchFamily="18" charset="0"/>
              </a:rPr>
              <a:t>3.3 moles O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1524000" y="34290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baseline="-25000"/>
              <a:t>3.3</a:t>
            </a:r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>
            <a:off x="1600200" y="3581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-76200" y="4052888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6600CC"/>
                </a:solidFill>
                <a:cs typeface="Times New Roman" pitchFamily="18" charset="0"/>
              </a:rPr>
              <a:t>Our formula mass = 30 g</a:t>
            </a:r>
          </a:p>
        </p:txBody>
      </p:sp>
      <p:sp>
        <p:nvSpPr>
          <p:cNvPr id="36890" name="Line 26"/>
          <p:cNvSpPr>
            <a:spLocks noChangeShapeType="1"/>
          </p:cNvSpPr>
          <p:nvPr/>
        </p:nvSpPr>
        <p:spPr bwMode="auto">
          <a:xfrm>
            <a:off x="2895600" y="4267200"/>
            <a:ext cx="11430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2743200" y="3870325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6600CC"/>
                </a:solidFill>
                <a:cs typeface="Times New Roman" pitchFamily="18" charset="0"/>
              </a:rPr>
              <a:t>(Compare)</a:t>
            </a:r>
          </a:p>
        </p:txBody>
      </p: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3962400" y="4038600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6600CC"/>
                </a:solidFill>
                <a:cs typeface="Times New Roman" pitchFamily="18" charset="0"/>
              </a:rPr>
              <a:t>(120 ÷ 30 = 4)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5562600" y="3962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/>
              <a:t>[C</a:t>
            </a:r>
            <a:r>
              <a:rPr lang="en-US" altLang="en-US" baseline="-25000"/>
              <a:t>1</a:t>
            </a:r>
            <a:r>
              <a:rPr lang="en-US" altLang="en-US"/>
              <a:t>H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r>
              <a:rPr lang="en-US" altLang="en-US" baseline="-25000"/>
              <a:t>1 </a:t>
            </a:r>
            <a:r>
              <a:rPr lang="en-US" altLang="en-US"/>
              <a:t>]</a:t>
            </a:r>
            <a:r>
              <a:rPr lang="en-US" altLang="en-US" sz="2000"/>
              <a:t>x 4</a:t>
            </a:r>
            <a:r>
              <a:rPr lang="en-US" altLang="en-US"/>
              <a:t> =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7391400" y="3886200"/>
            <a:ext cx="1676400" cy="519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C</a:t>
            </a:r>
            <a:r>
              <a:rPr lang="en-US" altLang="en-US" sz="2800" baseline="-25000"/>
              <a:t>4</a:t>
            </a:r>
            <a:r>
              <a:rPr lang="en-US" altLang="en-US" sz="2800"/>
              <a:t>H</a:t>
            </a:r>
            <a:r>
              <a:rPr lang="en-US" altLang="en-US" sz="2800" baseline="-25000"/>
              <a:t>8</a:t>
            </a:r>
            <a:r>
              <a:rPr lang="en-US" altLang="en-US" sz="2800"/>
              <a:t>O</a:t>
            </a:r>
            <a:r>
              <a:rPr lang="en-US" altLang="en-US" sz="2800" baseline="-25000"/>
              <a:t>4 </a:t>
            </a:r>
            <a:endParaRPr lang="en-US" altLang="en-US" sz="2800"/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5567363" y="3352800"/>
            <a:ext cx="1676400" cy="0"/>
          </a:xfrm>
          <a:prstGeom prst="line">
            <a:avLst/>
          </a:prstGeom>
          <a:noFill/>
          <a:ln w="5715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7227888" y="3133725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/>
              <a:t>CH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/>
      <p:bldP spid="36868" grpId="0"/>
      <p:bldP spid="36869" grpId="0" animBg="1"/>
      <p:bldP spid="36870" grpId="0"/>
      <p:bldP spid="36871" grpId="0"/>
      <p:bldP spid="36872" grpId="0"/>
      <p:bldP spid="36873" grpId="0" animBg="1"/>
      <p:bldP spid="36874" grpId="0"/>
      <p:bldP spid="36875" grpId="0"/>
      <p:bldP spid="36876" grpId="0" animBg="1"/>
      <p:bldP spid="36877" grpId="0" animBg="1"/>
      <p:bldP spid="36878" grpId="0"/>
      <p:bldP spid="36879" grpId="0"/>
      <p:bldP spid="36880" grpId="0"/>
      <p:bldP spid="36885" grpId="0"/>
      <p:bldP spid="36886" grpId="0"/>
      <p:bldP spid="36887" grpId="0"/>
      <p:bldP spid="36888" grpId="0" animBg="1"/>
      <p:bldP spid="36889" grpId="0"/>
      <p:bldP spid="36890" grpId="0" animBg="1"/>
      <p:bldP spid="36891" grpId="0"/>
      <p:bldP spid="36892" grpId="0"/>
      <p:bldP spid="36893" grpId="0"/>
      <p:bldP spid="36894" grpId="0" animBg="1"/>
      <p:bldP spid="27" grpId="0" animBg="1"/>
      <p:bldP spid="2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>
        <a:spAutoFit/>
      </a:bodyPr>
      <a:lstStyle>
        <a:defPPr algn="l" eaLnBrk="1" hangingPunct="1">
          <a:spcBef>
            <a:spcPct val="50000"/>
          </a:spcBef>
          <a:defRPr sz="1800" dirty="0">
            <a:solidFill>
              <a:srgbClr val="6600CC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</TotalTime>
  <Words>527</Words>
  <Application>Microsoft Office PowerPoint</Application>
  <PresentationFormat>On-screen Show (4:3)</PresentationFormat>
  <Paragraphs>117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Times New Roman</vt:lpstr>
      <vt:lpstr>Arial</vt:lpstr>
      <vt:lpstr>Calibri</vt:lpstr>
      <vt:lpstr>Default Design</vt:lpstr>
      <vt:lpstr>Determining the Empirical Formula for a Compound</vt:lpstr>
      <vt:lpstr>PowerPoint Presentation</vt:lpstr>
      <vt:lpstr>PowerPoint Presentation</vt:lpstr>
      <vt:lpstr>PowerPoint Presentation</vt:lpstr>
      <vt:lpstr>PowerPoint Presentation</vt:lpstr>
      <vt:lpstr>Determining the Molecular Formula for a Compound</vt:lpstr>
      <vt:lpstr>PowerPoint Presentation</vt:lpstr>
      <vt:lpstr>PowerPoint Presentation</vt:lpstr>
    </vt:vector>
  </TitlesOfParts>
  <Company>Champaign Central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 Reid</dc:creator>
  <cp:lastModifiedBy>AISD Employee</cp:lastModifiedBy>
  <cp:revision>83</cp:revision>
  <cp:lastPrinted>2011-01-31T18:48:36Z</cp:lastPrinted>
  <dcterms:created xsi:type="dcterms:W3CDTF">2008-01-02T19:30:31Z</dcterms:created>
  <dcterms:modified xsi:type="dcterms:W3CDTF">2013-09-30T13:48:18Z</dcterms:modified>
</cp:coreProperties>
</file>