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295" r:id="rId3"/>
    <p:sldId id="305" r:id="rId4"/>
    <p:sldId id="306" r:id="rId5"/>
    <p:sldId id="308" r:id="rId6"/>
    <p:sldId id="309" r:id="rId7"/>
    <p:sldId id="310" r:id="rId8"/>
    <p:sldId id="311" r:id="rId9"/>
    <p:sldId id="303" r:id="rId10"/>
    <p:sldId id="312" r:id="rId11"/>
    <p:sldId id="31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99"/>
    <a:srgbClr val="6600CC"/>
    <a:srgbClr val="FFFF00"/>
    <a:srgbClr val="0000FF"/>
    <a:srgbClr val="0099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52" autoAdjust="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F5CE5-2A29-4F07-ADBA-9744C7877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88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D4B8E-A8C4-476C-85FB-8FA5F6C5F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12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F5F03-29A2-4E88-A595-0190CB487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07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84931-4FB0-4B5A-B111-F143B11F6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41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9CD8B-C549-40CD-AC1E-A285AEFC8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77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3DA90-8F50-4539-9145-65BB5BFCB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62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F3CC7-3648-4340-A629-16AE3567D6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48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DD1EB-6FEA-41F3-BE9C-81D6AE590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15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50112-C311-47E6-89A2-AE3EFC078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44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5F085-831E-45C4-9E16-5FE1C40FB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6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766B0-D149-4D0C-92E5-FD48EEA11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6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386B6-3B0D-4EA3-A0D8-86815BB92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1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77F40-8E4A-4FB3-AFBC-307300844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99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0CC2A0A3-6222-488B-86D1-D99AD7E81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Predicting Products</a:t>
            </a:r>
            <a:br>
              <a:rPr lang="en-US" altLang="en-US" smtClean="0"/>
            </a:br>
            <a:r>
              <a:rPr lang="en-US" altLang="en-US" smtClean="0"/>
              <a:t>Solubility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chemeClr val="tx1"/>
                </a:solidFill>
                <a:latin typeface="Times New Roman" pitchFamily="18" charset="0"/>
              </a:rPr>
              <a:t>Double Replacement Reaction</a:t>
            </a:r>
            <a:endParaRPr lang="en-US" altLang="en-US" sz="3200" smtClean="0"/>
          </a:p>
        </p:txBody>
      </p:sp>
      <p:pic>
        <p:nvPicPr>
          <p:cNvPr id="11267" name="Picture 2" descr="C:\Users\Nick Drouet\Desktop\Precipitate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600200"/>
            <a:ext cx="3048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chemeClr val="tx1"/>
                </a:solidFill>
                <a:latin typeface="Times New Roman" pitchFamily="18" charset="0"/>
              </a:rPr>
              <a:t>Preview of Lab</a:t>
            </a:r>
            <a:endParaRPr lang="en-US" altLang="en-US" sz="3200" smtClean="0"/>
          </a:p>
        </p:txBody>
      </p:sp>
      <p:pic>
        <p:nvPicPr>
          <p:cNvPr id="12292" name="Picture 2" descr="C:\Users\Nick Drouet\Desktop\Precipita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096000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33400"/>
            <a:ext cx="8839200" cy="63246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altLang="en-US" sz="2400" smtClean="0">
                <a:latin typeface="Times New Roman" pitchFamily="18" charset="0"/>
              </a:rPr>
              <a:t>4) _______________ Replacement: (sometimes called “Ionic”)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altLang="en-US" sz="2400" smtClean="0">
                <a:latin typeface="Times New Roman" pitchFamily="18" charset="0"/>
              </a:rPr>
              <a:t>A reaction between _____ ________________ that are dissolved in water that produces _____ ________________ , one of which is ________________.  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altLang="en-US" sz="2400" smtClean="0">
                <a:latin typeface="Times New Roman" pitchFamily="18" charset="0"/>
              </a:rPr>
              <a:t>Water or a gas may be one of the two compounds being produced. </a:t>
            </a:r>
          </a:p>
          <a:p>
            <a:pPr algn="ctr"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altLang="en-US" sz="2400" smtClean="0">
                <a:solidFill>
                  <a:srgbClr val="333399"/>
                </a:solidFill>
                <a:latin typeface="Times New Roman" pitchFamily="18" charset="0"/>
              </a:rPr>
              <a:t>General Form:	  ____  + ____  </a:t>
            </a:r>
            <a:r>
              <a:rPr lang="en-US" altLang="en-US" sz="2400" smtClean="0">
                <a:solidFill>
                  <a:srgbClr val="333399"/>
                </a:solidFill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altLang="en-US" sz="2400" smtClean="0">
                <a:solidFill>
                  <a:srgbClr val="333399"/>
                </a:solidFill>
                <a:latin typeface="Times New Roman" pitchFamily="18" charset="0"/>
              </a:rPr>
              <a:t>  ____  +  ____</a:t>
            </a:r>
          </a:p>
          <a:p>
            <a:pPr algn="ctr"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endParaRPr lang="en-US" altLang="en-US" sz="2400" smtClean="0">
              <a:solidFill>
                <a:srgbClr val="333399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</a:pPr>
            <a:r>
              <a:rPr lang="en-US" altLang="en-US" sz="2400" smtClean="0">
                <a:latin typeface="Times New Roman" pitchFamily="18" charset="0"/>
              </a:rPr>
              <a:t> You must use the </a:t>
            </a:r>
            <a:r>
              <a:rPr lang="en-US" altLang="en-US" sz="2400" b="1" i="1" u="sng" smtClean="0">
                <a:solidFill>
                  <a:srgbClr val="FF0000"/>
                </a:solidFill>
                <a:latin typeface="Times New Roman" pitchFamily="18" charset="0"/>
              </a:rPr>
              <a:t>Solubility</a:t>
            </a:r>
            <a:r>
              <a:rPr lang="en-US" altLang="en-US" sz="2400" i="1" u="sng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i="1" u="sng" smtClean="0">
                <a:solidFill>
                  <a:srgbClr val="FF0000"/>
                </a:solidFill>
                <a:latin typeface="Times New Roman" pitchFamily="18" charset="0"/>
              </a:rPr>
              <a:t>Chart</a:t>
            </a:r>
            <a:r>
              <a:rPr lang="en-US" altLang="en-US" sz="2400" smtClean="0">
                <a:latin typeface="Times New Roman" pitchFamily="18" charset="0"/>
              </a:rPr>
              <a:t> to see which product is the precipitate.  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endParaRPr lang="en-US" altLang="en-US" sz="2400" i="1" smtClean="0">
              <a:solidFill>
                <a:srgbClr val="0099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altLang="en-US" sz="2400" i="1" smtClean="0">
                <a:solidFill>
                  <a:srgbClr val="009900"/>
                </a:solidFill>
                <a:latin typeface="Times New Roman" pitchFamily="18" charset="0"/>
              </a:rPr>
              <a:t>	Examples</a:t>
            </a:r>
            <a:r>
              <a:rPr lang="en-US" altLang="en-US" sz="2400" smtClean="0">
                <a:solidFill>
                  <a:srgbClr val="009900"/>
                </a:solidFill>
                <a:latin typeface="Times New Roman" pitchFamily="18" charset="0"/>
              </a:rPr>
              <a:t>:</a:t>
            </a:r>
            <a:r>
              <a:rPr lang="en-US" altLang="en-US" sz="2400" smtClean="0">
                <a:latin typeface="Times New Roman" pitchFamily="18" charset="0"/>
              </a:rPr>
              <a:t> 	 CaCl</a:t>
            </a:r>
            <a:r>
              <a:rPr lang="en-US" altLang="en-US" sz="2400" baseline="-25000" smtClean="0">
                <a:latin typeface="Times New Roman" pitchFamily="18" charset="0"/>
              </a:rPr>
              <a:t>2 (aq)</a:t>
            </a:r>
            <a:r>
              <a:rPr lang="en-US" altLang="en-US" sz="2400" smtClean="0">
                <a:latin typeface="Times New Roman" pitchFamily="18" charset="0"/>
              </a:rPr>
              <a:t>  +    AgNO</a:t>
            </a:r>
            <a:r>
              <a:rPr lang="en-US" altLang="en-US" sz="2400" baseline="-25000" smtClean="0">
                <a:latin typeface="Times New Roman" pitchFamily="18" charset="0"/>
              </a:rPr>
              <a:t>3 (aq)</a:t>
            </a:r>
            <a:r>
              <a:rPr lang="en-US" altLang="en-US" sz="2400" smtClean="0">
                <a:latin typeface="Times New Roman" pitchFamily="18" charset="0"/>
              </a:rPr>
              <a:t>  </a:t>
            </a:r>
            <a:r>
              <a:rPr lang="en-US" altLang="en-US" sz="240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altLang="en-US" sz="2400" smtClean="0">
                <a:latin typeface="Times New Roman" pitchFamily="18" charset="0"/>
              </a:rPr>
              <a:t> _________  + ________   </a:t>
            </a: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endParaRPr lang="en-US" altLang="en-US" sz="1000" smtClean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spcAft>
                <a:spcPct val="50000"/>
              </a:spcAft>
              <a:buSzPct val="150000"/>
              <a:buFontTx/>
              <a:buNone/>
            </a:pPr>
            <a:r>
              <a:rPr lang="en-US" altLang="en-US" sz="2400" smtClean="0">
                <a:latin typeface="Times New Roman" pitchFamily="18" charset="0"/>
              </a:rPr>
              <a:t>			    NaOH </a:t>
            </a:r>
            <a:r>
              <a:rPr lang="en-US" altLang="en-US" sz="2400" baseline="-25000" smtClean="0">
                <a:latin typeface="Times New Roman" pitchFamily="18" charset="0"/>
              </a:rPr>
              <a:t>(aq)</a:t>
            </a:r>
            <a:r>
              <a:rPr lang="en-US" altLang="en-US" sz="2400" smtClean="0">
                <a:latin typeface="Times New Roman" pitchFamily="18" charset="0"/>
              </a:rPr>
              <a:t>  +   HCl </a:t>
            </a:r>
            <a:r>
              <a:rPr lang="en-US" altLang="en-US" sz="2400" baseline="-25000" smtClean="0">
                <a:latin typeface="Times New Roman" pitchFamily="18" charset="0"/>
              </a:rPr>
              <a:t>(aq)</a:t>
            </a:r>
            <a:r>
              <a:rPr lang="en-US" altLang="en-US" sz="2400" smtClean="0">
                <a:latin typeface="Times New Roman" pitchFamily="18" charset="0"/>
              </a:rPr>
              <a:t>   </a:t>
            </a:r>
            <a:r>
              <a:rPr lang="en-US" altLang="en-US" sz="240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altLang="en-US" sz="2400" smtClean="0">
                <a:latin typeface="Times New Roman" pitchFamily="18" charset="0"/>
              </a:rPr>
              <a:t>  ________  + ________ </a:t>
            </a:r>
            <a:endParaRPr lang="en-US" altLang="en-US" sz="2400" smtClean="0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457200"/>
          </a:xfrm>
          <a:noFill/>
        </p:spPr>
        <p:txBody>
          <a:bodyPr/>
          <a:lstStyle/>
          <a:p>
            <a:pPr eaLnBrk="1" hangingPunct="1"/>
            <a:r>
              <a:rPr lang="en-US" altLang="en-US" sz="2400" i="1" dirty="0" smtClean="0">
                <a:solidFill>
                  <a:srgbClr val="990000"/>
                </a:solidFill>
                <a:latin typeface="Times New Roman" pitchFamily="18" charset="0"/>
              </a:rPr>
              <a:t>Double Replacement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143000" y="5334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Double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2971800" y="10668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 two          compounds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3124200" y="1447800"/>
            <a:ext cx="335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 two          compounds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990600" y="18288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 insoluble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3505200" y="2819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AB</a:t>
            </a:r>
            <a:r>
              <a:rPr lang="en-US" altLang="en-US" baseline="-25000">
                <a:solidFill>
                  <a:srgbClr val="6600CC"/>
                </a:solidFill>
              </a:rPr>
              <a:t>(aq)</a:t>
            </a:r>
            <a:endParaRPr lang="en-US" altLang="en-US">
              <a:solidFill>
                <a:srgbClr val="6600CC"/>
              </a:solidFill>
            </a:endParaRP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4495800" y="2819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CD</a:t>
            </a:r>
            <a:r>
              <a:rPr lang="en-US" altLang="en-US" baseline="-25000">
                <a:solidFill>
                  <a:srgbClr val="6600CC"/>
                </a:solidFill>
              </a:rPr>
              <a:t>(aq)</a:t>
            </a:r>
            <a:endParaRPr lang="en-US" altLang="en-US">
              <a:solidFill>
                <a:srgbClr val="6600CC"/>
              </a:solidFill>
            </a:endParaRP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5638800" y="2819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AD</a:t>
            </a:r>
            <a:r>
              <a:rPr lang="en-US" altLang="en-US" baseline="-25000">
                <a:solidFill>
                  <a:srgbClr val="6600CC"/>
                </a:solidFill>
              </a:rPr>
              <a:t>(aq)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6858000" y="2819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CB</a:t>
            </a:r>
            <a:r>
              <a:rPr lang="en-US" altLang="en-US" baseline="-25000">
                <a:solidFill>
                  <a:srgbClr val="6600CC"/>
                </a:solidFill>
              </a:rPr>
              <a:t>(s)</a:t>
            </a:r>
            <a:endParaRPr lang="en-US" altLang="en-US">
              <a:solidFill>
                <a:srgbClr val="6600CC"/>
              </a:solidFill>
            </a:endParaRP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5562600" y="53340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Ca(NO</a:t>
            </a:r>
            <a:r>
              <a:rPr lang="en-US" altLang="en-US" baseline="-25000">
                <a:solidFill>
                  <a:srgbClr val="6600CC"/>
                </a:solidFill>
              </a:rPr>
              <a:t>3</a:t>
            </a:r>
            <a:r>
              <a:rPr lang="en-US" altLang="en-US">
                <a:solidFill>
                  <a:srgbClr val="6600CC"/>
                </a:solidFill>
              </a:rPr>
              <a:t>)</a:t>
            </a:r>
            <a:r>
              <a:rPr lang="en-US" altLang="en-US" baseline="-25000">
                <a:solidFill>
                  <a:srgbClr val="6600CC"/>
                </a:solidFill>
              </a:rPr>
              <a:t>2</a:t>
            </a:r>
            <a:endParaRPr lang="en-US" altLang="en-US">
              <a:solidFill>
                <a:srgbClr val="6600CC"/>
              </a:solidFill>
            </a:endParaRP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7391400" y="5410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AgCl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6781800" y="5334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aseline="-25000">
                <a:solidFill>
                  <a:srgbClr val="6600CC"/>
                </a:solidFill>
              </a:rPr>
              <a:t>(aq)</a:t>
            </a:r>
            <a:endParaRPr lang="en-US" altLang="en-US">
              <a:solidFill>
                <a:srgbClr val="6600CC"/>
              </a:solidFill>
            </a:endParaRPr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8305800" y="5334000"/>
            <a:ext cx="0" cy="457200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7467600" y="6172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H</a:t>
            </a:r>
            <a:r>
              <a:rPr lang="en-US" altLang="en-US" baseline="-25000">
                <a:solidFill>
                  <a:srgbClr val="6600CC"/>
                </a:solidFill>
              </a:rPr>
              <a:t>2</a:t>
            </a:r>
            <a:r>
              <a:rPr lang="en-US" altLang="en-US">
                <a:solidFill>
                  <a:srgbClr val="6600CC"/>
                </a:solidFill>
              </a:rPr>
              <a:t>O </a:t>
            </a:r>
            <a:r>
              <a:rPr lang="en-US" altLang="en-US" baseline="-25000">
                <a:solidFill>
                  <a:srgbClr val="6600CC"/>
                </a:solidFill>
              </a:rPr>
              <a:t>(l)</a:t>
            </a:r>
            <a:endParaRPr lang="en-US" altLang="en-US">
              <a:solidFill>
                <a:srgbClr val="6600CC"/>
              </a:solidFill>
            </a:endParaRPr>
          </a:p>
        </p:txBody>
      </p:sp>
      <p:sp>
        <p:nvSpPr>
          <p:cNvPr id="45076" name="Text Box 20"/>
          <p:cNvSpPr txBox="1">
            <a:spLocks noChangeArrowheads="1"/>
          </p:cNvSpPr>
          <p:nvPr/>
        </p:nvSpPr>
        <p:spPr bwMode="auto">
          <a:xfrm>
            <a:off x="5715000" y="61722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6600CC"/>
                </a:solidFill>
              </a:rPr>
              <a:t>NaCl</a:t>
            </a:r>
          </a:p>
        </p:txBody>
      </p:sp>
      <p:sp>
        <p:nvSpPr>
          <p:cNvPr id="45079" name="Text Box 23"/>
          <p:cNvSpPr txBox="1">
            <a:spLocks noChangeArrowheads="1"/>
          </p:cNvSpPr>
          <p:nvPr/>
        </p:nvSpPr>
        <p:spPr bwMode="auto">
          <a:xfrm>
            <a:off x="6400800" y="6096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aseline="-25000">
                <a:solidFill>
                  <a:srgbClr val="6600CC"/>
                </a:solidFill>
              </a:rPr>
              <a:t>(aq)</a:t>
            </a:r>
            <a:endParaRPr lang="en-US" altLang="en-US">
              <a:solidFill>
                <a:srgbClr val="6600CC"/>
              </a:solidFill>
            </a:endParaRPr>
          </a:p>
        </p:txBody>
      </p:sp>
      <p:sp>
        <p:nvSpPr>
          <p:cNvPr id="45080" name="Freeform 24"/>
          <p:cNvSpPr>
            <a:spLocks/>
          </p:cNvSpPr>
          <p:nvPr/>
        </p:nvSpPr>
        <p:spPr bwMode="auto">
          <a:xfrm>
            <a:off x="2286000" y="5257800"/>
            <a:ext cx="1752600" cy="381000"/>
          </a:xfrm>
          <a:custGeom>
            <a:avLst/>
            <a:gdLst>
              <a:gd name="T0" fmla="*/ 0 w 624"/>
              <a:gd name="T1" fmla="*/ 336020833 h 432"/>
              <a:gd name="T2" fmla="*/ 2147483647 w 624"/>
              <a:gd name="T3" fmla="*/ 0 h 432"/>
              <a:gd name="T4" fmla="*/ 2147483647 w 624"/>
              <a:gd name="T5" fmla="*/ 336020833 h 432"/>
              <a:gd name="T6" fmla="*/ 0 60000 65536"/>
              <a:gd name="T7" fmla="*/ 0 60000 65536"/>
              <a:gd name="T8" fmla="*/ 0 60000 65536"/>
              <a:gd name="T9" fmla="*/ 0 w 624"/>
              <a:gd name="T10" fmla="*/ 0 h 432"/>
              <a:gd name="T11" fmla="*/ 624 w 624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432">
                <a:moveTo>
                  <a:pt x="0" y="432"/>
                </a:moveTo>
                <a:cubicBezTo>
                  <a:pt x="92" y="216"/>
                  <a:pt x="184" y="0"/>
                  <a:pt x="288" y="0"/>
                </a:cubicBezTo>
                <a:cubicBezTo>
                  <a:pt x="392" y="0"/>
                  <a:pt x="568" y="360"/>
                  <a:pt x="624" y="43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81" name="Freeform 25"/>
          <p:cNvSpPr>
            <a:spLocks/>
          </p:cNvSpPr>
          <p:nvPr/>
        </p:nvSpPr>
        <p:spPr bwMode="auto">
          <a:xfrm>
            <a:off x="2590800" y="6019800"/>
            <a:ext cx="1676400" cy="381000"/>
          </a:xfrm>
          <a:custGeom>
            <a:avLst/>
            <a:gdLst>
              <a:gd name="T0" fmla="*/ 0 w 624"/>
              <a:gd name="T1" fmla="*/ 336020833 h 432"/>
              <a:gd name="T2" fmla="*/ 2078636598 w 624"/>
              <a:gd name="T3" fmla="*/ 0 h 432"/>
              <a:gd name="T4" fmla="*/ 2147483647 w 624"/>
              <a:gd name="T5" fmla="*/ 336020833 h 432"/>
              <a:gd name="T6" fmla="*/ 0 60000 65536"/>
              <a:gd name="T7" fmla="*/ 0 60000 65536"/>
              <a:gd name="T8" fmla="*/ 0 60000 65536"/>
              <a:gd name="T9" fmla="*/ 0 w 624"/>
              <a:gd name="T10" fmla="*/ 0 h 432"/>
              <a:gd name="T11" fmla="*/ 624 w 624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432">
                <a:moveTo>
                  <a:pt x="0" y="432"/>
                </a:moveTo>
                <a:cubicBezTo>
                  <a:pt x="92" y="216"/>
                  <a:pt x="184" y="0"/>
                  <a:pt x="288" y="0"/>
                </a:cubicBezTo>
                <a:cubicBezTo>
                  <a:pt x="392" y="0"/>
                  <a:pt x="568" y="360"/>
                  <a:pt x="624" y="43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82" name="Oval 26"/>
          <p:cNvSpPr>
            <a:spLocks noChangeArrowheads="1"/>
          </p:cNvSpPr>
          <p:nvPr/>
        </p:nvSpPr>
        <p:spPr bwMode="auto">
          <a:xfrm>
            <a:off x="3505200" y="3443288"/>
            <a:ext cx="304800" cy="320675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83" name="Oval 27"/>
          <p:cNvSpPr>
            <a:spLocks noChangeArrowheads="1"/>
          </p:cNvSpPr>
          <p:nvPr/>
        </p:nvSpPr>
        <p:spPr bwMode="auto">
          <a:xfrm>
            <a:off x="3810000" y="3443288"/>
            <a:ext cx="304800" cy="3206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84" name="Oval 28"/>
          <p:cNvSpPr>
            <a:spLocks noChangeArrowheads="1"/>
          </p:cNvSpPr>
          <p:nvPr/>
        </p:nvSpPr>
        <p:spPr bwMode="auto">
          <a:xfrm>
            <a:off x="5715000" y="3459163"/>
            <a:ext cx="304800" cy="320675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5085" name="Oval 29"/>
          <p:cNvSpPr>
            <a:spLocks noChangeArrowheads="1"/>
          </p:cNvSpPr>
          <p:nvPr/>
        </p:nvSpPr>
        <p:spPr bwMode="auto">
          <a:xfrm>
            <a:off x="7086600" y="3429000"/>
            <a:ext cx="304800" cy="32067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5086" name="Line 30"/>
          <p:cNvSpPr>
            <a:spLocks noChangeShapeType="1"/>
          </p:cNvSpPr>
          <p:nvPr/>
        </p:nvSpPr>
        <p:spPr bwMode="auto">
          <a:xfrm>
            <a:off x="5257800" y="3611563"/>
            <a:ext cx="365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87" name="Text Box 31"/>
          <p:cNvSpPr txBox="1">
            <a:spLocks noChangeArrowheads="1"/>
          </p:cNvSpPr>
          <p:nvPr/>
        </p:nvSpPr>
        <p:spPr bwMode="auto">
          <a:xfrm>
            <a:off x="6553200" y="3306763"/>
            <a:ext cx="549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+</a:t>
            </a:r>
          </a:p>
        </p:txBody>
      </p:sp>
      <p:sp>
        <p:nvSpPr>
          <p:cNvPr id="45088" name="Oval 32"/>
          <p:cNvSpPr>
            <a:spLocks noChangeArrowheads="1"/>
          </p:cNvSpPr>
          <p:nvPr/>
        </p:nvSpPr>
        <p:spPr bwMode="auto">
          <a:xfrm>
            <a:off x="4495800" y="3429000"/>
            <a:ext cx="304800" cy="32067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89" name="Oval 33"/>
          <p:cNvSpPr>
            <a:spLocks noChangeArrowheads="1"/>
          </p:cNvSpPr>
          <p:nvPr/>
        </p:nvSpPr>
        <p:spPr bwMode="auto">
          <a:xfrm>
            <a:off x="6019800" y="3459163"/>
            <a:ext cx="304800" cy="320675"/>
          </a:xfrm>
          <a:prstGeom prst="ellipse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90" name="Oval 34"/>
          <p:cNvSpPr>
            <a:spLocks noChangeArrowheads="1"/>
          </p:cNvSpPr>
          <p:nvPr/>
        </p:nvSpPr>
        <p:spPr bwMode="auto">
          <a:xfrm>
            <a:off x="4800600" y="3429000"/>
            <a:ext cx="304800" cy="320675"/>
          </a:xfrm>
          <a:prstGeom prst="ellipse">
            <a:avLst/>
          </a:prstGeom>
          <a:solidFill>
            <a:srgbClr val="99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91" name="Oval 35"/>
          <p:cNvSpPr>
            <a:spLocks noChangeArrowheads="1"/>
          </p:cNvSpPr>
          <p:nvPr/>
        </p:nvSpPr>
        <p:spPr bwMode="auto">
          <a:xfrm>
            <a:off x="7391400" y="3429000"/>
            <a:ext cx="304800" cy="3206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4114800" y="3306763"/>
            <a:ext cx="549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5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5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5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5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5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45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45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  <p:bldP spid="45062" grpId="0"/>
      <p:bldP spid="45063" grpId="0"/>
      <p:bldP spid="45064" grpId="0"/>
      <p:bldP spid="45065" grpId="0"/>
      <p:bldP spid="45066" grpId="0"/>
      <p:bldP spid="45067" grpId="0"/>
      <p:bldP spid="45068" grpId="0"/>
      <p:bldP spid="45071" grpId="0"/>
      <p:bldP spid="45072" grpId="0"/>
      <p:bldP spid="45073" grpId="0"/>
      <p:bldP spid="45074" grpId="0" animBg="1"/>
      <p:bldP spid="45075" grpId="0"/>
      <p:bldP spid="45076" grpId="0"/>
      <p:bldP spid="45079" grpId="0"/>
      <p:bldP spid="45080" grpId="0" animBg="1"/>
      <p:bldP spid="45081" grpId="0" animBg="1"/>
      <p:bldP spid="45082" grpId="0" animBg="1"/>
      <p:bldP spid="45083" grpId="0" animBg="1"/>
      <p:bldP spid="45084" grpId="0" animBg="1"/>
      <p:bldP spid="45085" grpId="0" animBg="1"/>
      <p:bldP spid="45086" grpId="0" animBg="1"/>
      <p:bldP spid="45087" grpId="0"/>
      <p:bldP spid="45088" grpId="0" animBg="1"/>
      <p:bldP spid="45089" grpId="0" animBg="1"/>
      <p:bldP spid="45090" grpId="0" animBg="1"/>
      <p:bldP spid="45091" grpId="0" animBg="1"/>
      <p:bldP spid="450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Solubility Rules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Soluble-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the compound will dissolve in water. (aq)</a:t>
            </a:r>
          </a:p>
          <a:p>
            <a:pPr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The compounds listed will 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dissolve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in water.</a:t>
            </a:r>
          </a:p>
          <a:p>
            <a:pPr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Take note of the 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common exceptions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29000"/>
            <a:ext cx="7777163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Solubility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91600" cy="4525963"/>
          </a:xfrm>
        </p:spPr>
        <p:txBody>
          <a:bodyPr/>
          <a:lstStyle/>
          <a:p>
            <a:pPr eaLnBrk="1" hangingPunct="1"/>
            <a:r>
              <a:rPr lang="en-US" alt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Insoluble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- the compound will NOT dissolve in water. (s) </a:t>
            </a:r>
          </a:p>
          <a:p>
            <a:pPr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precipitate (solid)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is formed.</a:t>
            </a:r>
          </a:p>
          <a:p>
            <a:pPr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Take note of the common exceptions.</a:t>
            </a:r>
          </a:p>
          <a:p>
            <a:pPr eaLnBrk="1" hangingPunct="1"/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00"/>
            <a:ext cx="822960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Practice Problem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NaCl +  AgNO</a:t>
            </a:r>
            <a:r>
              <a:rPr lang="en-US" altLang="en-US" sz="2000" smtClean="0"/>
              <a:t>3 </a:t>
            </a:r>
            <a:r>
              <a:rPr lang="en-US" altLang="en-US" smtClean="0"/>
              <a:t>  </a:t>
            </a:r>
            <a:r>
              <a:rPr lang="en-US" altLang="en-US" smtClean="0">
                <a:sym typeface="Wingdings" pitchFamily="2" charset="2"/>
              </a:rPr>
              <a:t>  NaNO</a:t>
            </a:r>
            <a:r>
              <a:rPr lang="en-US" altLang="en-US" sz="2000" smtClean="0">
                <a:sym typeface="Wingdings" pitchFamily="2" charset="2"/>
              </a:rPr>
              <a:t>3</a:t>
            </a:r>
            <a:r>
              <a:rPr lang="en-US" altLang="en-US" smtClean="0">
                <a:sym typeface="Wingdings" pitchFamily="2" charset="2"/>
              </a:rPr>
              <a:t>  +  AgCl</a:t>
            </a:r>
          </a:p>
          <a:p>
            <a:pPr eaLnBrk="1" hangingPunct="1"/>
            <a:endParaRPr lang="en-US" altLang="en-US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ym typeface="Wingdings" pitchFamily="2" charset="2"/>
              </a:rPr>
              <a:t>Will a precipitate form? 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sym typeface="Wingdings" pitchFamily="2" charset="2"/>
              </a:rPr>
              <a:t>(Look at solubility chart)</a:t>
            </a:r>
          </a:p>
          <a:p>
            <a:pPr eaLnBrk="1" hangingPunct="1">
              <a:buFontTx/>
              <a:buNone/>
            </a:pPr>
            <a:endParaRPr lang="en-US" altLang="en-US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rgbClr val="FF0000"/>
                </a:solidFill>
                <a:sym typeface="Wingdings" pitchFamily="2" charset="2"/>
              </a:rPr>
              <a:t>Yes. AgCl is insoluble.  </a:t>
            </a:r>
          </a:p>
          <a:p>
            <a:pPr eaLnBrk="1" hangingPunct="1"/>
            <a:endParaRPr lang="en-US" altLang="en-US" smtClean="0">
              <a:sym typeface="Wingdings" pitchFamily="2" charset="2"/>
            </a:endParaRP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Practice Problem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Na</a:t>
            </a:r>
            <a:r>
              <a:rPr lang="en-US" altLang="en-US" sz="2000" smtClean="0"/>
              <a:t>3</a:t>
            </a:r>
            <a:r>
              <a:rPr lang="en-US" altLang="en-US" smtClean="0"/>
              <a:t>PO</a:t>
            </a:r>
            <a:r>
              <a:rPr lang="en-US" altLang="en-US" sz="2000" smtClean="0"/>
              <a:t>4</a:t>
            </a:r>
            <a:r>
              <a:rPr lang="en-US" altLang="en-US" smtClean="0"/>
              <a:t>  +  FeCl</a:t>
            </a:r>
            <a:r>
              <a:rPr lang="en-US" altLang="en-US" sz="2000" smtClean="0"/>
              <a:t>3</a:t>
            </a:r>
            <a:r>
              <a:rPr lang="en-US" altLang="en-US" smtClean="0"/>
              <a:t>  </a:t>
            </a:r>
            <a:r>
              <a:rPr lang="en-US" altLang="en-US" smtClean="0">
                <a:sym typeface="Wingdings" pitchFamily="2" charset="2"/>
              </a:rPr>
              <a:t>  3 NaCl  +  FePO</a:t>
            </a:r>
            <a:r>
              <a:rPr lang="en-US" altLang="en-US" sz="2000" smtClean="0">
                <a:sym typeface="Wingdings" pitchFamily="2" charset="2"/>
              </a:rPr>
              <a:t>4</a:t>
            </a:r>
            <a:endParaRPr lang="en-US" altLang="en-US" smtClean="0">
              <a:sym typeface="Wingdings" pitchFamily="2" charset="2"/>
            </a:endParaRPr>
          </a:p>
          <a:p>
            <a:pPr eaLnBrk="1" hangingPunct="1"/>
            <a:endParaRPr lang="en-US" altLang="en-US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ym typeface="Wingdings" pitchFamily="2" charset="2"/>
              </a:rPr>
              <a:t>Will a precipitate form?</a:t>
            </a:r>
          </a:p>
          <a:p>
            <a:pPr eaLnBrk="1" hangingPunct="1"/>
            <a:endParaRPr lang="en-US" altLang="en-US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rgbClr val="FF0000"/>
                </a:solidFill>
                <a:sym typeface="Wingdings" pitchFamily="2" charset="2"/>
              </a:rPr>
              <a:t>Yes. FePO4 is insoluble.</a:t>
            </a:r>
            <a:endParaRPr lang="en-US" altLang="en-US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Practice Problem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err="1" smtClean="0"/>
              <a:t>NaCl</a:t>
            </a:r>
            <a:r>
              <a:rPr lang="en-US" altLang="en-US" dirty="0" smtClean="0"/>
              <a:t>  +  CuSO</a:t>
            </a:r>
            <a:r>
              <a:rPr lang="en-US" altLang="en-US" sz="2000" dirty="0" smtClean="0"/>
              <a:t>4  </a:t>
            </a:r>
            <a:r>
              <a:rPr lang="en-US" altLang="en-US" dirty="0" smtClean="0">
                <a:sym typeface="Wingdings" pitchFamily="2" charset="2"/>
              </a:rPr>
              <a:t>  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dirty="0" smtClean="0"/>
              <a:t>Predict products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dirty="0" smtClean="0"/>
              <a:t>Will a precipitate form? </a:t>
            </a:r>
          </a:p>
          <a:p>
            <a:pPr eaLnBrk="1" hangingPunct="1">
              <a:buFontTx/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No. </a:t>
            </a:r>
            <a:r>
              <a:rPr lang="en-US" altLang="en-US" dirty="0" smtClean="0"/>
              <a:t>Both NaSO</a:t>
            </a:r>
            <a:r>
              <a:rPr lang="en-US" altLang="en-US" sz="2400" dirty="0" smtClean="0"/>
              <a:t>4  +  </a:t>
            </a:r>
            <a:r>
              <a:rPr lang="en-US" altLang="en-US" dirty="0" smtClean="0"/>
              <a:t>CuCl</a:t>
            </a:r>
            <a:r>
              <a:rPr lang="en-US" baseline="-25000" dirty="0"/>
              <a:t>2</a:t>
            </a:r>
            <a:r>
              <a:rPr lang="en-US" altLang="en-US" dirty="0" smtClean="0"/>
              <a:t> are soluble.  Therefore no precipitate will occur.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67200" y="1600200"/>
            <a:ext cx="4572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FF0000"/>
                </a:solidFill>
                <a:latin typeface="+mn-lt"/>
              </a:rPr>
              <a:t>NaSO4  +  </a:t>
            </a: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CuCl</a:t>
            </a:r>
            <a:r>
              <a:rPr lang="en-US" sz="3200" baseline="-25000" dirty="0" smtClean="0">
                <a:solidFill>
                  <a:srgbClr val="FF0000"/>
                </a:solidFill>
                <a:latin typeface="+mn-lt"/>
              </a:rPr>
              <a:t>2</a:t>
            </a:r>
            <a:endParaRPr lang="en-US" sz="3200" baseline="-250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Practice Problem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ZnSO</a:t>
            </a:r>
            <a:r>
              <a:rPr lang="en-US" altLang="en-US" sz="2400" smtClean="0"/>
              <a:t>4</a:t>
            </a:r>
            <a:r>
              <a:rPr lang="en-US" altLang="en-US" smtClean="0"/>
              <a:t>  +  SrCl</a:t>
            </a:r>
            <a:r>
              <a:rPr lang="en-US" altLang="en-US" sz="2400" smtClean="0"/>
              <a:t>2</a:t>
            </a:r>
            <a:r>
              <a:rPr lang="en-US" altLang="en-US" smtClean="0"/>
              <a:t>  </a:t>
            </a:r>
            <a:r>
              <a:rPr lang="en-US" altLang="en-US" smtClean="0">
                <a:sym typeface="Wingdings" pitchFamily="2" charset="2"/>
              </a:rPr>
              <a:t></a:t>
            </a:r>
            <a:endParaRPr lang="en-US" altLang="en-US" sz="2400" smtClean="0">
              <a:sym typeface="Wingdings" pitchFamily="2" charset="2"/>
            </a:endParaRPr>
          </a:p>
          <a:p>
            <a:pPr eaLnBrk="1" hangingPunct="1"/>
            <a:endParaRPr lang="en-US" altLang="en-US" sz="24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ym typeface="Wingdings" pitchFamily="2" charset="2"/>
              </a:rPr>
              <a:t>Predict the products.</a:t>
            </a:r>
          </a:p>
          <a:p>
            <a:pPr eaLnBrk="1" hangingPunct="1"/>
            <a:endParaRPr lang="en-US" altLang="en-US" sz="280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ym typeface="Wingdings" pitchFamily="2" charset="2"/>
              </a:rPr>
              <a:t>Will a precipitate form?</a:t>
            </a:r>
          </a:p>
          <a:p>
            <a:pPr eaLnBrk="1" hangingPunct="1"/>
            <a:endParaRPr lang="en-US" altLang="en-US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rgbClr val="FF0000"/>
                </a:solidFill>
                <a:sym typeface="Wingdings" pitchFamily="2" charset="2"/>
              </a:rPr>
              <a:t>Yes. SrSO</a:t>
            </a:r>
            <a:r>
              <a:rPr lang="en-US" altLang="en-US" sz="2400" smtClean="0">
                <a:solidFill>
                  <a:srgbClr val="FF0000"/>
                </a:solidFill>
                <a:sym typeface="Wingdings" pitchFamily="2" charset="2"/>
              </a:rPr>
              <a:t>4 </a:t>
            </a:r>
            <a:r>
              <a:rPr lang="en-US" altLang="en-US" smtClean="0">
                <a:solidFill>
                  <a:srgbClr val="FF0000"/>
                </a:solidFill>
                <a:sym typeface="Wingdings" pitchFamily="2" charset="2"/>
              </a:rPr>
              <a:t>is insoluble.</a:t>
            </a:r>
            <a:endParaRPr lang="en-US" altLang="en-US" smtClean="0">
              <a:solidFill>
                <a:srgbClr val="FF0000"/>
              </a:solidFill>
            </a:endParaRPr>
          </a:p>
          <a:p>
            <a:pPr eaLnBrk="1" hangingPunct="1"/>
            <a:endParaRPr lang="en-US" altLang="en-US" smtClean="0"/>
          </a:p>
        </p:txBody>
      </p:sp>
      <p:sp>
        <p:nvSpPr>
          <p:cNvPr id="4" name="TextBox 3"/>
          <p:cNvSpPr txBox="1"/>
          <p:nvPr/>
        </p:nvSpPr>
        <p:spPr>
          <a:xfrm>
            <a:off x="4648200" y="1600200"/>
            <a:ext cx="3733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>
                <a:solidFill>
                  <a:srgbClr val="FF0000"/>
                </a:solidFill>
                <a:latin typeface="+mj-lt"/>
                <a:sym typeface="Wingdings" pitchFamily="2" charset="2"/>
              </a:rPr>
              <a:t>SrSO</a:t>
            </a:r>
            <a:r>
              <a:rPr lang="en-US" sz="2000" dirty="0">
                <a:solidFill>
                  <a:srgbClr val="FF0000"/>
                </a:solidFill>
                <a:latin typeface="+mj-lt"/>
                <a:sym typeface="Wingdings" pitchFamily="2" charset="2"/>
              </a:rPr>
              <a:t>4</a:t>
            </a:r>
            <a:r>
              <a:rPr lang="en-US" sz="3200" dirty="0">
                <a:solidFill>
                  <a:srgbClr val="FF0000"/>
                </a:solidFill>
                <a:latin typeface="+mj-lt"/>
                <a:sym typeface="Wingdings" pitchFamily="2" charset="2"/>
              </a:rPr>
              <a:t>  +  </a:t>
            </a:r>
            <a:r>
              <a:rPr lang="en-US" sz="2800" dirty="0">
                <a:solidFill>
                  <a:srgbClr val="FF0000"/>
                </a:solidFill>
                <a:latin typeface="+mj-lt"/>
                <a:sym typeface="Wingdings" pitchFamily="2" charset="2"/>
              </a:rPr>
              <a:t>ZnCl</a:t>
            </a:r>
            <a:r>
              <a:rPr lang="en-US" sz="1800" dirty="0">
                <a:solidFill>
                  <a:srgbClr val="FF0000"/>
                </a:solidFill>
                <a:latin typeface="+mj-lt"/>
                <a:sym typeface="Wingdings" pitchFamily="2" charset="2"/>
              </a:rPr>
              <a:t>2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/>
          <a:lstStyle/>
          <a:p>
            <a:pPr eaLnBrk="1" hangingPunct="1"/>
            <a:r>
              <a:rPr lang="en-US" altLang="en-US" sz="3200" smtClean="0">
                <a:solidFill>
                  <a:schemeClr val="tx1"/>
                </a:solidFill>
                <a:latin typeface="Times New Roman" pitchFamily="18" charset="0"/>
              </a:rPr>
              <a:t>Double Replacement Reaction</a:t>
            </a:r>
          </a:p>
        </p:txBody>
      </p:sp>
      <p:pic>
        <p:nvPicPr>
          <p:cNvPr id="54277" name="Picture 5" descr="Precipitat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7288" y="990600"/>
            <a:ext cx="4325937" cy="5638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256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Predicting Products Solubility Rules</vt:lpstr>
      <vt:lpstr>Double Replacement</vt:lpstr>
      <vt:lpstr>Solubility Rules</vt:lpstr>
      <vt:lpstr>Solubility Rules</vt:lpstr>
      <vt:lpstr>Practice Problem 1</vt:lpstr>
      <vt:lpstr>Practice Problem 2</vt:lpstr>
      <vt:lpstr>Practice Problem 3</vt:lpstr>
      <vt:lpstr>Practice Problem 4</vt:lpstr>
      <vt:lpstr>Double Replacement Reaction</vt:lpstr>
      <vt:lpstr>Double Replacement Reaction</vt:lpstr>
      <vt:lpstr>Preview of Lab</vt:lpstr>
    </vt:vector>
  </TitlesOfParts>
  <Company>Champaign Central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Reid</dc:creator>
  <cp:lastModifiedBy>AISD Employee</cp:lastModifiedBy>
  <cp:revision>94</cp:revision>
  <dcterms:created xsi:type="dcterms:W3CDTF">2008-01-02T19:30:31Z</dcterms:created>
  <dcterms:modified xsi:type="dcterms:W3CDTF">2016-04-01T14:17:03Z</dcterms:modified>
</cp:coreProperties>
</file>