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67" r:id="rId5"/>
    <p:sldId id="269" r:id="rId6"/>
    <p:sldId id="271" r:id="rId7"/>
    <p:sldId id="261" r:id="rId8"/>
    <p:sldId id="277" r:id="rId9"/>
    <p:sldId id="275" r:id="rId10"/>
    <p:sldId id="278" r:id="rId11"/>
    <p:sldId id="279" r:id="rId12"/>
    <p:sldId id="280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5" autoAdjust="0"/>
  </p:normalViewPr>
  <p:slideViewPr>
    <p:cSldViewPr>
      <p:cViewPr varScale="1">
        <p:scale>
          <a:sx n="52" d="100"/>
          <a:sy n="52" d="100"/>
        </p:scale>
        <p:origin x="-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57" y="12192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Unit 7 Chemical Equations and Reactions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34290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effectLst/>
              </a:rPr>
              <a:t>Types of Reactions</a:t>
            </a:r>
            <a:br>
              <a:rPr lang="en-US" sz="6000" dirty="0" smtClean="0">
                <a:effectLst/>
              </a:rPr>
            </a:br>
            <a:endParaRPr lang="en-US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61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>
            <a:spLocks noGrp="1" noChangeArrowheads="1"/>
          </p:cNvSpPr>
          <p:nvPr>
            <p:ph idx="1"/>
          </p:nvPr>
        </p:nvSpPr>
        <p:spPr>
          <a:xfrm>
            <a:off x="914400" y="1066800"/>
            <a:ext cx="7097713" cy="711200"/>
          </a:xfrm>
          <a:ln>
            <a:noFill/>
          </a:ln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en-US" sz="4000" b="1" u="sng" dirty="0" smtClean="0">
                <a:solidFill>
                  <a:schemeClr val="accent1"/>
                </a:solidFill>
              </a:rPr>
              <a:t>Single-replacement</a:t>
            </a:r>
            <a:r>
              <a:rPr lang="en-US" sz="4000" dirty="0" smtClean="0"/>
              <a:t> reaction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62001" y="1828800"/>
            <a:ext cx="8099160" cy="1082675"/>
            <a:chOff x="5453063" y="3016067"/>
            <a:chExt cx="3488316" cy="425928"/>
          </a:xfrm>
        </p:grpSpPr>
        <p:sp>
          <p:nvSpPr>
            <p:cNvPr id="20487" name="Text Box 11"/>
            <p:cNvSpPr txBox="1">
              <a:spLocks noChangeArrowheads="1"/>
            </p:cNvSpPr>
            <p:nvPr/>
          </p:nvSpPr>
          <p:spPr bwMode="auto">
            <a:xfrm>
              <a:off x="5495924" y="3016067"/>
              <a:ext cx="3377372" cy="326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rgbClr val="FF66FF"/>
                  </a:solidFill>
                  <a:latin typeface="Constantia" pitchFamily="18" charset="0"/>
                </a:rPr>
                <a:t>A</a:t>
              </a:r>
              <a:r>
                <a:rPr lang="en-US" sz="4800" dirty="0">
                  <a:latin typeface="Constantia" pitchFamily="18" charset="0"/>
                </a:rPr>
                <a:t>   </a:t>
              </a:r>
              <a:r>
                <a:rPr lang="en-US" sz="4800" dirty="0" smtClean="0">
                  <a:latin typeface="Constantia" pitchFamily="18" charset="0"/>
                </a:rPr>
                <a:t>	   +      </a:t>
              </a:r>
              <a:r>
                <a:rPr lang="en-US" sz="4800" dirty="0" smtClean="0">
                  <a:solidFill>
                    <a:srgbClr val="009ED6"/>
                  </a:solidFill>
                  <a:latin typeface="Constantia" pitchFamily="18" charset="0"/>
                </a:rPr>
                <a:t>B</a:t>
              </a:r>
              <a:r>
                <a:rPr lang="en-US" sz="4800" dirty="0" smtClean="0">
                  <a:latin typeface="Constantia" pitchFamily="18" charset="0"/>
                </a:rPr>
                <a:t>C  </a:t>
              </a:r>
              <a:r>
                <a:rPr lang="en-US" sz="4800" dirty="0" smtClean="0">
                  <a:latin typeface="Constantia" pitchFamily="18" charset="0"/>
                  <a:sym typeface="Wingdings" pitchFamily="2" charset="2"/>
                </a:rPr>
                <a:t>    </a:t>
              </a:r>
              <a:r>
                <a:rPr lang="en-US" sz="4800" dirty="0" smtClean="0">
                  <a:solidFill>
                    <a:srgbClr val="FF66FF"/>
                  </a:solidFill>
                  <a:latin typeface="Constantia" pitchFamily="18" charset="0"/>
                  <a:sym typeface="Wingdings" pitchFamily="2" charset="2"/>
                </a:rPr>
                <a:t>A</a:t>
              </a:r>
              <a:r>
                <a:rPr lang="en-US" sz="4800" dirty="0" smtClean="0">
                  <a:latin typeface="Constantia" pitchFamily="18" charset="0"/>
                  <a:sym typeface="Wingdings" pitchFamily="2" charset="2"/>
                </a:rPr>
                <a:t>C    +    </a:t>
              </a:r>
              <a:r>
                <a:rPr lang="en-US" sz="4800" dirty="0" smtClean="0">
                  <a:solidFill>
                    <a:srgbClr val="009ED6"/>
                  </a:solidFill>
                  <a:latin typeface="Constantia" pitchFamily="18" charset="0"/>
                  <a:sym typeface="Wingdings" pitchFamily="2" charset="2"/>
                </a:rPr>
                <a:t>B</a:t>
              </a:r>
              <a:endParaRPr lang="en-US" sz="4800" dirty="0">
                <a:solidFill>
                  <a:srgbClr val="009ED6"/>
                </a:solidFill>
                <a:latin typeface="Constantia" pitchFamily="18" charset="0"/>
                <a:sym typeface="Wingdings" pitchFamily="2" charset="2"/>
              </a:endParaRPr>
            </a:p>
          </p:txBody>
        </p:sp>
        <p:sp>
          <p:nvSpPr>
            <p:cNvPr id="20488" name="Text Box 22"/>
            <p:cNvSpPr txBox="1">
              <a:spLocks noChangeArrowheads="1"/>
            </p:cNvSpPr>
            <p:nvPr/>
          </p:nvSpPr>
          <p:spPr bwMode="auto">
            <a:xfrm>
              <a:off x="5453063" y="3255886"/>
              <a:ext cx="707201" cy="179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onstantia" pitchFamily="18" charset="0"/>
                </a:rPr>
                <a:t>element</a:t>
              </a:r>
            </a:p>
          </p:txBody>
        </p:sp>
        <p:sp>
          <p:nvSpPr>
            <p:cNvPr id="20489" name="Text Box 23"/>
            <p:cNvSpPr txBox="1">
              <a:spLocks noChangeArrowheads="1"/>
            </p:cNvSpPr>
            <p:nvPr/>
          </p:nvSpPr>
          <p:spPr bwMode="auto">
            <a:xfrm>
              <a:off x="6568923" y="3279618"/>
              <a:ext cx="773278" cy="156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nstantia" pitchFamily="18" charset="0"/>
                </a:rPr>
                <a:t>compound</a:t>
              </a:r>
            </a:p>
          </p:txBody>
        </p:sp>
        <p:sp>
          <p:nvSpPr>
            <p:cNvPr id="20490" name="Text Box 24"/>
            <p:cNvSpPr txBox="1">
              <a:spLocks noChangeArrowheads="1"/>
            </p:cNvSpPr>
            <p:nvPr/>
          </p:nvSpPr>
          <p:spPr bwMode="auto">
            <a:xfrm>
              <a:off x="8472449" y="3281581"/>
              <a:ext cx="468930" cy="157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latin typeface="Constantia" pitchFamily="18" charset="0"/>
                </a:rPr>
                <a:t>element</a:t>
              </a:r>
            </a:p>
          </p:txBody>
        </p:sp>
        <p:sp>
          <p:nvSpPr>
            <p:cNvPr id="20491" name="Text Box 25"/>
            <p:cNvSpPr txBox="1">
              <a:spLocks noChangeArrowheads="1"/>
            </p:cNvSpPr>
            <p:nvPr/>
          </p:nvSpPr>
          <p:spPr bwMode="auto">
            <a:xfrm>
              <a:off x="7487867" y="3285863"/>
              <a:ext cx="773278" cy="156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nstantia" pitchFamily="18" charset="0"/>
                </a:rPr>
                <a:t>compound</a:t>
              </a:r>
            </a:p>
          </p:txBody>
        </p:sp>
      </p:grpSp>
      <p:pic>
        <p:nvPicPr>
          <p:cNvPr id="5122" name="Picture 2" descr="http://images4.fanpop.com/image/photos/17900000/Brad-Jen-2004-Cannes-Film-Festival-jennifer-and-brad-17922660-249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5968"/>
            <a:ext cx="1400585" cy="204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hollywooddame.com/wp-content/uploads/2009/08/angelina-jolie-mad-at-brad-pitt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7" r="66974" b="36387"/>
          <a:stretch/>
        </p:blipFill>
        <p:spPr bwMode="auto">
          <a:xfrm>
            <a:off x="839745" y="3358238"/>
            <a:ext cx="1116251" cy="1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lueandwhitemag.com/files/2012/04/Brad-Angi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r="15880"/>
          <a:stretch/>
        </p:blipFill>
        <p:spPr bwMode="auto">
          <a:xfrm>
            <a:off x="5486402" y="3200398"/>
            <a:ext cx="1513114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03909" y="3694721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247900" y="3521332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itchFamily="2" charset="2"/>
              </a:rPr>
              <a:t>+</a:t>
            </a:r>
            <a:endParaRPr lang="en-US" sz="4800" dirty="0"/>
          </a:p>
        </p:txBody>
      </p:sp>
      <p:pic>
        <p:nvPicPr>
          <p:cNvPr id="5128" name="Picture 8" descr="http://static.guim.co.uk/sys-images/Guardian/About/General/2010/10/21/1287683080541/jennifer-aniston-00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5" t="16571" r="26070" b="19247"/>
          <a:stretch/>
        </p:blipFill>
        <p:spPr bwMode="auto">
          <a:xfrm>
            <a:off x="7664061" y="3260268"/>
            <a:ext cx="1259129" cy="16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124701" y="3429000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itchFamily="2" charset="2"/>
              </a:rPr>
              <a:t>+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759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153400" cy="711200"/>
          </a:xfrm>
          <a:ln>
            <a:noFill/>
          </a:ln>
        </p:spPr>
        <p:txBody>
          <a:bodyPr wrap="square">
            <a:spAutoFit/>
          </a:bodyPr>
          <a:lstStyle/>
          <a:p>
            <a:pPr marL="0" indent="0" algn="ctr" eaLnBrk="1" hangingPunct="1">
              <a:buNone/>
            </a:pPr>
            <a:r>
              <a:rPr lang="en-US" sz="4000" b="1" u="sng" dirty="0" smtClean="0">
                <a:solidFill>
                  <a:schemeClr val="accent1"/>
                </a:solidFill>
              </a:rPr>
              <a:t>Single-replacement</a:t>
            </a:r>
            <a:r>
              <a:rPr lang="en-US" sz="4000" dirty="0" smtClean="0"/>
              <a:t> reaction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52400" y="3276600"/>
            <a:ext cx="480060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66FF"/>
                </a:solidFill>
                <a:latin typeface="Constantia" pitchFamily="18" charset="0"/>
              </a:rPr>
              <a:t>_Li</a:t>
            </a:r>
            <a:r>
              <a:rPr lang="en-US" sz="4000" b="1" dirty="0" smtClean="0">
                <a:latin typeface="Constantia" pitchFamily="18" charset="0"/>
              </a:rPr>
              <a:t>  +  </a:t>
            </a:r>
            <a:r>
              <a:rPr lang="en-US" sz="4000" b="1" dirty="0" smtClean="0">
                <a:solidFill>
                  <a:srgbClr val="00B0F0"/>
                </a:solidFill>
                <a:latin typeface="Constantia" pitchFamily="18" charset="0"/>
              </a:rPr>
              <a:t>_H</a:t>
            </a:r>
            <a:r>
              <a:rPr lang="en-US" sz="4000" b="1" dirty="0" smtClean="0">
                <a:latin typeface="Constantia" pitchFamily="18" charset="0"/>
              </a:rPr>
              <a:t>(NO</a:t>
            </a:r>
            <a:r>
              <a:rPr lang="en-US" sz="4000" b="1" baseline="-25000" dirty="0" smtClean="0">
                <a:latin typeface="Constantia" pitchFamily="18" charset="0"/>
              </a:rPr>
              <a:t>3</a:t>
            </a:r>
            <a:r>
              <a:rPr lang="en-US" sz="4000" b="1" dirty="0" smtClean="0">
                <a:latin typeface="Constantia" pitchFamily="18" charset="0"/>
              </a:rPr>
              <a:t>)  </a:t>
            </a:r>
            <a:r>
              <a:rPr lang="en-US" sz="4000" b="1" dirty="0" smtClean="0">
                <a:latin typeface="Constantia" pitchFamily="18" charset="0"/>
                <a:sym typeface="Wingdings" pitchFamily="2" charset="2"/>
              </a:rPr>
              <a:t></a:t>
            </a:r>
            <a:endParaRPr lang="en-US" sz="4000" b="1" baseline="-25000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32004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66FF"/>
                </a:solidFill>
                <a:latin typeface="Constantia" pitchFamily="18" charset="0"/>
                <a:sym typeface="Wingdings" pitchFamily="2" charset="2"/>
              </a:rPr>
              <a:t>_Li</a:t>
            </a:r>
            <a:r>
              <a:rPr lang="en-US" sz="4400" b="1" dirty="0" smtClean="0">
                <a:latin typeface="Constantia" pitchFamily="18" charset="0"/>
                <a:sym typeface="Wingdings" pitchFamily="2" charset="2"/>
              </a:rPr>
              <a:t>(NO</a:t>
            </a:r>
            <a:r>
              <a:rPr lang="en-US" sz="4400" b="1" baseline="-25000" dirty="0" smtClean="0">
                <a:latin typeface="Constantia" pitchFamily="18" charset="0"/>
                <a:sym typeface="Wingdings" pitchFamily="2" charset="2"/>
              </a:rPr>
              <a:t>3</a:t>
            </a:r>
            <a:r>
              <a:rPr lang="en-US" sz="4400" b="1" dirty="0" smtClean="0">
                <a:latin typeface="Constantia" pitchFamily="18" charset="0"/>
              </a:rPr>
              <a:t>)</a:t>
            </a:r>
            <a:r>
              <a:rPr lang="en-US" sz="4400" b="1" dirty="0" smtClean="0">
                <a:latin typeface="Constantia" pitchFamily="18" charset="0"/>
                <a:sym typeface="Wingdings" pitchFamily="2" charset="2"/>
              </a:rPr>
              <a:t> +  </a:t>
            </a:r>
            <a:r>
              <a:rPr lang="en-US" sz="4400" b="1" dirty="0" smtClean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_H</a:t>
            </a:r>
            <a:r>
              <a:rPr lang="en-US" sz="4400" b="1" baseline="-25000" dirty="0" smtClean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2</a:t>
            </a:r>
            <a:endParaRPr lang="en-US" sz="4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200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2</a:t>
            </a:r>
            <a:endParaRPr lang="en-US" sz="4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124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endParaRPr lang="en-US" sz="4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2004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endParaRPr lang="en-US" sz="4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3124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n-lt"/>
              </a:rPr>
              <a:t>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229600" y="3984486"/>
            <a:ext cx="304800" cy="312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1600" y="5258268"/>
            <a:ext cx="3048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A:    Hydrogen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is  diatomic!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307375"/>
            <a:ext cx="3048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Q: </a:t>
            </a:r>
            <a:r>
              <a:rPr lang="en-US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Where did that 2 come from?</a:t>
            </a:r>
            <a:endParaRPr lang="en-US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17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6" grpId="0"/>
      <p:bldP spid="7" grpId="0"/>
      <p:bldP spid="8" grpId="0"/>
      <p:bldP spid="9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>
            <a:spLocks noGrp="1" noChangeArrowheads="1"/>
          </p:cNvSpPr>
          <p:nvPr>
            <p:ph idx="1"/>
          </p:nvPr>
        </p:nvSpPr>
        <p:spPr>
          <a:xfrm>
            <a:off x="861559" y="1066800"/>
            <a:ext cx="7216656" cy="707886"/>
          </a:xfr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en-US" sz="4000" b="1" u="sng" dirty="0" smtClean="0">
                <a:solidFill>
                  <a:srgbClr val="0070C0"/>
                </a:solidFill>
              </a:rPr>
              <a:t>Double Replacement</a:t>
            </a:r>
            <a:r>
              <a:rPr lang="en-US" sz="4000" dirty="0" smtClean="0"/>
              <a:t> reaction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26571" y="2606672"/>
            <a:ext cx="7845425" cy="1022351"/>
            <a:chOff x="5426075" y="3595687"/>
            <a:chExt cx="2841117" cy="527126"/>
          </a:xfrm>
        </p:grpSpPr>
        <p:sp>
          <p:nvSpPr>
            <p:cNvPr id="22549" name="Text Box 12"/>
            <p:cNvSpPr txBox="1">
              <a:spLocks noChangeArrowheads="1"/>
            </p:cNvSpPr>
            <p:nvPr/>
          </p:nvSpPr>
          <p:spPr bwMode="auto">
            <a:xfrm>
              <a:off x="5581871" y="3595687"/>
              <a:ext cx="2582415" cy="39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 dirty="0">
                  <a:solidFill>
                    <a:srgbClr val="CC3399"/>
                  </a:solidFill>
                  <a:latin typeface="Constantia" pitchFamily="18" charset="0"/>
                </a:rPr>
                <a:t>A</a:t>
              </a:r>
              <a:r>
                <a:rPr lang="en-US" sz="4400" dirty="0">
                  <a:latin typeface="Constantia" pitchFamily="18" charset="0"/>
                </a:rPr>
                <a:t>B   +   </a:t>
              </a:r>
              <a:r>
                <a:rPr lang="en-US" sz="4400" dirty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</a:rPr>
                <a:t>C</a:t>
              </a:r>
              <a:r>
                <a:rPr lang="en-US" sz="4400" dirty="0">
                  <a:latin typeface="Constantia" pitchFamily="18" charset="0"/>
                </a:rPr>
                <a:t>D  </a:t>
              </a:r>
              <a:r>
                <a:rPr lang="en-US" sz="4400" dirty="0" smtClean="0">
                  <a:latin typeface="Constantia" pitchFamily="18" charset="0"/>
                </a:rPr>
                <a:t>  </a:t>
              </a:r>
              <a:r>
                <a:rPr lang="en-US" sz="4400" dirty="0" smtClean="0">
                  <a:latin typeface="Constantia" pitchFamily="18" charset="0"/>
                  <a:sym typeface="Wingdings" pitchFamily="2" charset="2"/>
                </a:rPr>
                <a:t>    </a:t>
              </a:r>
              <a:r>
                <a:rPr lang="en-US" sz="4400" dirty="0" smtClean="0">
                  <a:solidFill>
                    <a:schemeClr val="accent3">
                      <a:lumMod val="75000"/>
                    </a:schemeClr>
                  </a:solidFill>
                  <a:latin typeface="Constantia" pitchFamily="18" charset="0"/>
                  <a:sym typeface="Wingdings" pitchFamily="2" charset="2"/>
                </a:rPr>
                <a:t>C</a:t>
              </a:r>
              <a:r>
                <a:rPr lang="en-US" sz="4400" dirty="0" smtClean="0">
                  <a:latin typeface="Constantia" pitchFamily="18" charset="0"/>
                  <a:sym typeface="Wingdings" pitchFamily="2" charset="2"/>
                </a:rPr>
                <a:t>B   +   </a:t>
              </a:r>
              <a:r>
                <a:rPr lang="en-US" sz="4400" dirty="0" smtClean="0">
                  <a:solidFill>
                    <a:srgbClr val="CC3399"/>
                  </a:solidFill>
                  <a:latin typeface="Constantia" pitchFamily="18" charset="0"/>
                  <a:sym typeface="Wingdings" pitchFamily="2" charset="2"/>
                </a:rPr>
                <a:t>A</a:t>
              </a:r>
              <a:r>
                <a:rPr lang="en-US" sz="4400" dirty="0" smtClean="0">
                  <a:latin typeface="Constantia" pitchFamily="18" charset="0"/>
                  <a:sym typeface="Wingdings" pitchFamily="2" charset="2"/>
                </a:rPr>
                <a:t>D</a:t>
              </a:r>
              <a:endParaRPr lang="en-US" sz="4400" dirty="0">
                <a:solidFill>
                  <a:srgbClr val="00B0B0"/>
                </a:solidFill>
                <a:latin typeface="Constantia" pitchFamily="18" charset="0"/>
                <a:sym typeface="Wingdings" pitchFamily="2" charset="2"/>
              </a:endParaRPr>
            </a:p>
          </p:txBody>
        </p:sp>
        <p:sp>
          <p:nvSpPr>
            <p:cNvPr id="22550" name="Text Box 27"/>
            <p:cNvSpPr txBox="1">
              <a:spLocks noChangeArrowheads="1"/>
            </p:cNvSpPr>
            <p:nvPr/>
          </p:nvSpPr>
          <p:spPr bwMode="auto">
            <a:xfrm>
              <a:off x="5426075" y="3918184"/>
              <a:ext cx="497857" cy="204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nstantia" pitchFamily="18" charset="0"/>
                </a:rPr>
                <a:t>compound</a:t>
              </a:r>
            </a:p>
          </p:txBody>
        </p:sp>
        <p:sp>
          <p:nvSpPr>
            <p:cNvPr id="22551" name="Text Box 28"/>
            <p:cNvSpPr txBox="1">
              <a:spLocks noChangeArrowheads="1"/>
            </p:cNvSpPr>
            <p:nvPr/>
          </p:nvSpPr>
          <p:spPr bwMode="auto">
            <a:xfrm>
              <a:off x="6356415" y="3964123"/>
              <a:ext cx="371524" cy="158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nstantia" pitchFamily="18" charset="0"/>
                </a:rPr>
                <a:t>compound</a:t>
              </a:r>
            </a:p>
          </p:txBody>
        </p:sp>
        <p:sp>
          <p:nvSpPr>
            <p:cNvPr id="22552" name="Text Box 29"/>
            <p:cNvSpPr txBox="1">
              <a:spLocks noChangeArrowheads="1"/>
            </p:cNvSpPr>
            <p:nvPr/>
          </p:nvSpPr>
          <p:spPr bwMode="auto">
            <a:xfrm>
              <a:off x="7055319" y="3918184"/>
              <a:ext cx="497857" cy="204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nstantia" pitchFamily="18" charset="0"/>
                </a:rPr>
                <a:t>compound</a:t>
              </a:r>
            </a:p>
          </p:txBody>
        </p:sp>
        <p:sp>
          <p:nvSpPr>
            <p:cNvPr id="22553" name="Text Box 30"/>
            <p:cNvSpPr txBox="1">
              <a:spLocks noChangeArrowheads="1"/>
            </p:cNvSpPr>
            <p:nvPr/>
          </p:nvSpPr>
          <p:spPr bwMode="auto">
            <a:xfrm>
              <a:off x="7769335" y="3918184"/>
              <a:ext cx="497857" cy="204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nstantia" pitchFamily="18" charset="0"/>
                </a:rPr>
                <a:t>compound</a:t>
              </a:r>
            </a:p>
          </p:txBody>
        </p:sp>
      </p:grp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1030562" y="2133600"/>
            <a:ext cx="0" cy="515936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013959" y="2133600"/>
            <a:ext cx="1881641" cy="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 flipV="1">
            <a:off x="2892572" y="2133600"/>
            <a:ext cx="3027" cy="515936"/>
          </a:xfrm>
          <a:prstGeom prst="line">
            <a:avLst/>
          </a:prstGeom>
          <a:ln>
            <a:solidFill>
              <a:srgbClr val="CC3399"/>
            </a:solidFill>
            <a:headEnd type="triangle" w="med" len="med"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879356" y="3324833"/>
            <a:ext cx="9635" cy="628936"/>
          </a:xfrm>
          <a:prstGeom prst="line">
            <a:avLst/>
          </a:prstGeom>
          <a:noFill/>
          <a:ln w="28575">
            <a:solidFill>
              <a:srgbClr val="00B0B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978969" y="3953769"/>
            <a:ext cx="1913603" cy="0"/>
          </a:xfrm>
          <a:prstGeom prst="line">
            <a:avLst/>
          </a:prstGeom>
          <a:noFill/>
          <a:ln w="28575">
            <a:solidFill>
              <a:srgbClr val="00B0B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978969" y="3629029"/>
            <a:ext cx="0" cy="324739"/>
          </a:xfrm>
          <a:prstGeom prst="line">
            <a:avLst/>
          </a:prstGeom>
          <a:noFill/>
          <a:ln w="28575">
            <a:solidFill>
              <a:srgbClr val="00B0B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5762" y="2649536"/>
            <a:ext cx="506413" cy="624193"/>
          </a:xfrm>
          <a:prstGeom prst="round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626150" y="2700640"/>
            <a:ext cx="506413" cy="62419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2.bp.blogspot.com/-2bivfmzWhcY/Tmr-fp68iqI/AAAAAAAAAEU/7SSpgIcAqRc/s1600/dog+and+c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33" y="4637263"/>
            <a:ext cx="1676400" cy="14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.improve.com/articles/2801_2900/Abscess-in-Dogs-and-Cats-2806_l_313783622fb477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42" y="4304441"/>
            <a:ext cx="190976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31345" y="4554837"/>
            <a:ext cx="2078455" cy="1509386"/>
            <a:chOff x="-969485" y="341535"/>
            <a:chExt cx="4714969" cy="2827088"/>
          </a:xfrm>
        </p:grpSpPr>
        <p:pic>
          <p:nvPicPr>
            <p:cNvPr id="1030" name="Picture 6" descr="http://4hdwall.com/wp-content/uploads/2012/05/two_cats_hd_wal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3" t="4374" r="43827" b="34293"/>
            <a:stretch/>
          </p:blipFill>
          <p:spPr bwMode="auto">
            <a:xfrm>
              <a:off x="-969485" y="364487"/>
              <a:ext cx="2445745" cy="280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dreamstime.com/orange-cat-thumb5066838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6" r="25860"/>
            <a:stretch/>
          </p:blipFill>
          <p:spPr bwMode="auto">
            <a:xfrm>
              <a:off x="1410552" y="341535"/>
              <a:ext cx="2334932" cy="282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ttp://www.germanshepherds.com/forum/attachments/general-information/20322d1346505864-trying-decide-help-dsc_068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t="4320" r="41242" b="42767"/>
          <a:stretch/>
        </p:blipFill>
        <p:spPr bwMode="auto">
          <a:xfrm flipH="1">
            <a:off x="2438400" y="4554837"/>
            <a:ext cx="1680627" cy="151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367664" y="4986364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00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>
            <a:spLocks noGrp="1" noChangeArrowheads="1"/>
          </p:cNvSpPr>
          <p:nvPr>
            <p:ph idx="1"/>
          </p:nvPr>
        </p:nvSpPr>
        <p:spPr>
          <a:xfrm>
            <a:off x="842168" y="990600"/>
            <a:ext cx="7216656" cy="707886"/>
          </a:xfrm>
        </p:spPr>
        <p:txBody>
          <a:bodyPr wrap="none">
            <a:spAutoFit/>
          </a:bodyPr>
          <a:lstStyle/>
          <a:p>
            <a:pPr marL="0" indent="0" eaLnBrk="1" hangingPunct="1">
              <a:buNone/>
            </a:pPr>
            <a:r>
              <a:rPr lang="en-US" sz="4000" b="1" u="sng" dirty="0" smtClean="0">
                <a:solidFill>
                  <a:srgbClr val="0070C0"/>
                </a:solidFill>
              </a:rPr>
              <a:t>Double Replacement</a:t>
            </a:r>
            <a:r>
              <a:rPr lang="en-US" sz="4000" dirty="0" smtClean="0"/>
              <a:t> reaction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76200" y="3295654"/>
            <a:ext cx="89154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C3399"/>
                </a:solidFill>
                <a:latin typeface="Constantia" pitchFamily="18" charset="0"/>
              </a:rPr>
              <a:t>__Ca</a:t>
            </a:r>
            <a:r>
              <a:rPr lang="en-US" sz="3200" b="1" dirty="0" smtClean="0">
                <a:latin typeface="Constantia" pitchFamily="18" charset="0"/>
              </a:rPr>
              <a:t>(CO</a:t>
            </a:r>
            <a:r>
              <a:rPr lang="en-US" sz="3200" b="1" baseline="-25000" dirty="0" smtClean="0">
                <a:latin typeface="Constantia" pitchFamily="18" charset="0"/>
              </a:rPr>
              <a:t>3</a:t>
            </a:r>
            <a:r>
              <a:rPr lang="en-US" sz="3200" b="1" dirty="0" smtClean="0">
                <a:latin typeface="Constantia" pitchFamily="18" charset="0"/>
              </a:rPr>
              <a:t>)  +  __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H</a:t>
            </a:r>
            <a:r>
              <a:rPr lang="en-US" sz="3200" b="1" dirty="0" err="1" smtClean="0">
                <a:latin typeface="Constantia" pitchFamily="18" charset="0"/>
              </a:rPr>
              <a:t>Cl</a:t>
            </a:r>
            <a:r>
              <a:rPr lang="en-US" sz="3200" b="1" dirty="0" smtClean="0">
                <a:latin typeface="Constantia" pitchFamily="18" charset="0"/>
              </a:rPr>
              <a:t>   </a:t>
            </a:r>
            <a:r>
              <a:rPr lang="en-US" sz="3200" b="1" dirty="0">
                <a:latin typeface="Constantia" pitchFamily="18" charset="0"/>
                <a:sym typeface="Wingdings" pitchFamily="2" charset="2"/>
              </a:rPr>
              <a:t> </a:t>
            </a:r>
            <a:r>
              <a:rPr lang="en-US" sz="3200" b="1" dirty="0" smtClean="0">
                <a:latin typeface="Constantia" pitchFamily="18" charset="0"/>
                <a:sym typeface="Wingdings" pitchFamily="2" charset="2"/>
              </a:rPr>
              <a:t> __</a:t>
            </a:r>
            <a:r>
              <a:rPr lang="en-US" sz="3200" b="1" dirty="0" smtClean="0">
                <a:solidFill>
                  <a:srgbClr val="00B0B0"/>
                </a:solidFill>
                <a:latin typeface="Constantia" pitchFamily="18" charset="0"/>
                <a:sym typeface="Wingdings" pitchFamily="2" charset="2"/>
              </a:rPr>
              <a:t>H</a:t>
            </a:r>
            <a:r>
              <a:rPr lang="en-US" sz="3200" b="1" baseline="-25000" dirty="0" smtClean="0">
                <a:solidFill>
                  <a:srgbClr val="00B0B0"/>
                </a:solidFill>
                <a:latin typeface="Constantia" pitchFamily="18" charset="0"/>
                <a:sym typeface="Wingdings" pitchFamily="2" charset="2"/>
              </a:rPr>
              <a:t>2</a:t>
            </a:r>
            <a:r>
              <a:rPr lang="en-US" sz="3200" b="1" dirty="0" smtClean="0">
                <a:latin typeface="Constantia" pitchFamily="18" charset="0"/>
                <a:sym typeface="Wingdings" pitchFamily="2" charset="2"/>
              </a:rPr>
              <a:t>(CO</a:t>
            </a:r>
            <a:r>
              <a:rPr lang="en-US" sz="3200" b="1" baseline="-25000" dirty="0" smtClean="0">
                <a:latin typeface="Constantia" pitchFamily="18" charset="0"/>
              </a:rPr>
              <a:t>3</a:t>
            </a:r>
            <a:r>
              <a:rPr lang="en-US" sz="3200" b="1" dirty="0" smtClean="0">
                <a:latin typeface="Constantia" pitchFamily="18" charset="0"/>
              </a:rPr>
              <a:t>) </a:t>
            </a:r>
            <a:r>
              <a:rPr lang="en-US" sz="3200" b="1" dirty="0" smtClean="0">
                <a:latin typeface="Constantia" pitchFamily="18" charset="0"/>
                <a:sym typeface="Wingdings" pitchFamily="2" charset="2"/>
              </a:rPr>
              <a:t>+ __</a:t>
            </a:r>
            <a:r>
              <a:rPr lang="en-US" sz="3200" b="1" dirty="0" smtClean="0">
                <a:solidFill>
                  <a:srgbClr val="CC3399"/>
                </a:solidFill>
                <a:latin typeface="Constantia" pitchFamily="18" charset="0"/>
                <a:sym typeface="Wingdings" pitchFamily="2" charset="2"/>
              </a:rPr>
              <a:t>Ca</a:t>
            </a:r>
            <a:r>
              <a:rPr lang="en-US" sz="3200" b="1" dirty="0" smtClean="0">
                <a:latin typeface="Constantia" pitchFamily="18" charset="0"/>
                <a:sym typeface="Wingdings" pitchFamily="2" charset="2"/>
              </a:rPr>
              <a:t>Cl</a:t>
            </a:r>
            <a:r>
              <a:rPr lang="en-US" sz="3200" b="1" baseline="-25000" dirty="0" smtClean="0">
                <a:latin typeface="Constantia" pitchFamily="18" charset="0"/>
                <a:sym typeface="Wingdings" pitchFamily="2" charset="2"/>
              </a:rPr>
              <a:t>2</a:t>
            </a:r>
            <a:endParaRPr lang="en-US" sz="3200" b="1" baseline="-25000" dirty="0"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1167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1</a:t>
            </a:r>
            <a:endParaRPr lang="en-US" sz="4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31167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1</a:t>
            </a:r>
            <a:endParaRPr lang="en-US" sz="4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3124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1</a:t>
            </a:r>
            <a:endParaRPr lang="en-US" sz="4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31242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2</a:t>
            </a:r>
            <a:endParaRPr lang="en-US" sz="440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8670" y="2636309"/>
            <a:ext cx="2913214" cy="1890420"/>
            <a:chOff x="548670" y="2636309"/>
            <a:chExt cx="2913214" cy="1890420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853470" y="2636309"/>
              <a:ext cx="0" cy="580267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853470" y="2636309"/>
              <a:ext cx="2401472" cy="0"/>
            </a:xfrm>
            <a:prstGeom prst="line">
              <a:avLst/>
            </a:prstGeom>
            <a:noFill/>
            <a:ln w="57150">
              <a:solidFill>
                <a:srgbClr val="CC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 flipV="1">
              <a:off x="3242278" y="2660385"/>
              <a:ext cx="1513" cy="456373"/>
            </a:xfrm>
            <a:prstGeom prst="line">
              <a:avLst/>
            </a:prstGeom>
            <a:ln w="57150">
              <a:solidFill>
                <a:srgbClr val="CC3399"/>
              </a:solidFill>
              <a:headEnd type="triangle" w="med" len="med"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245307" y="3897793"/>
              <a:ext cx="9635" cy="628936"/>
            </a:xfrm>
            <a:prstGeom prst="line">
              <a:avLst/>
            </a:prstGeom>
            <a:noFill/>
            <a:ln w="57150">
              <a:solidFill>
                <a:srgbClr val="00B0B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801877" y="4520809"/>
              <a:ext cx="2443430" cy="5920"/>
            </a:xfrm>
            <a:prstGeom prst="line">
              <a:avLst/>
            </a:prstGeom>
            <a:noFill/>
            <a:ln w="57150">
              <a:solidFill>
                <a:srgbClr val="00B0B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801877" y="4038601"/>
              <a:ext cx="0" cy="482208"/>
            </a:xfrm>
            <a:prstGeom prst="line">
              <a:avLst/>
            </a:prstGeom>
            <a:noFill/>
            <a:ln w="57150">
              <a:solidFill>
                <a:srgbClr val="00B0B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48670" y="3216576"/>
              <a:ext cx="506413" cy="624193"/>
            </a:xfrm>
            <a:prstGeom prst="roundRect">
              <a:avLst/>
            </a:prstGeom>
            <a:noFill/>
            <a:ln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48000" y="3267680"/>
              <a:ext cx="413884" cy="624193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581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 smtClean="0"/>
              <a:t>5 Basic Reactions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9933FF"/>
                </a:solidFill>
              </a:rPr>
              <a:t>Synthesis</a:t>
            </a:r>
            <a:endParaRPr lang="en-US" sz="4000" dirty="0" smtClean="0">
              <a:solidFill>
                <a:srgbClr val="9933FF"/>
              </a:solidFill>
            </a:endParaRPr>
          </a:p>
          <a:p>
            <a:r>
              <a:rPr lang="en-US" sz="4000" dirty="0" smtClean="0"/>
              <a:t>Decomposition</a:t>
            </a:r>
          </a:p>
          <a:p>
            <a:r>
              <a:rPr lang="en-US" sz="4000" dirty="0">
                <a:solidFill>
                  <a:srgbClr val="00B050"/>
                </a:solidFill>
              </a:rPr>
              <a:t>Combustion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Single </a:t>
            </a:r>
            <a:r>
              <a:rPr lang="en-US" sz="4000" dirty="0" smtClean="0">
                <a:solidFill>
                  <a:srgbClr val="FF0000"/>
                </a:solidFill>
              </a:rPr>
              <a:t>Replacement</a:t>
            </a:r>
          </a:p>
          <a:p>
            <a:r>
              <a:rPr lang="en-US" sz="4000" dirty="0" smtClean="0">
                <a:solidFill>
                  <a:srgbClr val="00B0F0"/>
                </a:solidFill>
              </a:rPr>
              <a:t>Double Replacement</a:t>
            </a:r>
          </a:p>
        </p:txBody>
      </p:sp>
    </p:spTree>
    <p:extLst>
      <p:ext uri="{BB962C8B-B14F-4D97-AF65-F5344CB8AC3E}">
        <p14:creationId xmlns:p14="http://schemas.microsoft.com/office/powerpoint/2010/main" val="31768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>
            <a:spLocks noGrp="1" noChangeArrowheads="1"/>
          </p:cNvSpPr>
          <p:nvPr>
            <p:ph idx="1"/>
          </p:nvPr>
        </p:nvSpPr>
        <p:spPr>
          <a:xfrm>
            <a:off x="2133600" y="990600"/>
            <a:ext cx="4411592" cy="707886"/>
          </a:xfr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en-US" sz="4000" b="1" u="sng" dirty="0" smtClean="0">
                <a:solidFill>
                  <a:schemeClr val="accent1"/>
                </a:solidFill>
              </a:rPr>
              <a:t>Synthesis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/>
              <a:t>reaction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43000" y="2133600"/>
            <a:ext cx="693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FF"/>
                </a:solidFill>
                <a:latin typeface="Constantia" pitchFamily="18" charset="0"/>
              </a:rPr>
              <a:t>A</a:t>
            </a:r>
            <a:r>
              <a:rPr lang="en-US" sz="8000" dirty="0">
                <a:latin typeface="Constantia" pitchFamily="18" charset="0"/>
              </a:rPr>
              <a:t>   +   </a:t>
            </a:r>
            <a:r>
              <a:rPr lang="en-US" sz="8000" dirty="0">
                <a:solidFill>
                  <a:srgbClr val="0070C0"/>
                </a:solidFill>
                <a:latin typeface="Constantia" pitchFamily="18" charset="0"/>
              </a:rPr>
              <a:t>B</a:t>
            </a:r>
            <a:r>
              <a:rPr lang="en-US" sz="8000" dirty="0">
                <a:latin typeface="Constantia" pitchFamily="18" charset="0"/>
              </a:rPr>
              <a:t>  </a:t>
            </a:r>
            <a:r>
              <a:rPr lang="en-US" sz="8000" dirty="0">
                <a:latin typeface="Constantia" pitchFamily="18" charset="0"/>
                <a:sym typeface="Wingdings" pitchFamily="2" charset="2"/>
              </a:rPr>
              <a:t>  </a:t>
            </a:r>
            <a:r>
              <a:rPr lang="en-US" sz="8000" dirty="0">
                <a:solidFill>
                  <a:srgbClr val="FF00FF"/>
                </a:solidFill>
                <a:latin typeface="Constantia" pitchFamily="18" charset="0"/>
                <a:sym typeface="Wingdings" pitchFamily="2" charset="2"/>
              </a:rPr>
              <a:t>A</a:t>
            </a:r>
            <a:r>
              <a:rPr lang="en-US" sz="8000" dirty="0">
                <a:solidFill>
                  <a:srgbClr val="0070C0"/>
                </a:solidFill>
                <a:latin typeface="Constantia" pitchFamily="18" charset="0"/>
                <a:sym typeface="Wingdings" pitchFamily="2" charset="2"/>
              </a:rPr>
              <a:t>B</a:t>
            </a:r>
            <a:endParaRPr lang="en-US" sz="8000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8437" name="AutoShape 2" descr="data:image/jpg;base64,/9j/4AAQSkZJRgABAQAAAQABAAD/2wCEAAkGBhAODQ8PDxAPDw8NDQwMDQ0NDQ8NDg4NFBAVFRQQEhIXGyYeFxkjGRISHy8gIycpLCwsFR4xNTAqNSYrLCkBCQoKDgwOGg8PGikhHR8sKSwpKTApLCkpNSkpKSwsLC0pKiwsKSwsKSksKSkpKiopLCksKTUsMykqLDAsNSwsKf/AABEIAOEA4QMBIgACEQEDEQH/xAAbAAEAAgMBAQAAAAAAAAAAAAAAAgMEBQYBB//EADIQAQACAAUCAwYGAgMBAAAAAAABAgMEBRESIUExUWEGEyIyccEUUoGRodFCcjNisSP/xAAaAQEAAgMBAAAAAAAAAAAAAAAAAQIDBAYF/8QAKhEBAAICAgEDAwIHAAAAAAAAAAECAxEEEjEFEyEyUWEigRRBcaHR4fD/2gAMAwEAAhEDEQA/APuIAAAAAAAAAAAAAAAAAAAAAAAAAAAAAAAAAAAAAAAAAAAAAAAAAAAAAAAAAAAAAAAAAA8tbaN56bd5YGPrNK9I3tPp4fubXrS1/phsBpLa5efCsfzJXXL96x/MI2zfwuRuxrcHW6T0tE1/mGfTEi0bxMTHnBE7YbY7U+qEwEqAAA8liY+qYdO+8+VeotWs2+IhmDUX13yp+8vI16e9P5RuGb+GyfZuBr8HWcO3jvWfXrDOpeJjeJiYnvBtitS1PqhIBKgAAAAAAAAAApzGYrh1m1u3bzWXttG89nM6jnve3/616Vj7omWxgw+7b8J5rPWxZ8q9qwqrEQp95shOOh60U1Go8MvnBzhhfiHn4kT7cs2YiUsHMWw53rP1jtLDjMJxjCJp8al02Sz1cWPK0eNWU5LCzE0tFqztMOlyWbjFpFo/WPKUxLy+Rg9v5jwyFWYzFcOu9p2+6WLixWs2npEdZcznM7OLfefCPCPQmVcGGck/hfm9Svi9I+GvlDHisKpxUJx1Xq1x9Y1WGVvByhhzmHn4hK3SWXMRKeBmr4U71np3ifCWHGOn70RNNxqXT5LO1xa7x0nvXyZLkcvmpw7xaP1j0dTl8eL1i0eExumJeXyMHtzuPErQEtUAAAAAAB5INXr2c4Ye0eNun6d3MTjMv2mze+Nx/LEf20lswpMuh4eDWKPyy75hTbMsO+Optio234xM6cyfiWvnFPem2T2mzrmVtMy1MYqcY5tWcTcVzLZ6NqXDE4zPw22if7czGYTjMG2vk48XrNZdb7Qaj1jDifDrb6+TSTmGutmpmd5neZ7oWzBtXFxfbrFWfbMqrZlg2xlc4xtsxiZ05k/EtfOKe9Nre02dcyupmWojGW0xzas4m3983fs7nes4c/WPu5OuYbDSc5xxqT6xv9E7afIwdscw70RpO8JLuaAAAAAAEMSekpq8f5f2Ex5fOdfzW+ZxPS0x/LWTjLdZrP4jE/2lgzVh27fDSIx1/otnFRm6qXm5tn6ruZzU8jkg6roulF1HI5J2dWTGIlGKxeb3mbV6Mn3rz3rH5vOZs6L5xEZup5HI2nqt5nNTyORtPVd7xKMVj7vYNnVlRjL8tmdr1+rAiFmBT46/WBjtSNPrWSvypWfOKz+8Mhh6X/xU/wBKf+MxmcPeNWmAAUAAAAFWY+WVqOJXeJgTHl819oMDjmL+szLV2o6r2oyfheO3w2+zmrQxzDsuJk74oliWhCWReqi0KN6FcybkoTIvpLkckNzdCdLORyVbnINLeRyVcnvINJ8jkhyNw0nu93QiUoEaThZWEawupVKkva1ZeSweWJWPWFVKt37O5Tlic58Kdf17LaaufJ0pNnbZCu1dvLaP2hlKstTasLWVxV53aQAVAAAAAAanVspFonf5bRtPp6uFz+UnCvNZj6T6PpuNhxaNpc3q2mRaONun5L+XpPorMPY9P5XSesuKtCi9Wfm8pbCtNbRsxLwpMOmpMTG4YlqqpZV6qL1VlnhVMo7vbIShfSW7zdGZeboTpPc5Ibvdw0nu9hCE6pRpOqytUaQvpVMKSlSq+kI1hk5bL2xLRWsTO6zBaYj5lLLYE4lorWN5no7bRshFYisf49bT52YOk6Xw+GvW8/Nb8vpDpstgRSu0LxDnOfy+36arYh6CzxAAAAAAAABVj5eLxtK0ExMx8w5rUdMjbjeOVe1o+arltQ0e2H8VfipPhaPu+l3w4tG0w1eb0vbead/Gs9YmPorMPW4nPmnxP+nzS0Kb1dZqOg1vvx/+d/yz8s/SXN5vJ3wrcb1mPqrMOlwcimXx5+zAtVVaGTaFN6qTDdhTKKcwjMKrvHsGyUQD2IW0qjWq6sLRCsp0hdWHuWy1sSYrWJmZ9HS6doFaTE3jnf8AJHhH1leIaWfPTF58/ZrNP0i+L1n4aR42l1Om6XERxw42j/K8/Nb+oZ+U0uZ2m/hHhWOkR+ja4eHFY2iFohzXL583+IV5bKxhxtC8FnkTMzO5ABAAAAAAAAAAAADGzORriR1hpNQ0npxvXnTt+av0l0iNq7wjTYxZ7Y5+Hy/VdAth73w/ip386/WGjvD61nNM8bU6T3jtPpMOO1v2ei298KNrR1th/eqsw6fhepVv+m8/v/lyU1Qmq69Zidp6TCEqae9CEVSiHr2DQlWG20rRb407z8NI8bT4L9D0CcTbExOlO0d7T5Q7jIaXvEbxxrG3GkeC0Q8bneoVxbrXz/392DpmkRWOOHHGO95+a39N9lchXDjw695ZFMOKxtCS7lM3ItkkAS1gAAAAAAAAAAAAAAAAADZhZ3IRfrHS0eGzNBatprO4fPvaL2f574lI2xK9b1jwmPzQ4228TtPjD7NnsnyjePmjq+fe1Wicd8akbRM7XrH+M/0pMOs9L9Qi+sd/2czu6H2e0L3kxi4kTwiekd7T5QwvZ7SJzGJvPSlOtp+z6VpmnxERO21axtSvaIIhsep86MMdK+f5vdP07babRttG1a9ojybSIIh6u4y+SbzuQAUAAAAAAAAAAAAAAAAAAAAAAGp1XIxaLbxvW8TW0fdtkbUifEZMd5pbcOf0XSa4cRWsbViZtM95ns6GtdkaYUV8ExbNlnLbtIAMI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8438" name="AutoShape 4" descr="data:image/jpg;base64,/9j/4AAQSkZJRgABAQAAAQABAAD/2wCEAAkGBhAODQ8PDxAPDw8NDQwMDQ0NDQ8NDg4NFBAVFRQQEhIXGyYeFxkjGRISHy8gIycpLCwsFR4xNTAqNSYrLCkBCQoKDgwOGg8PGikhHR8sKSwpKTApLCkpNSkpKSwsLC0pKiwsKSwsKSksKSkpKiopLCksKTUsMykqLDAsNSwsKf/AABEIAOEA4QMBIgACEQEDEQH/xAAbAAEAAgMBAQAAAAAAAAAAAAAAAgMEBQYBB//EADIQAQACAAUCAwYGAgMBAAAAAAABAgMEBRESIUExUWEGEyIyccEUUoGRodFCcjNisSP/xAAaAQEAAgMBAAAAAAAAAAAAAAAAAQIDBAYF/8QAKhEBAAICAgEDAwIHAAAAAAAAAAECAxEEEjEFEyEyUWEigRRBcaHR4fD/2gAMAwEAAhEDEQA/APuIAAAAAAAAAAAAAAAAAAAAAAAAAAAAAAAAAAAAAAAAAAAAAAAAAAAAAAAAAAAAAAAAAA8tbaN56bd5YGPrNK9I3tPp4fubXrS1/phsBpLa5efCsfzJXXL96x/MI2zfwuRuxrcHW6T0tE1/mGfTEi0bxMTHnBE7YbY7U+qEwEqAAA8liY+qYdO+8+VeotWs2+IhmDUX13yp+8vI16e9P5RuGb+GyfZuBr8HWcO3jvWfXrDOpeJjeJiYnvBtitS1PqhIBKgAAAAAAAAAApzGYrh1m1u3bzWXttG89nM6jnve3/616Vj7omWxgw+7b8J5rPWxZ8q9qwqrEQp95shOOh60U1Go8MvnBzhhfiHn4kT7cs2YiUsHMWw53rP1jtLDjMJxjCJp8al02Sz1cWPK0eNWU5LCzE0tFqztMOlyWbjFpFo/WPKUxLy+Rg9v5jwyFWYzFcOu9p2+6WLixWs2npEdZcznM7OLfefCPCPQmVcGGck/hfm9Svi9I+GvlDHisKpxUJx1Xq1x9Y1WGVvByhhzmHn4hK3SWXMRKeBmr4U71np3ifCWHGOn70RNNxqXT5LO1xa7x0nvXyZLkcvmpw7xaP1j0dTl8eL1i0eExumJeXyMHtzuPErQEtUAAAAAAB5INXr2c4Ye0eNun6d3MTjMv2mze+Nx/LEf20lswpMuh4eDWKPyy75hTbMsO+Optio234xM6cyfiWvnFPem2T2mzrmVtMy1MYqcY5tWcTcVzLZ6NqXDE4zPw22if7czGYTjMG2vk48XrNZdb7Qaj1jDifDrb6+TSTmGutmpmd5neZ7oWzBtXFxfbrFWfbMqrZlg2xlc4xtsxiZ05k/EtfOKe9Nre02dcyupmWojGW0xzas4m3983fs7nes4c/WPu5OuYbDSc5xxqT6xv9E7afIwdscw70RpO8JLuaAAAAAAEMSekpq8f5f2Ex5fOdfzW+ZxPS0x/LWTjLdZrP4jE/2lgzVh27fDSIx1/otnFRm6qXm5tn6ruZzU8jkg6roulF1HI5J2dWTGIlGKxeb3mbV6Mn3rz3rH5vOZs6L5xEZup5HI2nqt5nNTyORtPVd7xKMVj7vYNnVlRjL8tmdr1+rAiFmBT46/WBjtSNPrWSvypWfOKz+8Mhh6X/xU/wBKf+MxmcPeNWmAAUAAAAFWY+WVqOJXeJgTHl819oMDjmL+szLV2o6r2oyfheO3w2+zmrQxzDsuJk74oliWhCWReqi0KN6FcybkoTIvpLkckNzdCdLORyVbnINLeRyVcnvINJ8jkhyNw0nu93QiUoEaThZWEawupVKkva1ZeSweWJWPWFVKt37O5Tlic58Kdf17LaaufJ0pNnbZCu1dvLaP2hlKstTasLWVxV53aQAVAAAAAAanVspFonf5bRtPp6uFz+UnCvNZj6T6PpuNhxaNpc3q2mRaONun5L+XpPorMPY9P5XSesuKtCi9Wfm8pbCtNbRsxLwpMOmpMTG4YlqqpZV6qL1VlnhVMo7vbIShfSW7zdGZeboTpPc5Ibvdw0nu9hCE6pRpOqytUaQvpVMKSlSq+kI1hk5bL2xLRWsTO6zBaYj5lLLYE4lorWN5no7bRshFYisf49bT52YOk6Xw+GvW8/Nb8vpDpstgRSu0LxDnOfy+36arYh6CzxAAAAAAAABVj5eLxtK0ExMx8w5rUdMjbjeOVe1o+arltQ0e2H8VfipPhaPu+l3w4tG0w1eb0vbead/Gs9YmPorMPW4nPmnxP+nzS0Kb1dZqOg1vvx/+d/yz8s/SXN5vJ3wrcb1mPqrMOlwcimXx5+zAtVVaGTaFN6qTDdhTKKcwjMKrvHsGyUQD2IW0qjWq6sLRCsp0hdWHuWy1sSYrWJmZ9HS6doFaTE3jnf8AJHhH1leIaWfPTF58/ZrNP0i+L1n4aR42l1Om6XERxw42j/K8/Nb+oZ+U0uZ2m/hHhWOkR+ja4eHFY2iFohzXL583+IV5bKxhxtC8FnkTMzO5ABAAAAAAAAAAAADGzORriR1hpNQ0npxvXnTt+av0l0iNq7wjTYxZ7Y5+Hy/VdAth73w/ip386/WGjvD61nNM8bU6T3jtPpMOO1v2ei298KNrR1th/eqsw6fhepVv+m8/v/lyU1Qmq69Zidp6TCEqae9CEVSiHr2DQlWG20rRb407z8NI8bT4L9D0CcTbExOlO0d7T5Q7jIaXvEbxxrG3GkeC0Q8bneoVxbrXz/392DpmkRWOOHHGO95+a39N9lchXDjw695ZFMOKxtCS7lM3ItkkAS1gAAAAAAAAAAAAAAAAADZhZ3IRfrHS0eGzNBatprO4fPvaL2f574lI2xK9b1jwmPzQ4228TtPjD7NnsnyjePmjq+fe1Wicd8akbRM7XrH+M/0pMOs9L9Qi+sd/2czu6H2e0L3kxi4kTwiekd7T5QwvZ7SJzGJvPSlOtp+z6VpmnxERO21axtSvaIIhsep86MMdK+f5vdP07babRttG1a9ojybSIIh6u4y+SbzuQAUAAAAAAAAAAAAAAAAAAAAAAGp1XIxaLbxvW8TW0fdtkbUifEZMd5pbcOf0XSa4cRWsbViZtM95ns6GtdkaYUV8ExbNlnLbtIAMIA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6152" name="Picture 8" descr="http://t2.gstatic.com/images?q=tbn:ANd9GcSBmVK7O7vracZRZu-GJI6HK5dzk9U0eO8l3k4_2JAjEbQtS7yY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9499">
            <a:off x="6431128" y="3306929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rickischultz.files.wordpress.com/2010/01/broken-heart.jpg"/>
          <p:cNvPicPr>
            <a:picLocks noChangeAspect="1" noChangeArrowheads="1"/>
          </p:cNvPicPr>
          <p:nvPr/>
        </p:nvPicPr>
        <p:blipFill rotWithShape="1">
          <a:blip r:embed="rId3" cstate="print"/>
          <a:srcRect r="50000"/>
          <a:stretch/>
        </p:blipFill>
        <p:spPr bwMode="auto">
          <a:xfrm>
            <a:off x="1219200" y="3429000"/>
            <a:ext cx="65127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rickischultz.files.wordpress.com/2010/01/broken-heart.jpg"/>
          <p:cNvPicPr>
            <a:picLocks noChangeAspect="1" noChangeArrowheads="1"/>
          </p:cNvPicPr>
          <p:nvPr/>
        </p:nvPicPr>
        <p:blipFill rotWithShape="1">
          <a:blip r:embed="rId3" cstate="print"/>
          <a:srcRect l="50561" t="-11955" b="-419"/>
          <a:stretch/>
        </p:blipFill>
        <p:spPr bwMode="auto">
          <a:xfrm>
            <a:off x="3962400" y="3352800"/>
            <a:ext cx="643959" cy="12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photoweeklyonline.com/wp-content/uploads/2011/08/Barbie_Ken_wedding_25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5809"/>
          <a:stretch/>
        </p:blipFill>
        <p:spPr bwMode="auto">
          <a:xfrm>
            <a:off x="6206429" y="4845540"/>
            <a:ext cx="1855228" cy="18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97928" y="3613666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3576837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itchFamily="2" charset="2"/>
              </a:rPr>
              <a:t>+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6157" y="5410200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5219884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itchFamily="2" charset="2"/>
              </a:rPr>
              <a:t>+</a:t>
            </a:r>
            <a:endParaRPr lang="en-US" sz="4800" dirty="0"/>
          </a:p>
        </p:txBody>
      </p:sp>
      <p:pic>
        <p:nvPicPr>
          <p:cNvPr id="2052" name="Picture 4" descr="http://images.sodahead.com/polls/002728589/824536640_ken_barbie_xlarge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90897" y="4930908"/>
            <a:ext cx="1175146" cy="16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images.sodahead.com/polls/002728589/824536640_ken_barbie_xlarge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537347" y="4948227"/>
            <a:ext cx="1175146" cy="16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9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Synthesis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endParaRPr lang="en-US" sz="3600" dirty="0" smtClean="0"/>
          </a:p>
          <a:p>
            <a:pPr algn="ctr">
              <a:buNone/>
            </a:pPr>
            <a:r>
              <a:rPr lang="en-US" sz="6000" dirty="0" smtClean="0">
                <a:latin typeface="Constantia" pitchFamily="18" charset="0"/>
              </a:rPr>
              <a:t>__</a:t>
            </a:r>
            <a:r>
              <a:rPr lang="en-US" sz="6000" dirty="0" smtClean="0">
                <a:solidFill>
                  <a:srgbClr val="FF00FF"/>
                </a:solidFill>
                <a:latin typeface="Constantia" pitchFamily="18" charset="0"/>
              </a:rPr>
              <a:t>Ca</a:t>
            </a:r>
            <a:r>
              <a:rPr lang="en-US" sz="6000" baseline="30000" dirty="0" smtClean="0">
                <a:solidFill>
                  <a:srgbClr val="FF00FF"/>
                </a:solidFill>
                <a:latin typeface="Constantia" pitchFamily="18" charset="0"/>
              </a:rPr>
              <a:t> </a:t>
            </a:r>
            <a:r>
              <a:rPr lang="en-US" sz="6000" dirty="0" smtClean="0">
                <a:latin typeface="Constantia" pitchFamily="18" charset="0"/>
              </a:rPr>
              <a:t> +  __</a:t>
            </a:r>
            <a:r>
              <a:rPr lang="en-US" sz="6000" dirty="0" smtClean="0">
                <a:solidFill>
                  <a:srgbClr val="0070C0"/>
                </a:solidFill>
                <a:latin typeface="Constantia" pitchFamily="18" charset="0"/>
              </a:rPr>
              <a:t>Cl</a:t>
            </a:r>
            <a:r>
              <a:rPr lang="en-US" sz="6000" baseline="-25000" dirty="0" smtClean="0">
                <a:solidFill>
                  <a:srgbClr val="0070C0"/>
                </a:solidFill>
                <a:latin typeface="Constantia" pitchFamily="18" charset="0"/>
              </a:rPr>
              <a:t>2</a:t>
            </a:r>
            <a:r>
              <a:rPr lang="en-US" sz="6000" baseline="30000" dirty="0" smtClean="0">
                <a:latin typeface="Constantia" pitchFamily="18" charset="0"/>
              </a:rPr>
              <a:t> </a:t>
            </a:r>
            <a:r>
              <a:rPr lang="en-US" sz="6000" dirty="0" smtClean="0">
                <a:latin typeface="Constantia" pitchFamily="18" charset="0"/>
              </a:rPr>
              <a:t> </a:t>
            </a:r>
            <a:r>
              <a:rPr lang="en-US" sz="6000" dirty="0" smtClean="0">
                <a:latin typeface="Constantia" pitchFamily="18" charset="0"/>
                <a:sym typeface="Wingdings" pitchFamily="2" charset="2"/>
              </a:rPr>
              <a:t> __</a:t>
            </a:r>
            <a:r>
              <a:rPr lang="en-US" sz="6000" dirty="0" smtClean="0">
                <a:solidFill>
                  <a:srgbClr val="FF00FF"/>
                </a:solidFill>
                <a:latin typeface="Constantia" pitchFamily="18" charset="0"/>
                <a:sym typeface="Wingdings" pitchFamily="2" charset="2"/>
              </a:rPr>
              <a:t>C</a:t>
            </a:r>
            <a:r>
              <a:rPr lang="en-US" sz="6000" dirty="0" smtClean="0">
                <a:solidFill>
                  <a:srgbClr val="FF00FF"/>
                </a:solidFill>
                <a:latin typeface="Constantia" pitchFamily="18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Constantia" pitchFamily="18" charset="0"/>
              </a:rPr>
              <a:t>Cl</a:t>
            </a:r>
            <a:r>
              <a:rPr lang="en-US" sz="6000" baseline="-25000" dirty="0">
                <a:solidFill>
                  <a:srgbClr val="FF00FF"/>
                </a:solidFill>
                <a:latin typeface="Constantia" pitchFamily="18" charset="0"/>
              </a:rPr>
              <a:t>2</a:t>
            </a:r>
            <a:endParaRPr lang="en-US" sz="6000" baseline="-250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97305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9718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1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297305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4495800" y="3962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4343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19200" y="5599093"/>
            <a:ext cx="3048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A:    Chorine is diatomic!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648200"/>
            <a:ext cx="3048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Q: </a:t>
            </a:r>
            <a:r>
              <a:rPr lang="en-US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Where did that 2 come from?</a:t>
            </a:r>
            <a:endParaRPr lang="en-US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27571" y="3993139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098971" y="4374139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50971" y="5629832"/>
            <a:ext cx="3048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A:   Crisscrossing charges!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0971" y="4678939"/>
            <a:ext cx="3048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Q: </a:t>
            </a:r>
            <a:r>
              <a:rPr lang="en-US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Where did that 2 come from?</a:t>
            </a:r>
            <a:endParaRPr lang="en-US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1400835" y="890826"/>
            <a:ext cx="6523965" cy="861774"/>
          </a:xfr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5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Decomposition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5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Reaction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838200" y="1752600"/>
            <a:ext cx="708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FF"/>
                </a:solidFill>
                <a:latin typeface="Constantia" pitchFamily="18" charset="0"/>
              </a:rPr>
              <a:t>A</a:t>
            </a:r>
            <a:r>
              <a:rPr lang="en-US" sz="8000" dirty="0">
                <a:solidFill>
                  <a:srgbClr val="00B0F0"/>
                </a:solidFill>
                <a:latin typeface="Constantia" pitchFamily="18" charset="0"/>
              </a:rPr>
              <a:t>B</a:t>
            </a:r>
            <a:r>
              <a:rPr lang="en-US" sz="8000" dirty="0">
                <a:latin typeface="Constantia" pitchFamily="18" charset="0"/>
              </a:rPr>
              <a:t>   </a:t>
            </a:r>
            <a:r>
              <a:rPr lang="en-US" sz="8000" dirty="0">
                <a:latin typeface="Constantia" pitchFamily="18" charset="0"/>
                <a:sym typeface="Wingdings" pitchFamily="2" charset="2"/>
              </a:rPr>
              <a:t>  </a:t>
            </a:r>
            <a:r>
              <a:rPr lang="en-US" sz="8000" dirty="0">
                <a:solidFill>
                  <a:srgbClr val="FF00FF"/>
                </a:solidFill>
                <a:latin typeface="Constantia" pitchFamily="18" charset="0"/>
                <a:sym typeface="Wingdings" pitchFamily="2" charset="2"/>
              </a:rPr>
              <a:t>A</a:t>
            </a:r>
            <a:r>
              <a:rPr lang="en-US" sz="8000" dirty="0">
                <a:latin typeface="Constantia" pitchFamily="18" charset="0"/>
                <a:sym typeface="Wingdings" pitchFamily="2" charset="2"/>
              </a:rPr>
              <a:t>  +   </a:t>
            </a:r>
            <a:r>
              <a:rPr lang="en-US" sz="8000" dirty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B</a:t>
            </a:r>
            <a:endParaRPr lang="en-US" sz="8000" dirty="0">
              <a:solidFill>
                <a:srgbClr val="00B0F0"/>
              </a:solidFill>
              <a:latin typeface="Constantia" pitchFamily="18" charset="0"/>
            </a:endParaRPr>
          </a:p>
        </p:txBody>
      </p:sp>
      <p:pic>
        <p:nvPicPr>
          <p:cNvPr id="1028" name="Picture 4" descr="http://www.freshstartfoods.com/east/productpics/1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97810"/>
            <a:ext cx="1682336" cy="13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cial.taylorstrategy.com/smpr/smr/taco_bell/images/full/doritos_locos_tacos_product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1945077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aturalnoshing.files.wordpress.com/2011/08/tacos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12280" r="22722" b="12954"/>
          <a:stretch/>
        </p:blipFill>
        <p:spPr bwMode="auto">
          <a:xfrm>
            <a:off x="6574969" y="2899873"/>
            <a:ext cx="1883229" cy="200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.bp.blogspot.com/_hdEIaltWO7M/SwaoGALr5II/AAAAAAAAFEM/Oxwo4W62pKI/s1600/browni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68" y="5029200"/>
            <a:ext cx="2188031" cy="16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weets.seriouseats.com/images/20120425-203033-perfect-chocolate-browni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r="12651"/>
          <a:stretch/>
        </p:blipFill>
        <p:spPr bwMode="auto">
          <a:xfrm>
            <a:off x="533400" y="4834254"/>
            <a:ext cx="1850571" cy="16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420718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5334000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" pitchFamily="2" charset="2"/>
              </a:rPr>
              <a:t>+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90157" y="5195459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3328384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itchFamily="2" charset="2"/>
              </a:rPr>
              <a:t>+</a:t>
            </a:r>
            <a:endParaRPr lang="en-US" sz="4800" dirty="0"/>
          </a:p>
        </p:txBody>
      </p:sp>
      <p:pic>
        <p:nvPicPr>
          <p:cNvPr id="1038" name="Picture 14" descr="http://4.bp.blogspot.com/-bpa0BMX0l_8/UIqmj_sTXGI/AAAAAAAAGho/BahdkFcP9tk/s1600/1IMG_64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0771" r="25536" b="15182"/>
          <a:stretch/>
        </p:blipFill>
        <p:spPr bwMode="auto">
          <a:xfrm>
            <a:off x="3791378" y="4867276"/>
            <a:ext cx="1967165" cy="15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3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1392705" y="1143000"/>
            <a:ext cx="6195607" cy="769441"/>
          </a:xfr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Decomposition </a:t>
            </a:r>
            <a:r>
              <a:rPr lang="en-US" sz="4400" dirty="0">
                <a:solidFill>
                  <a:srgbClr val="0070C0"/>
                </a:solidFill>
              </a:rPr>
              <a:t>Reaction</a:t>
            </a:r>
            <a:endParaRPr lang="en-US" sz="4400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6419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FF00FF"/>
                </a:solidFill>
                <a:latin typeface="Andalus" pitchFamily="18" charset="-78"/>
                <a:cs typeface="Andalus" pitchFamily="18" charset="-78"/>
              </a:rPr>
              <a:t>__Na</a:t>
            </a:r>
            <a:r>
              <a:rPr lang="en-US" sz="60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Cl</a:t>
            </a:r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6000" dirty="0">
                <a:latin typeface="Andalus" pitchFamily="18" charset="-78"/>
                <a:cs typeface="Andalus" pitchFamily="18" charset="-78"/>
                <a:sym typeface="Wingdings" pitchFamily="2" charset="2"/>
              </a:rPr>
              <a:t> </a:t>
            </a:r>
            <a:r>
              <a:rPr lang="en-US" sz="6000" dirty="0" smtClean="0">
                <a:solidFill>
                  <a:srgbClr val="FF00FF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__Na</a:t>
            </a:r>
            <a:r>
              <a:rPr lang="en-US" sz="6000" baseline="300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60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6000" dirty="0">
                <a:latin typeface="Andalus" pitchFamily="18" charset="-78"/>
                <a:cs typeface="Andalus" pitchFamily="18" charset="-78"/>
                <a:sym typeface="Wingdings" pitchFamily="2" charset="2"/>
              </a:rPr>
              <a:t>+ </a:t>
            </a:r>
            <a:r>
              <a:rPr lang="en-US" sz="60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__Cl</a:t>
            </a:r>
            <a:r>
              <a:rPr lang="en-US" sz="6000" baseline="-25000" dirty="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  <a:sym typeface="Wingdings" pitchFamily="2" charset="2"/>
              </a:rPr>
              <a:t>2</a:t>
            </a:r>
            <a:r>
              <a:rPr lang="en-US" sz="6000" baseline="300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r>
              <a:rPr lang="en-US" sz="6000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 </a:t>
            </a:r>
            <a:endParaRPr lang="en-US" sz="6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473404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2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4384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24384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2</a:t>
            </a:r>
            <a:endParaRPr lang="en-US" sz="7200" dirty="0"/>
          </a:p>
        </p:txBody>
      </p:sp>
      <p:sp>
        <p:nvSpPr>
          <p:cNvPr id="10" name="Oval 9"/>
          <p:cNvSpPr/>
          <p:nvPr/>
        </p:nvSpPr>
        <p:spPr>
          <a:xfrm>
            <a:off x="8039100" y="3153563"/>
            <a:ext cx="533400" cy="485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72400" y="36576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4913293"/>
            <a:ext cx="3048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A:    Chorine is diatomic!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3962400"/>
            <a:ext cx="304800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Q: </a:t>
            </a:r>
            <a:r>
              <a:rPr lang="en-US" sz="2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Where did that 2 come from?</a:t>
            </a:r>
            <a:endParaRPr lang="en-US" sz="28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00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2" grpId="0"/>
      <p:bldP spid="15" grpId="0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48678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FF0000"/>
                </a:solidFill>
              </a:rPr>
              <a:t>HYDRO</a:t>
            </a:r>
            <a:r>
              <a:rPr lang="en-US" u="sng" dirty="0" smtClean="0"/>
              <a:t>CARBONS</a:t>
            </a:r>
          </a:p>
        </p:txBody>
      </p:sp>
      <p:sp>
        <p:nvSpPr>
          <p:cNvPr id="23554" name="Content Placeholder 3"/>
          <p:cNvSpPr>
            <a:spLocks noGrp="1"/>
          </p:cNvSpPr>
          <p:nvPr>
            <p:ph idx="1"/>
          </p:nvPr>
        </p:nvSpPr>
        <p:spPr>
          <a:xfrm>
            <a:off x="0" y="1622585"/>
            <a:ext cx="9144000" cy="3705630"/>
          </a:xfrm>
        </p:spPr>
        <p:txBody>
          <a:bodyPr>
            <a:spAutoFit/>
          </a:bodyPr>
          <a:lstStyle/>
          <a:p>
            <a:pPr eaLnBrk="1" hangingPunct="1"/>
            <a:r>
              <a:rPr lang="en-US" u="sng" dirty="0" smtClean="0"/>
              <a:t>Hydrocarbon -</a:t>
            </a:r>
            <a:r>
              <a:rPr lang="en-US" dirty="0" smtClean="0"/>
              <a:t> a compound that ONLY contains         and</a:t>
            </a:r>
          </a:p>
          <a:p>
            <a:pPr algn="ctr" eaLnBrk="1" hangingPunct="1">
              <a:buNone/>
            </a:pPr>
            <a:endParaRPr lang="en-US" dirty="0" smtClean="0"/>
          </a:p>
          <a:p>
            <a:pPr algn="ctr" eaLnBrk="1" hangingPunct="1">
              <a:buNone/>
            </a:pPr>
            <a:r>
              <a:rPr lang="en-US" i="1" dirty="0" smtClean="0"/>
              <a:t>Usually</a:t>
            </a:r>
            <a:r>
              <a:rPr lang="en-US" dirty="0" smtClean="0"/>
              <a:t> you see            in the reaction too.</a:t>
            </a:r>
          </a:p>
          <a:p>
            <a:pPr algn="ctr" eaLnBrk="1" hangingPunct="1">
              <a:buNone/>
            </a:pPr>
            <a:endParaRPr lang="en-US" dirty="0" smtClean="0"/>
          </a:p>
          <a:p>
            <a:r>
              <a:rPr lang="en-US" sz="3200" dirty="0" smtClean="0"/>
              <a:t>Makes a RAPID FLAME!</a:t>
            </a:r>
          </a:p>
          <a:p>
            <a:endParaRPr lang="en-US" sz="3200" dirty="0" smtClean="0"/>
          </a:p>
          <a:p>
            <a:r>
              <a:rPr lang="en-US" sz="3200" dirty="0" smtClean="0"/>
              <a:t>Always produces    </a:t>
            </a:r>
            <a:r>
              <a:rPr lang="en-US" sz="3200" dirty="0" smtClean="0">
                <a:sym typeface="Wingdings" pitchFamily="2" charset="2"/>
              </a:rPr>
              <a:t>      CO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     +      H</a:t>
            </a:r>
            <a:r>
              <a:rPr lang="en-US" sz="3200" baseline="-25000" dirty="0" smtClean="0">
                <a:sym typeface="Wingdings" pitchFamily="2" charset="2"/>
              </a:rPr>
              <a:t>2</a:t>
            </a:r>
            <a:r>
              <a:rPr lang="en-US" sz="3200" dirty="0" smtClean="0">
                <a:sym typeface="Wingdings" pitchFamily="2" charset="2"/>
              </a:rPr>
              <a:t>O</a:t>
            </a:r>
            <a:r>
              <a:rPr lang="en-US" sz="3200" dirty="0" smtClean="0"/>
              <a:t>  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 descr="http://www.bpc.edu/mathscience/chemistry/images/periodic_table_of_elements.jpg"/>
          <p:cNvPicPr>
            <a:picLocks noChangeAspect="1" noChangeArrowheads="1"/>
          </p:cNvPicPr>
          <p:nvPr/>
        </p:nvPicPr>
        <p:blipFill>
          <a:blip r:embed="rId2" cstate="print"/>
          <a:srcRect r="94167" b="88673"/>
          <a:stretch>
            <a:fillRect/>
          </a:stretch>
        </p:blipFill>
        <p:spPr bwMode="auto">
          <a:xfrm>
            <a:off x="7162800" y="1371600"/>
            <a:ext cx="60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bpc.edu/mathscience/chemistry/images/periodic_table_of_elements.jpg"/>
          <p:cNvPicPr>
            <a:picLocks noChangeAspect="1" noChangeArrowheads="1"/>
          </p:cNvPicPr>
          <p:nvPr/>
        </p:nvPicPr>
        <p:blipFill rotWithShape="1">
          <a:blip r:embed="rId2" cstate="print"/>
          <a:srcRect l="73311" t="10843" r="21129" b="78701"/>
          <a:stretch/>
        </p:blipFill>
        <p:spPr bwMode="auto">
          <a:xfrm>
            <a:off x="8458200" y="1377188"/>
            <a:ext cx="609600" cy="6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bpc.edu/mathscience/chemistry/images/periodic_table_of_elements.jpg"/>
          <p:cNvPicPr>
            <a:picLocks noChangeAspect="1" noChangeArrowheads="1"/>
          </p:cNvPicPr>
          <p:nvPr/>
        </p:nvPicPr>
        <p:blipFill rotWithShape="1">
          <a:blip r:embed="rId2" cstate="print"/>
          <a:srcRect l="83639" t="10327" r="10801" b="78576"/>
          <a:stretch/>
        </p:blipFill>
        <p:spPr bwMode="auto">
          <a:xfrm>
            <a:off x="3962400" y="2209800"/>
            <a:ext cx="696501" cy="8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jleonard\AppData\Local\Microsoft\Windows\Temporary Internet Files\Content.IE5\53HAZVDI\MC9004348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3321719"/>
            <a:ext cx="923710" cy="9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jleonard\AppData\Local\Microsoft\Windows\Temporary Internet Files\Content.IE5\53HAZVDI\MC9004348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33" y="3343490"/>
            <a:ext cx="923710" cy="9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jleonard\AppData\Local\Microsoft\Windows\Temporary Internet Files\Content.IE5\53HAZVDI\MC90043481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21" y="3321719"/>
            <a:ext cx="923710" cy="9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leonard\AppData\Local\Microsoft\Windows\Temporary Internet Files\Content.IE5\W2IARQ7J\MC90044175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10" y="51990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thepower.org/boy-breath-cold_artic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0" b="7807"/>
          <a:stretch/>
        </p:blipFill>
        <p:spPr bwMode="auto">
          <a:xfrm>
            <a:off x="4326284" y="5365568"/>
            <a:ext cx="1349828" cy="10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69882" y="5490000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itchFamily="2" charset="2"/>
              </a:rPr>
              <a:t>+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242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590800"/>
            <a:ext cx="52578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Which is a hydrocarbon?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  C</a:t>
            </a:r>
            <a:r>
              <a:rPr lang="en-US" sz="3600" baseline="-25000" dirty="0">
                <a:latin typeface="Andalus" pitchFamily="18" charset="-78"/>
                <a:cs typeface="Andalus" pitchFamily="18" charset="-78"/>
              </a:rPr>
              <a:t>2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H</a:t>
            </a:r>
            <a:r>
              <a:rPr lang="en-US" sz="3600" baseline="-25000" dirty="0">
                <a:latin typeface="Andalus" pitchFamily="18" charset="-78"/>
                <a:cs typeface="Andalus" pitchFamily="18" charset="-78"/>
              </a:rPr>
              <a:t>3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O</a:t>
            </a:r>
            <a:r>
              <a:rPr lang="en-US" sz="3600" baseline="-25000" dirty="0">
                <a:latin typeface="Andalus" pitchFamily="18" charset="-78"/>
                <a:cs typeface="Andalus" pitchFamily="18" charset="-78"/>
              </a:rPr>
              <a:t>4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CO</a:t>
            </a:r>
            <a:r>
              <a:rPr lang="en-US" sz="3600" baseline="-25000" dirty="0" smtClean="0">
                <a:latin typeface="Andalus" pitchFamily="18" charset="-78"/>
                <a:cs typeface="Andalus" pitchFamily="18" charset="-78"/>
              </a:rPr>
              <a:t>2</a:t>
            </a:r>
            <a:endParaRPr lang="en-US" sz="3600" baseline="-25000" dirty="0">
              <a:latin typeface="Andalus" pitchFamily="18" charset="-78"/>
              <a:cs typeface="Andalus" pitchFamily="18" charset="-78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  CH</a:t>
            </a:r>
            <a:r>
              <a:rPr lang="en-US" sz="3600" baseline="-25000" dirty="0">
                <a:latin typeface="Andalus" pitchFamily="18" charset="-78"/>
                <a:cs typeface="Andalus" pitchFamily="18" charset="-78"/>
              </a:rPr>
              <a:t>2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3600" dirty="0">
                <a:latin typeface="Andalus" pitchFamily="18" charset="-78"/>
                <a:cs typeface="Andalus" pitchFamily="18" charset="-78"/>
              </a:rPr>
              <a:t>  F</a:t>
            </a:r>
            <a:r>
              <a:rPr lang="en-US" sz="3600" baseline="-25000" dirty="0">
                <a:latin typeface="Andalus" pitchFamily="18" charset="-78"/>
                <a:cs typeface="Andalus" pitchFamily="18" charset="-78"/>
              </a:rPr>
              <a:t>4</a:t>
            </a:r>
            <a:r>
              <a:rPr lang="en-US" sz="3600" dirty="0">
                <a:latin typeface="Andalus" pitchFamily="18" charset="-78"/>
                <a:cs typeface="Andalus" pitchFamily="18" charset="-78"/>
              </a:rPr>
              <a:t>H</a:t>
            </a:r>
            <a:r>
              <a:rPr lang="en-US" sz="3600" baseline="-25000" dirty="0">
                <a:latin typeface="Andalus" pitchFamily="18" charset="-78"/>
                <a:cs typeface="Andalus" pitchFamily="18" charset="-78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 rot="10800000">
            <a:off x="571500" y="3060918"/>
            <a:ext cx="68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</a:p>
          <a:p>
            <a:endParaRPr lang="en-US" sz="40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sz="3600" dirty="0" smtClean="0">
                <a:solidFill>
                  <a:srgbClr val="FF0000"/>
                </a:solidFill>
                <a:sym typeface="Wingdings" pitchFamily="2" charset="2"/>
              </a:rPr>
              <a:t>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u="sng" dirty="0" smtClean="0">
                <a:solidFill>
                  <a:srgbClr val="FF0000"/>
                </a:solidFill>
              </a:rPr>
              <a:t>HYDRO</a:t>
            </a:r>
            <a:r>
              <a:rPr lang="en-US" u="sng" dirty="0" smtClean="0"/>
              <a:t>CARBONS</a:t>
            </a:r>
          </a:p>
        </p:txBody>
      </p:sp>
    </p:spTree>
    <p:extLst>
      <p:ext uri="{BB962C8B-B14F-4D97-AF65-F5344CB8AC3E}">
        <p14:creationId xmlns:p14="http://schemas.microsoft.com/office/powerpoint/2010/main" val="262881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345108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onstantia" pitchFamily="18" charset="0"/>
              </a:rPr>
              <a:t>__C</a:t>
            </a:r>
            <a:r>
              <a:rPr lang="en-US" sz="4000" baseline="-25000" dirty="0" smtClean="0">
                <a:solidFill>
                  <a:srgbClr val="0070C0"/>
                </a:solidFill>
                <a:latin typeface="Constantia" pitchFamily="18" charset="0"/>
              </a:rPr>
              <a:t>3</a:t>
            </a:r>
            <a:r>
              <a:rPr lang="en-US" sz="4000" dirty="0" smtClean="0">
                <a:solidFill>
                  <a:srgbClr val="0070C0"/>
                </a:solidFill>
                <a:latin typeface="Constantia" pitchFamily="18" charset="0"/>
              </a:rPr>
              <a:t>H</a:t>
            </a:r>
            <a:r>
              <a:rPr lang="en-US" sz="4000" baseline="-25000" dirty="0" smtClean="0">
                <a:solidFill>
                  <a:srgbClr val="0070C0"/>
                </a:solidFill>
                <a:latin typeface="Constantia" pitchFamily="18" charset="0"/>
              </a:rPr>
              <a:t>8</a:t>
            </a:r>
            <a:r>
              <a:rPr lang="en-US" sz="4000" dirty="0" smtClean="0">
                <a:solidFill>
                  <a:srgbClr val="0070C0"/>
                </a:solidFill>
                <a:latin typeface="Constantia" pitchFamily="18" charset="0"/>
              </a:rPr>
              <a:t>O  +  __O</a:t>
            </a:r>
            <a:r>
              <a:rPr lang="en-US" sz="4000" baseline="-25000" dirty="0" smtClean="0">
                <a:solidFill>
                  <a:srgbClr val="0070C0"/>
                </a:solidFill>
                <a:latin typeface="Constantia" pitchFamily="18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Constantia" pitchFamily="18" charset="0"/>
              </a:rPr>
              <a:t>   </a:t>
            </a:r>
            <a:r>
              <a:rPr lang="en-US" sz="4000" dirty="0" smtClean="0">
                <a:latin typeface="Constantia" pitchFamily="18" charset="0"/>
                <a:sym typeface="Wingdings" pitchFamily="2" charset="2"/>
              </a:rPr>
              <a:t>  </a:t>
            </a:r>
            <a:r>
              <a:rPr lang="en-US" sz="4000" dirty="0" smtClean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__CO</a:t>
            </a:r>
            <a:r>
              <a:rPr lang="en-US" sz="4000" baseline="-25000" dirty="0" smtClean="0">
                <a:solidFill>
                  <a:srgbClr val="FF0000"/>
                </a:solidFill>
                <a:latin typeface="Constantia" pitchFamily="18" charset="0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+ </a:t>
            </a:r>
            <a:r>
              <a:rPr lang="en-US" sz="4000" dirty="0" smtClean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__H</a:t>
            </a:r>
            <a:r>
              <a:rPr lang="en-US" sz="4000" baseline="-25000" dirty="0" smtClean="0">
                <a:solidFill>
                  <a:srgbClr val="FF0000"/>
                </a:solidFill>
                <a:latin typeface="Constantia" pitchFamily="18" charset="0"/>
              </a:rPr>
              <a:t>2</a:t>
            </a:r>
            <a:r>
              <a:rPr lang="en-US" sz="4000" dirty="0" smtClean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O</a:t>
            </a:r>
            <a:endParaRPr lang="en-US" sz="4000" dirty="0">
              <a:solidFill>
                <a:srgbClr val="FF0000"/>
              </a:solidFill>
              <a:latin typeface="Constantia" pitchFamily="18" charset="0"/>
              <a:sym typeface="Wingdings" pitchFamily="2" charset="2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4397829" y="3222486"/>
            <a:ext cx="228600" cy="228600"/>
          </a:xfrm>
          <a:prstGeom prst="triangl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Combustion Reaction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3276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32691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11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32691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6</a:t>
            </a:r>
            <a:endParaRPr lang="en-US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32766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</a:t>
            </a:r>
          </a:p>
        </p:txBody>
      </p:sp>
      <p:pic>
        <p:nvPicPr>
          <p:cNvPr id="11" name="Picture 4" descr="C:\Users\jleonard\AppData\Local\Microsoft\Windows\Temporary Internet Files\Content.IE5\W2IARQ7J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54803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cthepower.org/boy-breath-cold_artic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0" b="7807"/>
          <a:stretch/>
        </p:blipFill>
        <p:spPr bwMode="auto">
          <a:xfrm>
            <a:off x="4963886" y="4416668"/>
            <a:ext cx="1349828" cy="10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91300" y="4482317"/>
            <a:ext cx="64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itchFamily="2" charset="2"/>
              </a:rPr>
              <a:t>+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4188279" y="4482317"/>
            <a:ext cx="64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74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5" grpId="0"/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1960</TotalTime>
  <Words>255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Unit 7 Chemical Equations and Reactions</vt:lpstr>
      <vt:lpstr>5 Basic Reactions</vt:lpstr>
      <vt:lpstr>PowerPoint Presentation</vt:lpstr>
      <vt:lpstr>Synthesis Reaction</vt:lpstr>
      <vt:lpstr>PowerPoint Presentation</vt:lpstr>
      <vt:lpstr>PowerPoint Presentation</vt:lpstr>
      <vt:lpstr>HYDROCARBONS</vt:lpstr>
      <vt:lpstr>HYDROCARBONS</vt:lpstr>
      <vt:lpstr>Combustion Reaction</vt:lpstr>
      <vt:lpstr>PowerPoint Presentation</vt:lpstr>
      <vt:lpstr>PowerPoint Presentation</vt:lpstr>
      <vt:lpstr>PowerPoint Presentation</vt:lpstr>
      <vt:lpstr>PowerPoint Presentation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Types of Reactions (Part 2)</dc:title>
  <dc:creator>AISD Employee</dc:creator>
  <cp:lastModifiedBy>AISD Employee</cp:lastModifiedBy>
  <cp:revision>69</cp:revision>
  <dcterms:created xsi:type="dcterms:W3CDTF">2012-01-31T17:38:20Z</dcterms:created>
  <dcterms:modified xsi:type="dcterms:W3CDTF">2015-09-10T14:00:30Z</dcterms:modified>
</cp:coreProperties>
</file>