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87" r:id="rId6"/>
    <p:sldId id="259" r:id="rId7"/>
    <p:sldId id="306" r:id="rId8"/>
    <p:sldId id="307" r:id="rId9"/>
    <p:sldId id="280" r:id="rId10"/>
    <p:sldId id="281" r:id="rId11"/>
    <p:sldId id="282" r:id="rId12"/>
    <p:sldId id="288" r:id="rId13"/>
    <p:sldId id="289" r:id="rId14"/>
    <p:sldId id="283" r:id="rId15"/>
    <p:sldId id="284" r:id="rId16"/>
    <p:sldId id="285" r:id="rId17"/>
    <p:sldId id="286" r:id="rId18"/>
    <p:sldId id="290" r:id="rId19"/>
    <p:sldId id="263" r:id="rId20"/>
    <p:sldId id="261" r:id="rId21"/>
    <p:sldId id="291" r:id="rId22"/>
    <p:sldId id="262" r:id="rId23"/>
    <p:sldId id="292" r:id="rId24"/>
    <p:sldId id="293" r:id="rId25"/>
    <p:sldId id="294" r:id="rId26"/>
    <p:sldId id="295" r:id="rId27"/>
    <p:sldId id="296" r:id="rId28"/>
    <p:sldId id="297" r:id="rId29"/>
    <p:sldId id="298" r:id="rId30"/>
    <p:sldId id="299" r:id="rId31"/>
    <p:sldId id="300" r:id="rId32"/>
    <p:sldId id="264" r:id="rId33"/>
    <p:sldId id="267" r:id="rId34"/>
    <p:sldId id="301" r:id="rId35"/>
    <p:sldId id="302" r:id="rId36"/>
    <p:sldId id="303" r:id="rId37"/>
    <p:sldId id="304" r:id="rId38"/>
    <p:sldId id="305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88" d="100"/>
          <a:sy n="88" d="100"/>
        </p:scale>
        <p:origin x="-10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2B17056-2C8C-48A3-BEF7-2FE8A049CF7F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6051128-F47D-490E-9684-BEB0CD65B0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B17056-2C8C-48A3-BEF7-2FE8A049CF7F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051128-F47D-490E-9684-BEB0CD65B0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2B17056-2C8C-48A3-BEF7-2FE8A049CF7F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6051128-F47D-490E-9684-BEB0CD65B0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B17056-2C8C-48A3-BEF7-2FE8A049CF7F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051128-F47D-490E-9684-BEB0CD65B0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2B17056-2C8C-48A3-BEF7-2FE8A049CF7F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6051128-F47D-490E-9684-BEB0CD65B0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B17056-2C8C-48A3-BEF7-2FE8A049CF7F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051128-F47D-490E-9684-BEB0CD65B0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B17056-2C8C-48A3-BEF7-2FE8A049CF7F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051128-F47D-490E-9684-BEB0CD65B0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B17056-2C8C-48A3-BEF7-2FE8A049CF7F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051128-F47D-490E-9684-BEB0CD65B0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2B17056-2C8C-48A3-BEF7-2FE8A049CF7F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051128-F47D-490E-9684-BEB0CD65B0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B17056-2C8C-48A3-BEF7-2FE8A049CF7F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051128-F47D-490E-9684-BEB0CD65B0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B17056-2C8C-48A3-BEF7-2FE8A049CF7F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051128-F47D-490E-9684-BEB0CD65B0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2B17056-2C8C-48A3-BEF7-2FE8A049CF7F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6051128-F47D-490E-9684-BEB0CD65B0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london2012.com/athlete/thompson-richard-1122873/" TargetMode="External"/><Relationship Id="rId3" Type="http://schemas.openxmlformats.org/officeDocument/2006/relationships/hyperlink" Target="http://www.london2012.com/athlete/blake-yohan-1020433/" TargetMode="External"/><Relationship Id="rId7" Type="http://schemas.openxmlformats.org/officeDocument/2006/relationships/hyperlink" Target="http://www.london2012.com/athlete/martina-churandy-1117648/" TargetMode="External"/><Relationship Id="rId2" Type="http://schemas.openxmlformats.org/officeDocument/2006/relationships/hyperlink" Target="http://www.london2012.com/athlete/bolt-usain-1020434/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www.london2012.com/athlete/bailey-ryan-1124747/" TargetMode="External"/><Relationship Id="rId5" Type="http://schemas.openxmlformats.org/officeDocument/2006/relationships/hyperlink" Target="http://www.london2012.com/athlete/gay-tyson-1284191/" TargetMode="External"/><Relationship Id="rId4" Type="http://schemas.openxmlformats.org/officeDocument/2006/relationships/hyperlink" Target="http://www.london2012.com/athlete/gatlin-justin-1132934/" TargetMode="External"/><Relationship Id="rId9" Type="http://schemas.openxmlformats.org/officeDocument/2006/relationships/hyperlink" Target="http://www.london2012.com/athlete/powell-asafa-1020543/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 2: measurement notes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Scientific math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Does precision have </a:t>
            </a:r>
            <a:r>
              <a:rPr dirty="0" smtClean="0"/>
              <a:t>a cost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3520440" cy="457200"/>
          </a:xfrm>
        </p:spPr>
        <p:txBody>
          <a:bodyPr>
            <a:normAutofit/>
          </a:bodyPr>
          <a:lstStyle/>
          <a:p>
            <a:r>
              <a:rPr lang="en-US" b="1" dirty="0" smtClean="0"/>
              <a:t>List Price:</a:t>
            </a:r>
            <a:r>
              <a:rPr lang="en-US" dirty="0" smtClean="0"/>
              <a:t>  $23,200.00 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>
          <a:xfrm>
            <a:off x="4114800" y="4953000"/>
            <a:ext cx="3520440" cy="457200"/>
          </a:xfrm>
        </p:spPr>
        <p:txBody>
          <a:bodyPr/>
          <a:lstStyle/>
          <a:p>
            <a:r>
              <a:rPr lang="en-US" dirty="0" smtClean="0"/>
              <a:t>$47.00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990600" y="1928019"/>
            <a:ext cx="1798637" cy="2697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10087" y="2339975"/>
            <a:ext cx="2195513" cy="219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M ore significant digits = more confidence in t</a:t>
            </a:r>
            <a:r>
              <a:rPr lang="en-US" dirty="0" smtClean="0"/>
              <a:t>he</a:t>
            </a:r>
            <a:r>
              <a:rPr dirty="0" smtClean="0"/>
              <a:t> measurement! 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2"/>
          </p:nvPr>
        </p:nvSpPr>
        <p:spPr>
          <a:xfrm>
            <a:off x="381000" y="1524000"/>
            <a:ext cx="5897880" cy="1398184"/>
          </a:xfrm>
        </p:spPr>
        <p:txBody>
          <a:bodyPr/>
          <a:lstStyle/>
          <a:p>
            <a:r>
              <a:rPr lang="en-US" dirty="0" smtClean="0"/>
              <a:t>2008 Olympics  </a:t>
            </a:r>
            <a:endParaRPr lang="en-US" dirty="0"/>
          </a:p>
        </p:txBody>
      </p:sp>
      <p:pic>
        <p:nvPicPr>
          <p:cNvPr id="13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1447800"/>
            <a:ext cx="2114550" cy="1408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57200" y="3124200"/>
            <a:ext cx="7239000" cy="3381152"/>
          </a:xfrm>
        </p:spPr>
        <p:txBody>
          <a:bodyPr/>
          <a:lstStyle/>
          <a:p>
            <a:r>
              <a:rPr lang="en-US" dirty="0" smtClean="0"/>
              <a:t>9.69 seconds gold</a:t>
            </a:r>
          </a:p>
          <a:p>
            <a:r>
              <a:rPr lang="en-US" dirty="0" smtClean="0"/>
              <a:t>9.89 seconds silver</a:t>
            </a:r>
          </a:p>
          <a:p>
            <a:r>
              <a:rPr lang="en-US" dirty="0" smtClean="0"/>
              <a:t>9.91 seconds bronze </a:t>
            </a:r>
          </a:p>
          <a:p>
            <a:endParaRPr lang="en-US" dirty="0" smtClean="0"/>
          </a:p>
          <a:p>
            <a:r>
              <a:rPr lang="en-US" dirty="0" smtClean="0"/>
              <a:t>I bet Usain Bolt is glad the Olympics didn’t use the Wal-Mart watch.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precision = 7 way tie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 smtClean="0"/>
              <a:t>More digits past the decimal = more precision.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hlinkClick r:id="rId2"/>
              </a:rPr>
              <a:t>BOLT Usain</a:t>
            </a:r>
            <a:r>
              <a:rPr lang="en-US" dirty="0" smtClean="0"/>
              <a:t>9.63 OR </a:t>
            </a:r>
          </a:p>
          <a:p>
            <a:r>
              <a:rPr lang="en-US" dirty="0" smtClean="0">
                <a:hlinkClick r:id="rId3"/>
              </a:rPr>
              <a:t>BLAKE Yohan</a:t>
            </a:r>
            <a:r>
              <a:rPr lang="en-US" dirty="0" smtClean="0"/>
              <a:t>9.75 =PB </a:t>
            </a:r>
          </a:p>
          <a:p>
            <a:r>
              <a:rPr lang="en-US" dirty="0" smtClean="0">
                <a:hlinkClick r:id="rId4"/>
              </a:rPr>
              <a:t>GATLIN Justin</a:t>
            </a:r>
            <a:r>
              <a:rPr lang="en-US" dirty="0" smtClean="0"/>
              <a:t>9.79 </a:t>
            </a:r>
          </a:p>
          <a:p>
            <a:r>
              <a:rPr lang="en-US" dirty="0" smtClean="0">
                <a:hlinkClick r:id="rId5"/>
              </a:rPr>
              <a:t>GAY Tyson</a:t>
            </a:r>
            <a:r>
              <a:rPr lang="en-US" dirty="0" smtClean="0"/>
              <a:t>9.80 </a:t>
            </a:r>
          </a:p>
          <a:p>
            <a:r>
              <a:rPr lang="en-US" dirty="0" smtClean="0">
                <a:hlinkClick r:id="rId6"/>
              </a:rPr>
              <a:t>BAILEY Ryan</a:t>
            </a:r>
            <a:r>
              <a:rPr lang="en-US" dirty="0" smtClean="0"/>
              <a:t>9.88 </a:t>
            </a:r>
          </a:p>
          <a:p>
            <a:r>
              <a:rPr lang="en-US" dirty="0" smtClean="0">
                <a:hlinkClick r:id="rId7"/>
              </a:rPr>
              <a:t>MARTINA Churandy</a:t>
            </a:r>
            <a:r>
              <a:rPr lang="en-US" dirty="0" smtClean="0"/>
              <a:t>9.94 </a:t>
            </a:r>
          </a:p>
          <a:p>
            <a:r>
              <a:rPr lang="en-US" dirty="0" smtClean="0">
                <a:hlinkClick r:id="rId8"/>
              </a:rPr>
              <a:t>THOMPSON Richard</a:t>
            </a:r>
            <a:r>
              <a:rPr lang="en-US" dirty="0" smtClean="0"/>
              <a:t>9.98 </a:t>
            </a:r>
          </a:p>
          <a:p>
            <a:r>
              <a:rPr lang="en-US" dirty="0" smtClean="0">
                <a:hlinkClick r:id="rId9"/>
              </a:rPr>
              <a:t>POWELL Asafa</a:t>
            </a:r>
            <a:r>
              <a:rPr lang="en-US" dirty="0" smtClean="0"/>
              <a:t>11.99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Incredible precision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AWESOME!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5" name="Content Placeholder 4" descr="olympics 100m dash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981074" y="2209800"/>
            <a:ext cx="6791325" cy="4267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One way to gain precision is to estimate the last digit in a measurement.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514600"/>
            <a:ext cx="6858000" cy="39907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Look where the arrow is, it is to the right of 2, but short of 3. It is to the right of 0.8, but short of 0.9. So, I can say the object is more than 2.8 cm, but less than 2.9 cm. We can say this with complete confidence because of the markings on the ruler.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524000"/>
            <a:ext cx="6553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answer: 2.82 cm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2133600"/>
            <a:ext cx="41052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Look and determine the final measurement with estimated last digit.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2133600"/>
            <a:ext cx="480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So, the last digit is estimated</a:t>
            </a:r>
            <a:r>
              <a:rPr lang="en-US" dirty="0" smtClean="0"/>
              <a:t>……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i="1" u="sng" dirty="0" smtClean="0">
                <a:solidFill>
                  <a:srgbClr val="FF0000"/>
                </a:solidFill>
              </a:rPr>
              <a:t>last</a:t>
            </a:r>
            <a:r>
              <a:rPr lang="en-US" dirty="0" smtClean="0"/>
              <a:t> digit is the least precise; you have the least confidence with it because you estimated it. </a:t>
            </a:r>
          </a:p>
          <a:p>
            <a:endParaRPr lang="en-US" dirty="0" smtClean="0"/>
          </a:p>
          <a:p>
            <a:r>
              <a:rPr lang="en-US" dirty="0" smtClean="0"/>
              <a:t>Example: 4.5</a:t>
            </a:r>
            <a:r>
              <a:rPr lang="en-US" u="sng" dirty="0" smtClean="0"/>
              <a:t>9 </a:t>
            </a:r>
            <a:r>
              <a:rPr lang="en-US" dirty="0" smtClean="0"/>
              <a:t>cm</a:t>
            </a:r>
          </a:p>
          <a:p>
            <a:r>
              <a:rPr lang="en-US" dirty="0" smtClean="0"/>
              <a:t>The 9 is the least precise!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Calculate percent error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Human error </a:t>
            </a:r>
            <a:br>
              <a:rPr lang="en-US" dirty="0" smtClean="0"/>
            </a:br>
            <a:r>
              <a:rPr lang="en-US" dirty="0" smtClean="0"/>
              <a:t>equipment error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causes error?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Objective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685800" y="1295400"/>
            <a:ext cx="7086600" cy="1276907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Distinguish between a qualitative and quantitative measurement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the difference between accepted and experimental value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Error = accepted - experimental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Accepted value: Reference value, measurement that is agreed on by the masses!</a:t>
            </a:r>
          </a:p>
          <a:p>
            <a:r>
              <a:rPr lang="en-US" dirty="0" smtClean="0"/>
              <a:t>Example: Look at the weight on bag of pretzels today in lab. This is the accepted value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Experimental value: The measurement you get in the lab! </a:t>
            </a:r>
          </a:p>
          <a:p>
            <a:endParaRPr lang="en-US" dirty="0" smtClean="0"/>
          </a:p>
          <a:p>
            <a:r>
              <a:rPr lang="en-US" dirty="0" smtClean="0"/>
              <a:t>Example: When you weigh the bag of pretzels you may get a different mass from what is recorded on bag.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Percent error (aka how accurate are you?)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Determine the success of the experiment by calculating percent error. </a:t>
            </a:r>
          </a:p>
          <a:p>
            <a:r>
              <a:rPr lang="en-US" dirty="0" smtClean="0"/>
              <a:t>Need to know 2 things: </a:t>
            </a:r>
          </a:p>
          <a:p>
            <a:pPr lvl="1"/>
            <a:r>
              <a:rPr lang="en-US" dirty="0" smtClean="0"/>
              <a:t>What you got</a:t>
            </a:r>
          </a:p>
          <a:p>
            <a:pPr lvl="1"/>
            <a:r>
              <a:rPr lang="en-US" dirty="0" smtClean="0"/>
              <a:t>What you wanted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sz="3200" b="1" u="sng" dirty="0" smtClean="0">
                <a:solidFill>
                  <a:schemeClr val="accent1"/>
                </a:solidFill>
              </a:rPr>
              <a:t>Got – wanted </a:t>
            </a:r>
            <a:r>
              <a:rPr lang="en-US" sz="3200" b="1" dirty="0" smtClean="0">
                <a:solidFill>
                  <a:schemeClr val="accent1"/>
                </a:solidFill>
              </a:rPr>
              <a:t>x 100 = percent error</a:t>
            </a:r>
          </a:p>
          <a:p>
            <a:pPr lvl="1">
              <a:buNone/>
            </a:pPr>
            <a:r>
              <a:rPr lang="en-US" sz="3200" b="1" dirty="0" smtClean="0">
                <a:solidFill>
                  <a:schemeClr val="accent1"/>
                </a:solidFill>
              </a:rPr>
              <a:t>      wanted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Percent Error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 smtClean="0"/>
              <a:t>This is a formula! The answer is always positive because the error is calculated as an absolute value. 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800" dirty="0" smtClean="0"/>
              <a:t>% error = </a:t>
            </a:r>
            <a:r>
              <a:rPr lang="en-US" sz="4800" u="sng" dirty="0" err="1" smtClean="0"/>
              <a:t>IerrorI</a:t>
            </a:r>
            <a:r>
              <a:rPr lang="en-US" sz="4800" u="sng" dirty="0" smtClean="0"/>
              <a:t> </a:t>
            </a:r>
            <a:r>
              <a:rPr lang="en-US" sz="4800" dirty="0" smtClean="0"/>
              <a:t>  X 100</a:t>
            </a:r>
          </a:p>
          <a:p>
            <a:pPr algn="ctr">
              <a:buNone/>
            </a:pPr>
            <a:r>
              <a:rPr lang="en-US" sz="4800" dirty="0" smtClean="0"/>
              <a:t>Accepted value </a:t>
            </a:r>
          </a:p>
          <a:p>
            <a:pPr algn="ctr">
              <a:buNone/>
            </a:pPr>
            <a:endParaRPr lang="en-US" sz="4800" dirty="0" smtClean="0"/>
          </a:p>
          <a:p>
            <a:pPr algn="ctr">
              <a:buNone/>
            </a:pPr>
            <a:r>
              <a:rPr lang="en-US" sz="3600" dirty="0" smtClean="0"/>
              <a:t>Error = accepted – experimental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Percent error practice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student determined the density of copper to be 9.65 g/cm</a:t>
            </a:r>
            <a:r>
              <a:rPr lang="en-US" baseline="30000" dirty="0" smtClean="0"/>
              <a:t>3</a:t>
            </a:r>
            <a:r>
              <a:rPr lang="en-US" dirty="0" smtClean="0"/>
              <a:t>. The correct value is 3.29 g/cm</a:t>
            </a:r>
            <a:r>
              <a:rPr lang="en-US" baseline="30000" dirty="0" smtClean="0"/>
              <a:t>3</a:t>
            </a:r>
            <a:r>
              <a:rPr lang="en-US" dirty="0" smtClean="0"/>
              <a:t>.</a:t>
            </a:r>
          </a:p>
          <a:p>
            <a:pPr lvl="1">
              <a:buNone/>
            </a:pPr>
            <a:r>
              <a:rPr lang="en-US" sz="3200" b="1" u="sng" dirty="0" smtClean="0">
                <a:solidFill>
                  <a:schemeClr val="accent1"/>
                </a:solidFill>
              </a:rPr>
              <a:t>Got – wanted </a:t>
            </a:r>
            <a:r>
              <a:rPr lang="en-US" sz="3200" b="1" dirty="0" smtClean="0">
                <a:solidFill>
                  <a:schemeClr val="accent1"/>
                </a:solidFill>
              </a:rPr>
              <a:t>x 100 = percent error</a:t>
            </a:r>
          </a:p>
          <a:p>
            <a:pPr lvl="1">
              <a:buNone/>
            </a:pPr>
            <a:r>
              <a:rPr lang="en-US" sz="3200" b="1" dirty="0" smtClean="0">
                <a:solidFill>
                  <a:schemeClr val="accent1"/>
                </a:solidFill>
              </a:rPr>
              <a:t>      wanted </a:t>
            </a:r>
          </a:p>
          <a:p>
            <a:r>
              <a:rPr lang="en-US" b="1" u="sng" dirty="0" smtClean="0"/>
              <a:t>9.65- 3.29 x 100 </a:t>
            </a:r>
            <a:r>
              <a:rPr lang="en-US" b="1" dirty="0" smtClean="0"/>
              <a:t>= 193%</a:t>
            </a:r>
          </a:p>
          <a:p>
            <a:pPr>
              <a:buNone/>
            </a:pPr>
            <a:r>
              <a:rPr lang="en-US" b="1" dirty="0" smtClean="0"/>
              <a:t>             3.29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Percent error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student determined the density of iron to be 6.59 g/cm3. The correct value is 7.87 g/cm3.</a:t>
            </a:r>
          </a:p>
          <a:p>
            <a:endParaRPr lang="en-US" dirty="0" smtClean="0"/>
          </a:p>
          <a:p>
            <a:pPr lvl="1">
              <a:buNone/>
            </a:pPr>
            <a:r>
              <a:rPr lang="en-US" sz="3200" b="1" u="sng" dirty="0" smtClean="0">
                <a:solidFill>
                  <a:schemeClr val="accent1"/>
                </a:solidFill>
              </a:rPr>
              <a:t>Got – wanted </a:t>
            </a:r>
            <a:r>
              <a:rPr lang="en-US" sz="3200" b="1" dirty="0" smtClean="0">
                <a:solidFill>
                  <a:schemeClr val="accent1"/>
                </a:solidFill>
              </a:rPr>
              <a:t>x 100 = percent error</a:t>
            </a:r>
          </a:p>
          <a:p>
            <a:pPr lvl="1">
              <a:buNone/>
            </a:pPr>
            <a:r>
              <a:rPr lang="en-US" sz="3200" b="1" dirty="0" smtClean="0">
                <a:solidFill>
                  <a:schemeClr val="accent1"/>
                </a:solidFill>
              </a:rPr>
              <a:t>      wanted </a:t>
            </a:r>
          </a:p>
          <a:p>
            <a:r>
              <a:rPr lang="en-US" b="1" u="sng" dirty="0" smtClean="0"/>
              <a:t>6.59- 7.87 </a:t>
            </a:r>
            <a:r>
              <a:rPr lang="en-US" b="1" dirty="0" smtClean="0"/>
              <a:t>x 100 = -16% = 16%</a:t>
            </a:r>
          </a:p>
          <a:p>
            <a:pPr>
              <a:buNone/>
            </a:pPr>
            <a:r>
              <a:rPr lang="en-US" b="1" dirty="0" smtClean="0"/>
              <a:t>         7.87</a:t>
            </a:r>
          </a:p>
          <a:p>
            <a:pPr>
              <a:buNone/>
            </a:pPr>
            <a:r>
              <a:rPr lang="en-US" b="1" dirty="0" smtClean="0"/>
              <a:t>Percent error is an absolute value, no negative values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Percent error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heating a 10.00 g sample of potassium chlorate, a student obtains an amount of oxygen calculated to be 3.90 g. Theoretically, there should be 3.92 g of oxygen in this amount of potassium chlorate.</a:t>
            </a:r>
          </a:p>
          <a:p>
            <a:pPr lvl="1">
              <a:buNone/>
            </a:pPr>
            <a:r>
              <a:rPr lang="en-US" sz="3200" b="1" u="sng" dirty="0" smtClean="0">
                <a:solidFill>
                  <a:schemeClr val="accent1"/>
                </a:solidFill>
              </a:rPr>
              <a:t>Got – wanted </a:t>
            </a:r>
            <a:r>
              <a:rPr lang="en-US" sz="3200" b="1" dirty="0" smtClean="0">
                <a:solidFill>
                  <a:schemeClr val="accent1"/>
                </a:solidFill>
              </a:rPr>
              <a:t>x 100 = percent error</a:t>
            </a:r>
          </a:p>
          <a:p>
            <a:pPr lvl="1">
              <a:buNone/>
            </a:pPr>
            <a:r>
              <a:rPr lang="en-US" sz="3200" b="1" dirty="0" smtClean="0">
                <a:solidFill>
                  <a:schemeClr val="accent1"/>
                </a:solidFill>
              </a:rPr>
              <a:t>      wanted </a:t>
            </a:r>
          </a:p>
          <a:p>
            <a:r>
              <a:rPr lang="en-US" b="1" u="sng" dirty="0" smtClean="0"/>
              <a:t>3.90- 3.92 </a:t>
            </a:r>
            <a:r>
              <a:rPr lang="en-US" b="1" dirty="0" smtClean="0"/>
              <a:t>x 100 = .51%</a:t>
            </a:r>
          </a:p>
          <a:p>
            <a:pPr>
              <a:buNone/>
            </a:pPr>
            <a:r>
              <a:rPr lang="en-US" b="1" dirty="0" smtClean="0"/>
              <a:t>          3.92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Operate all pertinent keys on the scientific calculator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Calculators-EE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Calculators - EE</a:t>
            </a:r>
          </a:p>
          <a:p>
            <a:r>
              <a:rPr lang="en-US" dirty="0" smtClean="0"/>
              <a:t>Used for entering numbers in scientific notation.</a:t>
            </a:r>
          </a:p>
          <a:p>
            <a:r>
              <a:rPr lang="en-US" dirty="0" smtClean="0"/>
              <a:t>The button says EE, the screen says E</a:t>
            </a:r>
          </a:p>
          <a:p>
            <a:r>
              <a:rPr lang="en-US" sz="2800" b="1" u="sng" dirty="0" smtClean="0">
                <a:solidFill>
                  <a:srgbClr val="FF0000"/>
                </a:solidFill>
              </a:rPr>
              <a:t>EE stands for * 10 ^ (“times ten to the”)</a:t>
            </a:r>
          </a:p>
          <a:p>
            <a:r>
              <a:rPr lang="en-US" dirty="0" smtClean="0"/>
              <a:t>1.23 x 10</a:t>
            </a:r>
            <a:r>
              <a:rPr lang="en-US" baseline="30000" dirty="0" smtClean="0"/>
              <a:t>4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1.23E4</a:t>
            </a:r>
          </a:p>
          <a:p>
            <a:pPr algn="ctr">
              <a:buNone/>
            </a:pPr>
            <a:r>
              <a:rPr lang="en-US" dirty="0" smtClean="0"/>
              <a:t>1.23*E4</a:t>
            </a:r>
          </a:p>
          <a:p>
            <a:pPr algn="ctr">
              <a:buNone/>
            </a:pPr>
            <a:r>
              <a:rPr lang="en-US" dirty="0" smtClean="0"/>
              <a:t>1.23*10E4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3886200" y="4419600"/>
            <a:ext cx="6858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581400" y="4800600"/>
            <a:ext cx="12954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3886200" y="4267200"/>
            <a:ext cx="8382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3733800" y="4724400"/>
            <a:ext cx="7620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Ee</a:t>
            </a:r>
            <a:r>
              <a:rPr lang="en-US" dirty="0" smtClean="0"/>
              <a:t> practice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1.7 x 10</a:t>
            </a:r>
            <a:r>
              <a:rPr lang="en-US" baseline="30000" dirty="0" smtClean="0"/>
              <a:t>23</a:t>
            </a:r>
            <a:r>
              <a:rPr lang="en-US" dirty="0" smtClean="0"/>
              <a:t> / 4.9725 x 10</a:t>
            </a:r>
            <a:r>
              <a:rPr lang="en-US" sz="2800" baseline="30000" dirty="0" smtClean="0"/>
              <a:t>14</a:t>
            </a:r>
            <a:r>
              <a:rPr lang="en-US" dirty="0" smtClean="0"/>
              <a:t>= </a:t>
            </a:r>
            <a:r>
              <a:rPr lang="en-US" dirty="0" smtClean="0">
                <a:solidFill>
                  <a:srgbClr val="FF0000"/>
                </a:solidFill>
              </a:rPr>
              <a:t>341880341.9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7.01 x 10</a:t>
            </a:r>
            <a:r>
              <a:rPr lang="en-US" baseline="30000" dirty="0" smtClean="0"/>
              <a:t>3</a:t>
            </a:r>
            <a:r>
              <a:rPr lang="en-US" dirty="0" smtClean="0"/>
              <a:t> * 5.002 x 10</a:t>
            </a:r>
            <a:r>
              <a:rPr lang="en-US" baseline="30000" dirty="0" smtClean="0"/>
              <a:t>-3</a:t>
            </a:r>
            <a:r>
              <a:rPr lang="en-US" dirty="0" smtClean="0"/>
              <a:t> =</a:t>
            </a:r>
            <a:r>
              <a:rPr lang="en-US" dirty="0" smtClean="0">
                <a:solidFill>
                  <a:srgbClr val="FF0000"/>
                </a:solidFill>
              </a:rPr>
              <a:t>35.06402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1.951 x 10</a:t>
            </a:r>
            <a:r>
              <a:rPr lang="en-US" baseline="30000" dirty="0" smtClean="0"/>
              <a:t>5</a:t>
            </a:r>
            <a:r>
              <a:rPr lang="en-US" dirty="0" smtClean="0"/>
              <a:t> + 2.31 x 10</a:t>
            </a:r>
            <a:r>
              <a:rPr lang="en-US" baseline="30000" dirty="0" smtClean="0"/>
              <a:t>4</a:t>
            </a:r>
            <a:r>
              <a:rPr lang="en-US" dirty="0" smtClean="0"/>
              <a:t> =</a:t>
            </a:r>
            <a:r>
              <a:rPr lang="en-US" dirty="0" smtClean="0">
                <a:solidFill>
                  <a:srgbClr val="FF0000"/>
                </a:solidFill>
              </a:rPr>
              <a:t>218200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4 x 10</a:t>
            </a:r>
            <a:r>
              <a:rPr lang="en-US" baseline="30000" dirty="0" smtClean="0"/>
              <a:t>-3</a:t>
            </a:r>
            <a:r>
              <a:rPr lang="en-US" dirty="0" smtClean="0"/>
              <a:t> - 9.65 x 10</a:t>
            </a:r>
            <a:r>
              <a:rPr lang="en-US" baseline="30000" dirty="0" smtClean="0"/>
              <a:t>2</a:t>
            </a:r>
            <a:r>
              <a:rPr lang="en-US" dirty="0" smtClean="0"/>
              <a:t>= </a:t>
            </a:r>
            <a:r>
              <a:rPr lang="en-US" dirty="0" smtClean="0">
                <a:solidFill>
                  <a:srgbClr val="FF0000"/>
                </a:solidFill>
              </a:rPr>
              <a:t>-964.996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Calculators – 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for making sure the calculator adds or subtracts first.</a:t>
            </a:r>
          </a:p>
          <a:p>
            <a:r>
              <a:rPr lang="en-US" dirty="0" smtClean="0"/>
              <a:t>Or for resolving numerators and denominators before dividing.</a:t>
            </a:r>
          </a:p>
          <a:p>
            <a:r>
              <a:rPr lang="en-US" dirty="0" smtClean="0"/>
              <a:t>Used mainly during division.</a:t>
            </a:r>
          </a:p>
          <a:p>
            <a:r>
              <a:rPr lang="en-US" u="sng" dirty="0" smtClean="0"/>
              <a:t>1.3 * 56</a:t>
            </a:r>
          </a:p>
          <a:p>
            <a:pPr>
              <a:buNone/>
            </a:pPr>
            <a:r>
              <a:rPr lang="en-US" dirty="0" smtClean="0"/>
              <a:t> 0.003 * 8.7       either enter the calculation</a:t>
            </a:r>
          </a:p>
          <a:p>
            <a:pPr lvl="1"/>
            <a:r>
              <a:rPr lang="en-US" dirty="0" smtClean="0"/>
              <a:t>(1.3 * 56) /( 0.003 * 8.7)    OR</a:t>
            </a:r>
          </a:p>
          <a:p>
            <a:pPr lvl="1"/>
            <a:r>
              <a:rPr lang="en-US" dirty="0" smtClean="0"/>
              <a:t>1.3 * 56 / 0.003 / 8.7</a:t>
            </a:r>
          </a:p>
          <a:p>
            <a:pPr>
              <a:buNone/>
            </a:pPr>
            <a:r>
              <a:rPr lang="en-US" dirty="0" smtClean="0"/>
              <a:t>   = 2789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Did you get…….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5562600"/>
            <a:ext cx="3520440" cy="762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Qualitative </a:t>
            </a:r>
            <a:endParaRPr lang="en-US" sz="3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178808" y="5562600"/>
            <a:ext cx="3520440" cy="762000"/>
          </a:xfrm>
        </p:spPr>
        <p:txBody>
          <a:bodyPr>
            <a:normAutofit fontScale="55000" lnSpcReduction="20000"/>
          </a:bodyPr>
          <a:lstStyle/>
          <a:p>
            <a:endParaRPr lang="en-US" sz="3200" dirty="0" smtClean="0"/>
          </a:p>
          <a:p>
            <a:r>
              <a:rPr lang="en-US" sz="5500" dirty="0" smtClean="0"/>
              <a:t>Quantitative</a:t>
            </a:r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Qualitative: “quality” uses words to describe. </a:t>
            </a:r>
            <a:r>
              <a:rPr lang="en-US" b="1" u="sng" dirty="0" smtClean="0"/>
              <a:t>Observations made with your senses.</a:t>
            </a:r>
            <a:r>
              <a:rPr lang="en-US" u="sng" dirty="0" smtClean="0"/>
              <a:t> </a:t>
            </a:r>
            <a:r>
              <a:rPr lang="en-US" dirty="0" smtClean="0"/>
              <a:t>Cannot use in court of law!</a:t>
            </a:r>
          </a:p>
          <a:p>
            <a:endParaRPr lang="en-US" dirty="0" smtClean="0"/>
          </a:p>
          <a:p>
            <a:r>
              <a:rPr lang="en-US" dirty="0" smtClean="0"/>
              <a:t>The person looked like a drug user because his hands were shaking. </a:t>
            </a:r>
          </a:p>
          <a:p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385076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Quantitative: “quantity”/ uses numbers to describe. </a:t>
            </a:r>
            <a:r>
              <a:rPr lang="en-US" b="1" u="sng" dirty="0" smtClean="0"/>
              <a:t>Observations made with instruments such as rulers, balances, etc.</a:t>
            </a:r>
            <a:r>
              <a:rPr lang="en-US" b="1" dirty="0" smtClean="0"/>
              <a:t> </a:t>
            </a:r>
            <a:r>
              <a:rPr lang="en-US" dirty="0" smtClean="0"/>
              <a:t>Good stuff for a court of law!</a:t>
            </a:r>
          </a:p>
          <a:p>
            <a:endParaRPr lang="en-US" dirty="0" smtClean="0"/>
          </a:p>
          <a:p>
            <a:r>
              <a:rPr lang="en-US" dirty="0" smtClean="0"/>
              <a:t>The man had 20 kg of crack cocaine in his hands.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() practice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u="sng" dirty="0" smtClean="0"/>
              <a:t>15 * 94     </a:t>
            </a:r>
            <a:r>
              <a:rPr lang="en-US" dirty="0" smtClean="0"/>
              <a:t>= </a:t>
            </a:r>
            <a:r>
              <a:rPr lang="en-US" dirty="0" smtClean="0">
                <a:solidFill>
                  <a:srgbClr val="FF0000"/>
                </a:solidFill>
              </a:rPr>
              <a:t>0.3996</a:t>
            </a:r>
            <a:endParaRPr lang="en-US" u="sng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/>
              <a:t>   72 * 49</a:t>
            </a:r>
          </a:p>
          <a:p>
            <a:pPr>
              <a:buNone/>
            </a:pPr>
            <a:endParaRPr lang="en-US" dirty="0" smtClean="0"/>
          </a:p>
          <a:p>
            <a:r>
              <a:rPr lang="en-US" u="sng" dirty="0" smtClean="0"/>
              <a:t>3.5 * 0.09</a:t>
            </a:r>
            <a:r>
              <a:rPr lang="en-US" dirty="0" smtClean="0"/>
              <a:t>  = </a:t>
            </a:r>
            <a:r>
              <a:rPr lang="en-US" dirty="0" smtClean="0">
                <a:solidFill>
                  <a:srgbClr val="FF0000"/>
                </a:solidFill>
              </a:rPr>
              <a:t>5.6 x 10</a:t>
            </a:r>
            <a:r>
              <a:rPr lang="en-US" baseline="30000" dirty="0" smtClean="0">
                <a:solidFill>
                  <a:srgbClr val="FF0000"/>
                </a:solidFill>
              </a:rPr>
              <a:t>-6</a:t>
            </a:r>
          </a:p>
          <a:p>
            <a:pPr>
              <a:buNone/>
            </a:pPr>
            <a:r>
              <a:rPr lang="en-US" dirty="0" smtClean="0"/>
              <a:t>    56 * 1002</a:t>
            </a:r>
          </a:p>
          <a:p>
            <a:endParaRPr lang="en-US" dirty="0" smtClean="0"/>
          </a:p>
          <a:p>
            <a:r>
              <a:rPr lang="en-US" u="sng" dirty="0" smtClean="0"/>
              <a:t>7.6 + 45  </a:t>
            </a:r>
            <a:r>
              <a:rPr lang="en-US" dirty="0" smtClean="0"/>
              <a:t>= </a:t>
            </a:r>
            <a:r>
              <a:rPr lang="en-US" dirty="0" smtClean="0">
                <a:solidFill>
                  <a:srgbClr val="FF0000"/>
                </a:solidFill>
              </a:rPr>
              <a:t>-17.08 </a:t>
            </a:r>
          </a:p>
          <a:p>
            <a:pPr>
              <a:buNone/>
            </a:pPr>
            <a:r>
              <a:rPr lang="en-US" dirty="0" smtClean="0"/>
              <a:t>  9 – 12.08</a:t>
            </a:r>
          </a:p>
          <a:p>
            <a:pPr>
              <a:buNone/>
            </a:pPr>
            <a:endParaRPr lang="en-US" dirty="0" smtClean="0"/>
          </a:p>
          <a:p>
            <a:r>
              <a:rPr lang="en-US" u="sng" dirty="0" smtClean="0"/>
              <a:t>4690 – 1029</a:t>
            </a:r>
            <a:r>
              <a:rPr lang="en-US" dirty="0" smtClean="0"/>
              <a:t>= </a:t>
            </a:r>
            <a:r>
              <a:rPr lang="en-US" dirty="0" smtClean="0">
                <a:solidFill>
                  <a:srgbClr val="FF0000"/>
                </a:solidFill>
              </a:rPr>
              <a:t>90.17 </a:t>
            </a:r>
          </a:p>
          <a:p>
            <a:pPr>
              <a:buNone/>
            </a:pPr>
            <a:r>
              <a:rPr lang="en-US" dirty="0" smtClean="0"/>
              <a:t>     7.6 + 33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Scientific notation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Scientific notation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 smtClean="0"/>
              <a:t>Please be mindful of units. Like m x m = m</a:t>
            </a:r>
            <a:r>
              <a:rPr lang="en-US" baseline="30000" dirty="0" smtClean="0"/>
              <a:t>2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3600" u="sng" dirty="0" smtClean="0"/>
              <a:t>Scientific Notation</a:t>
            </a:r>
          </a:p>
          <a:p>
            <a:pPr lvl="1">
              <a:buFont typeface="Wingdings" pitchFamily="2" charset="2"/>
              <a:buChar char="§"/>
            </a:pPr>
            <a:r>
              <a:rPr lang="en-US" sz="3600" dirty="0" smtClean="0"/>
              <a:t>Coefficient raised to power of 10</a:t>
            </a:r>
          </a:p>
          <a:p>
            <a:r>
              <a:rPr lang="en-US" dirty="0" smtClean="0"/>
              <a:t>Useful when working with really </a:t>
            </a:r>
            <a:r>
              <a:rPr lang="en-US" sz="4000" dirty="0" smtClean="0"/>
              <a:t>large</a:t>
            </a:r>
            <a:r>
              <a:rPr lang="en-US" dirty="0" smtClean="0"/>
              <a:t> or really </a:t>
            </a:r>
            <a:r>
              <a:rPr lang="en-US" sz="2000" dirty="0" smtClean="0"/>
              <a:t>small</a:t>
            </a:r>
            <a:r>
              <a:rPr lang="en-US" dirty="0" smtClean="0"/>
              <a:t> numbers! 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Exponent can be one of three types of numbers: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Negative: 1.23 x 10</a:t>
            </a:r>
            <a:r>
              <a:rPr lang="en-US" baseline="30000" dirty="0" smtClean="0"/>
              <a:t>-4</a:t>
            </a:r>
          </a:p>
          <a:p>
            <a:pPr>
              <a:buNone/>
            </a:pPr>
            <a:r>
              <a:rPr lang="en-US" i="1" u="sng" dirty="0" smtClean="0">
                <a:solidFill>
                  <a:srgbClr val="FF0000"/>
                </a:solidFill>
              </a:rPr>
              <a:t>   number is less than 1 (a decimal)</a:t>
            </a:r>
          </a:p>
          <a:p>
            <a:pPr>
              <a:buNone/>
            </a:pPr>
            <a:r>
              <a:rPr lang="en-US" dirty="0" smtClean="0"/>
              <a:t>Standard notation=0.000123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Positive: 1.23 x 10</a:t>
            </a:r>
            <a:r>
              <a:rPr lang="en-US" baseline="30000" dirty="0" smtClean="0"/>
              <a:t>4</a:t>
            </a:r>
          </a:p>
          <a:p>
            <a:pPr>
              <a:buNone/>
            </a:pPr>
            <a:r>
              <a:rPr lang="en-US" i="1" u="sng" dirty="0" smtClean="0">
                <a:solidFill>
                  <a:srgbClr val="FF0000"/>
                </a:solidFill>
              </a:rPr>
              <a:t>number is greater than 1</a:t>
            </a:r>
          </a:p>
          <a:p>
            <a:pPr>
              <a:buNone/>
            </a:pPr>
            <a:r>
              <a:rPr lang="en-US" dirty="0" smtClean="0"/>
              <a:t>=12300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Zero: 1.23 x 10</a:t>
            </a:r>
            <a:r>
              <a:rPr lang="en-US" baseline="30000" dirty="0" smtClean="0"/>
              <a:t>0</a:t>
            </a:r>
          </a:p>
          <a:p>
            <a:pPr>
              <a:buNone/>
            </a:pPr>
            <a:r>
              <a:rPr lang="en-US" i="1" dirty="0" smtClean="0">
                <a:solidFill>
                  <a:srgbClr val="FF0000"/>
                </a:solidFill>
              </a:rPr>
              <a:t>number is itself</a:t>
            </a:r>
          </a:p>
          <a:p>
            <a:pPr>
              <a:buNone/>
            </a:pPr>
            <a:r>
              <a:rPr lang="en-US" dirty="0" smtClean="0"/>
              <a:t>Standard notation = 1.23</a:t>
            </a:r>
          </a:p>
          <a:p>
            <a:pPr algn="ctr">
              <a:buNone/>
            </a:pPr>
            <a:r>
              <a:rPr lang="en-US" dirty="0" smtClean="0">
                <a:solidFill>
                  <a:schemeClr val="tx2"/>
                </a:solidFill>
              </a:rPr>
              <a:t>(any number under the sun raised to the zero power is one)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and out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Steps to put a number into scientific notation: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 Move decimal so that only one number before.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Write x 10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 If you had to move the decimal left, exponent positive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If you had to move the decimal right, exponent negative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 Exponent is number of spaces you had to move decimal.</a:t>
            </a:r>
          </a:p>
          <a:p>
            <a:pPr marL="514350" indent="-514350">
              <a:buFont typeface="+mj-lt"/>
              <a:buAutoNum type="arabicPeriod"/>
            </a:pPr>
            <a:endParaRPr lang="en-US" sz="1600" dirty="0" smtClean="0"/>
          </a:p>
          <a:p>
            <a:pPr marL="514350" indent="-514350">
              <a:buNone/>
            </a:pPr>
            <a:endParaRPr lang="en-US" sz="16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0.0049 </a:t>
            </a:r>
            <a:r>
              <a:rPr lang="en-US" sz="2000" dirty="0" smtClean="0">
                <a:solidFill>
                  <a:srgbClr val="FF0000"/>
                </a:solidFill>
              </a:rPr>
              <a:t>convert standard notation to scientific notation</a:t>
            </a:r>
          </a:p>
          <a:p>
            <a:r>
              <a:rPr lang="en-US" dirty="0" smtClean="0"/>
              <a:t>Step 1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4.9</a:t>
            </a:r>
          </a:p>
          <a:p>
            <a:endParaRPr lang="en-US" dirty="0" smtClean="0"/>
          </a:p>
          <a:p>
            <a:r>
              <a:rPr lang="en-US" dirty="0" smtClean="0"/>
              <a:t>Step 2 </a:t>
            </a:r>
            <a:r>
              <a:rPr lang="en-US" dirty="0" smtClean="0">
                <a:sym typeface="Wingdings" pitchFamily="2" charset="2"/>
              </a:rPr>
              <a:t>4.9x10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Step 34.9x10</a:t>
            </a:r>
            <a:r>
              <a:rPr lang="en-US" baseline="30000" dirty="0" smtClean="0">
                <a:sym typeface="Wingdings" pitchFamily="2" charset="2"/>
              </a:rPr>
              <a:t>- (negative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bc</a:t>
            </a:r>
            <a:r>
              <a:rPr lang="en-US" baseline="30000" dirty="0" err="1" smtClean="0">
                <a:sym typeface="Wingdings" pitchFamily="2" charset="2"/>
              </a:rPr>
              <a:t>number</a:t>
            </a:r>
            <a:r>
              <a:rPr lang="en-US" baseline="30000" dirty="0" smtClean="0">
                <a:sym typeface="Wingdings" pitchFamily="2" charset="2"/>
              </a:rPr>
              <a:t> less than 1)</a:t>
            </a:r>
          </a:p>
          <a:p>
            <a:endParaRPr lang="en-US" baseline="30000" dirty="0" smtClean="0"/>
          </a:p>
          <a:p>
            <a:r>
              <a:rPr lang="en-US" dirty="0" smtClean="0"/>
              <a:t>Step 4</a:t>
            </a:r>
            <a:r>
              <a:rPr lang="en-US" dirty="0" smtClean="0">
                <a:sym typeface="Wingdings" pitchFamily="2" charset="2"/>
              </a:rPr>
              <a:t>4.9x10</a:t>
            </a:r>
            <a:r>
              <a:rPr lang="en-US" baseline="30000" dirty="0" smtClean="0">
                <a:sym typeface="Wingdings" pitchFamily="2" charset="2"/>
              </a:rPr>
              <a:t>-3</a:t>
            </a:r>
            <a:endParaRPr lang="en-US" baseline="30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practice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Standard notation 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Scientific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37000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0.000709</a:t>
            </a:r>
          </a:p>
          <a:p>
            <a:endParaRPr lang="en-US" dirty="0" smtClean="0"/>
          </a:p>
          <a:p>
            <a:r>
              <a:rPr lang="en-US" dirty="0" smtClean="0"/>
              <a:t>12 </a:t>
            </a:r>
          </a:p>
          <a:p>
            <a:endParaRPr lang="en-US" dirty="0" smtClean="0"/>
          </a:p>
          <a:p>
            <a:r>
              <a:rPr lang="en-US" dirty="0" smtClean="0"/>
              <a:t>8.6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3.7 x 10</a:t>
            </a:r>
            <a:r>
              <a:rPr lang="en-US" baseline="30000" dirty="0" smtClean="0"/>
              <a:t>4</a:t>
            </a:r>
          </a:p>
          <a:p>
            <a:endParaRPr lang="en-US" baseline="30000" dirty="0" smtClean="0"/>
          </a:p>
          <a:p>
            <a:endParaRPr lang="en-US" baseline="30000" dirty="0" smtClean="0"/>
          </a:p>
          <a:p>
            <a:r>
              <a:rPr lang="en-US" dirty="0" smtClean="0"/>
              <a:t>7.09 x 10</a:t>
            </a:r>
            <a:r>
              <a:rPr lang="en-US" baseline="30000" dirty="0" smtClean="0"/>
              <a:t>-4</a:t>
            </a:r>
          </a:p>
          <a:p>
            <a:endParaRPr lang="en-US" baseline="30000" dirty="0" smtClean="0"/>
          </a:p>
          <a:p>
            <a:endParaRPr lang="en-US" baseline="30000" dirty="0" smtClean="0"/>
          </a:p>
          <a:p>
            <a:r>
              <a:rPr lang="en-US" dirty="0" smtClean="0"/>
              <a:t>1.2x10</a:t>
            </a:r>
            <a:r>
              <a:rPr lang="en-US" baseline="30000" dirty="0" smtClean="0"/>
              <a:t>1</a:t>
            </a:r>
          </a:p>
          <a:p>
            <a:endParaRPr lang="en-US" baseline="30000" dirty="0" smtClean="0"/>
          </a:p>
          <a:p>
            <a:r>
              <a:rPr lang="en-US" dirty="0" smtClean="0"/>
              <a:t>8.6 x 10</a:t>
            </a:r>
            <a:r>
              <a:rPr lang="en-US" u="sng" baseline="30000" dirty="0" smtClean="0"/>
              <a:t>0</a:t>
            </a:r>
            <a:endParaRPr lang="en-US" u="sng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and out rules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Steps to take a number out of scientific notation (to write long way):</a:t>
            </a:r>
          </a:p>
          <a:p>
            <a:pPr>
              <a:buNone/>
            </a:pPr>
            <a:r>
              <a:rPr lang="en-US" dirty="0" smtClean="0"/>
              <a:t>1. The sign of the exponent tells you which way to move.</a:t>
            </a:r>
          </a:p>
          <a:p>
            <a:r>
              <a:rPr lang="en-US" dirty="0" smtClean="0"/>
              <a:t>- means left</a:t>
            </a:r>
          </a:p>
          <a:p>
            <a:r>
              <a:rPr lang="en-US" dirty="0" smtClean="0"/>
              <a:t>+ means right</a:t>
            </a:r>
          </a:p>
          <a:p>
            <a:pPr>
              <a:buNone/>
            </a:pPr>
            <a:r>
              <a:rPr lang="en-US" dirty="0" smtClean="0"/>
              <a:t>2. The number of the exponent tells you how many spaces.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3. Eliminate x 10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3.94 x 10</a:t>
            </a:r>
            <a:r>
              <a:rPr lang="en-US" baseline="30000" dirty="0" smtClean="0"/>
              <a:t>3</a:t>
            </a:r>
            <a:r>
              <a:rPr lang="en-US" dirty="0" smtClean="0"/>
              <a:t> 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3940</a:t>
            </a:r>
          </a:p>
          <a:p>
            <a:endParaRPr lang="en-US" dirty="0" smtClean="0"/>
          </a:p>
          <a:p>
            <a:r>
              <a:rPr lang="en-US" dirty="0" smtClean="0"/>
              <a:t>Notice the exponent is positive; move to the right (greater than 1)</a:t>
            </a:r>
          </a:p>
          <a:p>
            <a:r>
              <a:rPr lang="en-US" dirty="0" smtClean="0"/>
              <a:t>Notice the decimal was moved 3 times because the exponent was 3.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Qualitative vs. quantitative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Rotten eggs smell sour</a:t>
            </a:r>
          </a:p>
          <a:p>
            <a:r>
              <a:rPr lang="en-US" dirty="0" smtClean="0"/>
              <a:t>The room is 33.2m long</a:t>
            </a:r>
          </a:p>
          <a:p>
            <a:r>
              <a:rPr lang="en-US" dirty="0" smtClean="0"/>
              <a:t>I wear a size 4</a:t>
            </a:r>
          </a:p>
          <a:p>
            <a:r>
              <a:rPr lang="en-US" dirty="0" smtClean="0"/>
              <a:t>My husband pants size is 34x36</a:t>
            </a:r>
          </a:p>
          <a:p>
            <a:r>
              <a:rPr lang="en-US" dirty="0" smtClean="0"/>
              <a:t>The apple is red</a:t>
            </a:r>
          </a:p>
          <a:p>
            <a:endParaRPr lang="en-US" dirty="0" smtClean="0"/>
          </a:p>
          <a:p>
            <a:r>
              <a:rPr lang="en-US" dirty="0" smtClean="0"/>
              <a:t>Identify which is qualitative and which is quantitative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304800"/>
            <a:ext cx="6255488" cy="2343707"/>
          </a:xfrm>
        </p:spPr>
        <p:txBody>
          <a:bodyPr>
            <a:noAutofit/>
          </a:bodyPr>
          <a:lstStyle/>
          <a:p>
            <a:pPr algn="l"/>
            <a:r>
              <a:rPr lang="en-US" sz="4400" dirty="0" smtClean="0"/>
              <a:t>Evaluate measurements as accurate and/or precise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4048" y="0"/>
            <a:ext cx="7242048" cy="1143000"/>
          </a:xfrm>
        </p:spPr>
        <p:txBody>
          <a:bodyPr/>
          <a:lstStyle/>
          <a:p>
            <a:r>
              <a:rPr lang="en-US" dirty="0" smtClean="0"/>
              <a:t>What is the difference?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>
          <a:xfrm>
            <a:off x="381000" y="1371600"/>
            <a:ext cx="7620000" cy="5181600"/>
          </a:xfrm>
        </p:spPr>
        <p:txBody>
          <a:bodyPr>
            <a:normAutofit/>
          </a:bodyPr>
          <a:lstStyle/>
          <a:p>
            <a:r>
              <a:rPr lang="en-US" b="1" dirty="0"/>
              <a:t>ACCURACY </a:t>
            </a:r>
            <a:r>
              <a:rPr lang="en-US" dirty="0"/>
              <a:t>occurs when your experimental data (the information or answer that you’ve found by performing an experiment, calculation, etc.) is </a:t>
            </a:r>
            <a:r>
              <a:rPr lang="en-US" b="1" i="1" dirty="0"/>
              <a:t>very close </a:t>
            </a:r>
            <a:r>
              <a:rPr lang="en-US" dirty="0"/>
              <a:t>with the known (true) value (the information or answer that you </a:t>
            </a:r>
            <a:r>
              <a:rPr lang="en-US" i="1" dirty="0"/>
              <a:t>should </a:t>
            </a:r>
            <a:r>
              <a:rPr lang="en-US" dirty="0"/>
              <a:t>have gotten by performing the experiment or calculation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If </a:t>
            </a:r>
            <a:r>
              <a:rPr lang="en-US" dirty="0"/>
              <a:t>a value is </a:t>
            </a:r>
            <a:r>
              <a:rPr lang="en-US" b="1" u="sng" dirty="0"/>
              <a:t>ACCURATE</a:t>
            </a:r>
            <a:r>
              <a:rPr lang="en-US" dirty="0"/>
              <a:t>, that means that it is </a:t>
            </a:r>
            <a:r>
              <a:rPr lang="en-US" b="1" u="sng" dirty="0"/>
              <a:t>CORRECT</a:t>
            </a:r>
            <a:r>
              <a:rPr lang="en-US" dirty="0"/>
              <a:t>. (You’re right!!)</a:t>
            </a:r>
          </a:p>
          <a:p>
            <a:r>
              <a:rPr lang="en-US" dirty="0"/>
              <a:t>If a value is </a:t>
            </a:r>
            <a:r>
              <a:rPr lang="en-US" b="1" u="sng" dirty="0"/>
              <a:t>NOT ACCURATE</a:t>
            </a:r>
            <a:r>
              <a:rPr lang="en-US" dirty="0"/>
              <a:t>, that means that it is </a:t>
            </a:r>
            <a:r>
              <a:rPr lang="en-US" b="1" u="sng" dirty="0"/>
              <a:t>INCORRECT</a:t>
            </a:r>
            <a:r>
              <a:rPr lang="en-US" dirty="0"/>
              <a:t>. (You’re wrong….)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7242048" cy="1143000"/>
          </a:xfrm>
        </p:spPr>
        <p:txBody>
          <a:bodyPr/>
          <a:lstStyle/>
          <a:p>
            <a:r>
              <a:rPr lang="en-US" dirty="0" smtClean="0"/>
              <a:t>What is the difference? 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381000" y="1143000"/>
            <a:ext cx="7318248" cy="5146160"/>
          </a:xfrm>
        </p:spPr>
        <p:txBody>
          <a:bodyPr>
            <a:normAutofit/>
          </a:bodyPr>
          <a:lstStyle/>
          <a:p>
            <a:r>
              <a:rPr lang="en-US" b="1" dirty="0"/>
              <a:t>PRECISION </a:t>
            </a:r>
            <a:r>
              <a:rPr lang="en-US" dirty="0"/>
              <a:t>refers to how well experimental values (the information or answers that you’ve found by performing an experiment, calculations, etc. more than once) </a:t>
            </a:r>
            <a:r>
              <a:rPr lang="en-US" b="1" i="1" dirty="0"/>
              <a:t>agree with each other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If </a:t>
            </a:r>
            <a:r>
              <a:rPr lang="en-US" dirty="0"/>
              <a:t>your values are </a:t>
            </a:r>
            <a:r>
              <a:rPr lang="en-US" b="1" u="sng" dirty="0"/>
              <a:t>PRECISE</a:t>
            </a:r>
            <a:r>
              <a:rPr lang="en-US" dirty="0"/>
              <a:t>, that means that they are </a:t>
            </a:r>
            <a:r>
              <a:rPr lang="en-US" b="1" u="sng" dirty="0"/>
              <a:t>very close to each other</a:t>
            </a:r>
            <a:r>
              <a:rPr lang="en-US" dirty="0"/>
              <a:t>, whether or not they are correct (accurate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dirty="0"/>
              <a:t>If your values are </a:t>
            </a:r>
            <a:r>
              <a:rPr lang="en-US" b="1" u="sng" dirty="0"/>
              <a:t>NOT PRECISE</a:t>
            </a:r>
            <a:r>
              <a:rPr lang="en-US" dirty="0"/>
              <a:t>, that means that they are </a:t>
            </a:r>
            <a:r>
              <a:rPr lang="en-US" b="1" u="sng" dirty="0"/>
              <a:t>not very close to each other</a:t>
            </a:r>
            <a:r>
              <a:rPr lang="en-US" dirty="0"/>
              <a:t>, whether or not they are correct (accurate)</a:t>
            </a:r>
          </a:p>
        </p:txBody>
      </p:sp>
    </p:spTree>
    <p:extLst>
      <p:ext uri="{BB962C8B-B14F-4D97-AF65-F5344CB8AC3E}">
        <p14:creationId xmlns:p14="http://schemas.microsoft.com/office/powerpoint/2010/main" val="291675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ACCURACY VS PRECISION</a:t>
            </a:r>
            <a:endParaRPr lang="en-US" dirty="0"/>
          </a:p>
        </p:txBody>
      </p:sp>
      <p:pic>
        <p:nvPicPr>
          <p:cNvPr id="7" name="Content Placeholder 6"/>
          <p:cNvPicPr>
            <a:picLocks noGrp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05000"/>
            <a:ext cx="7391400" cy="42006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4997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152400"/>
            <a:ext cx="7242048" cy="1143000"/>
          </a:xfrm>
        </p:spPr>
        <p:txBody>
          <a:bodyPr/>
          <a:lstStyle/>
          <a:p>
            <a:r>
              <a:rPr lang="en-US" dirty="0" smtClean="0"/>
              <a:t>Accuracy </a:t>
            </a:r>
            <a:r>
              <a:rPr lang="en-US" dirty="0" err="1" smtClean="0"/>
              <a:t>vs</a:t>
            </a:r>
            <a:r>
              <a:rPr lang="en-US" dirty="0" smtClean="0"/>
              <a:t> precision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862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000" b="1" dirty="0" smtClean="0">
              <a:solidFill>
                <a:schemeClr val="accent1"/>
              </a:solidFill>
            </a:endParaRPr>
          </a:p>
          <a:p>
            <a:r>
              <a:rPr lang="en-US" b="1" dirty="0" smtClean="0">
                <a:solidFill>
                  <a:schemeClr val="accent1"/>
                </a:solidFill>
              </a:rPr>
              <a:t>Accuracy: making the measurement close to correct</a:t>
            </a:r>
          </a:p>
          <a:p>
            <a:endParaRPr lang="en-US" b="1" dirty="0" smtClean="0">
              <a:solidFill>
                <a:schemeClr val="accent1"/>
              </a:solidFill>
            </a:endParaRPr>
          </a:p>
          <a:p>
            <a:pPr>
              <a:buNone/>
            </a:pPr>
            <a:endParaRPr lang="en-US" b="1" dirty="0" smtClean="0">
              <a:solidFill>
                <a:schemeClr val="accent1"/>
              </a:solidFill>
            </a:endParaRPr>
          </a:p>
          <a:p>
            <a:r>
              <a:rPr lang="en-US" b="1" dirty="0" smtClean="0">
                <a:solidFill>
                  <a:schemeClr val="accent1"/>
                </a:solidFill>
              </a:rPr>
              <a:t>You wanted 9.5 mL, you got 9.58 mL </a:t>
            </a:r>
          </a:p>
          <a:p>
            <a:endParaRPr lang="en-US" sz="2000" b="1" dirty="0" smtClean="0">
              <a:solidFill>
                <a:schemeClr val="accent1"/>
              </a:solidFill>
            </a:endParaRPr>
          </a:p>
          <a:p>
            <a:endParaRPr lang="en-US" sz="2000" b="1" dirty="0" smtClean="0">
              <a:solidFill>
                <a:schemeClr val="accent1"/>
              </a:solidFill>
            </a:endParaRPr>
          </a:p>
          <a:p>
            <a:endParaRPr lang="en-US" sz="2000" b="1" dirty="0" smtClean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191000" y="1981200"/>
            <a:ext cx="4431792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Precision: making several measurements close to each other.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You got 5.4 mL, 5.5 mL, and 5.6 mL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567</TotalTime>
  <Words>1410</Words>
  <Application>Microsoft Office PowerPoint</Application>
  <PresentationFormat>On-screen Show (4:3)</PresentationFormat>
  <Paragraphs>230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Opulent</vt:lpstr>
      <vt:lpstr>Unit 2: measurement notes</vt:lpstr>
      <vt:lpstr>Objective </vt:lpstr>
      <vt:lpstr>Did you get…….</vt:lpstr>
      <vt:lpstr>Qualitative vs. quantitative practice</vt:lpstr>
      <vt:lpstr>Objective </vt:lpstr>
      <vt:lpstr>What is the difference? </vt:lpstr>
      <vt:lpstr>What is the difference? </vt:lpstr>
      <vt:lpstr>ACCURACY VS PRECISION</vt:lpstr>
      <vt:lpstr>Accuracy vs precision</vt:lpstr>
      <vt:lpstr>Does precision have a cost </vt:lpstr>
      <vt:lpstr>M ore significant digits = more confidence in the measurement! </vt:lpstr>
      <vt:lpstr>No precision = 7 way tie</vt:lpstr>
      <vt:lpstr>Incredible precision</vt:lpstr>
      <vt:lpstr>One way to gain precision is to estimate the last digit in a measurement.</vt:lpstr>
      <vt:lpstr>Final answer: 2.82 cm</vt:lpstr>
      <vt:lpstr>Look and determine the final measurement with estimated last digit.  </vt:lpstr>
      <vt:lpstr>So, the last digit is estimated……</vt:lpstr>
      <vt:lpstr>Objective </vt:lpstr>
      <vt:lpstr>Human error  equipment error </vt:lpstr>
      <vt:lpstr>What is the difference between accepted and experimental value</vt:lpstr>
      <vt:lpstr>Percent error (aka how accurate are you?)</vt:lpstr>
      <vt:lpstr>Percent Error</vt:lpstr>
      <vt:lpstr>Percent error practice </vt:lpstr>
      <vt:lpstr>Percent error practice</vt:lpstr>
      <vt:lpstr>Percent error practice</vt:lpstr>
      <vt:lpstr>objective</vt:lpstr>
      <vt:lpstr>Calculators-EE</vt:lpstr>
      <vt:lpstr>Ee practice </vt:lpstr>
      <vt:lpstr>Calculators – ()</vt:lpstr>
      <vt:lpstr>() practice </vt:lpstr>
      <vt:lpstr>objective</vt:lpstr>
      <vt:lpstr>Scientific notation</vt:lpstr>
      <vt:lpstr>Exponent can be one of three types of numbers:</vt:lpstr>
      <vt:lpstr>In and out rules</vt:lpstr>
      <vt:lpstr>example</vt:lpstr>
      <vt:lpstr>In practice </vt:lpstr>
      <vt:lpstr>In and out rules</vt:lpstr>
      <vt:lpstr>Example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2: measurement notes</dc:title>
  <dc:creator>Dan</dc:creator>
  <cp:lastModifiedBy>AISD Employee</cp:lastModifiedBy>
  <cp:revision>56</cp:revision>
  <dcterms:created xsi:type="dcterms:W3CDTF">2011-08-31T23:26:33Z</dcterms:created>
  <dcterms:modified xsi:type="dcterms:W3CDTF">2015-09-02T15:24:05Z</dcterms:modified>
</cp:coreProperties>
</file>