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60" r:id="rId3"/>
    <p:sldId id="285" r:id="rId4"/>
    <p:sldId id="276" r:id="rId5"/>
    <p:sldId id="286" r:id="rId6"/>
    <p:sldId id="287" r:id="rId7"/>
    <p:sldId id="288" r:id="rId8"/>
    <p:sldId id="298" r:id="rId9"/>
    <p:sldId id="290" r:id="rId10"/>
    <p:sldId id="269" r:id="rId11"/>
    <p:sldId id="292" r:id="rId12"/>
    <p:sldId id="294" r:id="rId13"/>
    <p:sldId id="279" r:id="rId14"/>
    <p:sldId id="295" r:id="rId15"/>
    <p:sldId id="296" r:id="rId16"/>
    <p:sldId id="297" r:id="rId17"/>
    <p:sldId id="278" r:id="rId18"/>
    <p:sldId id="299" r:id="rId19"/>
    <p:sldId id="300" r:id="rId20"/>
    <p:sldId id="301" r:id="rId21"/>
    <p:sldId id="302" r:id="rId22"/>
    <p:sldId id="264" r:id="rId23"/>
  </p:sldIdLst>
  <p:sldSz cx="9144000" cy="6858000" type="screen4x3"/>
  <p:notesSz cx="6980238"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6600CC"/>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247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24579" name="Rectangle 3"/>
          <p:cNvSpPr>
            <a:spLocks noGrp="1" noChangeArrowheads="1"/>
          </p:cNvSpPr>
          <p:nvPr>
            <p:ph type="dt" idx="1"/>
          </p:nvPr>
        </p:nvSpPr>
        <p:spPr bwMode="auto">
          <a:xfrm>
            <a:off x="3953853" y="0"/>
            <a:ext cx="30247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203325" y="685800"/>
            <a:ext cx="4573588"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98024" y="4343400"/>
            <a:ext cx="558419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30247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24583" name="Rectangle 7"/>
          <p:cNvSpPr>
            <a:spLocks noGrp="1" noChangeArrowheads="1"/>
          </p:cNvSpPr>
          <p:nvPr>
            <p:ph type="sldNum" sz="quarter" idx="5"/>
          </p:nvPr>
        </p:nvSpPr>
        <p:spPr bwMode="auto">
          <a:xfrm>
            <a:off x="3953853" y="8685213"/>
            <a:ext cx="30247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AD89EDD-6AA3-4567-AC9D-A1E20715322A}" type="slidenum">
              <a:rPr lang="en-US"/>
              <a:pPr>
                <a:defRPr/>
              </a:pPr>
              <a:t>‹#›</a:t>
            </a:fld>
            <a:endParaRPr lang="en-US" dirty="0"/>
          </a:p>
        </p:txBody>
      </p:sp>
    </p:spTree>
    <p:extLst>
      <p:ext uri="{BB962C8B-B14F-4D97-AF65-F5344CB8AC3E}">
        <p14:creationId xmlns:p14="http://schemas.microsoft.com/office/powerpoint/2010/main" val="2325480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B98978E-4C1D-4AD8-8220-F1F46FB66DBE}" type="slidenum">
              <a:rPr lang="en-US" smtClean="0"/>
              <a:pPr eaLnBrk="1" hangingPunct="1">
                <a:defRPr/>
              </a:pPr>
              <a:t>1</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551BE2-B63A-4494-AC58-7933D872A89D}" type="slidenum">
              <a:rPr lang="en-US" smtClean="0"/>
              <a:pPr eaLnBrk="1" hangingPunct="1"/>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0699" y="4343400"/>
            <a:ext cx="511884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“Elements, Compounds, and Mixtures”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Description</a:t>
            </a:r>
            <a:r>
              <a:rPr lang="en-US" smtClean="0">
                <a:latin typeface="Arial" pitchFamily="34" charset="0"/>
                <a:cs typeface="Arial" pitchFamily="34" charset="0"/>
              </a:rPr>
              <a:t>:  This slide shows the molecular composition of an element, a compound, and two mixtures.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Basic Concepts</a:t>
            </a:r>
            <a:endParaRPr lang="en-US" b="1" smtClean="0">
              <a:latin typeface="Arial" pitchFamily="34" charset="0"/>
              <a:cs typeface="Times New Roman" pitchFamily="18" charset="0"/>
            </a:endParaRPr>
          </a:p>
          <a:p>
            <a:pPr eaLnBrk="1" hangingPunct="1">
              <a:buFontTx/>
              <a:buChar char="•"/>
            </a:pPr>
            <a:r>
              <a:rPr lang="en-US" smtClean="0">
                <a:latin typeface="Arial" pitchFamily="34" charset="0"/>
                <a:cs typeface="Arial" pitchFamily="34" charset="0"/>
              </a:rPr>
              <a:t>All samples of a substance have the same molecular composition and intensive properties and are homogeneous.</a:t>
            </a:r>
            <a:endParaRPr lang="en-US" smtClean="0">
              <a:latin typeface="Arial" pitchFamily="34" charset="0"/>
            </a:endParaRPr>
          </a:p>
          <a:p>
            <a:pPr eaLnBrk="1" hangingPunct="1">
              <a:buFontTx/>
              <a:buChar char="•"/>
            </a:pPr>
            <a:r>
              <a:rPr lang="en-US" smtClean="0">
                <a:latin typeface="Arial" pitchFamily="34" charset="0"/>
                <a:cs typeface="Arial" pitchFamily="34" charset="0"/>
              </a:rPr>
              <a:t>Elements and compounds are substances; mixtures are not.</a:t>
            </a:r>
            <a:endParaRPr lang="en-US" smtClean="0">
              <a:latin typeface="Arial" pitchFamily="34" charset="0"/>
            </a:endParaRPr>
          </a:p>
          <a:p>
            <a:pPr eaLnBrk="1" hangingPunct="1">
              <a:buFontTx/>
              <a:buChar char="•"/>
            </a:pPr>
            <a:r>
              <a:rPr lang="en-US" smtClean="0">
                <a:latin typeface="Arial" pitchFamily="34" charset="0"/>
                <a:cs typeface="Arial" pitchFamily="34" charset="0"/>
              </a:rPr>
              <a:t>The elements making up a compound combine in fixed ratios.  </a:t>
            </a:r>
            <a:endParaRPr lang="en-US" smtClean="0">
              <a:latin typeface="Arial" pitchFamily="34" charset="0"/>
            </a:endParaRPr>
          </a:p>
          <a:p>
            <a:pPr eaLnBrk="1" hangingPunct="1">
              <a:buFontTx/>
              <a:buChar char="•"/>
            </a:pPr>
            <a:r>
              <a:rPr lang="en-US" smtClean="0">
                <a:latin typeface="Arial" pitchFamily="34" charset="0"/>
                <a:cs typeface="Arial" pitchFamily="34" charset="0"/>
              </a:rPr>
              <a:t>Mixtures can be separated by physical methods.</a:t>
            </a:r>
            <a:endParaRPr lang="en-US" smtClean="0">
              <a:latin typeface="Arial" pitchFamily="34" charset="0"/>
            </a:endParaRPr>
          </a:p>
          <a:p>
            <a:pPr eaLnBrk="1" hangingPunct="1">
              <a:buFontTx/>
              <a:buChar char="•"/>
            </a:pPr>
            <a:r>
              <a:rPr lang="en-US" smtClean="0">
                <a:latin typeface="Arial" pitchFamily="34" charset="0"/>
                <a:cs typeface="Arial" pitchFamily="34" charset="0"/>
              </a:rPr>
              <a:t>Mixtures that have a uniform composition throughout are homogeneous; those that have parts with different compositions are heterogeneous.</a:t>
            </a:r>
            <a:endParaRPr lang="en-US" smtClean="0">
              <a:latin typeface="Arial" pitchFamily="34"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Teaching Suggestions</a:t>
            </a:r>
            <a:endParaRPr lang="en-US" b="1" smtClean="0">
              <a:latin typeface="Arial" pitchFamily="34" charset="0"/>
              <a:cs typeface="Times New Roman" pitchFamily="18" charset="0"/>
            </a:endParaRPr>
          </a:p>
          <a:p>
            <a:pPr eaLnBrk="1" hangingPunct="1"/>
            <a:r>
              <a:rPr lang="en-US" smtClean="0">
                <a:latin typeface="Arial" pitchFamily="34" charset="0"/>
                <a:cs typeface="Arial" pitchFamily="34" charset="0"/>
              </a:rPr>
              <a:t>	Use this transparency to help students visualize the molecular composition of elements, compounds, and mixtures and to review the definitions of these terms.  Make sure students understand the difference between the terms </a:t>
            </a:r>
            <a:r>
              <a:rPr lang="en-US" i="1" smtClean="0">
                <a:latin typeface="Arial" pitchFamily="34" charset="0"/>
                <a:cs typeface="Arial" pitchFamily="34" charset="0"/>
              </a:rPr>
              <a:t>matter</a:t>
            </a:r>
            <a:r>
              <a:rPr lang="en-US" smtClean="0">
                <a:latin typeface="Arial" pitchFamily="34" charset="0"/>
                <a:cs typeface="Arial" pitchFamily="34" charset="0"/>
              </a:rPr>
              <a:t> and</a:t>
            </a:r>
            <a:r>
              <a:rPr lang="en-US" i="1" smtClean="0">
                <a:latin typeface="Arial" pitchFamily="34" charset="0"/>
                <a:cs typeface="Arial" pitchFamily="34" charset="0"/>
              </a:rPr>
              <a:t> substance</a:t>
            </a:r>
            <a:r>
              <a:rPr lang="en-US" smtClean="0">
                <a:latin typeface="Arial" pitchFamily="34" charset="0"/>
                <a:cs typeface="Arial" pitchFamily="34" charset="0"/>
              </a:rPr>
              <a:t>.  Remind students that elements and compounds are always homogeneous, while mixtures can be either homogeneous or heterogeneous.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Questions</a:t>
            </a:r>
            <a:r>
              <a:rPr lang="en-US" smtClean="0">
                <a:latin typeface="Arial" pitchFamily="34" charset="0"/>
                <a:cs typeface="Arial" pitchFamily="34" charset="0"/>
              </a:rPr>
              <a:t>:</a:t>
            </a:r>
            <a:endParaRPr lang="en-US" smtClean="0">
              <a:latin typeface="Arial" pitchFamily="34" charset="0"/>
              <a:cs typeface="Times New Roman" pitchFamily="18" charset="0"/>
            </a:endParaRPr>
          </a:p>
          <a:p>
            <a:pPr eaLnBrk="1" hangingPunct="1">
              <a:buFontTx/>
              <a:buAutoNum type="arabicPeriod"/>
            </a:pPr>
            <a:r>
              <a:rPr lang="en-US" smtClean="0">
                <a:latin typeface="Arial" pitchFamily="34" charset="0"/>
                <a:cs typeface="Arial" pitchFamily="34" charset="0"/>
              </a:rPr>
              <a:t>Which of the bottles pictured above contain(s) matter?  Which contain(s) a single substance?  Explain your answers.</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How many elements are present in each molecule of water shown in bottle (b)?  What is the relative number of atoms of each element in a water molecule?</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As you know, ice is frozen water.  In other words, ice and water are the same substance, in different phases.  What would you expect the ratio of hydrogen atoms to oxygen atoms to be in a molecule of ice?  Explain your reasoning.</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Bottle (c) and bottle (d) both contain mixtures.  How are these mixtures similar?  How are they different?</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Suppose you find an unlabeled bottle containing a clear liquid.  Can you tell by looking at it whether the material is a compound or a mixture?  Explain your answer.</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How can you prove that a sample of sea water is a mixture?</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Classify the following items as elements, compounds or mixtures;  rice pudding, copper, carbon dioxide, air, milk, magnesium chloride, granite, mercury, and maple syrup.</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A chocolate-chip cookie with more chips in one part of the cookie than another can be used to demonstrate a heterogeneous mixture.  Name two other materials that can be classified as heterogeneous mixtures.  Explain your reasoning.</a:t>
            </a:r>
            <a:endParaRPr lang="en-US" smtClean="0">
              <a:latin typeface="Arial" pitchFamily="34"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r>
            <a:br>
              <a:rPr lang="en-US" smtClean="0">
                <a:latin typeface="Arial" pitchFamily="34" charset="0"/>
                <a:cs typeface="Arial" pitchFamily="34" charset="0"/>
              </a:rPr>
            </a:br>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BCE8E4-586B-4870-AD12-2672FDBBD3D9}" type="slidenum">
              <a:rPr lang="en-US" smtClean="0"/>
              <a:pPr eaLnBrk="1" hangingPunct="1"/>
              <a:t>20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0699" y="4343400"/>
            <a:ext cx="511884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“Elements, Compounds, and Mixtures”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Description</a:t>
            </a:r>
            <a:r>
              <a:rPr lang="en-US" smtClean="0">
                <a:latin typeface="Arial" pitchFamily="34" charset="0"/>
                <a:cs typeface="Arial" pitchFamily="34" charset="0"/>
              </a:rPr>
              <a:t>:  This slide shows the molecular composition of an element, a compound, and two mixtures.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Basic Concepts</a:t>
            </a:r>
            <a:endParaRPr lang="en-US" b="1" smtClean="0">
              <a:latin typeface="Arial" pitchFamily="34" charset="0"/>
              <a:cs typeface="Times New Roman" pitchFamily="18" charset="0"/>
            </a:endParaRPr>
          </a:p>
          <a:p>
            <a:pPr eaLnBrk="1" hangingPunct="1">
              <a:buFontTx/>
              <a:buChar char="•"/>
            </a:pPr>
            <a:r>
              <a:rPr lang="en-US" smtClean="0">
                <a:latin typeface="Arial" pitchFamily="34" charset="0"/>
                <a:cs typeface="Arial" pitchFamily="34" charset="0"/>
              </a:rPr>
              <a:t>All samples of a substance have the same molecular composition and intensive properties and are homogeneous.</a:t>
            </a:r>
            <a:endParaRPr lang="en-US" smtClean="0">
              <a:latin typeface="Arial" pitchFamily="34" charset="0"/>
            </a:endParaRPr>
          </a:p>
          <a:p>
            <a:pPr eaLnBrk="1" hangingPunct="1">
              <a:buFontTx/>
              <a:buChar char="•"/>
            </a:pPr>
            <a:r>
              <a:rPr lang="en-US" smtClean="0">
                <a:latin typeface="Arial" pitchFamily="34" charset="0"/>
                <a:cs typeface="Arial" pitchFamily="34" charset="0"/>
              </a:rPr>
              <a:t>Elements and compounds are substances; mixtures are not.</a:t>
            </a:r>
            <a:endParaRPr lang="en-US" smtClean="0">
              <a:latin typeface="Arial" pitchFamily="34" charset="0"/>
            </a:endParaRPr>
          </a:p>
          <a:p>
            <a:pPr eaLnBrk="1" hangingPunct="1">
              <a:buFontTx/>
              <a:buChar char="•"/>
            </a:pPr>
            <a:r>
              <a:rPr lang="en-US" smtClean="0">
                <a:latin typeface="Arial" pitchFamily="34" charset="0"/>
                <a:cs typeface="Arial" pitchFamily="34" charset="0"/>
              </a:rPr>
              <a:t>The elements making up a compound combine in fixed ratios.  </a:t>
            </a:r>
            <a:endParaRPr lang="en-US" smtClean="0">
              <a:latin typeface="Arial" pitchFamily="34" charset="0"/>
            </a:endParaRPr>
          </a:p>
          <a:p>
            <a:pPr eaLnBrk="1" hangingPunct="1">
              <a:buFontTx/>
              <a:buChar char="•"/>
            </a:pPr>
            <a:r>
              <a:rPr lang="en-US" smtClean="0">
                <a:latin typeface="Arial" pitchFamily="34" charset="0"/>
                <a:cs typeface="Arial" pitchFamily="34" charset="0"/>
              </a:rPr>
              <a:t>Mixtures can be separated by physical methods.</a:t>
            </a:r>
            <a:endParaRPr lang="en-US" smtClean="0">
              <a:latin typeface="Arial" pitchFamily="34" charset="0"/>
            </a:endParaRPr>
          </a:p>
          <a:p>
            <a:pPr eaLnBrk="1" hangingPunct="1">
              <a:buFontTx/>
              <a:buChar char="•"/>
            </a:pPr>
            <a:r>
              <a:rPr lang="en-US" smtClean="0">
                <a:latin typeface="Arial" pitchFamily="34" charset="0"/>
                <a:cs typeface="Arial" pitchFamily="34" charset="0"/>
              </a:rPr>
              <a:t>Mixtures that have a uniform composition throughout are homogeneous; those that have parts with different compositions are heterogeneous.</a:t>
            </a:r>
            <a:endParaRPr lang="en-US" smtClean="0">
              <a:latin typeface="Arial" pitchFamily="34"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Teaching Suggestions</a:t>
            </a:r>
            <a:endParaRPr lang="en-US" b="1" smtClean="0">
              <a:latin typeface="Arial" pitchFamily="34" charset="0"/>
              <a:cs typeface="Times New Roman" pitchFamily="18" charset="0"/>
            </a:endParaRPr>
          </a:p>
          <a:p>
            <a:pPr eaLnBrk="1" hangingPunct="1"/>
            <a:r>
              <a:rPr lang="en-US" smtClean="0">
                <a:latin typeface="Arial" pitchFamily="34" charset="0"/>
                <a:cs typeface="Arial" pitchFamily="34" charset="0"/>
              </a:rPr>
              <a:t>	Use this transparency to help students visualize the molecular composition of elements, compounds, and mixtures and to review the definitions of these terms.  Make sure students understand the difference between the terms </a:t>
            </a:r>
            <a:r>
              <a:rPr lang="en-US" i="1" smtClean="0">
                <a:latin typeface="Arial" pitchFamily="34" charset="0"/>
                <a:cs typeface="Arial" pitchFamily="34" charset="0"/>
              </a:rPr>
              <a:t>matter</a:t>
            </a:r>
            <a:r>
              <a:rPr lang="en-US" smtClean="0">
                <a:latin typeface="Arial" pitchFamily="34" charset="0"/>
                <a:cs typeface="Arial" pitchFamily="34" charset="0"/>
              </a:rPr>
              <a:t> and</a:t>
            </a:r>
            <a:r>
              <a:rPr lang="en-US" i="1" smtClean="0">
                <a:latin typeface="Arial" pitchFamily="34" charset="0"/>
                <a:cs typeface="Arial" pitchFamily="34" charset="0"/>
              </a:rPr>
              <a:t> substance</a:t>
            </a:r>
            <a:r>
              <a:rPr lang="en-US" smtClean="0">
                <a:latin typeface="Arial" pitchFamily="34" charset="0"/>
                <a:cs typeface="Arial" pitchFamily="34" charset="0"/>
              </a:rPr>
              <a:t>.  Remind students that elements and compounds are always homogeneous, while mixtures can be either homogeneous or heterogeneous.</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b="1" smtClean="0">
                <a:latin typeface="Arial" pitchFamily="34" charset="0"/>
                <a:cs typeface="Arial" pitchFamily="34" charset="0"/>
              </a:rPr>
              <a:t>Questions</a:t>
            </a:r>
            <a:r>
              <a:rPr lang="en-US" smtClean="0">
                <a:latin typeface="Arial" pitchFamily="34" charset="0"/>
                <a:cs typeface="Arial" pitchFamily="34" charset="0"/>
              </a:rPr>
              <a:t>:</a:t>
            </a:r>
            <a:endParaRPr lang="en-US" smtClean="0">
              <a:latin typeface="Arial" pitchFamily="34" charset="0"/>
              <a:cs typeface="Times New Roman" pitchFamily="18" charset="0"/>
            </a:endParaRPr>
          </a:p>
          <a:p>
            <a:pPr eaLnBrk="1" hangingPunct="1">
              <a:buFontTx/>
              <a:buAutoNum type="arabicPeriod"/>
            </a:pPr>
            <a:r>
              <a:rPr lang="en-US" smtClean="0">
                <a:latin typeface="Arial" pitchFamily="34" charset="0"/>
                <a:cs typeface="Arial" pitchFamily="34" charset="0"/>
              </a:rPr>
              <a:t>Which of the bottles pictured above contain(s) matter?  Which contain(s) a single substance?  Explain your answers.</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How many elements are present in each molecule of water shown in bottle (b)?  What is the relative number of atoms of each element in a water molecule?</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As you know, ice is frozen water.  In other words, ice and water are the same substance, in different phases.  What would you expect the ratio of hydrogen atoms to oxygen atoms to be in a molecule of ice?  Explain your reasoning.</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Bottle (c) and bottle (d) both contain mixtures.  How are these mixtures similar?  How are they different?</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Suppose you find an unlabeled bottle containing a clear liquid.  Can you tell by looking at it whether the material is a compound or a mixture?  Explain your answer.</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How can you prove that a sample of sea water is a mixture?</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Classify the following items as elements, compounds or mixtures;  rice pudding, copper, carbon dioxide, air, milk, magnesium chloride, granite, mercury, and maple syrup.</a:t>
            </a:r>
            <a:endParaRPr lang="en-US" smtClean="0">
              <a:latin typeface="Arial" pitchFamily="34" charset="0"/>
            </a:endParaRPr>
          </a:p>
          <a:p>
            <a:pPr eaLnBrk="1" hangingPunct="1">
              <a:buFontTx/>
              <a:buAutoNum type="arabicPeriod"/>
            </a:pPr>
            <a:r>
              <a:rPr lang="en-US" smtClean="0">
                <a:latin typeface="Arial" pitchFamily="34" charset="0"/>
                <a:cs typeface="Arial" pitchFamily="34" charset="0"/>
              </a:rPr>
              <a:t>A chocolate-chip cookie with more chips in one part of the cookie than another can be used to demonstrate a heterogeneous mixture.  Name two other materials that can be classified as heterogeneous mixtures.  Explain your reasoning.</a:t>
            </a:r>
            <a:endParaRPr lang="en-US" smtClean="0">
              <a:latin typeface="Arial" pitchFamily="34" charset="0"/>
            </a:endParaRPr>
          </a:p>
          <a:p>
            <a:pPr eaLnBrk="1" hangingPunct="1"/>
            <a:r>
              <a:rPr lang="en-US" smtClean="0">
                <a:latin typeface="Arial" pitchFamily="34" charset="0"/>
                <a:cs typeface="Arial" pitchFamily="34" charset="0"/>
              </a:rPr>
              <a:t> </a:t>
            </a:r>
            <a:endParaRPr lang="en-US" smtClean="0">
              <a:latin typeface="Arial" pitchFamily="34" charset="0"/>
              <a:cs typeface="Times New Roman" pitchFamily="18" charset="0"/>
            </a:endParaRPr>
          </a:p>
          <a:p>
            <a:pPr eaLnBrk="1" hangingPunct="1"/>
            <a:r>
              <a:rPr lang="en-US" smtClean="0">
                <a:latin typeface="Arial" pitchFamily="34" charset="0"/>
                <a:cs typeface="Arial" pitchFamily="34" charset="0"/>
              </a:rPr>
              <a:t/>
            </a:r>
            <a:br>
              <a:rPr lang="en-US" smtClean="0">
                <a:latin typeface="Arial" pitchFamily="34" charset="0"/>
                <a:cs typeface="Arial" pitchFamily="34" charset="0"/>
              </a:rPr>
            </a:br>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3A8859-43C5-47A5-B750-B055DB7A171B}"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0699" y="4343400"/>
            <a:ext cx="511884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Compounds have different properties than the elements they are made from.  In a mixture, the mixture retains the properties of the materials it is made from.</a:t>
            </a:r>
          </a:p>
          <a:p>
            <a:pPr eaLnBrk="1" hangingPunct="1"/>
            <a:r>
              <a:rPr lang="en-US" smtClean="0">
                <a:latin typeface="Arial" pitchFamily="34" charset="0"/>
              </a:rPr>
              <a:t>A chemical formula can always be written for a compound.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274B447-D8C1-4554-94DD-6871210A161F}" type="slidenum">
              <a:rPr lang="en-US" smtClean="0"/>
              <a:pPr eaLnBrk="1" hangingPunct="1">
                <a:defRPr/>
              </a:pPr>
              <a:t>22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C925F23-70F2-4606-A3A2-58EF19CCCB83}" type="slidenum">
              <a:rPr lang="en-US" smtClean="0"/>
              <a:pPr eaLnBrk="1" hangingPunct="1">
                <a:defRPr/>
              </a:pPr>
              <a:t>2</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AEE88DD-F08B-42EF-9498-5C8E0EFCF6CE}" type="slidenum">
              <a:rPr lang="en-US" smtClean="0"/>
              <a:pPr eaLnBrk="1" hangingPunct="1">
                <a:defRPr/>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endParaRPr lang="en-US" dirty="0" smtClean="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6AEFA45-509E-46BD-8FDB-26A2B07DC8F2}" type="slidenum">
              <a:rPr lang="en-US" smtClean="0"/>
              <a:pPr eaLnBrk="1" hangingPunct="1">
                <a:defRPr/>
              </a:pPr>
              <a:t>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3F9AFA6-944C-4734-8BE7-65F5D4D39282}" type="slidenum">
              <a:rPr lang="en-US" smtClean="0"/>
              <a:pPr eaLnBrk="1" hangingPunct="1">
                <a:defRPr/>
              </a:pPr>
              <a:t>10</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C551127-EFA3-4F45-AF3A-72564E82F629}" type="slidenum">
              <a:rPr lang="en-US" smtClean="0"/>
              <a:pPr eaLnBrk="1" hangingPunct="1">
                <a:defRPr/>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12461C0-DBA5-4F4E-9862-71638C6ACDBD}" type="slidenum">
              <a:rPr lang="en-US" smtClean="0"/>
              <a:pPr eaLnBrk="1" hangingPunct="1">
                <a:defRPr/>
              </a:pPr>
              <a:t>16</a:t>
            </a:fld>
            <a:endParaRPr lang="en-US" dirty="0" smtClean="0"/>
          </a:p>
        </p:txBody>
      </p:sp>
      <p:sp>
        <p:nvSpPr>
          <p:cNvPr id="51203" name="Rectangle 2"/>
          <p:cNvSpPr>
            <a:spLocks noGrp="1" noRot="1" noChangeAspect="1" noChangeArrowheads="1" noTextEdit="1"/>
          </p:cNvSpPr>
          <p:nvPr>
            <p:ph type="sldImg"/>
          </p:nvPr>
        </p:nvSpPr>
        <p:spPr>
          <a:xfrm>
            <a:off x="1212850" y="692150"/>
            <a:ext cx="4554538" cy="3416300"/>
          </a:xfrm>
          <a:ln cap="flat"/>
        </p:spPr>
      </p:sp>
      <p:sp>
        <p:nvSpPr>
          <p:cNvPr id="5120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BA9F34-0273-4849-93E2-F71911E4C6D6}" type="slidenum">
              <a:rPr lang="en-US" smtClean="0"/>
              <a:pPr eaLnBrk="1" hangingPunct="1">
                <a:defRPr/>
              </a:pPr>
              <a:t>17</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160312-D35E-4CDA-BED1-02D2103B174E}" type="slidenum">
              <a:rPr lang="en-US" smtClean="0"/>
              <a:pPr eaLnBrk="1" hangingPunct="1"/>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0699" y="4343400"/>
            <a:ext cx="511884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http://antoine.frostburg.edu/chem/senese/101/matter/slides/sld003.htm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467B1B-3BE4-43AE-81D7-195A2EA9690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F90ABE-3C9A-4A1B-999B-9FEB9B5D4D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5EED2E-FA87-4B43-AE41-CCE219DE9E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BCF4FB-C4DB-4A1A-83F9-ABEBFE6EE2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5DA86E-B73D-4C4A-8365-97377986DAD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90302C0-CCE1-42C5-9759-82F665B1477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1C04FDF-921F-4A86-B145-0911682CDB1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7293318E-C87F-4B75-BF58-47B664224AD5}"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5BEEA9-1C10-48C6-AF9E-C0C0A64FAA1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033EE0-E262-441A-BF5F-5F27EFC3B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0857E7-D313-4576-BC73-562EC6C143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52516F0-DB89-4565-87F9-4EC9A5074D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055A242-897B-46DF-A10B-6A7F1A63A5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298E9B-B345-4BE6-9F09-477615AC5C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4B59A1-96BF-49E1-8FC8-7B6FC0B1E77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FD91C1-0BEC-4C9E-BDC4-C3AB8CD948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38FE61F-D3E2-4FC6-84DA-83577607EA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6.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hyperlink" Target="http://www.elenas.com/Merchant2/merchant.mvc?Screen=PROD&amp;Store_Code=Elenas&amp;Product_Code=D9-HD" TargetMode="External"/><Relationship Id="rId5" Type="http://schemas.openxmlformats.org/officeDocument/2006/relationships/image" Target="../media/image16.jpeg"/><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6.xml"/><Relationship Id="rId5" Type="http://schemas.openxmlformats.org/officeDocument/2006/relationships/image" Target="../media/image22.wmf"/><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images.google.com/imgres?imgurl=http://www.purezing.com/wp/wp-content/uploads/2007/11/milk-fabircs_9.jpg&amp;imgrefurl=http://www.purezing.com/wp/?p=366&amp;h=418&amp;w=300&amp;sz=12&amp;hl=en&amp;start=7&amp;tbnid=YszyDp1HDt8CWM:&amp;tbnh=125&amp;tbnw=90&amp;prev=/images?q=milk&amp;gbv=2&amp;hl=en"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334963"/>
          </a:xfrm>
        </p:spPr>
        <p:txBody>
          <a:bodyPr/>
          <a:lstStyle/>
          <a:p>
            <a:pPr eaLnBrk="1" hangingPunct="1">
              <a:defRPr/>
            </a:pPr>
            <a:r>
              <a:rPr lang="en-US" sz="3600" u="sng" smtClean="0">
                <a:solidFill>
                  <a:srgbClr val="FF0000"/>
                </a:solidFill>
                <a:latin typeface="Times New Roman" pitchFamily="18" charset="0"/>
              </a:rPr>
              <a:t>Matter Notes</a:t>
            </a:r>
            <a:endParaRPr lang="en-US" sz="3600" u="sng" dirty="0" smtClean="0">
              <a:solidFill>
                <a:srgbClr val="FF0000"/>
              </a:solidFill>
              <a:latin typeface="Times New Roman" pitchFamily="18" charset="0"/>
            </a:endParaRPr>
          </a:p>
        </p:txBody>
      </p:sp>
      <p:sp>
        <p:nvSpPr>
          <p:cNvPr id="3075" name="Rectangle 3"/>
          <p:cNvSpPr>
            <a:spLocks noGrp="1" noChangeArrowheads="1"/>
          </p:cNvSpPr>
          <p:nvPr>
            <p:ph type="body" idx="1"/>
          </p:nvPr>
        </p:nvSpPr>
        <p:spPr>
          <a:xfrm>
            <a:off x="152400" y="685800"/>
            <a:ext cx="8915400" cy="6019800"/>
          </a:xfrm>
        </p:spPr>
        <p:txBody>
          <a:bodyPr/>
          <a:lstStyle/>
          <a:p>
            <a:pPr algn="ctr" eaLnBrk="1" hangingPunct="1">
              <a:spcBef>
                <a:spcPct val="0"/>
              </a:spcBef>
              <a:spcAft>
                <a:spcPct val="50000"/>
              </a:spcAft>
              <a:buSzPct val="150000"/>
              <a:buFontTx/>
              <a:buNone/>
              <a:defRPr/>
            </a:pPr>
            <a:r>
              <a:rPr lang="en-US" sz="2400" u="sng" dirty="0" smtClean="0">
                <a:solidFill>
                  <a:srgbClr val="990000"/>
                </a:solidFill>
                <a:latin typeface="Times New Roman" pitchFamily="18" charset="0"/>
              </a:rPr>
              <a:t>Matter vs. Mass</a:t>
            </a:r>
          </a:p>
          <a:p>
            <a:pPr marL="514350" indent="-514350" eaLnBrk="1" hangingPunct="1">
              <a:spcBef>
                <a:spcPct val="0"/>
              </a:spcBef>
              <a:spcAft>
                <a:spcPct val="50000"/>
              </a:spcAft>
              <a:buSzPct val="150000"/>
              <a:buFont typeface="+mj-lt"/>
              <a:buAutoNum type="romanUcPeriod"/>
              <a:defRPr/>
            </a:pPr>
            <a:r>
              <a:rPr lang="en-US" sz="2400" dirty="0" smtClean="0">
                <a:solidFill>
                  <a:schemeClr val="accent2"/>
                </a:solidFill>
                <a:latin typeface="Times New Roman" pitchFamily="18" charset="0"/>
              </a:rPr>
              <a:t>Matter</a:t>
            </a:r>
            <a:r>
              <a:rPr lang="en-US" sz="2400" dirty="0" smtClean="0">
                <a:latin typeface="Times New Roman" pitchFamily="18" charset="0"/>
              </a:rPr>
              <a:t> is anything that has _________ and takes up ___________.</a:t>
            </a:r>
          </a:p>
          <a:p>
            <a:pPr eaLnBrk="1" hangingPunct="1">
              <a:spcBef>
                <a:spcPct val="0"/>
              </a:spcBef>
              <a:spcAft>
                <a:spcPct val="50000"/>
              </a:spcAft>
              <a:buSzPct val="150000"/>
              <a:buFontTx/>
              <a:buNone/>
              <a:defRPr/>
            </a:pPr>
            <a:r>
              <a:rPr lang="en-US" sz="2400" dirty="0" smtClean="0">
                <a:latin typeface="Times New Roman" pitchFamily="18" charset="0"/>
              </a:rPr>
              <a:t>		</a:t>
            </a:r>
            <a:r>
              <a:rPr lang="en-US" sz="2400" i="1" dirty="0" smtClean="0">
                <a:solidFill>
                  <a:srgbClr val="008000"/>
                </a:solidFill>
                <a:latin typeface="Times New Roman" pitchFamily="18" charset="0"/>
              </a:rPr>
              <a:t>Examples:</a:t>
            </a:r>
            <a:r>
              <a:rPr lang="en-US" sz="2400" dirty="0" smtClean="0">
                <a:latin typeface="Times New Roman" pitchFamily="18" charset="0"/>
              </a:rPr>
              <a:t> ________, __________, and ________... (the three	                  states of matter)</a:t>
            </a:r>
          </a:p>
          <a:p>
            <a:pPr eaLnBrk="1" hangingPunct="1">
              <a:spcBef>
                <a:spcPct val="0"/>
              </a:spcBef>
              <a:spcAft>
                <a:spcPct val="50000"/>
              </a:spcAft>
              <a:buSzPct val="150000"/>
              <a:defRPr/>
            </a:pPr>
            <a:r>
              <a:rPr lang="en-US" sz="2400" dirty="0" smtClean="0">
                <a:latin typeface="Times New Roman" pitchFamily="18" charset="0"/>
              </a:rPr>
              <a:t>Things that are NOT matter:  __________, heat, ________, sound... </a:t>
            </a:r>
            <a:endParaRPr lang="en-US" sz="2400" b="1" dirty="0" smtClean="0">
              <a:latin typeface="Times New Roman" pitchFamily="18" charset="0"/>
            </a:endParaRPr>
          </a:p>
          <a:p>
            <a:pPr marL="0" indent="0" eaLnBrk="1" hangingPunct="1">
              <a:spcBef>
                <a:spcPct val="0"/>
              </a:spcBef>
              <a:spcAft>
                <a:spcPct val="50000"/>
              </a:spcAft>
              <a:buSzPct val="150000"/>
              <a:buFontTx/>
              <a:buNone/>
              <a:defRPr/>
            </a:pPr>
            <a:r>
              <a:rPr lang="en-US" sz="2400" dirty="0" smtClean="0">
                <a:solidFill>
                  <a:schemeClr val="accent2"/>
                </a:solidFill>
                <a:latin typeface="Times New Roman" pitchFamily="18" charset="0"/>
              </a:rPr>
              <a:t>A. Mass</a:t>
            </a:r>
            <a:r>
              <a:rPr lang="en-US" sz="2400" dirty="0" smtClean="0">
                <a:latin typeface="Times New Roman" pitchFamily="18" charset="0"/>
              </a:rPr>
              <a:t> is the amount of ___________ contained in an object.</a:t>
            </a:r>
          </a:p>
          <a:p>
            <a:pPr marL="0" indent="0" eaLnBrk="1" hangingPunct="1">
              <a:spcBef>
                <a:spcPct val="0"/>
              </a:spcBef>
              <a:spcAft>
                <a:spcPct val="50000"/>
              </a:spcAft>
              <a:buSzPct val="150000"/>
              <a:buFontTx/>
              <a:buNone/>
              <a:defRPr/>
            </a:pPr>
            <a:r>
              <a:rPr lang="en-US" sz="2400" dirty="0" smtClean="0">
                <a:solidFill>
                  <a:schemeClr val="accent2"/>
                </a:solidFill>
                <a:latin typeface="Times New Roman" pitchFamily="18" charset="0"/>
              </a:rPr>
              <a:t>B. Weight</a:t>
            </a:r>
            <a:r>
              <a:rPr lang="en-US" sz="2400" dirty="0" smtClean="0">
                <a:latin typeface="Times New Roman" pitchFamily="18" charset="0"/>
              </a:rPr>
              <a:t> is the measure of ___________ pulling on a certain mass.</a:t>
            </a:r>
          </a:p>
          <a:p>
            <a:pPr marL="0" indent="0" eaLnBrk="1" hangingPunct="1">
              <a:spcBef>
                <a:spcPct val="0"/>
              </a:spcBef>
              <a:spcAft>
                <a:spcPct val="50000"/>
              </a:spcAft>
              <a:buSzPct val="150000"/>
              <a:buFontTx/>
              <a:buNone/>
              <a:defRPr/>
            </a:pPr>
            <a:r>
              <a:rPr lang="en-US" sz="2400" dirty="0" smtClean="0">
                <a:solidFill>
                  <a:srgbClr val="6600CC"/>
                </a:solidFill>
                <a:latin typeface="Times New Roman" pitchFamily="18" charset="0"/>
              </a:rPr>
              <a:t>C</a:t>
            </a:r>
            <a:r>
              <a:rPr lang="en-US" sz="2400" dirty="0" smtClean="0">
                <a:latin typeface="Times New Roman" pitchFamily="18" charset="0"/>
              </a:rPr>
              <a:t>. ____________ is the amount of space an object occupies.</a:t>
            </a:r>
          </a:p>
          <a:p>
            <a:pPr eaLnBrk="1" hangingPunct="1">
              <a:spcBef>
                <a:spcPct val="0"/>
              </a:spcBef>
              <a:spcAft>
                <a:spcPct val="50000"/>
              </a:spcAft>
              <a:buSzPct val="150000"/>
              <a:defRPr/>
            </a:pPr>
            <a:r>
              <a:rPr lang="en-US" sz="2400" dirty="0" smtClean="0">
                <a:latin typeface="Times New Roman" pitchFamily="18" charset="0"/>
              </a:rPr>
              <a:t>The standard metric unit for mass is the ______________.</a:t>
            </a:r>
          </a:p>
        </p:txBody>
      </p:sp>
      <p:sp>
        <p:nvSpPr>
          <p:cNvPr id="7173" name="Text Box 5"/>
          <p:cNvSpPr txBox="1">
            <a:spLocks noChangeArrowheads="1"/>
          </p:cNvSpPr>
          <p:nvPr/>
        </p:nvSpPr>
        <p:spPr bwMode="auto">
          <a:xfrm>
            <a:off x="38100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mass</a:t>
            </a:r>
          </a:p>
        </p:txBody>
      </p:sp>
      <p:sp>
        <p:nvSpPr>
          <p:cNvPr id="7174" name="Text Box 6"/>
          <p:cNvSpPr txBox="1">
            <a:spLocks noChangeArrowheads="1"/>
          </p:cNvSpPr>
          <p:nvPr/>
        </p:nvSpPr>
        <p:spPr bwMode="auto">
          <a:xfrm>
            <a:off x="6934200" y="1219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space</a:t>
            </a:r>
          </a:p>
        </p:txBody>
      </p:sp>
      <p:sp>
        <p:nvSpPr>
          <p:cNvPr id="7175" name="Text Box 7"/>
          <p:cNvSpPr txBox="1">
            <a:spLocks noChangeArrowheads="1"/>
          </p:cNvSpPr>
          <p:nvPr/>
        </p:nvSpPr>
        <p:spPr bwMode="auto">
          <a:xfrm>
            <a:off x="22098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solids</a:t>
            </a:r>
          </a:p>
        </p:txBody>
      </p:sp>
      <p:sp>
        <p:nvSpPr>
          <p:cNvPr id="7176" name="Text Box 8"/>
          <p:cNvSpPr txBox="1">
            <a:spLocks noChangeArrowheads="1"/>
          </p:cNvSpPr>
          <p:nvPr/>
        </p:nvSpPr>
        <p:spPr bwMode="auto">
          <a:xfrm>
            <a:off x="38100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liquids</a:t>
            </a:r>
          </a:p>
        </p:txBody>
      </p:sp>
      <p:sp>
        <p:nvSpPr>
          <p:cNvPr id="7177" name="Text Box 9"/>
          <p:cNvSpPr txBox="1">
            <a:spLocks noChangeArrowheads="1"/>
          </p:cNvSpPr>
          <p:nvPr/>
        </p:nvSpPr>
        <p:spPr bwMode="auto">
          <a:xfrm>
            <a:off x="5791200" y="1752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gases</a:t>
            </a:r>
          </a:p>
        </p:txBody>
      </p:sp>
      <p:sp>
        <p:nvSpPr>
          <p:cNvPr id="7178" name="Text Box 10"/>
          <p:cNvSpPr txBox="1">
            <a:spLocks noChangeArrowheads="1"/>
          </p:cNvSpPr>
          <p:nvPr/>
        </p:nvSpPr>
        <p:spPr bwMode="auto">
          <a:xfrm>
            <a:off x="4038600" y="2667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light</a:t>
            </a:r>
          </a:p>
        </p:txBody>
      </p:sp>
      <p:sp>
        <p:nvSpPr>
          <p:cNvPr id="7179" name="Text Box 11"/>
          <p:cNvSpPr txBox="1">
            <a:spLocks noChangeArrowheads="1"/>
          </p:cNvSpPr>
          <p:nvPr/>
        </p:nvSpPr>
        <p:spPr bwMode="auto">
          <a:xfrm>
            <a:off x="6172200" y="2667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emotions</a:t>
            </a:r>
          </a:p>
        </p:txBody>
      </p:sp>
      <p:sp>
        <p:nvSpPr>
          <p:cNvPr id="7180" name="Text Box 12"/>
          <p:cNvSpPr txBox="1">
            <a:spLocks noChangeArrowheads="1"/>
          </p:cNvSpPr>
          <p:nvPr/>
        </p:nvSpPr>
        <p:spPr bwMode="auto">
          <a:xfrm>
            <a:off x="3352800" y="3200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matter</a:t>
            </a:r>
          </a:p>
        </p:txBody>
      </p:sp>
      <p:sp>
        <p:nvSpPr>
          <p:cNvPr id="7181" name="Text Box 13"/>
          <p:cNvSpPr txBox="1">
            <a:spLocks noChangeArrowheads="1"/>
          </p:cNvSpPr>
          <p:nvPr/>
        </p:nvSpPr>
        <p:spPr bwMode="auto">
          <a:xfrm>
            <a:off x="5648325" y="4800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kilogram</a:t>
            </a:r>
          </a:p>
        </p:txBody>
      </p:sp>
      <p:sp>
        <p:nvSpPr>
          <p:cNvPr id="15" name="Text Box 12"/>
          <p:cNvSpPr txBox="1">
            <a:spLocks noChangeArrowheads="1"/>
          </p:cNvSpPr>
          <p:nvPr/>
        </p:nvSpPr>
        <p:spPr bwMode="auto">
          <a:xfrm>
            <a:off x="3352800" y="3754438"/>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gravity</a:t>
            </a:r>
          </a:p>
        </p:txBody>
      </p:sp>
      <p:sp>
        <p:nvSpPr>
          <p:cNvPr id="14" name="Text Box 13"/>
          <p:cNvSpPr txBox="1">
            <a:spLocks noChangeArrowheads="1"/>
          </p:cNvSpPr>
          <p:nvPr/>
        </p:nvSpPr>
        <p:spPr bwMode="auto">
          <a:xfrm>
            <a:off x="533400" y="430847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Volume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animEffect transition="in" filter="fade">
                                      <p:cBhvr>
                                        <p:cTn id="9" dur="500"/>
                                        <p:tgtEl>
                                          <p:spTgt spid="71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500" fill="hold"/>
                                        <p:tgtEl>
                                          <p:spTgt spid="7174"/>
                                        </p:tgtEl>
                                        <p:attrNameLst>
                                          <p:attrName>ppt_w</p:attrName>
                                        </p:attrNameLst>
                                      </p:cBhvr>
                                      <p:tavLst>
                                        <p:tav tm="0">
                                          <p:val>
                                            <p:fltVal val="0"/>
                                          </p:val>
                                        </p:tav>
                                        <p:tav tm="100000">
                                          <p:val>
                                            <p:strVal val="#ppt_w"/>
                                          </p:val>
                                        </p:tav>
                                      </p:tavLst>
                                    </p:anim>
                                    <p:anim calcmode="lin" valueType="num">
                                      <p:cBhvr>
                                        <p:cTn id="15" dur="500" fill="hold"/>
                                        <p:tgtEl>
                                          <p:spTgt spid="7174"/>
                                        </p:tgtEl>
                                        <p:attrNameLst>
                                          <p:attrName>ppt_h</p:attrName>
                                        </p:attrNameLst>
                                      </p:cBhvr>
                                      <p:tavLst>
                                        <p:tav tm="0">
                                          <p:val>
                                            <p:fltVal val="0"/>
                                          </p:val>
                                        </p:tav>
                                        <p:tav tm="100000">
                                          <p:val>
                                            <p:strVal val="#ppt_h"/>
                                          </p:val>
                                        </p:tav>
                                      </p:tavLst>
                                    </p:anim>
                                    <p:animEffect transition="in" filter="fade">
                                      <p:cBhvr>
                                        <p:cTn id="16" dur="5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500" fill="hold"/>
                                        <p:tgtEl>
                                          <p:spTgt spid="7175"/>
                                        </p:tgtEl>
                                        <p:attrNameLst>
                                          <p:attrName>ppt_w</p:attrName>
                                        </p:attrNameLst>
                                      </p:cBhvr>
                                      <p:tavLst>
                                        <p:tav tm="0">
                                          <p:val>
                                            <p:fltVal val="0"/>
                                          </p:val>
                                        </p:tav>
                                        <p:tav tm="100000">
                                          <p:val>
                                            <p:strVal val="#ppt_w"/>
                                          </p:val>
                                        </p:tav>
                                      </p:tavLst>
                                    </p:anim>
                                    <p:anim calcmode="lin" valueType="num">
                                      <p:cBhvr>
                                        <p:cTn id="22" dur="500" fill="hold"/>
                                        <p:tgtEl>
                                          <p:spTgt spid="7175"/>
                                        </p:tgtEl>
                                        <p:attrNameLst>
                                          <p:attrName>ppt_h</p:attrName>
                                        </p:attrNameLst>
                                      </p:cBhvr>
                                      <p:tavLst>
                                        <p:tav tm="0">
                                          <p:val>
                                            <p:fltVal val="0"/>
                                          </p:val>
                                        </p:tav>
                                        <p:tav tm="100000">
                                          <p:val>
                                            <p:strVal val="#ppt_h"/>
                                          </p:val>
                                        </p:tav>
                                      </p:tavLst>
                                    </p:anim>
                                    <p:animEffect transition="in" filter="fade">
                                      <p:cBhvr>
                                        <p:cTn id="23" dur="500"/>
                                        <p:tgtEl>
                                          <p:spTgt spid="71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76"/>
                                        </p:tgtEl>
                                        <p:attrNameLst>
                                          <p:attrName>style.visibility</p:attrName>
                                        </p:attrNameLst>
                                      </p:cBhvr>
                                      <p:to>
                                        <p:strVal val="visible"/>
                                      </p:to>
                                    </p:set>
                                    <p:anim calcmode="lin" valueType="num">
                                      <p:cBhvr>
                                        <p:cTn id="28" dur="500" fill="hold"/>
                                        <p:tgtEl>
                                          <p:spTgt spid="7176"/>
                                        </p:tgtEl>
                                        <p:attrNameLst>
                                          <p:attrName>ppt_w</p:attrName>
                                        </p:attrNameLst>
                                      </p:cBhvr>
                                      <p:tavLst>
                                        <p:tav tm="0">
                                          <p:val>
                                            <p:fltVal val="0"/>
                                          </p:val>
                                        </p:tav>
                                        <p:tav tm="100000">
                                          <p:val>
                                            <p:strVal val="#ppt_w"/>
                                          </p:val>
                                        </p:tav>
                                      </p:tavLst>
                                    </p:anim>
                                    <p:anim calcmode="lin" valueType="num">
                                      <p:cBhvr>
                                        <p:cTn id="29" dur="500" fill="hold"/>
                                        <p:tgtEl>
                                          <p:spTgt spid="7176"/>
                                        </p:tgtEl>
                                        <p:attrNameLst>
                                          <p:attrName>ppt_h</p:attrName>
                                        </p:attrNameLst>
                                      </p:cBhvr>
                                      <p:tavLst>
                                        <p:tav tm="0">
                                          <p:val>
                                            <p:fltVal val="0"/>
                                          </p:val>
                                        </p:tav>
                                        <p:tav tm="100000">
                                          <p:val>
                                            <p:strVal val="#ppt_h"/>
                                          </p:val>
                                        </p:tav>
                                      </p:tavLst>
                                    </p:anim>
                                    <p:animEffect transition="in" filter="fade">
                                      <p:cBhvr>
                                        <p:cTn id="30" dur="500"/>
                                        <p:tgtEl>
                                          <p:spTgt spid="71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p:cTn id="35" dur="500" fill="hold"/>
                                        <p:tgtEl>
                                          <p:spTgt spid="7177"/>
                                        </p:tgtEl>
                                        <p:attrNameLst>
                                          <p:attrName>ppt_w</p:attrName>
                                        </p:attrNameLst>
                                      </p:cBhvr>
                                      <p:tavLst>
                                        <p:tav tm="0">
                                          <p:val>
                                            <p:fltVal val="0"/>
                                          </p:val>
                                        </p:tav>
                                        <p:tav tm="100000">
                                          <p:val>
                                            <p:strVal val="#ppt_w"/>
                                          </p:val>
                                        </p:tav>
                                      </p:tavLst>
                                    </p:anim>
                                    <p:anim calcmode="lin" valueType="num">
                                      <p:cBhvr>
                                        <p:cTn id="36" dur="500" fill="hold"/>
                                        <p:tgtEl>
                                          <p:spTgt spid="7177"/>
                                        </p:tgtEl>
                                        <p:attrNameLst>
                                          <p:attrName>ppt_h</p:attrName>
                                        </p:attrNameLst>
                                      </p:cBhvr>
                                      <p:tavLst>
                                        <p:tav tm="0">
                                          <p:val>
                                            <p:fltVal val="0"/>
                                          </p:val>
                                        </p:tav>
                                        <p:tav tm="100000">
                                          <p:val>
                                            <p:strVal val="#ppt_h"/>
                                          </p:val>
                                        </p:tav>
                                      </p:tavLst>
                                    </p:anim>
                                    <p:animEffect transition="in" filter="fade">
                                      <p:cBhvr>
                                        <p:cTn id="37" dur="500"/>
                                        <p:tgtEl>
                                          <p:spTgt spid="71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 calcmode="lin" valueType="num">
                                      <p:cBhvr>
                                        <p:cTn id="42" dur="500" fill="hold"/>
                                        <p:tgtEl>
                                          <p:spTgt spid="7178"/>
                                        </p:tgtEl>
                                        <p:attrNameLst>
                                          <p:attrName>ppt_w</p:attrName>
                                        </p:attrNameLst>
                                      </p:cBhvr>
                                      <p:tavLst>
                                        <p:tav tm="0">
                                          <p:val>
                                            <p:fltVal val="0"/>
                                          </p:val>
                                        </p:tav>
                                        <p:tav tm="100000">
                                          <p:val>
                                            <p:strVal val="#ppt_w"/>
                                          </p:val>
                                        </p:tav>
                                      </p:tavLst>
                                    </p:anim>
                                    <p:anim calcmode="lin" valueType="num">
                                      <p:cBhvr>
                                        <p:cTn id="43" dur="500" fill="hold"/>
                                        <p:tgtEl>
                                          <p:spTgt spid="7178"/>
                                        </p:tgtEl>
                                        <p:attrNameLst>
                                          <p:attrName>ppt_h</p:attrName>
                                        </p:attrNameLst>
                                      </p:cBhvr>
                                      <p:tavLst>
                                        <p:tav tm="0">
                                          <p:val>
                                            <p:fltVal val="0"/>
                                          </p:val>
                                        </p:tav>
                                        <p:tav tm="100000">
                                          <p:val>
                                            <p:strVal val="#ppt_h"/>
                                          </p:val>
                                        </p:tav>
                                      </p:tavLst>
                                    </p:anim>
                                    <p:animEffect transition="in" filter="fade">
                                      <p:cBhvr>
                                        <p:cTn id="44" dur="500"/>
                                        <p:tgtEl>
                                          <p:spTgt spid="71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p:cTn id="49" dur="500" fill="hold"/>
                                        <p:tgtEl>
                                          <p:spTgt spid="7179"/>
                                        </p:tgtEl>
                                        <p:attrNameLst>
                                          <p:attrName>ppt_w</p:attrName>
                                        </p:attrNameLst>
                                      </p:cBhvr>
                                      <p:tavLst>
                                        <p:tav tm="0">
                                          <p:val>
                                            <p:fltVal val="0"/>
                                          </p:val>
                                        </p:tav>
                                        <p:tav tm="100000">
                                          <p:val>
                                            <p:strVal val="#ppt_w"/>
                                          </p:val>
                                        </p:tav>
                                      </p:tavLst>
                                    </p:anim>
                                    <p:anim calcmode="lin" valueType="num">
                                      <p:cBhvr>
                                        <p:cTn id="50" dur="500" fill="hold"/>
                                        <p:tgtEl>
                                          <p:spTgt spid="7179"/>
                                        </p:tgtEl>
                                        <p:attrNameLst>
                                          <p:attrName>ppt_h</p:attrName>
                                        </p:attrNameLst>
                                      </p:cBhvr>
                                      <p:tavLst>
                                        <p:tav tm="0">
                                          <p:val>
                                            <p:fltVal val="0"/>
                                          </p:val>
                                        </p:tav>
                                        <p:tav tm="100000">
                                          <p:val>
                                            <p:strVal val="#ppt_h"/>
                                          </p:val>
                                        </p:tav>
                                      </p:tavLst>
                                    </p:anim>
                                    <p:animEffect transition="in" filter="fade">
                                      <p:cBhvr>
                                        <p:cTn id="51" dur="500"/>
                                        <p:tgtEl>
                                          <p:spTgt spid="71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180"/>
                                        </p:tgtEl>
                                        <p:attrNameLst>
                                          <p:attrName>style.visibility</p:attrName>
                                        </p:attrNameLst>
                                      </p:cBhvr>
                                      <p:to>
                                        <p:strVal val="visible"/>
                                      </p:to>
                                    </p:set>
                                    <p:anim calcmode="lin" valueType="num">
                                      <p:cBhvr>
                                        <p:cTn id="56" dur="500" fill="hold"/>
                                        <p:tgtEl>
                                          <p:spTgt spid="7180"/>
                                        </p:tgtEl>
                                        <p:attrNameLst>
                                          <p:attrName>ppt_w</p:attrName>
                                        </p:attrNameLst>
                                      </p:cBhvr>
                                      <p:tavLst>
                                        <p:tav tm="0">
                                          <p:val>
                                            <p:fltVal val="0"/>
                                          </p:val>
                                        </p:tav>
                                        <p:tav tm="100000">
                                          <p:val>
                                            <p:strVal val="#ppt_w"/>
                                          </p:val>
                                        </p:tav>
                                      </p:tavLst>
                                    </p:anim>
                                    <p:anim calcmode="lin" valueType="num">
                                      <p:cBhvr>
                                        <p:cTn id="57" dur="500" fill="hold"/>
                                        <p:tgtEl>
                                          <p:spTgt spid="7180"/>
                                        </p:tgtEl>
                                        <p:attrNameLst>
                                          <p:attrName>ppt_h</p:attrName>
                                        </p:attrNameLst>
                                      </p:cBhvr>
                                      <p:tavLst>
                                        <p:tav tm="0">
                                          <p:val>
                                            <p:fltVal val="0"/>
                                          </p:val>
                                        </p:tav>
                                        <p:tav tm="100000">
                                          <p:val>
                                            <p:strVal val="#ppt_h"/>
                                          </p:val>
                                        </p:tav>
                                      </p:tavLst>
                                    </p:anim>
                                    <p:animEffect transition="in" filter="fade">
                                      <p:cBhvr>
                                        <p:cTn id="58" dur="500"/>
                                        <p:tgtEl>
                                          <p:spTgt spid="718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7181"/>
                                        </p:tgtEl>
                                        <p:attrNameLst>
                                          <p:attrName>style.visibility</p:attrName>
                                        </p:attrNameLst>
                                      </p:cBhvr>
                                      <p:to>
                                        <p:strVal val="visible"/>
                                      </p:to>
                                    </p:set>
                                    <p:anim calcmode="lin" valueType="num">
                                      <p:cBhvr>
                                        <p:cTn id="77" dur="500" fill="hold"/>
                                        <p:tgtEl>
                                          <p:spTgt spid="7181"/>
                                        </p:tgtEl>
                                        <p:attrNameLst>
                                          <p:attrName>ppt_w</p:attrName>
                                        </p:attrNameLst>
                                      </p:cBhvr>
                                      <p:tavLst>
                                        <p:tav tm="0">
                                          <p:val>
                                            <p:fltVal val="0"/>
                                          </p:val>
                                        </p:tav>
                                        <p:tav tm="100000">
                                          <p:val>
                                            <p:strVal val="#ppt_w"/>
                                          </p:val>
                                        </p:tav>
                                      </p:tavLst>
                                    </p:anim>
                                    <p:anim calcmode="lin" valueType="num">
                                      <p:cBhvr>
                                        <p:cTn id="78" dur="500" fill="hold"/>
                                        <p:tgtEl>
                                          <p:spTgt spid="7181"/>
                                        </p:tgtEl>
                                        <p:attrNameLst>
                                          <p:attrName>ppt_h</p:attrName>
                                        </p:attrNameLst>
                                      </p:cBhvr>
                                      <p:tavLst>
                                        <p:tav tm="0">
                                          <p:val>
                                            <p:fltVal val="0"/>
                                          </p:val>
                                        </p:tav>
                                        <p:tav tm="100000">
                                          <p:val>
                                            <p:strVal val="#ppt_h"/>
                                          </p:val>
                                        </p:tav>
                                      </p:tavLst>
                                    </p:anim>
                                    <p:animEffect transition="in" filter="fade">
                                      <p:cBhvr>
                                        <p:cTn id="79"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P spid="7177" grpId="0"/>
      <p:bldP spid="7178" grpId="0"/>
      <p:bldP spid="7179" grpId="0"/>
      <p:bldP spid="7180" grpId="0" uiExpand="1"/>
      <p:bldP spid="7181" grpId="0"/>
      <p:bldP spid="1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411163"/>
          </a:xfrm>
        </p:spPr>
        <p:txBody>
          <a:bodyPr/>
          <a:lstStyle/>
          <a:p>
            <a:pPr eaLnBrk="1" hangingPunct="1"/>
            <a:r>
              <a:rPr lang="en-US" sz="3600" noProof="1" smtClean="0">
                <a:solidFill>
                  <a:srgbClr val="990000"/>
                </a:solidFill>
                <a:latin typeface="Times New Roman" pitchFamily="18" charset="0"/>
              </a:rPr>
              <a:t>Elements vs. Compounds</a:t>
            </a:r>
            <a:endParaRPr lang="en-US" b="1" dirty="0" smtClean="0">
              <a:solidFill>
                <a:srgbClr val="000000"/>
              </a:solidFill>
              <a:latin typeface="Times New Roman" pitchFamily="18" charset="0"/>
            </a:endParaRPr>
          </a:p>
        </p:txBody>
      </p:sp>
      <p:sp>
        <p:nvSpPr>
          <p:cNvPr id="25603" name="Rectangle 3"/>
          <p:cNvSpPr>
            <a:spLocks noChangeArrowheads="1"/>
          </p:cNvSpPr>
          <p:nvPr/>
        </p:nvSpPr>
        <p:spPr bwMode="auto">
          <a:xfrm>
            <a:off x="152400" y="685800"/>
            <a:ext cx="8915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Aft>
                <a:spcPct val="50000"/>
              </a:spcAft>
              <a:buSzPct val="150000"/>
              <a:buFont typeface="+mj-lt"/>
              <a:buAutoNum type="arabicParenR"/>
              <a:defRPr/>
            </a:pPr>
            <a:r>
              <a:rPr lang="en-US" sz="2400" noProof="1">
                <a:solidFill>
                  <a:srgbClr val="000000"/>
                </a:solidFill>
                <a:latin typeface="Times New Roman" pitchFamily="18" charset="0"/>
              </a:rPr>
              <a:t>Elements are pure substances that  cannot be broken down by an ordinary _____________ change.</a:t>
            </a:r>
          </a:p>
          <a:p>
            <a:pPr marL="342900" indent="-342900">
              <a:spcAft>
                <a:spcPct val="50000"/>
              </a:spcAft>
              <a:buSzPct val="150000"/>
              <a:buFont typeface="Times" pitchFamily="18" charset="0"/>
              <a:buChar char="•"/>
              <a:defRPr/>
            </a:pPr>
            <a:r>
              <a:rPr lang="en-US" sz="2400" noProof="1">
                <a:solidFill>
                  <a:srgbClr val="000000"/>
                </a:solidFill>
                <a:latin typeface="Times New Roman" pitchFamily="18" charset="0"/>
              </a:rPr>
              <a:t>Elements are the _________ forms of matter that can exists in normal laboratory conditions.   </a:t>
            </a:r>
          </a:p>
          <a:p>
            <a:pPr marL="342900" indent="-342900">
              <a:spcAft>
                <a:spcPct val="50000"/>
              </a:spcAft>
              <a:buSzPct val="150000"/>
              <a:buFont typeface="Times" pitchFamily="18" charset="0"/>
              <a:buNone/>
              <a:defRPr/>
            </a:pPr>
            <a:r>
              <a:rPr lang="en-US" sz="2400" noProof="1">
                <a:solidFill>
                  <a:srgbClr val="000000"/>
                </a:solidFill>
                <a:latin typeface="Times New Roman" pitchFamily="18" charset="0"/>
              </a:rPr>
              <a:t>		 </a:t>
            </a:r>
            <a:r>
              <a:rPr lang="en-US" sz="2400" i="1" dirty="0">
                <a:solidFill>
                  <a:srgbClr val="008000"/>
                </a:solidFill>
                <a:latin typeface="Times New Roman" pitchFamily="18" charset="0"/>
              </a:rPr>
              <a:t>Examples:</a:t>
            </a:r>
            <a:r>
              <a:rPr lang="en-US" sz="2400" dirty="0">
                <a:latin typeface="Times New Roman" pitchFamily="18" charset="0"/>
              </a:rPr>
              <a:t> </a:t>
            </a:r>
            <a:r>
              <a:rPr lang="en-US" sz="2400" noProof="1">
                <a:solidFill>
                  <a:srgbClr val="000000"/>
                </a:solidFill>
                <a:latin typeface="Times New Roman" pitchFamily="18" charset="0"/>
              </a:rPr>
              <a:t>_______, Helium, __________	</a:t>
            </a:r>
          </a:p>
          <a:p>
            <a:pPr marL="457200" indent="-457200">
              <a:spcAft>
                <a:spcPct val="50000"/>
              </a:spcAft>
              <a:buSzPct val="150000"/>
              <a:buFont typeface="+mj-lt"/>
              <a:buAutoNum type="arabicParenR" startAt="2"/>
              <a:defRPr/>
            </a:pPr>
            <a:r>
              <a:rPr lang="en-US" sz="2400" noProof="1">
                <a:solidFill>
                  <a:srgbClr val="000000"/>
                </a:solidFill>
                <a:latin typeface="Times New Roman" pitchFamily="18" charset="0"/>
              </a:rPr>
              <a:t>Compounds are homogeneous substances made up of ____ or ________ different </a:t>
            </a:r>
            <a:r>
              <a:rPr lang="en-US" sz="2400" u="sng" noProof="1">
                <a:solidFill>
                  <a:schemeClr val="accent2"/>
                </a:solidFill>
                <a:latin typeface="Times New Roman" pitchFamily="18" charset="0"/>
              </a:rPr>
              <a:t>elements</a:t>
            </a:r>
            <a:r>
              <a:rPr lang="en-US" sz="2400" noProof="1">
                <a:solidFill>
                  <a:srgbClr val="000000"/>
                </a:solidFill>
                <a:latin typeface="Times New Roman" pitchFamily="18" charset="0"/>
              </a:rPr>
              <a:t> which are chemically combined.</a:t>
            </a:r>
          </a:p>
          <a:p>
            <a:pPr marL="457200" indent="-457200">
              <a:spcAft>
                <a:spcPct val="50000"/>
              </a:spcAft>
              <a:buSzPct val="150000"/>
              <a:buFont typeface="+mj-lt"/>
              <a:buAutoNum type="alphaLcParenR"/>
              <a:defRPr/>
            </a:pPr>
            <a:r>
              <a:rPr lang="en-US" sz="2400" dirty="0">
                <a:latin typeface="Times New Roman" pitchFamily="18" charset="0"/>
              </a:rPr>
              <a:t>Compounds can only be broken down into simpler substances by ____________ ____________. Cannot be separated by __________ changes.</a:t>
            </a:r>
            <a:endParaRPr lang="en-US" sz="2400" u="sng" dirty="0">
              <a:solidFill>
                <a:schemeClr val="accent2"/>
              </a:solidFill>
              <a:latin typeface="Times New Roman" pitchFamily="18" charset="0"/>
            </a:endParaRPr>
          </a:p>
          <a:p>
            <a:pPr marL="342900" indent="-342900">
              <a:spcAft>
                <a:spcPct val="50000"/>
              </a:spcAft>
              <a:buSzPct val="150000"/>
              <a:buFont typeface="Times" pitchFamily="18" charset="0"/>
              <a:buNone/>
              <a:defRPr/>
            </a:pPr>
            <a:r>
              <a:rPr lang="en-US" sz="2400" i="1" dirty="0">
                <a:solidFill>
                  <a:srgbClr val="008000"/>
                </a:solidFill>
                <a:latin typeface="Times New Roman" pitchFamily="18" charset="0"/>
              </a:rPr>
              <a:t>		Examples:</a:t>
            </a:r>
            <a:r>
              <a:rPr lang="en-US" sz="2400" dirty="0">
                <a:latin typeface="Times New Roman" pitchFamily="18" charset="0"/>
              </a:rPr>
              <a:t> _______ (H</a:t>
            </a:r>
            <a:r>
              <a:rPr lang="en-US" sz="1600" dirty="0">
                <a:latin typeface="Times New Roman" pitchFamily="18" charset="0"/>
              </a:rPr>
              <a:t>2</a:t>
            </a:r>
            <a:r>
              <a:rPr lang="en-US" sz="2400" dirty="0">
                <a:latin typeface="Times New Roman" pitchFamily="18" charset="0"/>
              </a:rPr>
              <a:t>O),  _______________</a:t>
            </a:r>
          </a:p>
        </p:txBody>
      </p:sp>
      <p:sp>
        <p:nvSpPr>
          <p:cNvPr id="19464" name="Text Box 8"/>
          <p:cNvSpPr txBox="1">
            <a:spLocks noChangeArrowheads="1"/>
          </p:cNvSpPr>
          <p:nvPr/>
        </p:nvSpPr>
        <p:spPr bwMode="auto">
          <a:xfrm>
            <a:off x="2590800" y="1600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simplest</a:t>
            </a:r>
          </a:p>
        </p:txBody>
      </p:sp>
      <p:sp>
        <p:nvSpPr>
          <p:cNvPr id="19466" name="Text Box 10"/>
          <p:cNvSpPr txBox="1">
            <a:spLocks noChangeArrowheads="1"/>
          </p:cNvSpPr>
          <p:nvPr/>
        </p:nvSpPr>
        <p:spPr bwMode="auto">
          <a:xfrm>
            <a:off x="1676400" y="100647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physical</a:t>
            </a:r>
          </a:p>
        </p:txBody>
      </p:sp>
      <p:sp>
        <p:nvSpPr>
          <p:cNvPr id="19467" name="Text Box 11"/>
          <p:cNvSpPr txBox="1">
            <a:spLocks noChangeArrowheads="1"/>
          </p:cNvSpPr>
          <p:nvPr/>
        </p:nvSpPr>
        <p:spPr bwMode="auto">
          <a:xfrm>
            <a:off x="4745038"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Mercury</a:t>
            </a:r>
          </a:p>
        </p:txBody>
      </p:sp>
      <p:sp>
        <p:nvSpPr>
          <p:cNvPr id="19468" name="Text Box 12"/>
          <p:cNvSpPr txBox="1">
            <a:spLocks noChangeArrowheads="1"/>
          </p:cNvSpPr>
          <p:nvPr/>
        </p:nvSpPr>
        <p:spPr bwMode="auto">
          <a:xfrm>
            <a:off x="2286000"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Gold</a:t>
            </a:r>
          </a:p>
        </p:txBody>
      </p:sp>
      <p:sp>
        <p:nvSpPr>
          <p:cNvPr id="19469" name="Text Box 13"/>
          <p:cNvSpPr txBox="1">
            <a:spLocks noChangeArrowheads="1"/>
          </p:cNvSpPr>
          <p:nvPr/>
        </p:nvSpPr>
        <p:spPr bwMode="auto">
          <a:xfrm>
            <a:off x="6573838" y="3048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2</a:t>
            </a:r>
          </a:p>
        </p:txBody>
      </p:sp>
      <p:sp>
        <p:nvSpPr>
          <p:cNvPr id="19470" name="Text Box 14"/>
          <p:cNvSpPr txBox="1">
            <a:spLocks noChangeArrowheads="1"/>
          </p:cNvSpPr>
          <p:nvPr/>
        </p:nvSpPr>
        <p:spPr bwMode="auto">
          <a:xfrm>
            <a:off x="161925" y="34671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more</a:t>
            </a:r>
          </a:p>
        </p:txBody>
      </p:sp>
      <p:sp>
        <p:nvSpPr>
          <p:cNvPr id="19472" name="Text Box 16"/>
          <p:cNvSpPr txBox="1">
            <a:spLocks noChangeArrowheads="1"/>
          </p:cNvSpPr>
          <p:nvPr/>
        </p:nvSpPr>
        <p:spPr bwMode="auto">
          <a:xfrm>
            <a:off x="914400" y="4343400"/>
            <a:ext cx="35814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6600CC"/>
                </a:solidFill>
                <a:latin typeface="Times New Roman" pitchFamily="18" charset="0"/>
              </a:rPr>
              <a:t>chemical           reactions</a:t>
            </a:r>
          </a:p>
        </p:txBody>
      </p:sp>
      <p:sp>
        <p:nvSpPr>
          <p:cNvPr id="19473" name="Text Box 17"/>
          <p:cNvSpPr txBox="1">
            <a:spLocks noChangeArrowheads="1"/>
          </p:cNvSpPr>
          <p:nvPr/>
        </p:nvSpPr>
        <p:spPr bwMode="auto">
          <a:xfrm>
            <a:off x="2209800" y="5257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Water</a:t>
            </a:r>
          </a:p>
        </p:txBody>
      </p:sp>
      <p:sp>
        <p:nvSpPr>
          <p:cNvPr id="19474" name="Text Box 18"/>
          <p:cNvSpPr txBox="1">
            <a:spLocks noChangeArrowheads="1"/>
          </p:cNvSpPr>
          <p:nvPr/>
        </p:nvSpPr>
        <p:spPr bwMode="auto">
          <a:xfrm>
            <a:off x="4343400" y="5253038"/>
            <a:ext cx="2819400" cy="461962"/>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Salt (NaCl)</a:t>
            </a:r>
          </a:p>
        </p:txBody>
      </p:sp>
      <p:sp>
        <p:nvSpPr>
          <p:cNvPr id="15" name="Text Box 10"/>
          <p:cNvSpPr txBox="1">
            <a:spLocks noChangeArrowheads="1"/>
          </p:cNvSpPr>
          <p:nvPr/>
        </p:nvSpPr>
        <p:spPr bwMode="auto">
          <a:xfrm>
            <a:off x="498475" y="4724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p:cTn id="7" dur="500" fill="hold"/>
                                        <p:tgtEl>
                                          <p:spTgt spid="19466"/>
                                        </p:tgtEl>
                                        <p:attrNameLst>
                                          <p:attrName>ppt_w</p:attrName>
                                        </p:attrNameLst>
                                      </p:cBhvr>
                                      <p:tavLst>
                                        <p:tav tm="0">
                                          <p:val>
                                            <p:fltVal val="0"/>
                                          </p:val>
                                        </p:tav>
                                        <p:tav tm="100000">
                                          <p:val>
                                            <p:strVal val="#ppt_w"/>
                                          </p:val>
                                        </p:tav>
                                      </p:tavLst>
                                    </p:anim>
                                    <p:anim calcmode="lin" valueType="num">
                                      <p:cBhvr>
                                        <p:cTn id="8" dur="500" fill="hold"/>
                                        <p:tgtEl>
                                          <p:spTgt spid="19466"/>
                                        </p:tgtEl>
                                        <p:attrNameLst>
                                          <p:attrName>ppt_h</p:attrName>
                                        </p:attrNameLst>
                                      </p:cBhvr>
                                      <p:tavLst>
                                        <p:tav tm="0">
                                          <p:val>
                                            <p:fltVal val="0"/>
                                          </p:val>
                                        </p:tav>
                                        <p:tav tm="100000">
                                          <p:val>
                                            <p:strVal val="#ppt_h"/>
                                          </p:val>
                                        </p:tav>
                                      </p:tavLst>
                                    </p:anim>
                                    <p:animEffect transition="in" filter="fade">
                                      <p:cBhvr>
                                        <p:cTn id="9" dur="500"/>
                                        <p:tgtEl>
                                          <p:spTgt spid="194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464"/>
                                        </p:tgtEl>
                                        <p:attrNameLst>
                                          <p:attrName>style.visibility</p:attrName>
                                        </p:attrNameLst>
                                      </p:cBhvr>
                                      <p:to>
                                        <p:strVal val="visible"/>
                                      </p:to>
                                    </p:set>
                                    <p:anim calcmode="lin" valueType="num">
                                      <p:cBhvr>
                                        <p:cTn id="14" dur="500" fill="hold"/>
                                        <p:tgtEl>
                                          <p:spTgt spid="19464"/>
                                        </p:tgtEl>
                                        <p:attrNameLst>
                                          <p:attrName>ppt_w</p:attrName>
                                        </p:attrNameLst>
                                      </p:cBhvr>
                                      <p:tavLst>
                                        <p:tav tm="0">
                                          <p:val>
                                            <p:fltVal val="0"/>
                                          </p:val>
                                        </p:tav>
                                        <p:tav tm="100000">
                                          <p:val>
                                            <p:strVal val="#ppt_w"/>
                                          </p:val>
                                        </p:tav>
                                      </p:tavLst>
                                    </p:anim>
                                    <p:anim calcmode="lin" valueType="num">
                                      <p:cBhvr>
                                        <p:cTn id="15" dur="500" fill="hold"/>
                                        <p:tgtEl>
                                          <p:spTgt spid="19464"/>
                                        </p:tgtEl>
                                        <p:attrNameLst>
                                          <p:attrName>ppt_h</p:attrName>
                                        </p:attrNameLst>
                                      </p:cBhvr>
                                      <p:tavLst>
                                        <p:tav tm="0">
                                          <p:val>
                                            <p:fltVal val="0"/>
                                          </p:val>
                                        </p:tav>
                                        <p:tav tm="100000">
                                          <p:val>
                                            <p:strVal val="#ppt_h"/>
                                          </p:val>
                                        </p:tav>
                                      </p:tavLst>
                                    </p:anim>
                                    <p:animEffect transition="in" filter="fade">
                                      <p:cBhvr>
                                        <p:cTn id="16" dur="500"/>
                                        <p:tgtEl>
                                          <p:spTgt spid="194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468"/>
                                        </p:tgtEl>
                                        <p:attrNameLst>
                                          <p:attrName>style.visibility</p:attrName>
                                        </p:attrNameLst>
                                      </p:cBhvr>
                                      <p:to>
                                        <p:strVal val="visible"/>
                                      </p:to>
                                    </p:set>
                                    <p:anim calcmode="lin" valueType="num">
                                      <p:cBhvr>
                                        <p:cTn id="21" dur="500" fill="hold"/>
                                        <p:tgtEl>
                                          <p:spTgt spid="19468"/>
                                        </p:tgtEl>
                                        <p:attrNameLst>
                                          <p:attrName>ppt_w</p:attrName>
                                        </p:attrNameLst>
                                      </p:cBhvr>
                                      <p:tavLst>
                                        <p:tav tm="0">
                                          <p:val>
                                            <p:fltVal val="0"/>
                                          </p:val>
                                        </p:tav>
                                        <p:tav tm="100000">
                                          <p:val>
                                            <p:strVal val="#ppt_w"/>
                                          </p:val>
                                        </p:tav>
                                      </p:tavLst>
                                    </p:anim>
                                    <p:anim calcmode="lin" valueType="num">
                                      <p:cBhvr>
                                        <p:cTn id="22" dur="500" fill="hold"/>
                                        <p:tgtEl>
                                          <p:spTgt spid="19468"/>
                                        </p:tgtEl>
                                        <p:attrNameLst>
                                          <p:attrName>ppt_h</p:attrName>
                                        </p:attrNameLst>
                                      </p:cBhvr>
                                      <p:tavLst>
                                        <p:tav tm="0">
                                          <p:val>
                                            <p:fltVal val="0"/>
                                          </p:val>
                                        </p:tav>
                                        <p:tav tm="100000">
                                          <p:val>
                                            <p:strVal val="#ppt_h"/>
                                          </p:val>
                                        </p:tav>
                                      </p:tavLst>
                                    </p:anim>
                                    <p:animEffect transition="in" filter="fade">
                                      <p:cBhvr>
                                        <p:cTn id="23" dur="500"/>
                                        <p:tgtEl>
                                          <p:spTgt spid="194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467"/>
                                        </p:tgtEl>
                                        <p:attrNameLst>
                                          <p:attrName>style.visibility</p:attrName>
                                        </p:attrNameLst>
                                      </p:cBhvr>
                                      <p:to>
                                        <p:strVal val="visible"/>
                                      </p:to>
                                    </p:set>
                                    <p:anim calcmode="lin" valueType="num">
                                      <p:cBhvr>
                                        <p:cTn id="28" dur="500" fill="hold"/>
                                        <p:tgtEl>
                                          <p:spTgt spid="19467"/>
                                        </p:tgtEl>
                                        <p:attrNameLst>
                                          <p:attrName>ppt_w</p:attrName>
                                        </p:attrNameLst>
                                      </p:cBhvr>
                                      <p:tavLst>
                                        <p:tav tm="0">
                                          <p:val>
                                            <p:fltVal val="0"/>
                                          </p:val>
                                        </p:tav>
                                        <p:tav tm="100000">
                                          <p:val>
                                            <p:strVal val="#ppt_w"/>
                                          </p:val>
                                        </p:tav>
                                      </p:tavLst>
                                    </p:anim>
                                    <p:anim calcmode="lin" valueType="num">
                                      <p:cBhvr>
                                        <p:cTn id="29" dur="500" fill="hold"/>
                                        <p:tgtEl>
                                          <p:spTgt spid="19467"/>
                                        </p:tgtEl>
                                        <p:attrNameLst>
                                          <p:attrName>ppt_h</p:attrName>
                                        </p:attrNameLst>
                                      </p:cBhvr>
                                      <p:tavLst>
                                        <p:tav tm="0">
                                          <p:val>
                                            <p:fltVal val="0"/>
                                          </p:val>
                                        </p:tav>
                                        <p:tav tm="100000">
                                          <p:val>
                                            <p:strVal val="#ppt_h"/>
                                          </p:val>
                                        </p:tav>
                                      </p:tavLst>
                                    </p:anim>
                                    <p:animEffect transition="in" filter="fade">
                                      <p:cBhvr>
                                        <p:cTn id="30" dur="500"/>
                                        <p:tgtEl>
                                          <p:spTgt spid="19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469"/>
                                        </p:tgtEl>
                                        <p:attrNameLst>
                                          <p:attrName>style.visibility</p:attrName>
                                        </p:attrNameLst>
                                      </p:cBhvr>
                                      <p:to>
                                        <p:strVal val="visible"/>
                                      </p:to>
                                    </p:set>
                                    <p:anim calcmode="lin" valueType="num">
                                      <p:cBhvr>
                                        <p:cTn id="35" dur="500" fill="hold"/>
                                        <p:tgtEl>
                                          <p:spTgt spid="19469"/>
                                        </p:tgtEl>
                                        <p:attrNameLst>
                                          <p:attrName>ppt_w</p:attrName>
                                        </p:attrNameLst>
                                      </p:cBhvr>
                                      <p:tavLst>
                                        <p:tav tm="0">
                                          <p:val>
                                            <p:fltVal val="0"/>
                                          </p:val>
                                        </p:tav>
                                        <p:tav tm="100000">
                                          <p:val>
                                            <p:strVal val="#ppt_w"/>
                                          </p:val>
                                        </p:tav>
                                      </p:tavLst>
                                    </p:anim>
                                    <p:anim calcmode="lin" valueType="num">
                                      <p:cBhvr>
                                        <p:cTn id="36" dur="500" fill="hold"/>
                                        <p:tgtEl>
                                          <p:spTgt spid="19469"/>
                                        </p:tgtEl>
                                        <p:attrNameLst>
                                          <p:attrName>ppt_h</p:attrName>
                                        </p:attrNameLst>
                                      </p:cBhvr>
                                      <p:tavLst>
                                        <p:tav tm="0">
                                          <p:val>
                                            <p:fltVal val="0"/>
                                          </p:val>
                                        </p:tav>
                                        <p:tav tm="100000">
                                          <p:val>
                                            <p:strVal val="#ppt_h"/>
                                          </p:val>
                                        </p:tav>
                                      </p:tavLst>
                                    </p:anim>
                                    <p:animEffect transition="in" filter="fade">
                                      <p:cBhvr>
                                        <p:cTn id="37" dur="500"/>
                                        <p:tgtEl>
                                          <p:spTgt spid="194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9470"/>
                                        </p:tgtEl>
                                        <p:attrNameLst>
                                          <p:attrName>style.visibility</p:attrName>
                                        </p:attrNameLst>
                                      </p:cBhvr>
                                      <p:to>
                                        <p:strVal val="visible"/>
                                      </p:to>
                                    </p:set>
                                    <p:anim calcmode="lin" valueType="num">
                                      <p:cBhvr>
                                        <p:cTn id="42" dur="500" fill="hold"/>
                                        <p:tgtEl>
                                          <p:spTgt spid="19470"/>
                                        </p:tgtEl>
                                        <p:attrNameLst>
                                          <p:attrName>ppt_w</p:attrName>
                                        </p:attrNameLst>
                                      </p:cBhvr>
                                      <p:tavLst>
                                        <p:tav tm="0">
                                          <p:val>
                                            <p:fltVal val="0"/>
                                          </p:val>
                                        </p:tav>
                                        <p:tav tm="100000">
                                          <p:val>
                                            <p:strVal val="#ppt_w"/>
                                          </p:val>
                                        </p:tav>
                                      </p:tavLst>
                                    </p:anim>
                                    <p:anim calcmode="lin" valueType="num">
                                      <p:cBhvr>
                                        <p:cTn id="43" dur="500" fill="hold"/>
                                        <p:tgtEl>
                                          <p:spTgt spid="19470"/>
                                        </p:tgtEl>
                                        <p:attrNameLst>
                                          <p:attrName>ppt_h</p:attrName>
                                        </p:attrNameLst>
                                      </p:cBhvr>
                                      <p:tavLst>
                                        <p:tav tm="0">
                                          <p:val>
                                            <p:fltVal val="0"/>
                                          </p:val>
                                        </p:tav>
                                        <p:tav tm="100000">
                                          <p:val>
                                            <p:strVal val="#ppt_h"/>
                                          </p:val>
                                        </p:tav>
                                      </p:tavLst>
                                    </p:anim>
                                    <p:animEffect transition="in" filter="fade">
                                      <p:cBhvr>
                                        <p:cTn id="44" dur="500"/>
                                        <p:tgtEl>
                                          <p:spTgt spid="194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472"/>
                                        </p:tgtEl>
                                        <p:attrNameLst>
                                          <p:attrName>style.visibility</p:attrName>
                                        </p:attrNameLst>
                                      </p:cBhvr>
                                      <p:to>
                                        <p:strVal val="visible"/>
                                      </p:to>
                                    </p:set>
                                    <p:anim calcmode="lin" valueType="num">
                                      <p:cBhvr>
                                        <p:cTn id="49" dur="500" fill="hold"/>
                                        <p:tgtEl>
                                          <p:spTgt spid="19472"/>
                                        </p:tgtEl>
                                        <p:attrNameLst>
                                          <p:attrName>ppt_w</p:attrName>
                                        </p:attrNameLst>
                                      </p:cBhvr>
                                      <p:tavLst>
                                        <p:tav tm="0">
                                          <p:val>
                                            <p:fltVal val="0"/>
                                          </p:val>
                                        </p:tav>
                                        <p:tav tm="100000">
                                          <p:val>
                                            <p:strVal val="#ppt_w"/>
                                          </p:val>
                                        </p:tav>
                                      </p:tavLst>
                                    </p:anim>
                                    <p:anim calcmode="lin" valueType="num">
                                      <p:cBhvr>
                                        <p:cTn id="50" dur="500" fill="hold"/>
                                        <p:tgtEl>
                                          <p:spTgt spid="19472"/>
                                        </p:tgtEl>
                                        <p:attrNameLst>
                                          <p:attrName>ppt_h</p:attrName>
                                        </p:attrNameLst>
                                      </p:cBhvr>
                                      <p:tavLst>
                                        <p:tav tm="0">
                                          <p:val>
                                            <p:fltVal val="0"/>
                                          </p:val>
                                        </p:tav>
                                        <p:tav tm="100000">
                                          <p:val>
                                            <p:strVal val="#ppt_h"/>
                                          </p:val>
                                        </p:tav>
                                      </p:tavLst>
                                    </p:anim>
                                    <p:animEffect transition="in" filter="fade">
                                      <p:cBhvr>
                                        <p:cTn id="51" dur="500"/>
                                        <p:tgtEl>
                                          <p:spTgt spid="1947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473"/>
                                        </p:tgtEl>
                                        <p:attrNameLst>
                                          <p:attrName>style.visibility</p:attrName>
                                        </p:attrNameLst>
                                      </p:cBhvr>
                                      <p:to>
                                        <p:strVal val="visible"/>
                                      </p:to>
                                    </p:set>
                                    <p:anim calcmode="lin" valueType="num">
                                      <p:cBhvr>
                                        <p:cTn id="63" dur="500" fill="hold"/>
                                        <p:tgtEl>
                                          <p:spTgt spid="19473"/>
                                        </p:tgtEl>
                                        <p:attrNameLst>
                                          <p:attrName>ppt_w</p:attrName>
                                        </p:attrNameLst>
                                      </p:cBhvr>
                                      <p:tavLst>
                                        <p:tav tm="0">
                                          <p:val>
                                            <p:fltVal val="0"/>
                                          </p:val>
                                        </p:tav>
                                        <p:tav tm="100000">
                                          <p:val>
                                            <p:strVal val="#ppt_w"/>
                                          </p:val>
                                        </p:tav>
                                      </p:tavLst>
                                    </p:anim>
                                    <p:anim calcmode="lin" valueType="num">
                                      <p:cBhvr>
                                        <p:cTn id="64" dur="500" fill="hold"/>
                                        <p:tgtEl>
                                          <p:spTgt spid="19473"/>
                                        </p:tgtEl>
                                        <p:attrNameLst>
                                          <p:attrName>ppt_h</p:attrName>
                                        </p:attrNameLst>
                                      </p:cBhvr>
                                      <p:tavLst>
                                        <p:tav tm="0">
                                          <p:val>
                                            <p:fltVal val="0"/>
                                          </p:val>
                                        </p:tav>
                                        <p:tav tm="100000">
                                          <p:val>
                                            <p:strVal val="#ppt_h"/>
                                          </p:val>
                                        </p:tav>
                                      </p:tavLst>
                                    </p:anim>
                                    <p:animEffect transition="in" filter="fade">
                                      <p:cBhvr>
                                        <p:cTn id="65" dur="500"/>
                                        <p:tgtEl>
                                          <p:spTgt spid="1947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9474"/>
                                        </p:tgtEl>
                                        <p:attrNameLst>
                                          <p:attrName>style.visibility</p:attrName>
                                        </p:attrNameLst>
                                      </p:cBhvr>
                                      <p:to>
                                        <p:strVal val="visible"/>
                                      </p:to>
                                    </p:set>
                                    <p:anim calcmode="lin" valueType="num">
                                      <p:cBhvr>
                                        <p:cTn id="70" dur="500" fill="hold"/>
                                        <p:tgtEl>
                                          <p:spTgt spid="19474"/>
                                        </p:tgtEl>
                                        <p:attrNameLst>
                                          <p:attrName>ppt_w</p:attrName>
                                        </p:attrNameLst>
                                      </p:cBhvr>
                                      <p:tavLst>
                                        <p:tav tm="0">
                                          <p:val>
                                            <p:fltVal val="0"/>
                                          </p:val>
                                        </p:tav>
                                        <p:tav tm="100000">
                                          <p:val>
                                            <p:strVal val="#ppt_w"/>
                                          </p:val>
                                        </p:tav>
                                      </p:tavLst>
                                    </p:anim>
                                    <p:anim calcmode="lin" valueType="num">
                                      <p:cBhvr>
                                        <p:cTn id="71" dur="500" fill="hold"/>
                                        <p:tgtEl>
                                          <p:spTgt spid="19474"/>
                                        </p:tgtEl>
                                        <p:attrNameLst>
                                          <p:attrName>ppt_h</p:attrName>
                                        </p:attrNameLst>
                                      </p:cBhvr>
                                      <p:tavLst>
                                        <p:tav tm="0">
                                          <p:val>
                                            <p:fltVal val="0"/>
                                          </p:val>
                                        </p:tav>
                                        <p:tav tm="100000">
                                          <p:val>
                                            <p:strVal val="#ppt_h"/>
                                          </p:val>
                                        </p:tav>
                                      </p:tavLst>
                                    </p:anim>
                                    <p:animEffect transition="in" filter="fade">
                                      <p:cBhvr>
                                        <p:cTn id="72"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6" grpId="0"/>
      <p:bldP spid="19467" grpId="0"/>
      <p:bldP spid="19468" grpId="0"/>
      <p:bldP spid="19469" grpId="0"/>
      <p:bldP spid="19470" grpId="0"/>
      <p:bldP spid="19472" grpId="0"/>
      <p:bldP spid="19473" grpId="0"/>
      <p:bldP spid="1947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I. Mixtures</a:t>
            </a:r>
          </a:p>
        </p:txBody>
      </p:sp>
      <p:sp>
        <p:nvSpPr>
          <p:cNvPr id="19459" name="Rectangle 3"/>
          <p:cNvSpPr>
            <a:spLocks noGrp="1" noChangeArrowheads="1"/>
          </p:cNvSpPr>
          <p:nvPr>
            <p:ph type="body" sz="half" idx="1"/>
          </p:nvPr>
        </p:nvSpPr>
        <p:spPr>
          <a:xfrm>
            <a:off x="685800" y="1447800"/>
            <a:ext cx="7700963" cy="4648200"/>
          </a:xfrm>
        </p:spPr>
        <p:txBody>
          <a:bodyPr/>
          <a:lstStyle/>
          <a:p>
            <a:r>
              <a:rPr lang="en-US" sz="2800" b="1" dirty="0" smtClean="0">
                <a:solidFill>
                  <a:srgbClr val="FF0000"/>
                </a:solidFill>
              </a:rPr>
              <a:t>Mixture</a:t>
            </a:r>
            <a:r>
              <a:rPr lang="en-US" sz="2800" b="1" dirty="0" smtClean="0"/>
              <a:t> -</a:t>
            </a:r>
            <a:r>
              <a:rPr lang="en-US" sz="2800" dirty="0" smtClean="0"/>
              <a:t> A </a:t>
            </a:r>
            <a:r>
              <a:rPr lang="en-US" sz="2800" b="1" dirty="0" smtClean="0"/>
              <a:t>physical</a:t>
            </a:r>
            <a:r>
              <a:rPr lang="en-US" sz="2800" dirty="0" smtClean="0"/>
              <a:t> blend of </a:t>
            </a:r>
          </a:p>
          <a:p>
            <a:pPr>
              <a:buFont typeface="Wingdings" pitchFamily="2" charset="2"/>
              <a:buNone/>
            </a:pPr>
            <a:r>
              <a:rPr lang="en-US" sz="2800" dirty="0" smtClean="0"/>
              <a:t>   two or more substances. d) Can </a:t>
            </a:r>
          </a:p>
          <a:p>
            <a:pPr>
              <a:buFont typeface="Wingdings" pitchFamily="2" charset="2"/>
              <a:buNone/>
            </a:pPr>
            <a:r>
              <a:rPr lang="en-US" sz="2800" dirty="0" smtClean="0"/>
              <a:t>   be created or separated into </a:t>
            </a:r>
          </a:p>
          <a:p>
            <a:pPr>
              <a:buFont typeface="Wingdings" pitchFamily="2" charset="2"/>
              <a:buNone/>
            </a:pPr>
            <a:r>
              <a:rPr lang="en-US" sz="2800" dirty="0" smtClean="0"/>
              <a:t>   its components by a ___________</a:t>
            </a:r>
          </a:p>
          <a:p>
            <a:pPr>
              <a:buFont typeface="Wingdings" pitchFamily="2" charset="2"/>
              <a:buNone/>
            </a:pPr>
            <a:r>
              <a:rPr lang="en-US" sz="2800" dirty="0" smtClean="0"/>
              <a:t>   change- does not require a chemical reaction</a:t>
            </a:r>
          </a:p>
          <a:p>
            <a:pPr>
              <a:buFont typeface="Wingdings" pitchFamily="2" charset="2"/>
              <a:buNone/>
            </a:pPr>
            <a:r>
              <a:rPr lang="en-US" sz="2800" dirty="0" smtClean="0"/>
              <a:t>   ( magnetism, distillation, sifting, etc. )</a:t>
            </a:r>
          </a:p>
        </p:txBody>
      </p:sp>
      <p:pic>
        <p:nvPicPr>
          <p:cNvPr id="19460" name="Picture 4" descr="HH02313_[1]"/>
          <p:cNvPicPr>
            <a:picLocks noGrp="1" noChangeAspect="1" noChangeArrowheads="1"/>
          </p:cNvPicPr>
          <p:nvPr>
            <p:ph sz="quarter" idx="2"/>
          </p:nvPr>
        </p:nvPicPr>
        <p:blipFill>
          <a:blip r:embed="rId2" cstate="print"/>
          <a:srcRect/>
          <a:stretch>
            <a:fillRect/>
          </a:stretch>
        </p:blipFill>
        <p:spPr>
          <a:xfrm>
            <a:off x="990600" y="4495800"/>
            <a:ext cx="1741488" cy="1779588"/>
          </a:xfrm>
          <a:noFill/>
        </p:spPr>
      </p:pic>
      <p:pic>
        <p:nvPicPr>
          <p:cNvPr id="19461" name="Picture 5"/>
          <p:cNvPicPr>
            <a:picLocks noGrp="1" noChangeAspect="1" noChangeArrowheads="1"/>
          </p:cNvPicPr>
          <p:nvPr>
            <p:ph sz="quarter" idx="3"/>
          </p:nvPr>
        </p:nvPicPr>
        <p:blipFill>
          <a:blip r:embed="rId3" cstate="print"/>
          <a:srcRect/>
          <a:stretch>
            <a:fillRect/>
          </a:stretch>
        </p:blipFill>
        <p:spPr>
          <a:xfrm>
            <a:off x="3429000" y="4495800"/>
            <a:ext cx="1676400" cy="1828800"/>
          </a:xfrm>
          <a:noFill/>
        </p:spPr>
      </p:pic>
      <p:pic>
        <p:nvPicPr>
          <p:cNvPr id="19462" name="Picture 6" descr="BD05176_[1]"/>
          <p:cNvPicPr>
            <a:picLocks noChangeAspect="1" noChangeArrowheads="1"/>
          </p:cNvPicPr>
          <p:nvPr/>
        </p:nvPicPr>
        <p:blipFill>
          <a:blip r:embed="rId4" cstate="print"/>
          <a:srcRect/>
          <a:stretch>
            <a:fillRect/>
          </a:stretch>
        </p:blipFill>
        <p:spPr bwMode="auto">
          <a:xfrm>
            <a:off x="6324600" y="1600200"/>
            <a:ext cx="1905000" cy="1903413"/>
          </a:xfrm>
          <a:prstGeom prst="rect">
            <a:avLst/>
          </a:prstGeom>
          <a:noFill/>
          <a:ln w="9525">
            <a:noFill/>
            <a:miter lim="800000"/>
            <a:headEnd/>
            <a:tailEnd/>
          </a:ln>
        </p:spPr>
      </p:pic>
      <p:pic>
        <p:nvPicPr>
          <p:cNvPr id="19463" name="Picture 7" descr="FD00732_[1]"/>
          <p:cNvPicPr>
            <a:picLocks noChangeAspect="1" noChangeArrowheads="1"/>
          </p:cNvPicPr>
          <p:nvPr/>
        </p:nvPicPr>
        <p:blipFill>
          <a:blip r:embed="rId5" cstate="print"/>
          <a:srcRect/>
          <a:stretch>
            <a:fillRect/>
          </a:stretch>
        </p:blipFill>
        <p:spPr bwMode="auto">
          <a:xfrm>
            <a:off x="6172200" y="4572000"/>
            <a:ext cx="1676400" cy="1828800"/>
          </a:xfrm>
          <a:prstGeom prst="rect">
            <a:avLst/>
          </a:prstGeom>
          <a:noFill/>
          <a:ln w="9525">
            <a:noFill/>
            <a:miter lim="800000"/>
            <a:headEnd/>
            <a:tailEnd/>
          </a:ln>
        </p:spPr>
      </p:pic>
      <p:sp>
        <p:nvSpPr>
          <p:cNvPr id="8" name="Text Box 5"/>
          <p:cNvSpPr txBox="1">
            <a:spLocks noChangeArrowheads="1"/>
          </p:cNvSpPr>
          <p:nvPr/>
        </p:nvSpPr>
        <p:spPr bwMode="auto">
          <a:xfrm>
            <a:off x="4333875" y="2971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physical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Types of Mixtures</a:t>
            </a:r>
          </a:p>
        </p:txBody>
      </p:sp>
      <p:sp>
        <p:nvSpPr>
          <p:cNvPr id="16387" name="Rectangle 3"/>
          <p:cNvSpPr>
            <a:spLocks noGrp="1" noChangeArrowheads="1"/>
          </p:cNvSpPr>
          <p:nvPr>
            <p:ph type="body" sz="half" idx="1"/>
          </p:nvPr>
        </p:nvSpPr>
        <p:spPr>
          <a:xfrm>
            <a:off x="228600" y="1600200"/>
            <a:ext cx="8686800" cy="4495800"/>
          </a:xfrm>
        </p:spPr>
        <p:txBody>
          <a:bodyPr/>
          <a:lstStyle/>
          <a:p>
            <a:pPr marL="0" indent="0">
              <a:lnSpc>
                <a:spcPct val="80000"/>
              </a:lnSpc>
              <a:buFontTx/>
              <a:buNone/>
              <a:defRPr/>
            </a:pPr>
            <a:r>
              <a:rPr lang="en-US" b="1" dirty="0" smtClean="0"/>
              <a:t>f) </a:t>
            </a:r>
            <a:r>
              <a:rPr lang="en-US" b="1" dirty="0" smtClean="0">
                <a:solidFill>
                  <a:srgbClr val="FF0000"/>
                </a:solidFill>
              </a:rPr>
              <a:t>Heterogeneous mixture</a:t>
            </a:r>
            <a:r>
              <a:rPr lang="en-US" dirty="0" smtClean="0"/>
              <a:t> - a mixture that</a:t>
            </a:r>
          </a:p>
          <a:p>
            <a:pPr>
              <a:lnSpc>
                <a:spcPct val="80000"/>
              </a:lnSpc>
              <a:buFont typeface="Wingdings" pitchFamily="2" charset="2"/>
              <a:buNone/>
              <a:defRPr/>
            </a:pPr>
            <a:r>
              <a:rPr lang="en-US" dirty="0" smtClean="0"/>
              <a:t>    is not uniform in composition – samples __________ a great deal in composition if tested in different locations.</a:t>
            </a:r>
          </a:p>
          <a:p>
            <a:pPr>
              <a:lnSpc>
                <a:spcPct val="80000"/>
              </a:lnSpc>
              <a:defRPr/>
            </a:pPr>
            <a:r>
              <a:rPr lang="en-US" dirty="0" smtClean="0"/>
              <a:t> Example -soil, concrete, granite, sand and </a:t>
            </a:r>
          </a:p>
          <a:p>
            <a:pPr>
              <a:lnSpc>
                <a:spcPct val="80000"/>
              </a:lnSpc>
              <a:buFont typeface="Wingdings" pitchFamily="2" charset="2"/>
              <a:buNone/>
              <a:defRPr/>
            </a:pPr>
            <a:r>
              <a:rPr lang="en-US" dirty="0" smtClean="0"/>
              <a:t>    water </a:t>
            </a:r>
            <a:r>
              <a:rPr lang="en-US" u="sng" dirty="0" smtClean="0"/>
              <a:t>at the beach</a:t>
            </a:r>
            <a:r>
              <a:rPr lang="en-US" dirty="0" smtClean="0"/>
              <a:t>.</a:t>
            </a:r>
          </a:p>
          <a:p>
            <a:pPr>
              <a:lnSpc>
                <a:spcPct val="80000"/>
              </a:lnSpc>
              <a:defRPr/>
            </a:pPr>
            <a:endParaRPr lang="en-US" sz="1600" dirty="0" smtClean="0"/>
          </a:p>
        </p:txBody>
      </p:sp>
      <p:pic>
        <p:nvPicPr>
          <p:cNvPr id="20484" name="Picture 4" descr="j0310270"/>
          <p:cNvPicPr>
            <a:picLocks noGrp="1" noChangeAspect="1" noChangeArrowheads="1"/>
          </p:cNvPicPr>
          <p:nvPr>
            <p:ph sz="quarter" idx="3"/>
          </p:nvPr>
        </p:nvPicPr>
        <p:blipFill>
          <a:blip r:embed="rId2" cstate="print"/>
          <a:srcRect/>
          <a:stretch>
            <a:fillRect/>
          </a:stretch>
        </p:blipFill>
        <p:spPr>
          <a:xfrm>
            <a:off x="914400" y="4800600"/>
            <a:ext cx="1825625" cy="1543050"/>
          </a:xfrm>
          <a:noFill/>
        </p:spPr>
      </p:pic>
      <p:pic>
        <p:nvPicPr>
          <p:cNvPr id="20485" name="Picture 5" descr="PE07569_[1]"/>
          <p:cNvPicPr>
            <a:picLocks noGrp="1" noChangeAspect="1" noChangeArrowheads="1"/>
          </p:cNvPicPr>
          <p:nvPr>
            <p:ph sz="quarter" idx="2"/>
          </p:nvPr>
        </p:nvPicPr>
        <p:blipFill>
          <a:blip r:embed="rId3" cstate="print"/>
          <a:srcRect/>
          <a:stretch>
            <a:fillRect/>
          </a:stretch>
        </p:blipFill>
        <p:spPr>
          <a:xfrm>
            <a:off x="4724400" y="4343400"/>
            <a:ext cx="4038600" cy="2124075"/>
          </a:xfrm>
          <a:noFill/>
        </p:spPr>
      </p:pic>
      <p:sp>
        <p:nvSpPr>
          <p:cNvPr id="6" name="Text Box 5"/>
          <p:cNvSpPr txBox="1">
            <a:spLocks noChangeArrowheads="1"/>
          </p:cNvSpPr>
          <p:nvPr/>
        </p:nvSpPr>
        <p:spPr bwMode="auto">
          <a:xfrm>
            <a:off x="762000" y="2362200"/>
            <a:ext cx="2163763" cy="646113"/>
          </a:xfrm>
          <a:prstGeom prst="rect">
            <a:avLst/>
          </a:prstGeom>
          <a:noFill/>
          <a:ln w="9525">
            <a:noFill/>
            <a:miter lim="800000"/>
            <a:headEnd/>
            <a:tailEnd/>
          </a:ln>
          <a:effectLst/>
        </p:spPr>
        <p:txBody>
          <a:bodyPr>
            <a:spAutoFit/>
          </a:bodyPr>
          <a:lstStyle/>
          <a:p>
            <a:pPr algn="ctr">
              <a:spcBef>
                <a:spcPct val="50000"/>
              </a:spcBef>
            </a:pPr>
            <a:r>
              <a:rPr lang="en-US" sz="3600" dirty="0">
                <a:solidFill>
                  <a:srgbClr val="6600CC"/>
                </a:solidFill>
                <a:latin typeface="Times New Roman" pitchFamily="18" charset="0"/>
              </a:rPr>
              <a:t>differ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334963"/>
          </a:xfrm>
        </p:spPr>
        <p:txBody>
          <a:bodyPr/>
          <a:lstStyle/>
          <a:p>
            <a:pPr eaLnBrk="1" hangingPunct="1"/>
            <a:r>
              <a:rPr lang="en-US" sz="3600" u="sng" dirty="0" smtClean="0">
                <a:solidFill>
                  <a:srgbClr val="990000"/>
                </a:solidFill>
                <a:latin typeface="Times New Roman" pitchFamily="18" charset="0"/>
              </a:rPr>
              <a:t>Heterogeneous Mixtures</a:t>
            </a:r>
          </a:p>
        </p:txBody>
      </p:sp>
      <p:pic>
        <p:nvPicPr>
          <p:cNvPr id="21507" name="Picture 8" descr="85693bHjg_w"/>
          <p:cNvPicPr>
            <a:picLocks noGrp="1" noChangeAspect="1" noChangeArrowheads="1"/>
          </p:cNvPicPr>
          <p:nvPr>
            <p:ph sz="half" idx="1"/>
          </p:nvPr>
        </p:nvPicPr>
        <p:blipFill>
          <a:blip r:embed="rId4" cstate="print"/>
          <a:srcRect/>
          <a:stretch>
            <a:fillRect/>
          </a:stretch>
        </p:blipFill>
        <p:spPr>
          <a:xfrm>
            <a:off x="6988175" y="914400"/>
            <a:ext cx="2003425" cy="2849563"/>
          </a:xfrm>
          <a:noFill/>
          <a:ln>
            <a:solidFill>
              <a:schemeClr val="tx1"/>
            </a:solidFill>
          </a:ln>
        </p:spPr>
      </p:pic>
      <p:pic>
        <p:nvPicPr>
          <p:cNvPr id="21508" name="Picture 18" descr="19_soup_lg"/>
          <p:cNvPicPr>
            <a:picLocks noGrp="1" noChangeAspect="1" noChangeArrowheads="1"/>
          </p:cNvPicPr>
          <p:nvPr>
            <p:ph sz="quarter" idx="2"/>
          </p:nvPr>
        </p:nvPicPr>
        <p:blipFill>
          <a:blip r:embed="rId5" cstate="print"/>
          <a:srcRect/>
          <a:stretch>
            <a:fillRect/>
          </a:stretch>
        </p:blipFill>
        <p:spPr>
          <a:xfrm>
            <a:off x="457200" y="4435475"/>
            <a:ext cx="3505200" cy="2346325"/>
          </a:xfrm>
          <a:noFill/>
          <a:ln>
            <a:solidFill>
              <a:schemeClr val="tx1"/>
            </a:solidFill>
          </a:ln>
        </p:spPr>
      </p:pic>
      <p:pic>
        <p:nvPicPr>
          <p:cNvPr id="21509" name="Picture 10" descr="Insalata della Casa Italian Salad dressing">
            <a:hlinkClick r:id="rId6"/>
          </p:cNvPr>
          <p:cNvPicPr>
            <a:picLocks noChangeAspect="1" noChangeArrowheads="1"/>
          </p:cNvPicPr>
          <p:nvPr/>
        </p:nvPicPr>
        <p:blipFill>
          <a:blip r:embed="rId7" cstate="print"/>
          <a:srcRect/>
          <a:stretch>
            <a:fillRect/>
          </a:stretch>
        </p:blipFill>
        <p:spPr bwMode="auto">
          <a:xfrm>
            <a:off x="152400" y="990600"/>
            <a:ext cx="2819400" cy="2819400"/>
          </a:xfrm>
          <a:prstGeom prst="rect">
            <a:avLst/>
          </a:prstGeom>
          <a:noFill/>
          <a:ln w="9525">
            <a:solidFill>
              <a:schemeClr val="tx1"/>
            </a:solidFill>
            <a:miter lim="800000"/>
            <a:headEnd/>
            <a:tailEnd/>
          </a:ln>
        </p:spPr>
      </p:pic>
      <p:graphicFrame>
        <p:nvGraphicFramePr>
          <p:cNvPr id="21510" name="Object 11"/>
          <p:cNvGraphicFramePr>
            <a:graphicFrameLocks noChangeAspect="1"/>
          </p:cNvGraphicFramePr>
          <p:nvPr/>
        </p:nvGraphicFramePr>
        <p:xfrm>
          <a:off x="3362325" y="903288"/>
          <a:ext cx="3190875" cy="2982912"/>
        </p:xfrm>
        <a:graphic>
          <a:graphicData uri="http://schemas.openxmlformats.org/presentationml/2006/ole">
            <mc:AlternateContent xmlns:mc="http://schemas.openxmlformats.org/markup-compatibility/2006">
              <mc:Choice xmlns:v="urn:schemas-microsoft-com:vml" Requires="v">
                <p:oleObj spid="_x0000_s21521" name="Bitmap Image" r:id="rId8" imgW="3801006" imgH="3552381" progId="PBrush">
                  <p:embed/>
                </p:oleObj>
              </mc:Choice>
              <mc:Fallback>
                <p:oleObj name="Bitmap Image" r:id="rId8" imgW="3801006" imgH="3552381" progId="PBrush">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325" y="903288"/>
                        <a:ext cx="3190875" cy="2982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1" name="Picture 22" descr="e-fruit-salad"/>
          <p:cNvPicPr>
            <a:picLocks noGrp="1" noChangeAspect="1" noChangeArrowheads="1"/>
          </p:cNvPicPr>
          <p:nvPr>
            <p:ph sz="quarter" idx="3"/>
          </p:nvPr>
        </p:nvPicPr>
        <p:blipFill>
          <a:blip r:embed="rId10" cstate="print"/>
          <a:srcRect/>
          <a:stretch>
            <a:fillRect/>
          </a:stretch>
        </p:blipFill>
        <p:spPr>
          <a:xfrm>
            <a:off x="5257800" y="4381500"/>
            <a:ext cx="3255963" cy="2171700"/>
          </a:xfr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Types of Mixtures</a:t>
            </a:r>
          </a:p>
        </p:txBody>
      </p:sp>
      <p:sp>
        <p:nvSpPr>
          <p:cNvPr id="22531" name="Rectangle 3"/>
          <p:cNvSpPr>
            <a:spLocks noGrp="1" noChangeArrowheads="1"/>
          </p:cNvSpPr>
          <p:nvPr>
            <p:ph type="body" sz="half" idx="1"/>
          </p:nvPr>
        </p:nvSpPr>
        <p:spPr>
          <a:xfrm>
            <a:off x="685800" y="1447800"/>
            <a:ext cx="7627938" cy="4648200"/>
          </a:xfrm>
        </p:spPr>
        <p:txBody>
          <a:bodyPr/>
          <a:lstStyle/>
          <a:p>
            <a:r>
              <a:rPr lang="en-US" sz="2800" dirty="0" smtClean="0"/>
              <a:t> </a:t>
            </a:r>
            <a:r>
              <a:rPr lang="en-US" sz="2800" b="1" dirty="0" smtClean="0">
                <a:solidFill>
                  <a:srgbClr val="FF0000"/>
                </a:solidFill>
              </a:rPr>
              <a:t>Homogeneous mixture</a:t>
            </a:r>
            <a:r>
              <a:rPr lang="en-US" sz="2800" dirty="0" smtClean="0"/>
              <a:t> - a mixture that</a:t>
            </a:r>
          </a:p>
          <a:p>
            <a:pPr>
              <a:buFont typeface="Wingdings" pitchFamily="2" charset="2"/>
              <a:buNone/>
            </a:pPr>
            <a:r>
              <a:rPr lang="en-US" sz="2800" dirty="0" smtClean="0"/>
              <a:t>    has uniform composition</a:t>
            </a:r>
          </a:p>
          <a:p>
            <a:pPr>
              <a:buFont typeface="Wingdings" pitchFamily="2" charset="2"/>
              <a:buNone/>
            </a:pPr>
            <a:endParaRPr lang="en-US" sz="2800" dirty="0" smtClean="0"/>
          </a:p>
          <a:p>
            <a:r>
              <a:rPr lang="en-US" sz="2800" dirty="0" smtClean="0"/>
              <a:t> Example -  air, salt water </a:t>
            </a:r>
            <a:r>
              <a:rPr lang="en-US" sz="2800" u="sng" dirty="0" smtClean="0"/>
              <a:t>in the ocean</a:t>
            </a:r>
            <a:r>
              <a:rPr lang="en-US" sz="2800" dirty="0" smtClean="0"/>
              <a:t>, </a:t>
            </a:r>
          </a:p>
          <a:p>
            <a:pPr>
              <a:buFont typeface="Wingdings" pitchFamily="2" charset="2"/>
              <a:buNone/>
            </a:pPr>
            <a:r>
              <a:rPr lang="en-US" sz="2800" dirty="0" smtClean="0"/>
              <a:t>    blood, most toothpaste ( not Aquafresh, </a:t>
            </a:r>
          </a:p>
          <a:p>
            <a:pPr>
              <a:buFont typeface="Wingdings" pitchFamily="2" charset="2"/>
              <a:buNone/>
            </a:pPr>
            <a:r>
              <a:rPr lang="en-US" sz="2800" dirty="0" smtClean="0"/>
              <a:t>    etc.)</a:t>
            </a:r>
          </a:p>
          <a:p>
            <a:endParaRPr lang="en-US" sz="2800" dirty="0" smtClean="0"/>
          </a:p>
        </p:txBody>
      </p:sp>
      <p:pic>
        <p:nvPicPr>
          <p:cNvPr id="22532" name="Picture 4" descr="j0290010"/>
          <p:cNvPicPr>
            <a:picLocks noGrp="1" noChangeAspect="1" noChangeArrowheads="1"/>
          </p:cNvPicPr>
          <p:nvPr>
            <p:ph sz="quarter" idx="2"/>
          </p:nvPr>
        </p:nvPicPr>
        <p:blipFill>
          <a:blip r:embed="rId2" cstate="print"/>
          <a:srcRect/>
          <a:stretch>
            <a:fillRect/>
          </a:stretch>
        </p:blipFill>
        <p:spPr>
          <a:xfrm>
            <a:off x="7708900" y="2438400"/>
            <a:ext cx="1435100" cy="2133600"/>
          </a:xfrm>
          <a:noFill/>
        </p:spPr>
      </p:pic>
      <p:pic>
        <p:nvPicPr>
          <p:cNvPr id="22533" name="Picture 5" descr="j0286850"/>
          <p:cNvPicPr>
            <a:picLocks noGrp="1" noChangeAspect="1" noChangeArrowheads="1"/>
          </p:cNvPicPr>
          <p:nvPr>
            <p:ph sz="quarter" idx="3"/>
          </p:nvPr>
        </p:nvPicPr>
        <p:blipFill>
          <a:blip r:embed="rId3" cstate="print"/>
          <a:srcRect/>
          <a:stretch>
            <a:fillRect/>
          </a:stretch>
        </p:blipFill>
        <p:spPr>
          <a:xfrm>
            <a:off x="3657600" y="4724400"/>
            <a:ext cx="1676400" cy="1676400"/>
          </a:xfrm>
          <a:noFill/>
        </p:spPr>
      </p:pic>
      <p:pic>
        <p:nvPicPr>
          <p:cNvPr id="22534" name="Picture 6" descr="j0158115[1]"/>
          <p:cNvPicPr>
            <a:picLocks noChangeAspect="1" noChangeArrowheads="1"/>
          </p:cNvPicPr>
          <p:nvPr/>
        </p:nvPicPr>
        <p:blipFill>
          <a:blip r:embed="rId4" cstate="print"/>
          <a:srcRect/>
          <a:stretch>
            <a:fillRect/>
          </a:stretch>
        </p:blipFill>
        <p:spPr bwMode="auto">
          <a:xfrm>
            <a:off x="6172200" y="4953000"/>
            <a:ext cx="1905000" cy="1435100"/>
          </a:xfrm>
          <a:prstGeom prst="rect">
            <a:avLst/>
          </a:prstGeom>
          <a:noFill/>
          <a:ln w="9525">
            <a:noFill/>
            <a:miter lim="800000"/>
            <a:headEnd/>
            <a:tailEnd/>
          </a:ln>
        </p:spPr>
      </p:pic>
      <p:pic>
        <p:nvPicPr>
          <p:cNvPr id="22535" name="Picture 7" descr="j0174397[1]"/>
          <p:cNvPicPr>
            <a:picLocks noChangeAspect="1" noChangeArrowheads="1"/>
          </p:cNvPicPr>
          <p:nvPr/>
        </p:nvPicPr>
        <p:blipFill>
          <a:blip r:embed="rId5" cstate="print"/>
          <a:srcRect/>
          <a:stretch>
            <a:fillRect/>
          </a:stretch>
        </p:blipFill>
        <p:spPr bwMode="auto">
          <a:xfrm>
            <a:off x="1066800" y="4800600"/>
            <a:ext cx="1812925" cy="15446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Solutions</a:t>
            </a:r>
          </a:p>
        </p:txBody>
      </p:sp>
      <p:sp>
        <p:nvSpPr>
          <p:cNvPr id="24579" name="Rectangle 3"/>
          <p:cNvSpPr>
            <a:spLocks noGrp="1" noChangeArrowheads="1"/>
          </p:cNvSpPr>
          <p:nvPr>
            <p:ph type="body" sz="half" idx="1"/>
          </p:nvPr>
        </p:nvSpPr>
        <p:spPr>
          <a:xfrm>
            <a:off x="685800" y="1447800"/>
            <a:ext cx="7627938" cy="4648200"/>
          </a:xfrm>
        </p:spPr>
        <p:txBody>
          <a:bodyPr/>
          <a:lstStyle/>
          <a:p>
            <a:pPr>
              <a:lnSpc>
                <a:spcPct val="90000"/>
              </a:lnSpc>
            </a:pPr>
            <a:r>
              <a:rPr lang="en-US" sz="2800" b="1" dirty="0" smtClean="0">
                <a:solidFill>
                  <a:srgbClr val="FF0000"/>
                </a:solidFill>
              </a:rPr>
              <a:t>Solutions</a:t>
            </a:r>
            <a:r>
              <a:rPr lang="en-US" sz="2800" dirty="0" smtClean="0"/>
              <a:t> - a </a:t>
            </a:r>
            <a:r>
              <a:rPr lang="en-US" sz="2800" u="sng" dirty="0" smtClean="0"/>
              <a:t>special type of homogeneous </a:t>
            </a:r>
          </a:p>
          <a:p>
            <a:pPr>
              <a:lnSpc>
                <a:spcPct val="90000"/>
              </a:lnSpc>
              <a:buFont typeface="Wingdings" pitchFamily="2" charset="2"/>
              <a:buNone/>
            </a:pPr>
            <a:r>
              <a:rPr lang="en-US" sz="2800" dirty="0" smtClean="0"/>
              <a:t>    </a:t>
            </a:r>
            <a:r>
              <a:rPr lang="en-US" sz="2800" u="sng" dirty="0" smtClean="0"/>
              <a:t>mixture </a:t>
            </a:r>
            <a:r>
              <a:rPr lang="en-US" sz="2800" dirty="0" smtClean="0"/>
              <a:t>that does not scatter light ( can see</a:t>
            </a:r>
          </a:p>
          <a:p>
            <a:pPr>
              <a:lnSpc>
                <a:spcPct val="90000"/>
              </a:lnSpc>
              <a:buFont typeface="Wingdings" pitchFamily="2" charset="2"/>
              <a:buNone/>
            </a:pPr>
            <a:r>
              <a:rPr lang="en-US" sz="2800" dirty="0" smtClean="0"/>
              <a:t>    through it. Doesn‘t have to be clear. One </a:t>
            </a:r>
          </a:p>
          <a:p>
            <a:pPr>
              <a:lnSpc>
                <a:spcPct val="90000"/>
              </a:lnSpc>
              <a:buFont typeface="Wingdings" pitchFamily="2" charset="2"/>
              <a:buNone/>
            </a:pPr>
            <a:r>
              <a:rPr lang="en-US" sz="2800" dirty="0" smtClean="0"/>
              <a:t>    substance dissolves into another. )</a:t>
            </a:r>
          </a:p>
          <a:p>
            <a:pPr>
              <a:lnSpc>
                <a:spcPct val="90000"/>
              </a:lnSpc>
              <a:buFont typeface="Wingdings" pitchFamily="2" charset="2"/>
              <a:buNone/>
            </a:pPr>
            <a:endParaRPr lang="en-US" sz="2800" dirty="0" smtClean="0"/>
          </a:p>
          <a:p>
            <a:pPr>
              <a:lnSpc>
                <a:spcPct val="90000"/>
              </a:lnSpc>
            </a:pPr>
            <a:r>
              <a:rPr lang="en-US" sz="2800" dirty="0" smtClean="0"/>
              <a:t> Characteristics - Usually a single </a:t>
            </a:r>
          </a:p>
          <a:p>
            <a:pPr>
              <a:lnSpc>
                <a:spcPct val="90000"/>
              </a:lnSpc>
              <a:buFont typeface="Wingdings" pitchFamily="2" charset="2"/>
              <a:buNone/>
            </a:pPr>
            <a:r>
              <a:rPr lang="en-US" sz="2800" dirty="0" smtClean="0"/>
              <a:t>    phase (tap water, air) , more than </a:t>
            </a:r>
          </a:p>
          <a:p>
            <a:pPr>
              <a:lnSpc>
                <a:spcPct val="90000"/>
              </a:lnSpc>
              <a:buFont typeface="Wingdings" pitchFamily="2" charset="2"/>
              <a:buNone/>
            </a:pPr>
            <a:r>
              <a:rPr lang="en-US" sz="2800" dirty="0" smtClean="0"/>
              <a:t>    two ingredients ( mixture ) , clear </a:t>
            </a:r>
          </a:p>
          <a:p>
            <a:pPr>
              <a:lnSpc>
                <a:spcPct val="90000"/>
              </a:lnSpc>
              <a:buFont typeface="Wingdings" pitchFamily="2" charset="2"/>
              <a:buNone/>
            </a:pPr>
            <a:r>
              <a:rPr lang="en-US" sz="2800" dirty="0" smtClean="0"/>
              <a:t>    ( Does not scatter light )</a:t>
            </a:r>
          </a:p>
          <a:p>
            <a:pPr>
              <a:lnSpc>
                <a:spcPct val="90000"/>
              </a:lnSpc>
            </a:pPr>
            <a:endParaRPr lang="en-US" sz="2800" dirty="0" smtClean="0"/>
          </a:p>
        </p:txBody>
      </p:sp>
      <p:pic>
        <p:nvPicPr>
          <p:cNvPr id="24580" name="Picture 4" descr="j0299639"/>
          <p:cNvPicPr>
            <a:picLocks noGrp="1" noChangeAspect="1" noChangeArrowheads="1"/>
          </p:cNvPicPr>
          <p:nvPr>
            <p:ph sz="quarter" idx="2"/>
          </p:nvPr>
        </p:nvPicPr>
        <p:blipFill>
          <a:blip r:embed="rId2" cstate="print"/>
          <a:srcRect/>
          <a:stretch>
            <a:fillRect/>
          </a:stretch>
        </p:blipFill>
        <p:spPr>
          <a:xfrm>
            <a:off x="6858000" y="3810000"/>
            <a:ext cx="1976438" cy="2333625"/>
          </a:xfrm>
          <a:noFill/>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Solutions</a:t>
            </a:r>
          </a:p>
        </p:txBody>
      </p:sp>
      <p:sp>
        <p:nvSpPr>
          <p:cNvPr id="143363" name="Rectangle 3"/>
          <p:cNvSpPr>
            <a:spLocks noGrp="1" noChangeArrowheads="1"/>
          </p:cNvSpPr>
          <p:nvPr>
            <p:ph type="body" idx="1"/>
          </p:nvPr>
        </p:nvSpPr>
        <p:spPr>
          <a:xfrm>
            <a:off x="609600" y="1447800"/>
            <a:ext cx="7848600" cy="4648200"/>
          </a:xfrm>
        </p:spPr>
        <p:txBody>
          <a:bodyPr/>
          <a:lstStyle/>
          <a:p>
            <a:pPr marL="514350" indent="-514350">
              <a:lnSpc>
                <a:spcPct val="90000"/>
              </a:lnSpc>
              <a:buNone/>
            </a:pPr>
            <a:r>
              <a:rPr lang="en-US" dirty="0" smtClean="0"/>
              <a:t>Mixed ___________ to molecule</a:t>
            </a:r>
          </a:p>
          <a:p>
            <a:pPr marL="514350" indent="-514350">
              <a:lnSpc>
                <a:spcPct val="90000"/>
              </a:lnSpc>
              <a:buFontTx/>
              <a:buNone/>
            </a:pPr>
            <a:r>
              <a:rPr lang="en-US" dirty="0" smtClean="0"/>
              <a:t>  The mixing is so complete that solution</a:t>
            </a:r>
          </a:p>
          <a:p>
            <a:pPr marL="514350" indent="-514350">
              <a:lnSpc>
                <a:spcPct val="90000"/>
              </a:lnSpc>
              <a:buFontTx/>
              <a:buNone/>
            </a:pPr>
            <a:r>
              <a:rPr lang="en-US" dirty="0" smtClean="0"/>
              <a:t>  are considered to be </a:t>
            </a:r>
            <a:r>
              <a:rPr lang="en-US" u="sng" dirty="0" smtClean="0">
                <a:solidFill>
                  <a:schemeClr val="accent2"/>
                </a:solidFill>
              </a:rPr>
              <a:t>____________</a:t>
            </a:r>
          </a:p>
          <a:p>
            <a:pPr marL="514350" indent="-514350">
              <a:lnSpc>
                <a:spcPct val="90000"/>
              </a:lnSpc>
              <a:buFontTx/>
              <a:buNone/>
            </a:pPr>
            <a:r>
              <a:rPr lang="en-US" dirty="0" smtClean="0">
                <a:solidFill>
                  <a:schemeClr val="accent2"/>
                </a:solidFill>
              </a:rPr>
              <a:t>  </a:t>
            </a:r>
            <a:r>
              <a:rPr lang="en-US" dirty="0" smtClean="0"/>
              <a:t>mixture</a:t>
            </a:r>
          </a:p>
          <a:p>
            <a:pPr marL="514350" indent="-514350">
              <a:lnSpc>
                <a:spcPct val="90000"/>
              </a:lnSpc>
            </a:pPr>
            <a:r>
              <a:rPr lang="en-US" dirty="0" smtClean="0"/>
              <a:t>Can occur between any state of matter</a:t>
            </a:r>
          </a:p>
          <a:p>
            <a:pPr lvl="1">
              <a:lnSpc>
                <a:spcPct val="90000"/>
              </a:lnSpc>
            </a:pPr>
            <a:r>
              <a:rPr lang="en-US" sz="3200" dirty="0" smtClean="0"/>
              <a:t>Table 2.3, page 33</a:t>
            </a:r>
          </a:p>
          <a:p>
            <a:pPr lvl="1">
              <a:lnSpc>
                <a:spcPct val="90000"/>
              </a:lnSpc>
            </a:pPr>
            <a:r>
              <a:rPr lang="en-US" sz="3200" dirty="0" smtClean="0"/>
              <a:t>gas in gas; liquid in gas; gas in liquid; solid in liquid; solid in solid (alloys), etc.</a:t>
            </a:r>
            <a:endParaRPr lang="en-US" sz="2400" dirty="0" smtClean="0"/>
          </a:p>
        </p:txBody>
      </p:sp>
      <p:sp>
        <p:nvSpPr>
          <p:cNvPr id="4" name="Text Box 5"/>
          <p:cNvSpPr txBox="1">
            <a:spLocks noChangeArrowheads="1"/>
          </p:cNvSpPr>
          <p:nvPr/>
        </p:nvSpPr>
        <p:spPr bwMode="auto">
          <a:xfrm>
            <a:off x="2286000" y="1371600"/>
            <a:ext cx="2163763" cy="646113"/>
          </a:xfrm>
          <a:prstGeom prst="rect">
            <a:avLst/>
          </a:prstGeom>
          <a:noFill/>
          <a:ln w="9525">
            <a:noFill/>
            <a:miter lim="800000"/>
            <a:headEnd/>
            <a:tailEnd/>
          </a:ln>
          <a:effectLst/>
        </p:spPr>
        <p:txBody>
          <a:bodyPr>
            <a:spAutoFit/>
          </a:bodyPr>
          <a:lstStyle/>
          <a:p>
            <a:pPr algn="ctr">
              <a:spcBef>
                <a:spcPct val="50000"/>
              </a:spcBef>
            </a:pPr>
            <a:r>
              <a:rPr lang="en-US" sz="3600" dirty="0">
                <a:solidFill>
                  <a:srgbClr val="6600CC"/>
                </a:solidFill>
                <a:latin typeface="Times New Roman" pitchFamily="18" charset="0"/>
              </a:rPr>
              <a:t>molecule</a:t>
            </a:r>
          </a:p>
        </p:txBody>
      </p:sp>
      <p:sp>
        <p:nvSpPr>
          <p:cNvPr id="5" name="Text Box 5"/>
          <p:cNvSpPr txBox="1">
            <a:spLocks noChangeArrowheads="1"/>
          </p:cNvSpPr>
          <p:nvPr/>
        </p:nvSpPr>
        <p:spPr bwMode="auto">
          <a:xfrm>
            <a:off x="4449763" y="2316163"/>
            <a:ext cx="3657600" cy="646112"/>
          </a:xfrm>
          <a:prstGeom prst="rect">
            <a:avLst/>
          </a:prstGeom>
          <a:noFill/>
          <a:ln w="9525">
            <a:noFill/>
            <a:miter lim="800000"/>
            <a:headEnd/>
            <a:tailEnd/>
          </a:ln>
          <a:effectLst/>
        </p:spPr>
        <p:txBody>
          <a:bodyPr>
            <a:spAutoFit/>
          </a:bodyPr>
          <a:lstStyle/>
          <a:p>
            <a:pPr algn="ctr">
              <a:spcBef>
                <a:spcPct val="50000"/>
              </a:spcBef>
            </a:pPr>
            <a:r>
              <a:rPr lang="en-US" sz="3600" dirty="0">
                <a:solidFill>
                  <a:srgbClr val="6600CC"/>
                </a:solidFill>
                <a:latin typeface="Times New Roman" pitchFamily="18" charset="0"/>
              </a:rPr>
              <a:t>homogeneous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6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336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433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a:xfrm>
            <a:off x="457200" y="76200"/>
            <a:ext cx="8229600" cy="411163"/>
          </a:xfrm>
        </p:spPr>
        <p:txBody>
          <a:bodyPr/>
          <a:lstStyle/>
          <a:p>
            <a:pPr eaLnBrk="1" hangingPunct="1"/>
            <a:r>
              <a:rPr lang="en-US" sz="3600" u="sng" dirty="0" smtClean="0">
                <a:solidFill>
                  <a:srgbClr val="990000"/>
                </a:solidFill>
                <a:latin typeface="Times New Roman" pitchFamily="18" charset="0"/>
              </a:rPr>
              <a:t>Homogeneous Mixtures</a:t>
            </a:r>
          </a:p>
        </p:txBody>
      </p:sp>
      <p:pic>
        <p:nvPicPr>
          <p:cNvPr id="23555" name="Picture 13" descr="Kool-AidMan"/>
          <p:cNvPicPr>
            <a:picLocks noGrp="1" noChangeAspect="1" noChangeArrowheads="1"/>
          </p:cNvPicPr>
          <p:nvPr>
            <p:ph sz="quarter" idx="1"/>
          </p:nvPr>
        </p:nvPicPr>
        <p:blipFill>
          <a:blip r:embed="rId3" cstate="print"/>
          <a:srcRect/>
          <a:stretch>
            <a:fillRect/>
          </a:stretch>
        </p:blipFill>
        <p:spPr>
          <a:xfrm>
            <a:off x="5334000" y="685800"/>
            <a:ext cx="2590800" cy="2590800"/>
          </a:xfrm>
          <a:noFill/>
          <a:ln>
            <a:solidFill>
              <a:schemeClr val="tx1"/>
            </a:solidFill>
          </a:ln>
        </p:spPr>
      </p:pic>
      <p:pic>
        <p:nvPicPr>
          <p:cNvPr id="23556" name="Picture 15" descr="air"/>
          <p:cNvPicPr>
            <a:picLocks noGrp="1" noChangeAspect="1" noChangeArrowheads="1"/>
          </p:cNvPicPr>
          <p:nvPr>
            <p:ph sz="quarter" idx="2"/>
          </p:nvPr>
        </p:nvPicPr>
        <p:blipFill>
          <a:blip r:embed="rId4" cstate="print"/>
          <a:srcRect/>
          <a:stretch>
            <a:fillRect/>
          </a:stretch>
        </p:blipFill>
        <p:spPr>
          <a:xfrm>
            <a:off x="152400" y="3657600"/>
            <a:ext cx="3962400" cy="3065463"/>
          </a:xfrm>
          <a:noFill/>
        </p:spPr>
      </p:pic>
      <p:pic>
        <p:nvPicPr>
          <p:cNvPr id="23557" name="Picture 17" descr="brass3"/>
          <p:cNvPicPr>
            <a:picLocks noGrp="1" noChangeAspect="1" noChangeArrowheads="1"/>
          </p:cNvPicPr>
          <p:nvPr>
            <p:ph sz="quarter" idx="3"/>
          </p:nvPr>
        </p:nvPicPr>
        <p:blipFill>
          <a:blip r:embed="rId5" cstate="print"/>
          <a:srcRect/>
          <a:stretch>
            <a:fillRect/>
          </a:stretch>
        </p:blipFill>
        <p:spPr>
          <a:xfrm>
            <a:off x="354013" y="936625"/>
            <a:ext cx="3455987" cy="2187575"/>
          </a:xfrm>
          <a:noFill/>
          <a:ln>
            <a:solidFill>
              <a:schemeClr val="tx1"/>
            </a:solidFill>
          </a:ln>
        </p:spPr>
      </p:pic>
      <p:pic>
        <p:nvPicPr>
          <p:cNvPr id="23558" name="Picture 21" descr="milk-fabircs_9">
            <a:hlinkClick r:id="rId6"/>
          </p:cNvPr>
          <p:cNvPicPr>
            <a:picLocks noChangeAspect="1" noChangeArrowheads="1"/>
          </p:cNvPicPr>
          <p:nvPr/>
        </p:nvPicPr>
        <p:blipFill>
          <a:blip r:embed="rId7" cstate="print"/>
          <a:srcRect/>
          <a:stretch>
            <a:fillRect/>
          </a:stretch>
        </p:blipFill>
        <p:spPr bwMode="auto">
          <a:xfrm>
            <a:off x="5562600" y="3733800"/>
            <a:ext cx="2085975" cy="2895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361113" y="1754188"/>
            <a:ext cx="1792287" cy="1155700"/>
          </a:xfrm>
          <a:prstGeom prst="rect">
            <a:avLst/>
          </a:prstGeom>
          <a:solidFill>
            <a:srgbClr val="DDDDDD">
              <a:alpha val="10196"/>
            </a:srgbClr>
          </a:solidFill>
          <a:ln w="15875">
            <a:solidFill>
              <a:srgbClr val="333333"/>
            </a:solidFill>
            <a:miter lim="800000"/>
            <a:headEnd/>
            <a:tailEnd/>
          </a:ln>
        </p:spPr>
        <p:txBody>
          <a:bodyPr wrap="none" anchor="ctr"/>
          <a:lstStyle/>
          <a:p>
            <a:endParaRPr lang="en-US"/>
          </a:p>
        </p:txBody>
      </p:sp>
      <p:sp>
        <p:nvSpPr>
          <p:cNvPr id="14339" name="Rectangle 3"/>
          <p:cNvSpPr>
            <a:spLocks noChangeArrowheads="1"/>
          </p:cNvSpPr>
          <p:nvPr/>
        </p:nvSpPr>
        <p:spPr bwMode="auto">
          <a:xfrm>
            <a:off x="6361113" y="2906713"/>
            <a:ext cx="1792287" cy="1155700"/>
          </a:xfrm>
          <a:prstGeom prst="rect">
            <a:avLst/>
          </a:prstGeom>
          <a:solidFill>
            <a:srgbClr val="DDDDDD">
              <a:alpha val="10196"/>
            </a:srgbClr>
          </a:solidFill>
          <a:ln w="15875">
            <a:solidFill>
              <a:srgbClr val="333333"/>
            </a:solidFill>
            <a:miter lim="800000"/>
            <a:headEnd/>
            <a:tailEnd/>
          </a:ln>
        </p:spPr>
        <p:txBody>
          <a:bodyPr wrap="none" anchor="ctr"/>
          <a:lstStyle/>
          <a:p>
            <a:endParaRPr lang="en-US"/>
          </a:p>
        </p:txBody>
      </p:sp>
      <p:sp>
        <p:nvSpPr>
          <p:cNvPr id="14340" name="Rectangle 4"/>
          <p:cNvSpPr>
            <a:spLocks noChangeArrowheads="1"/>
          </p:cNvSpPr>
          <p:nvPr/>
        </p:nvSpPr>
        <p:spPr bwMode="auto">
          <a:xfrm>
            <a:off x="6361113" y="4059238"/>
            <a:ext cx="1792287" cy="1155700"/>
          </a:xfrm>
          <a:prstGeom prst="rect">
            <a:avLst/>
          </a:prstGeom>
          <a:solidFill>
            <a:srgbClr val="DDDDDD">
              <a:alpha val="20000"/>
            </a:srgbClr>
          </a:solidFill>
          <a:ln w="15875">
            <a:solidFill>
              <a:srgbClr val="333333"/>
            </a:solidFill>
            <a:miter lim="800000"/>
            <a:headEnd/>
            <a:tailEnd/>
          </a:ln>
        </p:spPr>
        <p:txBody>
          <a:bodyPr wrap="none" anchor="ctr"/>
          <a:lstStyle/>
          <a:p>
            <a:endParaRPr lang="en-US"/>
          </a:p>
        </p:txBody>
      </p:sp>
      <p:sp>
        <p:nvSpPr>
          <p:cNvPr id="14341" name="Rectangle 5"/>
          <p:cNvSpPr>
            <a:spLocks noChangeArrowheads="1"/>
          </p:cNvSpPr>
          <p:nvPr/>
        </p:nvSpPr>
        <p:spPr bwMode="auto">
          <a:xfrm>
            <a:off x="6361113" y="5211763"/>
            <a:ext cx="1792287" cy="1155700"/>
          </a:xfrm>
          <a:prstGeom prst="rect">
            <a:avLst/>
          </a:prstGeom>
          <a:solidFill>
            <a:srgbClr val="DDDDDD">
              <a:alpha val="10196"/>
            </a:srgbClr>
          </a:solidFill>
          <a:ln w="15875">
            <a:solidFill>
              <a:srgbClr val="333333"/>
            </a:solidFill>
            <a:miter lim="800000"/>
            <a:headEnd/>
            <a:tailEnd/>
          </a:ln>
        </p:spPr>
        <p:txBody>
          <a:bodyPr wrap="none" anchor="ctr"/>
          <a:lstStyle/>
          <a:p>
            <a:endParaRPr lang="en-US"/>
          </a:p>
        </p:txBody>
      </p:sp>
      <p:sp>
        <p:nvSpPr>
          <p:cNvPr id="14342" name="Rectangle 6"/>
          <p:cNvSpPr>
            <a:spLocks noGrp="1" noChangeArrowheads="1"/>
          </p:cNvSpPr>
          <p:nvPr>
            <p:ph type="title"/>
          </p:nvPr>
        </p:nvSpPr>
        <p:spPr/>
        <p:txBody>
          <a:bodyPr/>
          <a:lstStyle/>
          <a:p>
            <a:pPr eaLnBrk="1" hangingPunct="1"/>
            <a:r>
              <a:rPr lang="en-US" smtClean="0"/>
              <a:t>Classification of Matter</a:t>
            </a:r>
          </a:p>
        </p:txBody>
      </p:sp>
      <p:sp>
        <p:nvSpPr>
          <p:cNvPr id="14343" name="Rectangle 7" descr="Newsprint"/>
          <p:cNvSpPr>
            <a:spLocks noChangeArrowheads="1"/>
          </p:cNvSpPr>
          <p:nvPr/>
        </p:nvSpPr>
        <p:spPr bwMode="auto">
          <a:xfrm>
            <a:off x="971550" y="2087563"/>
            <a:ext cx="1917700" cy="782637"/>
          </a:xfrm>
          <a:prstGeom prst="rect">
            <a:avLst/>
          </a:prstGeom>
          <a:blipFill dpi="0" rotWithShape="1">
            <a:blip r:embed="rId3"/>
            <a:srcRect/>
            <a:tile tx="0" ty="0" sx="100000" sy="100000" flip="none" algn="tl"/>
          </a:blipFill>
          <a:ln w="12700">
            <a:solidFill>
              <a:srgbClr val="333333"/>
            </a:solidFill>
            <a:miter lim="800000"/>
            <a:headEnd/>
            <a:tailEnd/>
          </a:ln>
        </p:spPr>
        <p:txBody>
          <a:bodyPr wrap="none" anchor="ctr"/>
          <a:lstStyle/>
          <a:p>
            <a:pPr algn="ctr"/>
            <a:r>
              <a:rPr lang="en-US"/>
              <a:t>uniform</a:t>
            </a:r>
          </a:p>
          <a:p>
            <a:pPr algn="ctr"/>
            <a:r>
              <a:rPr lang="en-US"/>
              <a:t>properties?</a:t>
            </a:r>
          </a:p>
        </p:txBody>
      </p:sp>
      <p:sp>
        <p:nvSpPr>
          <p:cNvPr id="14344" name="Rectangle 8" descr="Newsprint"/>
          <p:cNvSpPr>
            <a:spLocks noChangeArrowheads="1"/>
          </p:cNvSpPr>
          <p:nvPr/>
        </p:nvSpPr>
        <p:spPr bwMode="auto">
          <a:xfrm>
            <a:off x="971550" y="3376613"/>
            <a:ext cx="1917700" cy="782637"/>
          </a:xfrm>
          <a:prstGeom prst="rect">
            <a:avLst/>
          </a:prstGeom>
          <a:blipFill dpi="0" rotWithShape="1">
            <a:blip r:embed="rId3"/>
            <a:srcRect/>
            <a:tile tx="0" ty="0" sx="100000" sy="100000" flip="none" algn="tl"/>
          </a:blipFill>
          <a:ln w="12700">
            <a:solidFill>
              <a:srgbClr val="333333"/>
            </a:solidFill>
            <a:miter lim="800000"/>
            <a:headEnd/>
            <a:tailEnd/>
          </a:ln>
        </p:spPr>
        <p:txBody>
          <a:bodyPr wrap="none" anchor="ctr"/>
          <a:lstStyle/>
          <a:p>
            <a:pPr algn="ctr"/>
            <a:r>
              <a:rPr lang="en-US"/>
              <a:t>fixed</a:t>
            </a:r>
          </a:p>
          <a:p>
            <a:pPr algn="ctr"/>
            <a:r>
              <a:rPr lang="en-US"/>
              <a:t>composition?</a:t>
            </a:r>
          </a:p>
        </p:txBody>
      </p:sp>
      <p:sp>
        <p:nvSpPr>
          <p:cNvPr id="14345" name="Rectangle 9" descr="Newsprint"/>
          <p:cNvSpPr>
            <a:spLocks noChangeArrowheads="1"/>
          </p:cNvSpPr>
          <p:nvPr/>
        </p:nvSpPr>
        <p:spPr bwMode="auto">
          <a:xfrm>
            <a:off x="971550" y="4749800"/>
            <a:ext cx="1917700" cy="782638"/>
          </a:xfrm>
          <a:prstGeom prst="rect">
            <a:avLst/>
          </a:prstGeom>
          <a:blipFill dpi="0" rotWithShape="1">
            <a:blip r:embed="rId3"/>
            <a:srcRect/>
            <a:tile tx="0" ty="0" sx="100000" sy="100000" flip="none" algn="tl"/>
          </a:blipFill>
          <a:ln w="12700">
            <a:solidFill>
              <a:srgbClr val="333333"/>
            </a:solidFill>
            <a:miter lim="800000"/>
            <a:headEnd/>
            <a:tailEnd/>
          </a:ln>
        </p:spPr>
        <p:txBody>
          <a:bodyPr wrap="none" anchor="ctr"/>
          <a:lstStyle/>
          <a:p>
            <a:pPr algn="ctr"/>
            <a:r>
              <a:rPr lang="en-US"/>
              <a:t>chemically</a:t>
            </a:r>
          </a:p>
          <a:p>
            <a:pPr algn="ctr"/>
            <a:r>
              <a:rPr lang="en-US"/>
              <a:t>decomposable?</a:t>
            </a:r>
          </a:p>
        </p:txBody>
      </p:sp>
      <p:sp>
        <p:nvSpPr>
          <p:cNvPr id="14346" name="Oval 10"/>
          <p:cNvSpPr>
            <a:spLocks noChangeArrowheads="1"/>
          </p:cNvSpPr>
          <p:nvPr/>
        </p:nvSpPr>
        <p:spPr bwMode="auto">
          <a:xfrm>
            <a:off x="6361113" y="2682875"/>
            <a:ext cx="211137"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47" name="Oval 11"/>
          <p:cNvSpPr>
            <a:spLocks noChangeArrowheads="1"/>
          </p:cNvSpPr>
          <p:nvPr/>
        </p:nvSpPr>
        <p:spPr bwMode="auto">
          <a:xfrm>
            <a:off x="6553200" y="2579688"/>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48" name="Oval 12"/>
          <p:cNvSpPr>
            <a:spLocks noChangeArrowheads="1"/>
          </p:cNvSpPr>
          <p:nvPr/>
        </p:nvSpPr>
        <p:spPr bwMode="auto">
          <a:xfrm>
            <a:off x="7200900" y="2270125"/>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49" name="Oval 13"/>
          <p:cNvSpPr>
            <a:spLocks noChangeArrowheads="1"/>
          </p:cNvSpPr>
          <p:nvPr/>
        </p:nvSpPr>
        <p:spPr bwMode="auto">
          <a:xfrm>
            <a:off x="7429500" y="18161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0" name="Oval 14"/>
          <p:cNvSpPr>
            <a:spLocks noChangeArrowheads="1"/>
          </p:cNvSpPr>
          <p:nvPr/>
        </p:nvSpPr>
        <p:spPr bwMode="auto">
          <a:xfrm>
            <a:off x="7693025" y="1781175"/>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1" name="Oval 15"/>
          <p:cNvSpPr>
            <a:spLocks noChangeArrowheads="1"/>
          </p:cNvSpPr>
          <p:nvPr/>
        </p:nvSpPr>
        <p:spPr bwMode="auto">
          <a:xfrm>
            <a:off x="6807200" y="19685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2" name="Oval 16"/>
          <p:cNvSpPr>
            <a:spLocks noChangeArrowheads="1"/>
          </p:cNvSpPr>
          <p:nvPr/>
        </p:nvSpPr>
        <p:spPr bwMode="auto">
          <a:xfrm>
            <a:off x="6975475" y="21209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3" name="Oval 17"/>
          <p:cNvSpPr>
            <a:spLocks noChangeArrowheads="1"/>
          </p:cNvSpPr>
          <p:nvPr/>
        </p:nvSpPr>
        <p:spPr bwMode="auto">
          <a:xfrm>
            <a:off x="7778750" y="19939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4" name="Oval 18"/>
          <p:cNvSpPr>
            <a:spLocks noChangeArrowheads="1"/>
          </p:cNvSpPr>
          <p:nvPr/>
        </p:nvSpPr>
        <p:spPr bwMode="auto">
          <a:xfrm>
            <a:off x="7708900" y="223361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5" name="Oval 19"/>
          <p:cNvSpPr>
            <a:spLocks noChangeArrowheads="1"/>
          </p:cNvSpPr>
          <p:nvPr/>
        </p:nvSpPr>
        <p:spPr bwMode="auto">
          <a:xfrm>
            <a:off x="7489825" y="2270125"/>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6" name="Oval 20"/>
          <p:cNvSpPr>
            <a:spLocks noChangeArrowheads="1"/>
          </p:cNvSpPr>
          <p:nvPr/>
        </p:nvSpPr>
        <p:spPr bwMode="auto">
          <a:xfrm>
            <a:off x="7877175" y="243046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7" name="Oval 21"/>
          <p:cNvSpPr>
            <a:spLocks noChangeArrowheads="1"/>
          </p:cNvSpPr>
          <p:nvPr/>
        </p:nvSpPr>
        <p:spPr bwMode="auto">
          <a:xfrm>
            <a:off x="7581900" y="257016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8" name="Oval 22"/>
          <p:cNvSpPr>
            <a:spLocks noChangeArrowheads="1"/>
          </p:cNvSpPr>
          <p:nvPr/>
        </p:nvSpPr>
        <p:spPr bwMode="auto">
          <a:xfrm>
            <a:off x="7845425" y="265906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59" name="Oval 23"/>
          <p:cNvSpPr>
            <a:spLocks noChangeArrowheads="1"/>
          </p:cNvSpPr>
          <p:nvPr/>
        </p:nvSpPr>
        <p:spPr bwMode="auto">
          <a:xfrm>
            <a:off x="7924800" y="2181225"/>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60" name="Oval 24"/>
          <p:cNvSpPr>
            <a:spLocks noChangeArrowheads="1"/>
          </p:cNvSpPr>
          <p:nvPr/>
        </p:nvSpPr>
        <p:spPr bwMode="auto">
          <a:xfrm>
            <a:off x="7356475" y="245745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61" name="Oval 25"/>
          <p:cNvSpPr>
            <a:spLocks noChangeArrowheads="1"/>
          </p:cNvSpPr>
          <p:nvPr/>
        </p:nvSpPr>
        <p:spPr bwMode="auto">
          <a:xfrm>
            <a:off x="7299325" y="267335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362" name="Oval 26"/>
          <p:cNvSpPr>
            <a:spLocks noChangeArrowheads="1"/>
          </p:cNvSpPr>
          <p:nvPr/>
        </p:nvSpPr>
        <p:spPr bwMode="auto">
          <a:xfrm>
            <a:off x="7918450" y="18161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grpSp>
        <p:nvGrpSpPr>
          <p:cNvPr id="14363" name="Group 27"/>
          <p:cNvGrpSpPr>
            <a:grpSpLocks/>
          </p:cNvGrpSpPr>
          <p:nvPr/>
        </p:nvGrpSpPr>
        <p:grpSpPr bwMode="auto">
          <a:xfrm>
            <a:off x="6384925" y="2382838"/>
            <a:ext cx="266700" cy="200025"/>
            <a:chOff x="3796" y="725"/>
            <a:chExt cx="168" cy="126"/>
          </a:xfrm>
        </p:grpSpPr>
        <p:sp>
          <p:nvSpPr>
            <p:cNvPr id="14523" name="Oval 28"/>
            <p:cNvSpPr>
              <a:spLocks noChangeArrowheads="1"/>
            </p:cNvSpPr>
            <p:nvPr/>
          </p:nvSpPr>
          <p:spPr bwMode="auto">
            <a:xfrm>
              <a:off x="3796" y="72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24" name="Oval 29"/>
            <p:cNvSpPr>
              <a:spLocks noChangeArrowheads="1"/>
            </p:cNvSpPr>
            <p:nvPr/>
          </p:nvSpPr>
          <p:spPr bwMode="auto">
            <a:xfrm>
              <a:off x="3852" y="73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4" name="Group 30"/>
          <p:cNvGrpSpPr>
            <a:grpSpLocks/>
          </p:cNvGrpSpPr>
          <p:nvPr/>
        </p:nvGrpSpPr>
        <p:grpSpPr bwMode="auto">
          <a:xfrm>
            <a:off x="6711950" y="2301875"/>
            <a:ext cx="257175" cy="255588"/>
            <a:chOff x="4140" y="709"/>
            <a:chExt cx="162" cy="161"/>
          </a:xfrm>
        </p:grpSpPr>
        <p:sp>
          <p:nvSpPr>
            <p:cNvPr id="14521" name="Oval 31"/>
            <p:cNvSpPr>
              <a:spLocks noChangeArrowheads="1"/>
            </p:cNvSpPr>
            <p:nvPr/>
          </p:nvSpPr>
          <p:spPr bwMode="auto">
            <a:xfrm>
              <a:off x="4190"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22" name="Oval 32"/>
            <p:cNvSpPr>
              <a:spLocks noChangeArrowheads="1"/>
            </p:cNvSpPr>
            <p:nvPr/>
          </p:nvSpPr>
          <p:spPr bwMode="auto">
            <a:xfrm>
              <a:off x="4140" y="75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5" name="Group 33"/>
          <p:cNvGrpSpPr>
            <a:grpSpLocks/>
          </p:cNvGrpSpPr>
          <p:nvPr/>
        </p:nvGrpSpPr>
        <p:grpSpPr bwMode="auto">
          <a:xfrm>
            <a:off x="6956425" y="2405063"/>
            <a:ext cx="241300" cy="236537"/>
            <a:chOff x="4270" y="842"/>
            <a:chExt cx="152" cy="149"/>
          </a:xfrm>
        </p:grpSpPr>
        <p:sp>
          <p:nvSpPr>
            <p:cNvPr id="14519" name="Oval 34"/>
            <p:cNvSpPr>
              <a:spLocks noChangeArrowheads="1"/>
            </p:cNvSpPr>
            <p:nvPr/>
          </p:nvSpPr>
          <p:spPr bwMode="auto">
            <a:xfrm>
              <a:off x="4270" y="842"/>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20" name="Oval 35"/>
            <p:cNvSpPr>
              <a:spLocks noChangeArrowheads="1"/>
            </p:cNvSpPr>
            <p:nvPr/>
          </p:nvSpPr>
          <p:spPr bwMode="auto">
            <a:xfrm>
              <a:off x="4310" y="87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6" name="Group 36"/>
          <p:cNvGrpSpPr>
            <a:grpSpLocks/>
          </p:cNvGrpSpPr>
          <p:nvPr/>
        </p:nvGrpSpPr>
        <p:grpSpPr bwMode="auto">
          <a:xfrm>
            <a:off x="7175500" y="3013075"/>
            <a:ext cx="266700" cy="211138"/>
            <a:chOff x="3415" y="898"/>
            <a:chExt cx="168" cy="133"/>
          </a:xfrm>
        </p:grpSpPr>
        <p:sp>
          <p:nvSpPr>
            <p:cNvPr id="14517" name="Oval 37"/>
            <p:cNvSpPr>
              <a:spLocks noChangeArrowheads="1"/>
            </p:cNvSpPr>
            <p:nvPr/>
          </p:nvSpPr>
          <p:spPr bwMode="auto">
            <a:xfrm>
              <a:off x="3471" y="91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18" name="Oval 38"/>
            <p:cNvSpPr>
              <a:spLocks noChangeArrowheads="1"/>
            </p:cNvSpPr>
            <p:nvPr/>
          </p:nvSpPr>
          <p:spPr bwMode="auto">
            <a:xfrm>
              <a:off x="3415" y="89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7" name="Group 39"/>
          <p:cNvGrpSpPr>
            <a:grpSpLocks/>
          </p:cNvGrpSpPr>
          <p:nvPr/>
        </p:nvGrpSpPr>
        <p:grpSpPr bwMode="auto">
          <a:xfrm>
            <a:off x="6975475" y="2682875"/>
            <a:ext cx="295275" cy="203200"/>
            <a:chOff x="4660" y="800"/>
            <a:chExt cx="186" cy="128"/>
          </a:xfrm>
        </p:grpSpPr>
        <p:sp>
          <p:nvSpPr>
            <p:cNvPr id="14515" name="Oval 40"/>
            <p:cNvSpPr>
              <a:spLocks noChangeArrowheads="1"/>
            </p:cNvSpPr>
            <p:nvPr/>
          </p:nvSpPr>
          <p:spPr bwMode="auto">
            <a:xfrm>
              <a:off x="4734" y="81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16" name="Oval 41"/>
            <p:cNvSpPr>
              <a:spLocks noChangeArrowheads="1"/>
            </p:cNvSpPr>
            <p:nvPr/>
          </p:nvSpPr>
          <p:spPr bwMode="auto">
            <a:xfrm>
              <a:off x="4660" y="80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8" name="Group 42"/>
          <p:cNvGrpSpPr>
            <a:grpSpLocks/>
          </p:cNvGrpSpPr>
          <p:nvPr/>
        </p:nvGrpSpPr>
        <p:grpSpPr bwMode="auto">
          <a:xfrm>
            <a:off x="7210425" y="2049463"/>
            <a:ext cx="276225" cy="233362"/>
            <a:chOff x="5156" y="935"/>
            <a:chExt cx="174" cy="147"/>
          </a:xfrm>
        </p:grpSpPr>
        <p:sp>
          <p:nvSpPr>
            <p:cNvPr id="14513" name="Oval 43"/>
            <p:cNvSpPr>
              <a:spLocks noChangeArrowheads="1"/>
            </p:cNvSpPr>
            <p:nvPr/>
          </p:nvSpPr>
          <p:spPr bwMode="auto">
            <a:xfrm>
              <a:off x="5156" y="9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14" name="Oval 44"/>
            <p:cNvSpPr>
              <a:spLocks noChangeArrowheads="1"/>
            </p:cNvSpPr>
            <p:nvPr/>
          </p:nvSpPr>
          <p:spPr bwMode="auto">
            <a:xfrm>
              <a:off x="5218" y="97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69" name="Group 45"/>
          <p:cNvGrpSpPr>
            <a:grpSpLocks/>
          </p:cNvGrpSpPr>
          <p:nvPr/>
        </p:nvGrpSpPr>
        <p:grpSpPr bwMode="auto">
          <a:xfrm>
            <a:off x="6384925" y="2076450"/>
            <a:ext cx="215900" cy="277813"/>
            <a:chOff x="3153" y="835"/>
            <a:chExt cx="136" cy="175"/>
          </a:xfrm>
        </p:grpSpPr>
        <p:sp>
          <p:nvSpPr>
            <p:cNvPr id="14511" name="Oval 46"/>
            <p:cNvSpPr>
              <a:spLocks noChangeArrowheads="1"/>
            </p:cNvSpPr>
            <p:nvPr/>
          </p:nvSpPr>
          <p:spPr bwMode="auto">
            <a:xfrm>
              <a:off x="3177" y="8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12" name="Oval 47"/>
            <p:cNvSpPr>
              <a:spLocks noChangeArrowheads="1"/>
            </p:cNvSpPr>
            <p:nvPr/>
          </p:nvSpPr>
          <p:spPr bwMode="auto">
            <a:xfrm>
              <a:off x="3153" y="89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0" name="Group 48"/>
          <p:cNvGrpSpPr>
            <a:grpSpLocks/>
          </p:cNvGrpSpPr>
          <p:nvPr/>
        </p:nvGrpSpPr>
        <p:grpSpPr bwMode="auto">
          <a:xfrm>
            <a:off x="6591300" y="2133600"/>
            <a:ext cx="257175" cy="244475"/>
            <a:chOff x="2858" y="709"/>
            <a:chExt cx="162" cy="154"/>
          </a:xfrm>
        </p:grpSpPr>
        <p:sp>
          <p:nvSpPr>
            <p:cNvPr id="14509" name="Oval 49"/>
            <p:cNvSpPr>
              <a:spLocks noChangeArrowheads="1"/>
            </p:cNvSpPr>
            <p:nvPr/>
          </p:nvSpPr>
          <p:spPr bwMode="auto">
            <a:xfrm>
              <a:off x="2908"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10" name="Oval 50"/>
            <p:cNvSpPr>
              <a:spLocks noChangeArrowheads="1"/>
            </p:cNvSpPr>
            <p:nvPr/>
          </p:nvSpPr>
          <p:spPr bwMode="auto">
            <a:xfrm>
              <a:off x="2858" y="751"/>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1" name="Group 51"/>
          <p:cNvGrpSpPr>
            <a:grpSpLocks/>
          </p:cNvGrpSpPr>
          <p:nvPr/>
        </p:nvGrpSpPr>
        <p:grpSpPr bwMode="auto">
          <a:xfrm>
            <a:off x="6561138" y="1833563"/>
            <a:ext cx="276225" cy="244475"/>
            <a:chOff x="2545" y="704"/>
            <a:chExt cx="174" cy="154"/>
          </a:xfrm>
        </p:grpSpPr>
        <p:sp>
          <p:nvSpPr>
            <p:cNvPr id="14507" name="Oval 52"/>
            <p:cNvSpPr>
              <a:spLocks noChangeArrowheads="1"/>
            </p:cNvSpPr>
            <p:nvPr/>
          </p:nvSpPr>
          <p:spPr bwMode="auto">
            <a:xfrm>
              <a:off x="2545" y="74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08" name="Oval 53"/>
            <p:cNvSpPr>
              <a:spLocks noChangeArrowheads="1"/>
            </p:cNvSpPr>
            <p:nvPr/>
          </p:nvSpPr>
          <p:spPr bwMode="auto">
            <a:xfrm>
              <a:off x="2607" y="704"/>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2" name="Group 54"/>
          <p:cNvGrpSpPr>
            <a:grpSpLocks/>
          </p:cNvGrpSpPr>
          <p:nvPr/>
        </p:nvGrpSpPr>
        <p:grpSpPr bwMode="auto">
          <a:xfrm rot="-1455677">
            <a:off x="6735763" y="2603500"/>
            <a:ext cx="276225" cy="244475"/>
            <a:chOff x="4982" y="585"/>
            <a:chExt cx="174" cy="154"/>
          </a:xfrm>
        </p:grpSpPr>
        <p:sp>
          <p:nvSpPr>
            <p:cNvPr id="14505" name="Oval 55"/>
            <p:cNvSpPr>
              <a:spLocks noChangeArrowheads="1"/>
            </p:cNvSpPr>
            <p:nvPr/>
          </p:nvSpPr>
          <p:spPr bwMode="auto">
            <a:xfrm>
              <a:off x="4982" y="627"/>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06" name="Oval 56"/>
            <p:cNvSpPr>
              <a:spLocks noChangeArrowheads="1"/>
            </p:cNvSpPr>
            <p:nvPr/>
          </p:nvSpPr>
          <p:spPr bwMode="auto">
            <a:xfrm>
              <a:off x="5044" y="58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3" name="Group 57"/>
          <p:cNvGrpSpPr>
            <a:grpSpLocks/>
          </p:cNvGrpSpPr>
          <p:nvPr/>
        </p:nvGrpSpPr>
        <p:grpSpPr bwMode="auto">
          <a:xfrm>
            <a:off x="7759700" y="3019425"/>
            <a:ext cx="266700" cy="200025"/>
            <a:chOff x="3796" y="725"/>
            <a:chExt cx="168" cy="126"/>
          </a:xfrm>
        </p:grpSpPr>
        <p:sp>
          <p:nvSpPr>
            <p:cNvPr id="14503" name="Oval 58"/>
            <p:cNvSpPr>
              <a:spLocks noChangeArrowheads="1"/>
            </p:cNvSpPr>
            <p:nvPr/>
          </p:nvSpPr>
          <p:spPr bwMode="auto">
            <a:xfrm>
              <a:off x="3796" y="72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04" name="Oval 59"/>
            <p:cNvSpPr>
              <a:spLocks noChangeArrowheads="1"/>
            </p:cNvSpPr>
            <p:nvPr/>
          </p:nvSpPr>
          <p:spPr bwMode="auto">
            <a:xfrm>
              <a:off x="3852" y="73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4" name="Group 60"/>
          <p:cNvGrpSpPr>
            <a:grpSpLocks/>
          </p:cNvGrpSpPr>
          <p:nvPr/>
        </p:nvGrpSpPr>
        <p:grpSpPr bwMode="auto">
          <a:xfrm>
            <a:off x="7450138" y="4159250"/>
            <a:ext cx="257175" cy="255588"/>
            <a:chOff x="4140" y="709"/>
            <a:chExt cx="162" cy="161"/>
          </a:xfrm>
        </p:grpSpPr>
        <p:sp>
          <p:nvSpPr>
            <p:cNvPr id="14501" name="Oval 61"/>
            <p:cNvSpPr>
              <a:spLocks noChangeArrowheads="1"/>
            </p:cNvSpPr>
            <p:nvPr/>
          </p:nvSpPr>
          <p:spPr bwMode="auto">
            <a:xfrm>
              <a:off x="4190"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02" name="Oval 62"/>
            <p:cNvSpPr>
              <a:spLocks noChangeArrowheads="1"/>
            </p:cNvSpPr>
            <p:nvPr/>
          </p:nvSpPr>
          <p:spPr bwMode="auto">
            <a:xfrm>
              <a:off x="4140" y="75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5" name="Group 63"/>
          <p:cNvGrpSpPr>
            <a:grpSpLocks/>
          </p:cNvGrpSpPr>
          <p:nvPr/>
        </p:nvGrpSpPr>
        <p:grpSpPr bwMode="auto">
          <a:xfrm>
            <a:off x="6692900" y="3265488"/>
            <a:ext cx="241300" cy="236537"/>
            <a:chOff x="4270" y="842"/>
            <a:chExt cx="152" cy="149"/>
          </a:xfrm>
        </p:grpSpPr>
        <p:sp>
          <p:nvSpPr>
            <p:cNvPr id="14499" name="Oval 64"/>
            <p:cNvSpPr>
              <a:spLocks noChangeArrowheads="1"/>
            </p:cNvSpPr>
            <p:nvPr/>
          </p:nvSpPr>
          <p:spPr bwMode="auto">
            <a:xfrm>
              <a:off x="4270" y="842"/>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500" name="Oval 65"/>
            <p:cNvSpPr>
              <a:spLocks noChangeArrowheads="1"/>
            </p:cNvSpPr>
            <p:nvPr/>
          </p:nvSpPr>
          <p:spPr bwMode="auto">
            <a:xfrm>
              <a:off x="4310" y="87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6" name="Group 66"/>
          <p:cNvGrpSpPr>
            <a:grpSpLocks/>
          </p:cNvGrpSpPr>
          <p:nvPr/>
        </p:nvGrpSpPr>
        <p:grpSpPr bwMode="auto">
          <a:xfrm>
            <a:off x="7697788" y="4476750"/>
            <a:ext cx="295275" cy="203200"/>
            <a:chOff x="4660" y="800"/>
            <a:chExt cx="186" cy="128"/>
          </a:xfrm>
        </p:grpSpPr>
        <p:sp>
          <p:nvSpPr>
            <p:cNvPr id="14497" name="Oval 67"/>
            <p:cNvSpPr>
              <a:spLocks noChangeArrowheads="1"/>
            </p:cNvSpPr>
            <p:nvPr/>
          </p:nvSpPr>
          <p:spPr bwMode="auto">
            <a:xfrm>
              <a:off x="4734" y="81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98" name="Oval 68"/>
            <p:cNvSpPr>
              <a:spLocks noChangeArrowheads="1"/>
            </p:cNvSpPr>
            <p:nvPr/>
          </p:nvSpPr>
          <p:spPr bwMode="auto">
            <a:xfrm>
              <a:off x="4660" y="80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7" name="Group 69"/>
          <p:cNvGrpSpPr>
            <a:grpSpLocks/>
          </p:cNvGrpSpPr>
          <p:nvPr/>
        </p:nvGrpSpPr>
        <p:grpSpPr bwMode="auto">
          <a:xfrm>
            <a:off x="7707313" y="3446463"/>
            <a:ext cx="276225" cy="233362"/>
            <a:chOff x="5156" y="935"/>
            <a:chExt cx="174" cy="147"/>
          </a:xfrm>
        </p:grpSpPr>
        <p:sp>
          <p:nvSpPr>
            <p:cNvPr id="14495" name="Oval 70"/>
            <p:cNvSpPr>
              <a:spLocks noChangeArrowheads="1"/>
            </p:cNvSpPr>
            <p:nvPr/>
          </p:nvSpPr>
          <p:spPr bwMode="auto">
            <a:xfrm>
              <a:off x="5156" y="9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96" name="Oval 71"/>
            <p:cNvSpPr>
              <a:spLocks noChangeArrowheads="1"/>
            </p:cNvSpPr>
            <p:nvPr/>
          </p:nvSpPr>
          <p:spPr bwMode="auto">
            <a:xfrm>
              <a:off x="5218" y="97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8" name="Group 72"/>
          <p:cNvGrpSpPr>
            <a:grpSpLocks/>
          </p:cNvGrpSpPr>
          <p:nvPr/>
        </p:nvGrpSpPr>
        <p:grpSpPr bwMode="auto">
          <a:xfrm>
            <a:off x="7527925" y="3624263"/>
            <a:ext cx="215900" cy="277812"/>
            <a:chOff x="3153" y="835"/>
            <a:chExt cx="136" cy="175"/>
          </a:xfrm>
        </p:grpSpPr>
        <p:sp>
          <p:nvSpPr>
            <p:cNvPr id="14493" name="Oval 73"/>
            <p:cNvSpPr>
              <a:spLocks noChangeArrowheads="1"/>
            </p:cNvSpPr>
            <p:nvPr/>
          </p:nvSpPr>
          <p:spPr bwMode="auto">
            <a:xfrm>
              <a:off x="3177" y="8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94" name="Oval 74"/>
            <p:cNvSpPr>
              <a:spLocks noChangeArrowheads="1"/>
            </p:cNvSpPr>
            <p:nvPr/>
          </p:nvSpPr>
          <p:spPr bwMode="auto">
            <a:xfrm>
              <a:off x="3153" y="89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79" name="Group 75"/>
          <p:cNvGrpSpPr>
            <a:grpSpLocks/>
          </p:cNvGrpSpPr>
          <p:nvPr/>
        </p:nvGrpSpPr>
        <p:grpSpPr bwMode="auto">
          <a:xfrm>
            <a:off x="6454775" y="3068638"/>
            <a:ext cx="257175" cy="244475"/>
            <a:chOff x="2858" y="709"/>
            <a:chExt cx="162" cy="154"/>
          </a:xfrm>
        </p:grpSpPr>
        <p:sp>
          <p:nvSpPr>
            <p:cNvPr id="14491" name="Oval 76"/>
            <p:cNvSpPr>
              <a:spLocks noChangeArrowheads="1"/>
            </p:cNvSpPr>
            <p:nvPr/>
          </p:nvSpPr>
          <p:spPr bwMode="auto">
            <a:xfrm>
              <a:off x="2908"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92" name="Oval 77"/>
            <p:cNvSpPr>
              <a:spLocks noChangeArrowheads="1"/>
            </p:cNvSpPr>
            <p:nvPr/>
          </p:nvSpPr>
          <p:spPr bwMode="auto">
            <a:xfrm>
              <a:off x="2858" y="751"/>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0" name="Group 78"/>
          <p:cNvGrpSpPr>
            <a:grpSpLocks/>
          </p:cNvGrpSpPr>
          <p:nvPr/>
        </p:nvGrpSpPr>
        <p:grpSpPr bwMode="auto">
          <a:xfrm>
            <a:off x="6680200" y="3657600"/>
            <a:ext cx="276225" cy="244475"/>
            <a:chOff x="2545" y="704"/>
            <a:chExt cx="174" cy="154"/>
          </a:xfrm>
        </p:grpSpPr>
        <p:sp>
          <p:nvSpPr>
            <p:cNvPr id="14489" name="Oval 79"/>
            <p:cNvSpPr>
              <a:spLocks noChangeArrowheads="1"/>
            </p:cNvSpPr>
            <p:nvPr/>
          </p:nvSpPr>
          <p:spPr bwMode="auto">
            <a:xfrm>
              <a:off x="2545" y="74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90" name="Oval 80"/>
            <p:cNvSpPr>
              <a:spLocks noChangeArrowheads="1"/>
            </p:cNvSpPr>
            <p:nvPr/>
          </p:nvSpPr>
          <p:spPr bwMode="auto">
            <a:xfrm>
              <a:off x="2607" y="704"/>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1" name="Group 81"/>
          <p:cNvGrpSpPr>
            <a:grpSpLocks/>
          </p:cNvGrpSpPr>
          <p:nvPr/>
        </p:nvGrpSpPr>
        <p:grpSpPr bwMode="auto">
          <a:xfrm>
            <a:off x="7264400" y="3309938"/>
            <a:ext cx="276225" cy="244475"/>
            <a:chOff x="4982" y="585"/>
            <a:chExt cx="174" cy="154"/>
          </a:xfrm>
        </p:grpSpPr>
        <p:sp>
          <p:nvSpPr>
            <p:cNvPr id="14487" name="Oval 82"/>
            <p:cNvSpPr>
              <a:spLocks noChangeArrowheads="1"/>
            </p:cNvSpPr>
            <p:nvPr/>
          </p:nvSpPr>
          <p:spPr bwMode="auto">
            <a:xfrm>
              <a:off x="4982" y="627"/>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88" name="Oval 83"/>
            <p:cNvSpPr>
              <a:spLocks noChangeArrowheads="1"/>
            </p:cNvSpPr>
            <p:nvPr/>
          </p:nvSpPr>
          <p:spPr bwMode="auto">
            <a:xfrm>
              <a:off x="5044" y="58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2" name="Group 84"/>
          <p:cNvGrpSpPr>
            <a:grpSpLocks/>
          </p:cNvGrpSpPr>
          <p:nvPr/>
        </p:nvGrpSpPr>
        <p:grpSpPr bwMode="auto">
          <a:xfrm>
            <a:off x="7842250" y="4162425"/>
            <a:ext cx="266700" cy="200025"/>
            <a:chOff x="3796" y="725"/>
            <a:chExt cx="168" cy="126"/>
          </a:xfrm>
        </p:grpSpPr>
        <p:sp>
          <p:nvSpPr>
            <p:cNvPr id="14485" name="Oval 85"/>
            <p:cNvSpPr>
              <a:spLocks noChangeArrowheads="1"/>
            </p:cNvSpPr>
            <p:nvPr/>
          </p:nvSpPr>
          <p:spPr bwMode="auto">
            <a:xfrm>
              <a:off x="3796" y="72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86" name="Oval 86"/>
            <p:cNvSpPr>
              <a:spLocks noChangeArrowheads="1"/>
            </p:cNvSpPr>
            <p:nvPr/>
          </p:nvSpPr>
          <p:spPr bwMode="auto">
            <a:xfrm>
              <a:off x="3852" y="73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3" name="Group 87"/>
          <p:cNvGrpSpPr>
            <a:grpSpLocks/>
          </p:cNvGrpSpPr>
          <p:nvPr/>
        </p:nvGrpSpPr>
        <p:grpSpPr bwMode="auto">
          <a:xfrm>
            <a:off x="7270750" y="4522788"/>
            <a:ext cx="257175" cy="255587"/>
            <a:chOff x="4140" y="709"/>
            <a:chExt cx="162" cy="161"/>
          </a:xfrm>
        </p:grpSpPr>
        <p:sp>
          <p:nvSpPr>
            <p:cNvPr id="14483" name="Oval 88"/>
            <p:cNvSpPr>
              <a:spLocks noChangeArrowheads="1"/>
            </p:cNvSpPr>
            <p:nvPr/>
          </p:nvSpPr>
          <p:spPr bwMode="auto">
            <a:xfrm>
              <a:off x="4190"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84" name="Oval 89"/>
            <p:cNvSpPr>
              <a:spLocks noChangeArrowheads="1"/>
            </p:cNvSpPr>
            <p:nvPr/>
          </p:nvSpPr>
          <p:spPr bwMode="auto">
            <a:xfrm>
              <a:off x="4140" y="75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4" name="Group 90"/>
          <p:cNvGrpSpPr>
            <a:grpSpLocks/>
          </p:cNvGrpSpPr>
          <p:nvPr/>
        </p:nvGrpSpPr>
        <p:grpSpPr bwMode="auto">
          <a:xfrm>
            <a:off x="7010400" y="4819650"/>
            <a:ext cx="241300" cy="236538"/>
            <a:chOff x="4270" y="842"/>
            <a:chExt cx="152" cy="149"/>
          </a:xfrm>
        </p:grpSpPr>
        <p:sp>
          <p:nvSpPr>
            <p:cNvPr id="14481" name="Oval 91"/>
            <p:cNvSpPr>
              <a:spLocks noChangeArrowheads="1"/>
            </p:cNvSpPr>
            <p:nvPr/>
          </p:nvSpPr>
          <p:spPr bwMode="auto">
            <a:xfrm>
              <a:off x="4270" y="842"/>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82" name="Oval 92"/>
            <p:cNvSpPr>
              <a:spLocks noChangeArrowheads="1"/>
            </p:cNvSpPr>
            <p:nvPr/>
          </p:nvSpPr>
          <p:spPr bwMode="auto">
            <a:xfrm>
              <a:off x="4310" y="87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5" name="Group 93"/>
          <p:cNvGrpSpPr>
            <a:grpSpLocks/>
          </p:cNvGrpSpPr>
          <p:nvPr/>
        </p:nvGrpSpPr>
        <p:grpSpPr bwMode="auto">
          <a:xfrm>
            <a:off x="6597650" y="4578350"/>
            <a:ext cx="295275" cy="203200"/>
            <a:chOff x="4660" y="800"/>
            <a:chExt cx="186" cy="128"/>
          </a:xfrm>
        </p:grpSpPr>
        <p:sp>
          <p:nvSpPr>
            <p:cNvPr id="14479" name="Oval 94"/>
            <p:cNvSpPr>
              <a:spLocks noChangeArrowheads="1"/>
            </p:cNvSpPr>
            <p:nvPr/>
          </p:nvSpPr>
          <p:spPr bwMode="auto">
            <a:xfrm>
              <a:off x="4734" y="81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80" name="Oval 95"/>
            <p:cNvSpPr>
              <a:spLocks noChangeArrowheads="1"/>
            </p:cNvSpPr>
            <p:nvPr/>
          </p:nvSpPr>
          <p:spPr bwMode="auto">
            <a:xfrm>
              <a:off x="4660" y="80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6" name="Group 96"/>
          <p:cNvGrpSpPr>
            <a:grpSpLocks/>
          </p:cNvGrpSpPr>
          <p:nvPr/>
        </p:nvGrpSpPr>
        <p:grpSpPr bwMode="auto">
          <a:xfrm>
            <a:off x="7062788" y="4084638"/>
            <a:ext cx="276225" cy="233362"/>
            <a:chOff x="5156" y="935"/>
            <a:chExt cx="174" cy="147"/>
          </a:xfrm>
        </p:grpSpPr>
        <p:sp>
          <p:nvSpPr>
            <p:cNvPr id="14477" name="Oval 97"/>
            <p:cNvSpPr>
              <a:spLocks noChangeArrowheads="1"/>
            </p:cNvSpPr>
            <p:nvPr/>
          </p:nvSpPr>
          <p:spPr bwMode="auto">
            <a:xfrm>
              <a:off x="5156" y="9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78" name="Oval 98"/>
            <p:cNvSpPr>
              <a:spLocks noChangeArrowheads="1"/>
            </p:cNvSpPr>
            <p:nvPr/>
          </p:nvSpPr>
          <p:spPr bwMode="auto">
            <a:xfrm>
              <a:off x="5218" y="97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7" name="Group 99"/>
          <p:cNvGrpSpPr>
            <a:grpSpLocks/>
          </p:cNvGrpSpPr>
          <p:nvPr/>
        </p:nvGrpSpPr>
        <p:grpSpPr bwMode="auto">
          <a:xfrm>
            <a:off x="6965950" y="4356100"/>
            <a:ext cx="215900" cy="277813"/>
            <a:chOff x="3153" y="835"/>
            <a:chExt cx="136" cy="175"/>
          </a:xfrm>
        </p:grpSpPr>
        <p:sp>
          <p:nvSpPr>
            <p:cNvPr id="14475" name="Oval 100"/>
            <p:cNvSpPr>
              <a:spLocks noChangeArrowheads="1"/>
            </p:cNvSpPr>
            <p:nvPr/>
          </p:nvSpPr>
          <p:spPr bwMode="auto">
            <a:xfrm>
              <a:off x="3177" y="8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76" name="Oval 101"/>
            <p:cNvSpPr>
              <a:spLocks noChangeArrowheads="1"/>
            </p:cNvSpPr>
            <p:nvPr/>
          </p:nvSpPr>
          <p:spPr bwMode="auto">
            <a:xfrm>
              <a:off x="3153" y="89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8" name="Group 102"/>
          <p:cNvGrpSpPr>
            <a:grpSpLocks/>
          </p:cNvGrpSpPr>
          <p:nvPr/>
        </p:nvGrpSpPr>
        <p:grpSpPr bwMode="auto">
          <a:xfrm>
            <a:off x="7805738" y="4897438"/>
            <a:ext cx="257175" cy="244475"/>
            <a:chOff x="2858" y="709"/>
            <a:chExt cx="162" cy="154"/>
          </a:xfrm>
        </p:grpSpPr>
        <p:sp>
          <p:nvSpPr>
            <p:cNvPr id="14473" name="Oval 103"/>
            <p:cNvSpPr>
              <a:spLocks noChangeArrowheads="1"/>
            </p:cNvSpPr>
            <p:nvPr/>
          </p:nvSpPr>
          <p:spPr bwMode="auto">
            <a:xfrm>
              <a:off x="2908" y="709"/>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74" name="Oval 104"/>
            <p:cNvSpPr>
              <a:spLocks noChangeArrowheads="1"/>
            </p:cNvSpPr>
            <p:nvPr/>
          </p:nvSpPr>
          <p:spPr bwMode="auto">
            <a:xfrm>
              <a:off x="2858" y="751"/>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89" name="Group 105"/>
          <p:cNvGrpSpPr>
            <a:grpSpLocks/>
          </p:cNvGrpSpPr>
          <p:nvPr/>
        </p:nvGrpSpPr>
        <p:grpSpPr bwMode="auto">
          <a:xfrm>
            <a:off x="6443663" y="4356100"/>
            <a:ext cx="276225" cy="244475"/>
            <a:chOff x="2545" y="704"/>
            <a:chExt cx="174" cy="154"/>
          </a:xfrm>
        </p:grpSpPr>
        <p:sp>
          <p:nvSpPr>
            <p:cNvPr id="14471" name="Oval 106"/>
            <p:cNvSpPr>
              <a:spLocks noChangeArrowheads="1"/>
            </p:cNvSpPr>
            <p:nvPr/>
          </p:nvSpPr>
          <p:spPr bwMode="auto">
            <a:xfrm>
              <a:off x="2545" y="74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72" name="Oval 107"/>
            <p:cNvSpPr>
              <a:spLocks noChangeArrowheads="1"/>
            </p:cNvSpPr>
            <p:nvPr/>
          </p:nvSpPr>
          <p:spPr bwMode="auto">
            <a:xfrm>
              <a:off x="2607" y="704"/>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390" name="Group 108"/>
          <p:cNvGrpSpPr>
            <a:grpSpLocks/>
          </p:cNvGrpSpPr>
          <p:nvPr/>
        </p:nvGrpSpPr>
        <p:grpSpPr bwMode="auto">
          <a:xfrm>
            <a:off x="6502400" y="4872038"/>
            <a:ext cx="276225" cy="244475"/>
            <a:chOff x="4982" y="585"/>
            <a:chExt cx="174" cy="154"/>
          </a:xfrm>
        </p:grpSpPr>
        <p:sp>
          <p:nvSpPr>
            <p:cNvPr id="14469" name="Oval 109"/>
            <p:cNvSpPr>
              <a:spLocks noChangeArrowheads="1"/>
            </p:cNvSpPr>
            <p:nvPr/>
          </p:nvSpPr>
          <p:spPr bwMode="auto">
            <a:xfrm>
              <a:off x="4982" y="627"/>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70" name="Oval 110"/>
            <p:cNvSpPr>
              <a:spLocks noChangeArrowheads="1"/>
            </p:cNvSpPr>
            <p:nvPr/>
          </p:nvSpPr>
          <p:spPr bwMode="auto">
            <a:xfrm>
              <a:off x="5044" y="58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sp>
        <p:nvSpPr>
          <p:cNvPr id="14391" name="Line 111"/>
          <p:cNvSpPr>
            <a:spLocks noChangeShapeType="1"/>
          </p:cNvSpPr>
          <p:nvPr/>
        </p:nvSpPr>
        <p:spPr bwMode="auto">
          <a:xfrm>
            <a:off x="3402013" y="2425700"/>
            <a:ext cx="1317625"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92" name="Line 112"/>
          <p:cNvSpPr>
            <a:spLocks noChangeShapeType="1"/>
          </p:cNvSpPr>
          <p:nvPr/>
        </p:nvSpPr>
        <p:spPr bwMode="auto">
          <a:xfrm>
            <a:off x="3402013" y="3578225"/>
            <a:ext cx="1317625"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93" name="Line 113"/>
          <p:cNvSpPr>
            <a:spLocks noChangeShapeType="1"/>
          </p:cNvSpPr>
          <p:nvPr/>
        </p:nvSpPr>
        <p:spPr bwMode="auto">
          <a:xfrm flipV="1">
            <a:off x="3402013" y="4551363"/>
            <a:ext cx="1317625" cy="415925"/>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94" name="Line 114"/>
          <p:cNvSpPr>
            <a:spLocks noChangeShapeType="1"/>
          </p:cNvSpPr>
          <p:nvPr/>
        </p:nvSpPr>
        <p:spPr bwMode="auto">
          <a:xfrm>
            <a:off x="3411538" y="5141913"/>
            <a:ext cx="1317625" cy="415925"/>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95" name="Text Box 115"/>
          <p:cNvSpPr txBox="1">
            <a:spLocks noChangeArrowheads="1"/>
          </p:cNvSpPr>
          <p:nvPr/>
        </p:nvSpPr>
        <p:spPr bwMode="auto">
          <a:xfrm>
            <a:off x="3459163" y="19954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no</a:t>
            </a:r>
          </a:p>
        </p:txBody>
      </p:sp>
      <p:sp>
        <p:nvSpPr>
          <p:cNvPr id="14396" name="Text Box 116"/>
          <p:cNvSpPr txBox="1">
            <a:spLocks noChangeArrowheads="1"/>
          </p:cNvSpPr>
          <p:nvPr/>
        </p:nvSpPr>
        <p:spPr bwMode="auto">
          <a:xfrm>
            <a:off x="3459163" y="31480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no</a:t>
            </a:r>
          </a:p>
        </p:txBody>
      </p:sp>
      <p:sp>
        <p:nvSpPr>
          <p:cNvPr id="14397" name="Text Box 117"/>
          <p:cNvSpPr txBox="1">
            <a:spLocks noChangeArrowheads="1"/>
          </p:cNvSpPr>
          <p:nvPr/>
        </p:nvSpPr>
        <p:spPr bwMode="auto">
          <a:xfrm>
            <a:off x="3468688" y="4295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no</a:t>
            </a:r>
          </a:p>
        </p:txBody>
      </p:sp>
      <p:sp>
        <p:nvSpPr>
          <p:cNvPr id="14398" name="Text Box 118"/>
          <p:cNvSpPr txBox="1">
            <a:spLocks noChangeArrowheads="1"/>
          </p:cNvSpPr>
          <p:nvPr/>
        </p:nvSpPr>
        <p:spPr bwMode="auto">
          <a:xfrm>
            <a:off x="3468688" y="5302250"/>
            <a:ext cx="65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yes</a:t>
            </a:r>
          </a:p>
        </p:txBody>
      </p:sp>
      <p:sp>
        <p:nvSpPr>
          <p:cNvPr id="14399" name="Text Box 119"/>
          <p:cNvSpPr txBox="1">
            <a:spLocks noChangeArrowheads="1"/>
          </p:cNvSpPr>
          <p:nvPr/>
        </p:nvSpPr>
        <p:spPr bwMode="auto">
          <a:xfrm>
            <a:off x="4900613" y="1827213"/>
            <a:ext cx="115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t>hetero-</a:t>
            </a:r>
          </a:p>
          <a:p>
            <a:pPr algn="ctr" eaLnBrk="1" hangingPunct="1"/>
            <a:r>
              <a:rPr lang="en-US" sz="2000"/>
              <a:t>geneous</a:t>
            </a:r>
          </a:p>
          <a:p>
            <a:pPr algn="ctr" eaLnBrk="1" hangingPunct="1"/>
            <a:r>
              <a:rPr lang="en-US" sz="2000"/>
              <a:t>mixture</a:t>
            </a:r>
          </a:p>
        </p:txBody>
      </p:sp>
      <p:sp>
        <p:nvSpPr>
          <p:cNvPr id="14400" name="Text Box 120"/>
          <p:cNvSpPr txBox="1">
            <a:spLocks noChangeArrowheads="1"/>
          </p:cNvSpPr>
          <p:nvPr/>
        </p:nvSpPr>
        <p:spPr bwMode="auto">
          <a:xfrm>
            <a:off x="4948238" y="3241675"/>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solution</a:t>
            </a:r>
          </a:p>
        </p:txBody>
      </p:sp>
      <p:sp>
        <p:nvSpPr>
          <p:cNvPr id="14401" name="Text Box 121"/>
          <p:cNvSpPr txBox="1">
            <a:spLocks noChangeArrowheads="1"/>
          </p:cNvSpPr>
          <p:nvPr/>
        </p:nvSpPr>
        <p:spPr bwMode="auto">
          <a:xfrm>
            <a:off x="4929188" y="4318000"/>
            <a:ext cx="1087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element</a:t>
            </a:r>
          </a:p>
        </p:txBody>
      </p:sp>
      <p:sp>
        <p:nvSpPr>
          <p:cNvPr id="14402" name="Text Box 122"/>
          <p:cNvSpPr txBox="1">
            <a:spLocks noChangeArrowheads="1"/>
          </p:cNvSpPr>
          <p:nvPr/>
        </p:nvSpPr>
        <p:spPr bwMode="auto">
          <a:xfrm>
            <a:off x="4794250" y="5359400"/>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compound</a:t>
            </a:r>
          </a:p>
        </p:txBody>
      </p:sp>
      <p:grpSp>
        <p:nvGrpSpPr>
          <p:cNvPr id="14403" name="Group 123"/>
          <p:cNvGrpSpPr>
            <a:grpSpLocks/>
          </p:cNvGrpSpPr>
          <p:nvPr/>
        </p:nvGrpSpPr>
        <p:grpSpPr bwMode="auto">
          <a:xfrm>
            <a:off x="6630988" y="4114800"/>
            <a:ext cx="295275" cy="203200"/>
            <a:chOff x="4660" y="800"/>
            <a:chExt cx="186" cy="128"/>
          </a:xfrm>
        </p:grpSpPr>
        <p:sp>
          <p:nvSpPr>
            <p:cNvPr id="14467" name="Oval 124"/>
            <p:cNvSpPr>
              <a:spLocks noChangeArrowheads="1"/>
            </p:cNvSpPr>
            <p:nvPr/>
          </p:nvSpPr>
          <p:spPr bwMode="auto">
            <a:xfrm>
              <a:off x="4734" y="816"/>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68" name="Oval 125"/>
            <p:cNvSpPr>
              <a:spLocks noChangeArrowheads="1"/>
            </p:cNvSpPr>
            <p:nvPr/>
          </p:nvSpPr>
          <p:spPr bwMode="auto">
            <a:xfrm>
              <a:off x="4660" y="80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404" name="Group 126"/>
          <p:cNvGrpSpPr>
            <a:grpSpLocks/>
          </p:cNvGrpSpPr>
          <p:nvPr/>
        </p:nvGrpSpPr>
        <p:grpSpPr bwMode="auto">
          <a:xfrm>
            <a:off x="7418388" y="4841875"/>
            <a:ext cx="276225" cy="233363"/>
            <a:chOff x="5156" y="935"/>
            <a:chExt cx="174" cy="147"/>
          </a:xfrm>
        </p:grpSpPr>
        <p:sp>
          <p:nvSpPr>
            <p:cNvPr id="14465" name="Oval 127"/>
            <p:cNvSpPr>
              <a:spLocks noChangeArrowheads="1"/>
            </p:cNvSpPr>
            <p:nvPr/>
          </p:nvSpPr>
          <p:spPr bwMode="auto">
            <a:xfrm>
              <a:off x="5156" y="93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66" name="Oval 128"/>
            <p:cNvSpPr>
              <a:spLocks noChangeArrowheads="1"/>
            </p:cNvSpPr>
            <p:nvPr/>
          </p:nvSpPr>
          <p:spPr bwMode="auto">
            <a:xfrm>
              <a:off x="5218" y="970"/>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grpSp>
      <p:grpSp>
        <p:nvGrpSpPr>
          <p:cNvPr id="14405" name="Group 129"/>
          <p:cNvGrpSpPr>
            <a:grpSpLocks/>
          </p:cNvGrpSpPr>
          <p:nvPr/>
        </p:nvGrpSpPr>
        <p:grpSpPr bwMode="auto">
          <a:xfrm>
            <a:off x="7683500" y="5602288"/>
            <a:ext cx="234950" cy="215900"/>
            <a:chOff x="3205" y="3684"/>
            <a:chExt cx="148" cy="136"/>
          </a:xfrm>
        </p:grpSpPr>
        <p:sp>
          <p:nvSpPr>
            <p:cNvPr id="14462" name="Oval 130"/>
            <p:cNvSpPr>
              <a:spLocks noChangeAspect="1" noChangeArrowheads="1"/>
            </p:cNvSpPr>
            <p:nvPr/>
          </p:nvSpPr>
          <p:spPr bwMode="auto">
            <a:xfrm>
              <a:off x="3205" y="3684"/>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63" name="Oval 131"/>
            <p:cNvSpPr>
              <a:spLocks noChangeArrowheads="1"/>
            </p:cNvSpPr>
            <p:nvPr/>
          </p:nvSpPr>
          <p:spPr bwMode="auto">
            <a:xfrm>
              <a:off x="3207" y="370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64" name="Oval 132"/>
            <p:cNvSpPr>
              <a:spLocks noChangeAspect="1" noChangeArrowheads="1"/>
            </p:cNvSpPr>
            <p:nvPr/>
          </p:nvSpPr>
          <p:spPr bwMode="auto">
            <a:xfrm>
              <a:off x="3295" y="373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06" name="Group 133"/>
          <p:cNvGrpSpPr>
            <a:grpSpLocks/>
          </p:cNvGrpSpPr>
          <p:nvPr/>
        </p:nvGrpSpPr>
        <p:grpSpPr bwMode="auto">
          <a:xfrm>
            <a:off x="6816725" y="6032500"/>
            <a:ext cx="234950" cy="182563"/>
            <a:chOff x="2986" y="3858"/>
            <a:chExt cx="148" cy="115"/>
          </a:xfrm>
        </p:grpSpPr>
        <p:sp>
          <p:nvSpPr>
            <p:cNvPr id="14459" name="Oval 134"/>
            <p:cNvSpPr>
              <a:spLocks noChangeAspect="1" noChangeArrowheads="1"/>
            </p:cNvSpPr>
            <p:nvPr/>
          </p:nvSpPr>
          <p:spPr bwMode="auto">
            <a:xfrm>
              <a:off x="2986" y="3895"/>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60" name="Oval 135"/>
            <p:cNvSpPr>
              <a:spLocks noChangeArrowheads="1"/>
            </p:cNvSpPr>
            <p:nvPr/>
          </p:nvSpPr>
          <p:spPr bwMode="auto">
            <a:xfrm>
              <a:off x="3020" y="385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61" name="Oval 136"/>
            <p:cNvSpPr>
              <a:spLocks noChangeAspect="1" noChangeArrowheads="1"/>
            </p:cNvSpPr>
            <p:nvPr/>
          </p:nvSpPr>
          <p:spPr bwMode="auto">
            <a:xfrm>
              <a:off x="3076" y="3915"/>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07" name="Group 137"/>
          <p:cNvGrpSpPr>
            <a:grpSpLocks/>
          </p:cNvGrpSpPr>
          <p:nvPr/>
        </p:nvGrpSpPr>
        <p:grpSpPr bwMode="auto">
          <a:xfrm>
            <a:off x="6867525" y="5513388"/>
            <a:ext cx="234950" cy="211137"/>
            <a:chOff x="3240" y="3990"/>
            <a:chExt cx="148" cy="133"/>
          </a:xfrm>
        </p:grpSpPr>
        <p:sp>
          <p:nvSpPr>
            <p:cNvPr id="14456" name="Oval 138"/>
            <p:cNvSpPr>
              <a:spLocks noChangeAspect="1" noChangeArrowheads="1"/>
            </p:cNvSpPr>
            <p:nvPr/>
          </p:nvSpPr>
          <p:spPr bwMode="auto">
            <a:xfrm>
              <a:off x="3240" y="399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57" name="Oval 139"/>
            <p:cNvSpPr>
              <a:spLocks noChangeArrowheads="1"/>
            </p:cNvSpPr>
            <p:nvPr/>
          </p:nvSpPr>
          <p:spPr bwMode="auto">
            <a:xfrm>
              <a:off x="3241" y="4011"/>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58" name="Oval 140"/>
            <p:cNvSpPr>
              <a:spLocks noChangeAspect="1" noChangeArrowheads="1"/>
            </p:cNvSpPr>
            <p:nvPr/>
          </p:nvSpPr>
          <p:spPr bwMode="auto">
            <a:xfrm>
              <a:off x="3330" y="4016"/>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08" name="Group 141"/>
          <p:cNvGrpSpPr>
            <a:grpSpLocks/>
          </p:cNvGrpSpPr>
          <p:nvPr/>
        </p:nvGrpSpPr>
        <p:grpSpPr bwMode="auto">
          <a:xfrm>
            <a:off x="6554788" y="5772150"/>
            <a:ext cx="223837" cy="241300"/>
            <a:chOff x="2712" y="3915"/>
            <a:chExt cx="141" cy="152"/>
          </a:xfrm>
        </p:grpSpPr>
        <p:sp>
          <p:nvSpPr>
            <p:cNvPr id="14453" name="Oval 142"/>
            <p:cNvSpPr>
              <a:spLocks noChangeAspect="1" noChangeArrowheads="1"/>
            </p:cNvSpPr>
            <p:nvPr/>
          </p:nvSpPr>
          <p:spPr bwMode="auto">
            <a:xfrm>
              <a:off x="2712" y="3915"/>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54" name="Oval 143"/>
            <p:cNvSpPr>
              <a:spLocks noChangeArrowheads="1"/>
            </p:cNvSpPr>
            <p:nvPr/>
          </p:nvSpPr>
          <p:spPr bwMode="auto">
            <a:xfrm>
              <a:off x="2712" y="3955"/>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55" name="Oval 144"/>
            <p:cNvSpPr>
              <a:spLocks noChangeAspect="1" noChangeArrowheads="1"/>
            </p:cNvSpPr>
            <p:nvPr/>
          </p:nvSpPr>
          <p:spPr bwMode="auto">
            <a:xfrm>
              <a:off x="2795" y="397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09" name="Group 145"/>
          <p:cNvGrpSpPr>
            <a:grpSpLocks/>
          </p:cNvGrpSpPr>
          <p:nvPr/>
        </p:nvGrpSpPr>
        <p:grpSpPr bwMode="auto">
          <a:xfrm>
            <a:off x="7327900" y="5694363"/>
            <a:ext cx="188913" cy="182562"/>
            <a:chOff x="3560" y="3904"/>
            <a:chExt cx="119" cy="115"/>
          </a:xfrm>
        </p:grpSpPr>
        <p:sp>
          <p:nvSpPr>
            <p:cNvPr id="14450" name="Oval 146"/>
            <p:cNvSpPr>
              <a:spLocks noChangeAspect="1" noChangeArrowheads="1"/>
            </p:cNvSpPr>
            <p:nvPr/>
          </p:nvSpPr>
          <p:spPr bwMode="auto">
            <a:xfrm>
              <a:off x="3560" y="3907"/>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51" name="Oval 147"/>
            <p:cNvSpPr>
              <a:spLocks noChangeArrowheads="1"/>
            </p:cNvSpPr>
            <p:nvPr/>
          </p:nvSpPr>
          <p:spPr bwMode="auto">
            <a:xfrm>
              <a:off x="3567" y="3907"/>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52" name="Oval 148"/>
            <p:cNvSpPr>
              <a:spLocks noChangeAspect="1" noChangeArrowheads="1"/>
            </p:cNvSpPr>
            <p:nvPr/>
          </p:nvSpPr>
          <p:spPr bwMode="auto">
            <a:xfrm>
              <a:off x="3621" y="3904"/>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10" name="Group 149"/>
          <p:cNvGrpSpPr>
            <a:grpSpLocks/>
          </p:cNvGrpSpPr>
          <p:nvPr/>
        </p:nvGrpSpPr>
        <p:grpSpPr bwMode="auto">
          <a:xfrm>
            <a:off x="6454775" y="5335588"/>
            <a:ext cx="234950" cy="222250"/>
            <a:chOff x="2564" y="3764"/>
            <a:chExt cx="148" cy="140"/>
          </a:xfrm>
        </p:grpSpPr>
        <p:sp>
          <p:nvSpPr>
            <p:cNvPr id="14447" name="Oval 150"/>
            <p:cNvSpPr>
              <a:spLocks noChangeAspect="1" noChangeArrowheads="1"/>
            </p:cNvSpPr>
            <p:nvPr/>
          </p:nvSpPr>
          <p:spPr bwMode="auto">
            <a:xfrm>
              <a:off x="2654" y="3846"/>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48" name="Oval 151"/>
            <p:cNvSpPr>
              <a:spLocks noChangeArrowheads="1"/>
            </p:cNvSpPr>
            <p:nvPr/>
          </p:nvSpPr>
          <p:spPr bwMode="auto">
            <a:xfrm>
              <a:off x="2600" y="3764"/>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49" name="Oval 152"/>
            <p:cNvSpPr>
              <a:spLocks noChangeAspect="1" noChangeArrowheads="1"/>
            </p:cNvSpPr>
            <p:nvPr/>
          </p:nvSpPr>
          <p:spPr bwMode="auto">
            <a:xfrm>
              <a:off x="2564" y="380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11" name="Group 153"/>
          <p:cNvGrpSpPr>
            <a:grpSpLocks/>
          </p:cNvGrpSpPr>
          <p:nvPr/>
        </p:nvGrpSpPr>
        <p:grpSpPr bwMode="auto">
          <a:xfrm>
            <a:off x="7242175" y="5335588"/>
            <a:ext cx="234950" cy="190500"/>
            <a:chOff x="3346" y="3780"/>
            <a:chExt cx="148" cy="120"/>
          </a:xfrm>
        </p:grpSpPr>
        <p:sp>
          <p:nvSpPr>
            <p:cNvPr id="14444" name="Oval 154"/>
            <p:cNvSpPr>
              <a:spLocks noChangeAspect="1" noChangeArrowheads="1"/>
            </p:cNvSpPr>
            <p:nvPr/>
          </p:nvSpPr>
          <p:spPr bwMode="auto">
            <a:xfrm>
              <a:off x="3436" y="3826"/>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45" name="Oval 155"/>
            <p:cNvSpPr>
              <a:spLocks noChangeArrowheads="1"/>
            </p:cNvSpPr>
            <p:nvPr/>
          </p:nvSpPr>
          <p:spPr bwMode="auto">
            <a:xfrm>
              <a:off x="3353" y="378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46" name="Oval 156"/>
            <p:cNvSpPr>
              <a:spLocks noChangeAspect="1" noChangeArrowheads="1"/>
            </p:cNvSpPr>
            <p:nvPr/>
          </p:nvSpPr>
          <p:spPr bwMode="auto">
            <a:xfrm>
              <a:off x="3346" y="378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12" name="Group 157"/>
          <p:cNvGrpSpPr>
            <a:grpSpLocks/>
          </p:cNvGrpSpPr>
          <p:nvPr/>
        </p:nvGrpSpPr>
        <p:grpSpPr bwMode="auto">
          <a:xfrm rot="3238358">
            <a:off x="7800975" y="6048375"/>
            <a:ext cx="234950" cy="215900"/>
            <a:chOff x="3205" y="3684"/>
            <a:chExt cx="148" cy="136"/>
          </a:xfrm>
        </p:grpSpPr>
        <p:sp>
          <p:nvSpPr>
            <p:cNvPr id="14441" name="Oval 158"/>
            <p:cNvSpPr>
              <a:spLocks noChangeAspect="1" noChangeArrowheads="1"/>
            </p:cNvSpPr>
            <p:nvPr/>
          </p:nvSpPr>
          <p:spPr bwMode="auto">
            <a:xfrm>
              <a:off x="3205" y="3684"/>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42" name="Oval 159"/>
            <p:cNvSpPr>
              <a:spLocks noChangeArrowheads="1"/>
            </p:cNvSpPr>
            <p:nvPr/>
          </p:nvSpPr>
          <p:spPr bwMode="auto">
            <a:xfrm>
              <a:off x="3207" y="370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43" name="Oval 160"/>
            <p:cNvSpPr>
              <a:spLocks noChangeAspect="1" noChangeArrowheads="1"/>
            </p:cNvSpPr>
            <p:nvPr/>
          </p:nvSpPr>
          <p:spPr bwMode="auto">
            <a:xfrm>
              <a:off x="3295" y="373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13" name="Group 161"/>
          <p:cNvGrpSpPr>
            <a:grpSpLocks/>
          </p:cNvGrpSpPr>
          <p:nvPr/>
        </p:nvGrpSpPr>
        <p:grpSpPr bwMode="auto">
          <a:xfrm rot="-4485911">
            <a:off x="7897019" y="5331619"/>
            <a:ext cx="234950" cy="211138"/>
            <a:chOff x="3240" y="3990"/>
            <a:chExt cx="148" cy="133"/>
          </a:xfrm>
        </p:grpSpPr>
        <p:sp>
          <p:nvSpPr>
            <p:cNvPr id="14438" name="Oval 162"/>
            <p:cNvSpPr>
              <a:spLocks noChangeAspect="1" noChangeArrowheads="1"/>
            </p:cNvSpPr>
            <p:nvPr/>
          </p:nvSpPr>
          <p:spPr bwMode="auto">
            <a:xfrm>
              <a:off x="3240" y="399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39" name="Oval 163"/>
            <p:cNvSpPr>
              <a:spLocks noChangeArrowheads="1"/>
            </p:cNvSpPr>
            <p:nvPr/>
          </p:nvSpPr>
          <p:spPr bwMode="auto">
            <a:xfrm>
              <a:off x="3241" y="4011"/>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40" name="Oval 164"/>
            <p:cNvSpPr>
              <a:spLocks noChangeAspect="1" noChangeArrowheads="1"/>
            </p:cNvSpPr>
            <p:nvPr/>
          </p:nvSpPr>
          <p:spPr bwMode="auto">
            <a:xfrm>
              <a:off x="3330" y="4016"/>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grpSp>
        <p:nvGrpSpPr>
          <p:cNvPr id="14414" name="Group 165"/>
          <p:cNvGrpSpPr>
            <a:grpSpLocks/>
          </p:cNvGrpSpPr>
          <p:nvPr/>
        </p:nvGrpSpPr>
        <p:grpSpPr bwMode="auto">
          <a:xfrm rot="3267740">
            <a:off x="7194550" y="6073775"/>
            <a:ext cx="234950" cy="190500"/>
            <a:chOff x="3346" y="3780"/>
            <a:chExt cx="148" cy="120"/>
          </a:xfrm>
        </p:grpSpPr>
        <p:sp>
          <p:nvSpPr>
            <p:cNvPr id="14435" name="Oval 166"/>
            <p:cNvSpPr>
              <a:spLocks noChangeAspect="1" noChangeArrowheads="1"/>
            </p:cNvSpPr>
            <p:nvPr/>
          </p:nvSpPr>
          <p:spPr bwMode="auto">
            <a:xfrm>
              <a:off x="3436" y="3826"/>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sp>
          <p:nvSpPr>
            <p:cNvPr id="14436" name="Oval 167"/>
            <p:cNvSpPr>
              <a:spLocks noChangeArrowheads="1"/>
            </p:cNvSpPr>
            <p:nvPr/>
          </p:nvSpPr>
          <p:spPr bwMode="auto">
            <a:xfrm>
              <a:off x="3353" y="3788"/>
              <a:ext cx="112" cy="112"/>
            </a:xfrm>
            <a:prstGeom prst="ellipse">
              <a:avLst/>
            </a:prstGeom>
            <a:gradFill rotWithShape="1">
              <a:gsLst>
                <a:gs pos="0">
                  <a:srgbClr val="FF0000"/>
                </a:gs>
                <a:gs pos="100000">
                  <a:srgbClr val="DA0000"/>
                </a:gs>
              </a:gsLst>
              <a:lin ang="2700000" scaled="1"/>
            </a:gradFill>
            <a:ln w="3175">
              <a:solidFill>
                <a:srgbClr val="800000"/>
              </a:solidFill>
              <a:miter lim="800000"/>
              <a:headEnd/>
              <a:tailEnd/>
            </a:ln>
          </p:spPr>
          <p:txBody>
            <a:bodyPr wrap="none" anchor="ctr"/>
            <a:lstStyle/>
            <a:p>
              <a:endParaRPr lang="en-US"/>
            </a:p>
          </p:txBody>
        </p:sp>
        <p:sp>
          <p:nvSpPr>
            <p:cNvPr id="14437" name="Oval 168"/>
            <p:cNvSpPr>
              <a:spLocks noChangeAspect="1" noChangeArrowheads="1"/>
            </p:cNvSpPr>
            <p:nvPr/>
          </p:nvSpPr>
          <p:spPr bwMode="auto">
            <a:xfrm>
              <a:off x="3346" y="3780"/>
              <a:ext cx="58" cy="58"/>
            </a:xfrm>
            <a:prstGeom prst="ellipse">
              <a:avLst/>
            </a:prstGeom>
            <a:gradFill rotWithShape="1">
              <a:gsLst>
                <a:gs pos="0">
                  <a:schemeClr val="bg1"/>
                </a:gs>
                <a:gs pos="100000">
                  <a:srgbClr val="F8F8F8"/>
                </a:gs>
              </a:gsLst>
              <a:lin ang="2700000" scaled="1"/>
            </a:gradFill>
            <a:ln w="3175">
              <a:solidFill>
                <a:srgbClr val="333333"/>
              </a:solidFill>
              <a:miter lim="800000"/>
              <a:headEnd/>
              <a:tailEnd/>
            </a:ln>
          </p:spPr>
          <p:txBody>
            <a:bodyPr wrap="none" anchor="ctr"/>
            <a:lstStyle/>
            <a:p>
              <a:endParaRPr lang="en-US"/>
            </a:p>
          </p:txBody>
        </p:sp>
      </p:grpSp>
      <p:sp>
        <p:nvSpPr>
          <p:cNvPr id="14415" name="Oval 169"/>
          <p:cNvSpPr>
            <a:spLocks noChangeArrowheads="1"/>
          </p:cNvSpPr>
          <p:nvPr/>
        </p:nvSpPr>
        <p:spPr bwMode="auto">
          <a:xfrm>
            <a:off x="6911975" y="1766888"/>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416" name="Oval 170"/>
          <p:cNvSpPr>
            <a:spLocks noChangeArrowheads="1"/>
          </p:cNvSpPr>
          <p:nvPr/>
        </p:nvSpPr>
        <p:spPr bwMode="auto">
          <a:xfrm>
            <a:off x="7134225" y="182721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417" name="Oval 171"/>
          <p:cNvSpPr>
            <a:spLocks noChangeArrowheads="1"/>
          </p:cNvSpPr>
          <p:nvPr/>
        </p:nvSpPr>
        <p:spPr bwMode="auto">
          <a:xfrm>
            <a:off x="7515225" y="2044700"/>
            <a:ext cx="211138" cy="211138"/>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sp>
        <p:nvSpPr>
          <p:cNvPr id="14418" name="Oval 172"/>
          <p:cNvSpPr>
            <a:spLocks noChangeArrowheads="1"/>
          </p:cNvSpPr>
          <p:nvPr/>
        </p:nvSpPr>
        <p:spPr bwMode="auto">
          <a:xfrm>
            <a:off x="6375400" y="1757363"/>
            <a:ext cx="211138" cy="211137"/>
          </a:xfrm>
          <a:prstGeom prst="ellipse">
            <a:avLst/>
          </a:prstGeom>
          <a:gradFill rotWithShape="1">
            <a:gsLst>
              <a:gs pos="0">
                <a:srgbClr val="B2B2B2"/>
              </a:gs>
              <a:gs pos="100000">
                <a:srgbClr val="5F5F5F"/>
              </a:gs>
            </a:gsLst>
            <a:lin ang="2700000" scaled="1"/>
          </a:gradFill>
          <a:ln w="3175">
            <a:solidFill>
              <a:srgbClr val="333333"/>
            </a:solidFill>
            <a:miter lim="800000"/>
            <a:headEnd/>
            <a:tailEnd/>
          </a:ln>
        </p:spPr>
        <p:txBody>
          <a:bodyPr wrap="none" anchor="ctr"/>
          <a:lstStyle/>
          <a:p>
            <a:endParaRPr lang="en-US"/>
          </a:p>
        </p:txBody>
      </p:sp>
      <p:grpSp>
        <p:nvGrpSpPr>
          <p:cNvPr id="14419" name="Group 173"/>
          <p:cNvGrpSpPr>
            <a:grpSpLocks/>
          </p:cNvGrpSpPr>
          <p:nvPr/>
        </p:nvGrpSpPr>
        <p:grpSpPr bwMode="auto">
          <a:xfrm>
            <a:off x="7518400" y="3140075"/>
            <a:ext cx="241300" cy="236538"/>
            <a:chOff x="4270" y="842"/>
            <a:chExt cx="152" cy="149"/>
          </a:xfrm>
        </p:grpSpPr>
        <p:sp>
          <p:nvSpPr>
            <p:cNvPr id="14433" name="Oval 174"/>
            <p:cNvSpPr>
              <a:spLocks noChangeArrowheads="1"/>
            </p:cNvSpPr>
            <p:nvPr/>
          </p:nvSpPr>
          <p:spPr bwMode="auto">
            <a:xfrm>
              <a:off x="4270" y="842"/>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sp>
          <p:nvSpPr>
            <p:cNvPr id="14434" name="Oval 175"/>
            <p:cNvSpPr>
              <a:spLocks noChangeArrowheads="1"/>
            </p:cNvSpPr>
            <p:nvPr/>
          </p:nvSpPr>
          <p:spPr bwMode="auto">
            <a:xfrm>
              <a:off x="4310" y="879"/>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grpSp>
      <p:grpSp>
        <p:nvGrpSpPr>
          <p:cNvPr id="14420" name="Group 176"/>
          <p:cNvGrpSpPr>
            <a:grpSpLocks/>
          </p:cNvGrpSpPr>
          <p:nvPr/>
        </p:nvGrpSpPr>
        <p:grpSpPr bwMode="auto">
          <a:xfrm>
            <a:off x="6992938" y="3509963"/>
            <a:ext cx="276225" cy="233362"/>
            <a:chOff x="5156" y="935"/>
            <a:chExt cx="174" cy="147"/>
          </a:xfrm>
        </p:grpSpPr>
        <p:sp>
          <p:nvSpPr>
            <p:cNvPr id="14431" name="Oval 177"/>
            <p:cNvSpPr>
              <a:spLocks noChangeArrowheads="1"/>
            </p:cNvSpPr>
            <p:nvPr/>
          </p:nvSpPr>
          <p:spPr bwMode="auto">
            <a:xfrm>
              <a:off x="5156" y="935"/>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sp>
          <p:nvSpPr>
            <p:cNvPr id="14432" name="Oval 178"/>
            <p:cNvSpPr>
              <a:spLocks noChangeArrowheads="1"/>
            </p:cNvSpPr>
            <p:nvPr/>
          </p:nvSpPr>
          <p:spPr bwMode="auto">
            <a:xfrm>
              <a:off x="5218" y="970"/>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grpSp>
      <p:grpSp>
        <p:nvGrpSpPr>
          <p:cNvPr id="14421" name="Group 179"/>
          <p:cNvGrpSpPr>
            <a:grpSpLocks/>
          </p:cNvGrpSpPr>
          <p:nvPr/>
        </p:nvGrpSpPr>
        <p:grpSpPr bwMode="auto">
          <a:xfrm>
            <a:off x="6438900" y="3465513"/>
            <a:ext cx="215900" cy="277812"/>
            <a:chOff x="3153" y="835"/>
            <a:chExt cx="136" cy="175"/>
          </a:xfrm>
        </p:grpSpPr>
        <p:sp>
          <p:nvSpPr>
            <p:cNvPr id="14429" name="Oval 180"/>
            <p:cNvSpPr>
              <a:spLocks noChangeArrowheads="1"/>
            </p:cNvSpPr>
            <p:nvPr/>
          </p:nvSpPr>
          <p:spPr bwMode="auto">
            <a:xfrm>
              <a:off x="3177" y="835"/>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sp>
          <p:nvSpPr>
            <p:cNvPr id="14430" name="Oval 181"/>
            <p:cNvSpPr>
              <a:spLocks noChangeArrowheads="1"/>
            </p:cNvSpPr>
            <p:nvPr/>
          </p:nvSpPr>
          <p:spPr bwMode="auto">
            <a:xfrm>
              <a:off x="3153" y="898"/>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grpSp>
      <p:grpSp>
        <p:nvGrpSpPr>
          <p:cNvPr id="14422" name="Group 182"/>
          <p:cNvGrpSpPr>
            <a:grpSpLocks/>
          </p:cNvGrpSpPr>
          <p:nvPr/>
        </p:nvGrpSpPr>
        <p:grpSpPr bwMode="auto">
          <a:xfrm>
            <a:off x="7766050" y="3724275"/>
            <a:ext cx="257175" cy="244475"/>
            <a:chOff x="2858" y="709"/>
            <a:chExt cx="162" cy="154"/>
          </a:xfrm>
        </p:grpSpPr>
        <p:sp>
          <p:nvSpPr>
            <p:cNvPr id="14427" name="Oval 183"/>
            <p:cNvSpPr>
              <a:spLocks noChangeArrowheads="1"/>
            </p:cNvSpPr>
            <p:nvPr/>
          </p:nvSpPr>
          <p:spPr bwMode="auto">
            <a:xfrm>
              <a:off x="2908" y="709"/>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sp>
          <p:nvSpPr>
            <p:cNvPr id="14428" name="Oval 184"/>
            <p:cNvSpPr>
              <a:spLocks noChangeArrowheads="1"/>
            </p:cNvSpPr>
            <p:nvPr/>
          </p:nvSpPr>
          <p:spPr bwMode="auto">
            <a:xfrm>
              <a:off x="2858" y="751"/>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grpSp>
      <p:grpSp>
        <p:nvGrpSpPr>
          <p:cNvPr id="14423" name="Group 185"/>
          <p:cNvGrpSpPr>
            <a:grpSpLocks/>
          </p:cNvGrpSpPr>
          <p:nvPr/>
        </p:nvGrpSpPr>
        <p:grpSpPr bwMode="auto">
          <a:xfrm>
            <a:off x="6796088" y="2997200"/>
            <a:ext cx="276225" cy="244475"/>
            <a:chOff x="4982" y="585"/>
            <a:chExt cx="174" cy="154"/>
          </a:xfrm>
        </p:grpSpPr>
        <p:sp>
          <p:nvSpPr>
            <p:cNvPr id="14425" name="Oval 186"/>
            <p:cNvSpPr>
              <a:spLocks noChangeArrowheads="1"/>
            </p:cNvSpPr>
            <p:nvPr/>
          </p:nvSpPr>
          <p:spPr bwMode="auto">
            <a:xfrm>
              <a:off x="4982" y="627"/>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sp>
          <p:nvSpPr>
            <p:cNvPr id="14426" name="Oval 187"/>
            <p:cNvSpPr>
              <a:spLocks noChangeArrowheads="1"/>
            </p:cNvSpPr>
            <p:nvPr/>
          </p:nvSpPr>
          <p:spPr bwMode="auto">
            <a:xfrm>
              <a:off x="5044" y="585"/>
              <a:ext cx="112" cy="112"/>
            </a:xfrm>
            <a:prstGeom prst="ellipse">
              <a:avLst/>
            </a:prstGeom>
            <a:gradFill rotWithShape="1">
              <a:gsLst>
                <a:gs pos="0">
                  <a:schemeClr val="accent2"/>
                </a:gs>
                <a:gs pos="100000">
                  <a:srgbClr val="0033CC"/>
                </a:gs>
              </a:gsLst>
              <a:lin ang="2700000" scaled="1"/>
            </a:gradFill>
            <a:ln w="3175">
              <a:solidFill>
                <a:srgbClr val="000080"/>
              </a:solidFill>
              <a:miter lim="800000"/>
              <a:headEnd/>
              <a:tailEnd/>
            </a:ln>
          </p:spPr>
          <p:txBody>
            <a:bodyPr wrap="none" anchor="ctr"/>
            <a:lstStyle/>
            <a:p>
              <a:endParaRPr lang="en-US"/>
            </a:p>
          </p:txBody>
        </p:sp>
      </p:grpSp>
      <p:sp>
        <p:nvSpPr>
          <p:cNvPr id="14424" name="Rectangle 188"/>
          <p:cNvSpPr>
            <a:spLocks noChangeArrowheads="1"/>
          </p:cNvSpPr>
          <p:nvPr/>
        </p:nvSpPr>
        <p:spPr bwMode="auto">
          <a:xfrm>
            <a:off x="20638" y="6643688"/>
            <a:ext cx="3381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http://antoine.frostburg.edu/chem/senese/101/matter/slides/sld003.htm</a:t>
            </a:r>
          </a:p>
        </p:txBody>
      </p:sp>
    </p:spTree>
    <p:extLst>
      <p:ext uri="{BB962C8B-B14F-4D97-AF65-F5344CB8AC3E}">
        <p14:creationId xmlns:p14="http://schemas.microsoft.com/office/powerpoint/2010/main" val="3965373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reeform 2"/>
          <p:cNvSpPr>
            <a:spLocks/>
          </p:cNvSpPr>
          <p:nvPr/>
        </p:nvSpPr>
        <p:spPr bwMode="auto">
          <a:xfrm>
            <a:off x="6945313" y="2343150"/>
            <a:ext cx="1017587"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75" name="Freeform 3"/>
          <p:cNvSpPr>
            <a:spLocks/>
          </p:cNvSpPr>
          <p:nvPr/>
        </p:nvSpPr>
        <p:spPr bwMode="auto">
          <a:xfrm>
            <a:off x="6835775" y="2481263"/>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76" name="Freeform 4"/>
          <p:cNvSpPr>
            <a:spLocks/>
          </p:cNvSpPr>
          <p:nvPr/>
        </p:nvSpPr>
        <p:spPr bwMode="auto">
          <a:xfrm>
            <a:off x="4987925" y="2346325"/>
            <a:ext cx="1017588"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77" name="Freeform 5"/>
          <p:cNvSpPr>
            <a:spLocks/>
          </p:cNvSpPr>
          <p:nvPr/>
        </p:nvSpPr>
        <p:spPr bwMode="auto">
          <a:xfrm>
            <a:off x="4878388" y="2484438"/>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78" name="Freeform 6"/>
          <p:cNvSpPr>
            <a:spLocks/>
          </p:cNvSpPr>
          <p:nvPr/>
        </p:nvSpPr>
        <p:spPr bwMode="auto">
          <a:xfrm>
            <a:off x="1433513" y="2333625"/>
            <a:ext cx="1017587"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79" name="Freeform 7"/>
          <p:cNvSpPr>
            <a:spLocks/>
          </p:cNvSpPr>
          <p:nvPr/>
        </p:nvSpPr>
        <p:spPr bwMode="auto">
          <a:xfrm>
            <a:off x="1323975" y="2471738"/>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480" name="Freeform 8"/>
          <p:cNvSpPr>
            <a:spLocks/>
          </p:cNvSpPr>
          <p:nvPr/>
        </p:nvSpPr>
        <p:spPr bwMode="auto">
          <a:xfrm>
            <a:off x="3051175" y="3633788"/>
            <a:ext cx="1276350" cy="1624012"/>
          </a:xfrm>
          <a:custGeom>
            <a:avLst/>
            <a:gdLst/>
            <a:ahLst/>
            <a:cxnLst>
              <a:cxn ang="0">
                <a:pos x="0" y="0"/>
              </a:cxn>
              <a:cxn ang="0">
                <a:pos x="10" y="890"/>
              </a:cxn>
              <a:cxn ang="0">
                <a:pos x="10" y="906"/>
              </a:cxn>
              <a:cxn ang="0">
                <a:pos x="21" y="942"/>
              </a:cxn>
              <a:cxn ang="0">
                <a:pos x="45" y="974"/>
              </a:cxn>
              <a:cxn ang="0">
                <a:pos x="67" y="990"/>
              </a:cxn>
              <a:cxn ang="0">
                <a:pos x="88" y="1002"/>
              </a:cxn>
              <a:cxn ang="0">
                <a:pos x="115" y="1016"/>
              </a:cxn>
              <a:cxn ang="0">
                <a:pos x="135" y="1019"/>
              </a:cxn>
              <a:cxn ang="0">
                <a:pos x="159" y="1022"/>
              </a:cxn>
              <a:cxn ang="0">
                <a:pos x="669" y="1023"/>
              </a:cxn>
              <a:cxn ang="0">
                <a:pos x="696" y="1016"/>
              </a:cxn>
              <a:cxn ang="0">
                <a:pos x="726" y="1002"/>
              </a:cxn>
              <a:cxn ang="0">
                <a:pos x="745" y="993"/>
              </a:cxn>
              <a:cxn ang="0">
                <a:pos x="772" y="962"/>
              </a:cxn>
              <a:cxn ang="0">
                <a:pos x="792" y="927"/>
              </a:cxn>
              <a:cxn ang="0">
                <a:pos x="804" y="902"/>
              </a:cxn>
              <a:cxn ang="0">
                <a:pos x="787" y="0"/>
              </a:cxn>
              <a:cxn ang="0">
                <a:pos x="747" y="14"/>
              </a:cxn>
              <a:cxn ang="0">
                <a:pos x="696" y="20"/>
              </a:cxn>
              <a:cxn ang="0">
                <a:pos x="619" y="27"/>
              </a:cxn>
              <a:cxn ang="0">
                <a:pos x="522" y="30"/>
              </a:cxn>
              <a:cxn ang="0">
                <a:pos x="414" y="32"/>
              </a:cxn>
              <a:cxn ang="0">
                <a:pos x="309" y="32"/>
              </a:cxn>
              <a:cxn ang="0">
                <a:pos x="199" y="24"/>
              </a:cxn>
              <a:cxn ang="0">
                <a:pos x="81" y="18"/>
              </a:cxn>
              <a:cxn ang="0">
                <a:pos x="18" y="11"/>
              </a:cxn>
              <a:cxn ang="0">
                <a:pos x="0" y="0"/>
              </a:cxn>
            </a:cxnLst>
            <a:rect l="0" t="0" r="r" b="b"/>
            <a:pathLst>
              <a:path w="804" h="1023">
                <a:moveTo>
                  <a:pt x="0" y="0"/>
                </a:moveTo>
                <a:lnTo>
                  <a:pt x="10" y="890"/>
                </a:lnTo>
                <a:lnTo>
                  <a:pt x="10" y="906"/>
                </a:lnTo>
                <a:lnTo>
                  <a:pt x="21" y="942"/>
                </a:lnTo>
                <a:lnTo>
                  <a:pt x="45" y="974"/>
                </a:lnTo>
                <a:lnTo>
                  <a:pt x="67" y="990"/>
                </a:lnTo>
                <a:lnTo>
                  <a:pt x="88" y="1002"/>
                </a:lnTo>
                <a:lnTo>
                  <a:pt x="115" y="1016"/>
                </a:lnTo>
                <a:lnTo>
                  <a:pt x="135" y="1019"/>
                </a:lnTo>
                <a:lnTo>
                  <a:pt x="159" y="1022"/>
                </a:lnTo>
                <a:lnTo>
                  <a:pt x="669" y="1023"/>
                </a:lnTo>
                <a:lnTo>
                  <a:pt x="696" y="1016"/>
                </a:lnTo>
                <a:lnTo>
                  <a:pt x="726" y="1002"/>
                </a:lnTo>
                <a:lnTo>
                  <a:pt x="745" y="993"/>
                </a:lnTo>
                <a:lnTo>
                  <a:pt x="772" y="962"/>
                </a:lnTo>
                <a:lnTo>
                  <a:pt x="792" y="927"/>
                </a:lnTo>
                <a:lnTo>
                  <a:pt x="804" y="902"/>
                </a:lnTo>
                <a:lnTo>
                  <a:pt x="787" y="0"/>
                </a:lnTo>
                <a:lnTo>
                  <a:pt x="747" y="14"/>
                </a:lnTo>
                <a:lnTo>
                  <a:pt x="696" y="20"/>
                </a:lnTo>
                <a:lnTo>
                  <a:pt x="619" y="27"/>
                </a:lnTo>
                <a:lnTo>
                  <a:pt x="522" y="30"/>
                </a:lnTo>
                <a:lnTo>
                  <a:pt x="414" y="32"/>
                </a:lnTo>
                <a:lnTo>
                  <a:pt x="309" y="32"/>
                </a:lnTo>
                <a:lnTo>
                  <a:pt x="199" y="24"/>
                </a:lnTo>
                <a:lnTo>
                  <a:pt x="81" y="18"/>
                </a:lnTo>
                <a:lnTo>
                  <a:pt x="18" y="11"/>
                </a:lnTo>
                <a:lnTo>
                  <a:pt x="0" y="0"/>
                </a:lnTo>
                <a:close/>
              </a:path>
            </a:pathLst>
          </a:custGeom>
          <a:gradFill rotWithShape="1">
            <a:gsLst>
              <a:gs pos="0">
                <a:srgbClr val="99CCFF"/>
              </a:gs>
              <a:gs pos="50000">
                <a:schemeClr val="bg1"/>
              </a:gs>
              <a:gs pos="100000">
                <a:srgbClr val="99CCFF"/>
              </a:gs>
            </a:gsLst>
            <a:lin ang="0" scaled="1"/>
          </a:gradFill>
          <a:ln w="9525" cap="flat" cmpd="sng">
            <a:no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5369" name="Rectangle 9"/>
          <p:cNvSpPr>
            <a:spLocks noGrp="1" noChangeArrowheads="1"/>
          </p:cNvSpPr>
          <p:nvPr>
            <p:ph type="title"/>
          </p:nvPr>
        </p:nvSpPr>
        <p:spPr>
          <a:xfrm>
            <a:off x="0" y="457200"/>
            <a:ext cx="9144000" cy="1143000"/>
          </a:xfrm>
        </p:spPr>
        <p:txBody>
          <a:bodyPr/>
          <a:lstStyle/>
          <a:p>
            <a:pPr eaLnBrk="1" hangingPunct="1"/>
            <a:r>
              <a:rPr lang="en-US" sz="4000" smtClean="0"/>
              <a:t>Elements, Compounds, and Mixtures</a:t>
            </a:r>
          </a:p>
        </p:txBody>
      </p:sp>
      <p:sp>
        <p:nvSpPr>
          <p:cNvPr id="105482" name="Text Box 10"/>
          <p:cNvSpPr txBox="1">
            <a:spLocks noChangeArrowheads="1"/>
          </p:cNvSpPr>
          <p:nvPr/>
        </p:nvSpPr>
        <p:spPr bwMode="auto">
          <a:xfrm>
            <a:off x="1219200" y="5346700"/>
            <a:ext cx="1246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(a)</a:t>
            </a:r>
          </a:p>
          <a:p>
            <a:pPr eaLnBrk="1" hangingPunct="1"/>
            <a:r>
              <a:rPr lang="en-US" sz="1600" b="1"/>
              <a:t>an element</a:t>
            </a:r>
          </a:p>
          <a:p>
            <a:pPr eaLnBrk="1" hangingPunct="1"/>
            <a:r>
              <a:rPr lang="en-US" sz="1600" b="1"/>
              <a:t>(hydrogen)</a:t>
            </a:r>
          </a:p>
        </p:txBody>
      </p:sp>
      <p:sp>
        <p:nvSpPr>
          <p:cNvPr id="105483" name="Text Box 11"/>
          <p:cNvSpPr txBox="1">
            <a:spLocks noChangeArrowheads="1"/>
          </p:cNvSpPr>
          <p:nvPr/>
        </p:nvSpPr>
        <p:spPr bwMode="auto">
          <a:xfrm>
            <a:off x="2971800" y="5334000"/>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(b)</a:t>
            </a:r>
          </a:p>
          <a:p>
            <a:pPr eaLnBrk="1" hangingPunct="1"/>
            <a:r>
              <a:rPr lang="en-US" sz="1600" b="1"/>
              <a:t>a compound</a:t>
            </a:r>
          </a:p>
          <a:p>
            <a:pPr eaLnBrk="1" hangingPunct="1"/>
            <a:r>
              <a:rPr lang="en-US" sz="1600" b="1"/>
              <a:t>(water)</a:t>
            </a:r>
          </a:p>
        </p:txBody>
      </p:sp>
      <p:sp>
        <p:nvSpPr>
          <p:cNvPr id="105484" name="Text Box 12"/>
          <p:cNvSpPr txBox="1">
            <a:spLocks noChangeArrowheads="1"/>
          </p:cNvSpPr>
          <p:nvPr/>
        </p:nvSpPr>
        <p:spPr bwMode="auto">
          <a:xfrm>
            <a:off x="4876800" y="5334000"/>
            <a:ext cx="13795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(c)</a:t>
            </a:r>
          </a:p>
          <a:p>
            <a:pPr eaLnBrk="1" hangingPunct="1"/>
            <a:r>
              <a:rPr lang="en-US" sz="1600" b="1"/>
              <a:t>a mixture</a:t>
            </a:r>
          </a:p>
          <a:p>
            <a:pPr eaLnBrk="1" hangingPunct="1"/>
            <a:r>
              <a:rPr lang="en-US" sz="1600" b="1"/>
              <a:t>(hydrogen </a:t>
            </a:r>
          </a:p>
          <a:p>
            <a:pPr eaLnBrk="1" hangingPunct="1"/>
            <a:r>
              <a:rPr lang="en-US" sz="1600" b="1"/>
              <a:t>and oxygen)</a:t>
            </a:r>
          </a:p>
        </p:txBody>
      </p:sp>
      <p:sp>
        <p:nvSpPr>
          <p:cNvPr id="105485" name="Text Box 13"/>
          <p:cNvSpPr txBox="1">
            <a:spLocks noChangeArrowheads="1"/>
          </p:cNvSpPr>
          <p:nvPr/>
        </p:nvSpPr>
        <p:spPr bwMode="auto">
          <a:xfrm>
            <a:off x="6781800" y="5334000"/>
            <a:ext cx="13795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(d)</a:t>
            </a:r>
          </a:p>
          <a:p>
            <a:pPr eaLnBrk="1" hangingPunct="1"/>
            <a:r>
              <a:rPr lang="en-US" sz="1600" b="1"/>
              <a:t>a mixture</a:t>
            </a:r>
          </a:p>
          <a:p>
            <a:pPr eaLnBrk="1" hangingPunct="1"/>
            <a:r>
              <a:rPr lang="en-US" sz="1600" b="1"/>
              <a:t>(hydrogen</a:t>
            </a:r>
          </a:p>
          <a:p>
            <a:pPr eaLnBrk="1" hangingPunct="1"/>
            <a:r>
              <a:rPr lang="en-US" sz="1600" b="1"/>
              <a:t>and oxygen)</a:t>
            </a:r>
          </a:p>
        </p:txBody>
      </p:sp>
      <p:sp>
        <p:nvSpPr>
          <p:cNvPr id="15374" name="Rectangle 14"/>
          <p:cNvSpPr>
            <a:spLocks noChangeArrowheads="1"/>
          </p:cNvSpPr>
          <p:nvPr/>
        </p:nvSpPr>
        <p:spPr bwMode="auto">
          <a:xfrm>
            <a:off x="76200" y="6567488"/>
            <a:ext cx="3916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Dorin, Demmin, Gabel, </a:t>
            </a:r>
            <a:r>
              <a:rPr lang="en-US" sz="800" u="sng"/>
              <a:t>Chemistry The Study of Matter </a:t>
            </a:r>
            <a:r>
              <a:rPr lang="en-US" sz="800"/>
              <a:t> , 3</a:t>
            </a:r>
            <a:r>
              <a:rPr lang="en-US" sz="800" baseline="30000"/>
              <a:t>rd</a:t>
            </a:r>
            <a:r>
              <a:rPr lang="en-US" sz="800"/>
              <a:t> Edition, 1990, page 68</a:t>
            </a:r>
          </a:p>
        </p:txBody>
      </p:sp>
      <p:sp>
        <p:nvSpPr>
          <p:cNvPr id="15375" name="AutoShape 1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5376" name="Oval 16"/>
          <p:cNvSpPr>
            <a:spLocks noChangeArrowheads="1"/>
          </p:cNvSpPr>
          <p:nvPr/>
        </p:nvSpPr>
        <p:spPr bwMode="auto">
          <a:xfrm>
            <a:off x="2222500" y="321151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77" name="Oval 17"/>
          <p:cNvSpPr>
            <a:spLocks noChangeArrowheads="1"/>
          </p:cNvSpPr>
          <p:nvPr/>
        </p:nvSpPr>
        <p:spPr bwMode="auto">
          <a:xfrm>
            <a:off x="2073275" y="33115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78" name="Oval 18"/>
          <p:cNvSpPr>
            <a:spLocks noChangeArrowheads="1"/>
          </p:cNvSpPr>
          <p:nvPr/>
        </p:nvSpPr>
        <p:spPr bwMode="auto">
          <a:xfrm>
            <a:off x="2241550" y="37973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79" name="Oval 19"/>
          <p:cNvSpPr>
            <a:spLocks noChangeArrowheads="1"/>
          </p:cNvSpPr>
          <p:nvPr/>
        </p:nvSpPr>
        <p:spPr bwMode="auto">
          <a:xfrm>
            <a:off x="2184400" y="39719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0" name="Oval 20"/>
          <p:cNvSpPr>
            <a:spLocks noChangeArrowheads="1"/>
          </p:cNvSpPr>
          <p:nvPr/>
        </p:nvSpPr>
        <p:spPr bwMode="auto">
          <a:xfrm>
            <a:off x="2354263" y="42211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1" name="Oval 21"/>
          <p:cNvSpPr>
            <a:spLocks noChangeArrowheads="1"/>
          </p:cNvSpPr>
          <p:nvPr/>
        </p:nvSpPr>
        <p:spPr bwMode="auto">
          <a:xfrm>
            <a:off x="2232025" y="43481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2" name="Oval 22"/>
          <p:cNvSpPr>
            <a:spLocks noChangeArrowheads="1"/>
          </p:cNvSpPr>
          <p:nvPr/>
        </p:nvSpPr>
        <p:spPr bwMode="auto">
          <a:xfrm>
            <a:off x="1676400" y="36496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3" name="Oval 23"/>
          <p:cNvSpPr>
            <a:spLocks noChangeArrowheads="1"/>
          </p:cNvSpPr>
          <p:nvPr/>
        </p:nvSpPr>
        <p:spPr bwMode="auto">
          <a:xfrm>
            <a:off x="1528763" y="353853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4" name="Oval 24"/>
          <p:cNvSpPr>
            <a:spLocks noChangeArrowheads="1"/>
          </p:cNvSpPr>
          <p:nvPr/>
        </p:nvSpPr>
        <p:spPr bwMode="auto">
          <a:xfrm>
            <a:off x="1504950" y="39782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5" name="Oval 25"/>
          <p:cNvSpPr>
            <a:spLocks noChangeArrowheads="1"/>
          </p:cNvSpPr>
          <p:nvPr/>
        </p:nvSpPr>
        <p:spPr bwMode="auto">
          <a:xfrm>
            <a:off x="1603375" y="41306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6" name="Oval 26"/>
          <p:cNvSpPr>
            <a:spLocks noChangeArrowheads="1"/>
          </p:cNvSpPr>
          <p:nvPr/>
        </p:nvSpPr>
        <p:spPr bwMode="auto">
          <a:xfrm>
            <a:off x="1836738" y="43846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7" name="Oval 27"/>
          <p:cNvSpPr>
            <a:spLocks noChangeArrowheads="1"/>
          </p:cNvSpPr>
          <p:nvPr/>
        </p:nvSpPr>
        <p:spPr bwMode="auto">
          <a:xfrm>
            <a:off x="1744663" y="45402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8" name="Oval 28"/>
          <p:cNvSpPr>
            <a:spLocks noChangeArrowheads="1"/>
          </p:cNvSpPr>
          <p:nvPr/>
        </p:nvSpPr>
        <p:spPr bwMode="auto">
          <a:xfrm>
            <a:off x="2271713" y="48815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89" name="Oval 29"/>
          <p:cNvSpPr>
            <a:spLocks noChangeArrowheads="1"/>
          </p:cNvSpPr>
          <p:nvPr/>
        </p:nvSpPr>
        <p:spPr bwMode="auto">
          <a:xfrm>
            <a:off x="2190750" y="47291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0" name="Oval 30"/>
          <p:cNvSpPr>
            <a:spLocks noChangeArrowheads="1"/>
          </p:cNvSpPr>
          <p:nvPr/>
        </p:nvSpPr>
        <p:spPr bwMode="auto">
          <a:xfrm>
            <a:off x="1516063" y="47974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1" name="Oval 31"/>
          <p:cNvSpPr>
            <a:spLocks noChangeArrowheads="1"/>
          </p:cNvSpPr>
          <p:nvPr/>
        </p:nvSpPr>
        <p:spPr bwMode="auto">
          <a:xfrm>
            <a:off x="1660525" y="49085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2" name="Oval 32"/>
          <p:cNvSpPr>
            <a:spLocks noChangeArrowheads="1"/>
          </p:cNvSpPr>
          <p:nvPr/>
        </p:nvSpPr>
        <p:spPr bwMode="auto">
          <a:xfrm>
            <a:off x="3157538" y="40544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3" name="Oval 33"/>
          <p:cNvSpPr>
            <a:spLocks noChangeArrowheads="1"/>
          </p:cNvSpPr>
          <p:nvPr/>
        </p:nvSpPr>
        <p:spPr bwMode="auto">
          <a:xfrm>
            <a:off x="3538538" y="380523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4" name="Oval 34"/>
          <p:cNvSpPr>
            <a:spLocks noChangeArrowheads="1"/>
          </p:cNvSpPr>
          <p:nvPr/>
        </p:nvSpPr>
        <p:spPr bwMode="auto">
          <a:xfrm>
            <a:off x="3360738" y="41211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5" name="Oval 35"/>
          <p:cNvSpPr>
            <a:spLocks noChangeArrowheads="1"/>
          </p:cNvSpPr>
          <p:nvPr/>
        </p:nvSpPr>
        <p:spPr bwMode="auto">
          <a:xfrm>
            <a:off x="3732213" y="39846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6" name="Oval 36"/>
          <p:cNvSpPr>
            <a:spLocks noChangeArrowheads="1"/>
          </p:cNvSpPr>
          <p:nvPr/>
        </p:nvSpPr>
        <p:spPr bwMode="auto">
          <a:xfrm>
            <a:off x="3806825" y="421163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7" name="Oval 37"/>
          <p:cNvSpPr>
            <a:spLocks noChangeArrowheads="1"/>
          </p:cNvSpPr>
          <p:nvPr/>
        </p:nvSpPr>
        <p:spPr bwMode="auto">
          <a:xfrm>
            <a:off x="4094163" y="36988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8" name="Oval 38"/>
          <p:cNvSpPr>
            <a:spLocks noChangeArrowheads="1"/>
          </p:cNvSpPr>
          <p:nvPr/>
        </p:nvSpPr>
        <p:spPr bwMode="auto">
          <a:xfrm>
            <a:off x="3444875" y="46402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399" name="Oval 39"/>
          <p:cNvSpPr>
            <a:spLocks noChangeArrowheads="1"/>
          </p:cNvSpPr>
          <p:nvPr/>
        </p:nvSpPr>
        <p:spPr bwMode="auto">
          <a:xfrm>
            <a:off x="3179763" y="501173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0" name="Oval 40"/>
          <p:cNvSpPr>
            <a:spLocks noChangeArrowheads="1"/>
          </p:cNvSpPr>
          <p:nvPr/>
        </p:nvSpPr>
        <p:spPr bwMode="auto">
          <a:xfrm>
            <a:off x="3608388" y="47974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1" name="Oval 41"/>
          <p:cNvSpPr>
            <a:spLocks noChangeArrowheads="1"/>
          </p:cNvSpPr>
          <p:nvPr/>
        </p:nvSpPr>
        <p:spPr bwMode="auto">
          <a:xfrm>
            <a:off x="3960813" y="44751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2" name="Oval 42"/>
          <p:cNvSpPr>
            <a:spLocks noChangeArrowheads="1"/>
          </p:cNvSpPr>
          <p:nvPr/>
        </p:nvSpPr>
        <p:spPr bwMode="auto">
          <a:xfrm>
            <a:off x="4960938" y="34321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3" name="Oval 43"/>
          <p:cNvSpPr>
            <a:spLocks noChangeArrowheads="1"/>
          </p:cNvSpPr>
          <p:nvPr/>
        </p:nvSpPr>
        <p:spPr bwMode="auto">
          <a:xfrm>
            <a:off x="5122863" y="41878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4" name="Oval 44"/>
          <p:cNvSpPr>
            <a:spLocks noChangeArrowheads="1"/>
          </p:cNvSpPr>
          <p:nvPr/>
        </p:nvSpPr>
        <p:spPr bwMode="auto">
          <a:xfrm>
            <a:off x="5300663" y="41687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5" name="Oval 45"/>
          <p:cNvSpPr>
            <a:spLocks noChangeArrowheads="1"/>
          </p:cNvSpPr>
          <p:nvPr/>
        </p:nvSpPr>
        <p:spPr bwMode="auto">
          <a:xfrm>
            <a:off x="5616575" y="48609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6" name="Oval 46"/>
          <p:cNvSpPr>
            <a:spLocks noChangeArrowheads="1"/>
          </p:cNvSpPr>
          <p:nvPr/>
        </p:nvSpPr>
        <p:spPr bwMode="auto">
          <a:xfrm>
            <a:off x="5765800" y="49657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7" name="Oval 47"/>
          <p:cNvSpPr>
            <a:spLocks noChangeArrowheads="1"/>
          </p:cNvSpPr>
          <p:nvPr/>
        </p:nvSpPr>
        <p:spPr bwMode="auto">
          <a:xfrm>
            <a:off x="4918075" y="325913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8" name="Oval 48"/>
          <p:cNvSpPr>
            <a:spLocks noChangeArrowheads="1"/>
          </p:cNvSpPr>
          <p:nvPr/>
        </p:nvSpPr>
        <p:spPr bwMode="auto">
          <a:xfrm>
            <a:off x="6935788" y="35369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09" name="Oval 49"/>
          <p:cNvSpPr>
            <a:spLocks noChangeArrowheads="1"/>
          </p:cNvSpPr>
          <p:nvPr/>
        </p:nvSpPr>
        <p:spPr bwMode="auto">
          <a:xfrm>
            <a:off x="7110413" y="35941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0" name="Oval 50"/>
          <p:cNvSpPr>
            <a:spLocks noChangeArrowheads="1"/>
          </p:cNvSpPr>
          <p:nvPr/>
        </p:nvSpPr>
        <p:spPr bwMode="auto">
          <a:xfrm>
            <a:off x="7002463" y="38290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1" name="Oval 51"/>
          <p:cNvSpPr>
            <a:spLocks noChangeArrowheads="1"/>
          </p:cNvSpPr>
          <p:nvPr/>
        </p:nvSpPr>
        <p:spPr bwMode="auto">
          <a:xfrm>
            <a:off x="6950075" y="40036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2" name="Oval 52"/>
          <p:cNvSpPr>
            <a:spLocks noChangeArrowheads="1"/>
          </p:cNvSpPr>
          <p:nvPr/>
        </p:nvSpPr>
        <p:spPr bwMode="auto">
          <a:xfrm>
            <a:off x="7234238" y="392747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3" name="Oval 53"/>
          <p:cNvSpPr>
            <a:spLocks noChangeArrowheads="1"/>
          </p:cNvSpPr>
          <p:nvPr/>
        </p:nvSpPr>
        <p:spPr bwMode="auto">
          <a:xfrm>
            <a:off x="7300913" y="40989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4" name="Oval 54"/>
          <p:cNvSpPr>
            <a:spLocks noChangeArrowheads="1"/>
          </p:cNvSpPr>
          <p:nvPr/>
        </p:nvSpPr>
        <p:spPr bwMode="auto">
          <a:xfrm>
            <a:off x="7466013" y="37719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5" name="Oval 55"/>
          <p:cNvSpPr>
            <a:spLocks noChangeArrowheads="1"/>
          </p:cNvSpPr>
          <p:nvPr/>
        </p:nvSpPr>
        <p:spPr bwMode="auto">
          <a:xfrm>
            <a:off x="7504113" y="290195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6" name="Oval 56"/>
          <p:cNvSpPr>
            <a:spLocks noChangeArrowheads="1"/>
          </p:cNvSpPr>
          <p:nvPr/>
        </p:nvSpPr>
        <p:spPr bwMode="auto">
          <a:xfrm>
            <a:off x="7661275" y="298291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7" name="Oval 57"/>
          <p:cNvSpPr>
            <a:spLocks noChangeArrowheads="1"/>
          </p:cNvSpPr>
          <p:nvPr/>
        </p:nvSpPr>
        <p:spPr bwMode="auto">
          <a:xfrm>
            <a:off x="7783513" y="338931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8" name="Oval 58"/>
          <p:cNvSpPr>
            <a:spLocks noChangeArrowheads="1"/>
          </p:cNvSpPr>
          <p:nvPr/>
        </p:nvSpPr>
        <p:spPr bwMode="auto">
          <a:xfrm>
            <a:off x="7799388" y="35687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19" name="Oval 59"/>
          <p:cNvSpPr>
            <a:spLocks noChangeArrowheads="1"/>
          </p:cNvSpPr>
          <p:nvPr/>
        </p:nvSpPr>
        <p:spPr bwMode="auto">
          <a:xfrm>
            <a:off x="7629525" y="38528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0" name="Oval 60"/>
          <p:cNvSpPr>
            <a:spLocks noChangeArrowheads="1"/>
          </p:cNvSpPr>
          <p:nvPr/>
        </p:nvSpPr>
        <p:spPr bwMode="auto">
          <a:xfrm>
            <a:off x="7620000" y="42418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1" name="Oval 61"/>
          <p:cNvSpPr>
            <a:spLocks noChangeArrowheads="1"/>
          </p:cNvSpPr>
          <p:nvPr/>
        </p:nvSpPr>
        <p:spPr bwMode="auto">
          <a:xfrm>
            <a:off x="7129463" y="428466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2" name="Oval 62"/>
          <p:cNvSpPr>
            <a:spLocks noChangeArrowheads="1"/>
          </p:cNvSpPr>
          <p:nvPr/>
        </p:nvSpPr>
        <p:spPr bwMode="auto">
          <a:xfrm>
            <a:off x="6964363" y="437991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3" name="Oval 63"/>
          <p:cNvSpPr>
            <a:spLocks noChangeArrowheads="1"/>
          </p:cNvSpPr>
          <p:nvPr/>
        </p:nvSpPr>
        <p:spPr bwMode="auto">
          <a:xfrm>
            <a:off x="7764463" y="4344988"/>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4" name="Oval 64"/>
          <p:cNvSpPr>
            <a:spLocks noChangeArrowheads="1"/>
          </p:cNvSpPr>
          <p:nvPr/>
        </p:nvSpPr>
        <p:spPr bwMode="auto">
          <a:xfrm>
            <a:off x="7793038" y="46323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5" name="Oval 65"/>
          <p:cNvSpPr>
            <a:spLocks noChangeArrowheads="1"/>
          </p:cNvSpPr>
          <p:nvPr/>
        </p:nvSpPr>
        <p:spPr bwMode="auto">
          <a:xfrm>
            <a:off x="7707313" y="4797425"/>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6" name="Oval 66"/>
          <p:cNvSpPr>
            <a:spLocks noChangeArrowheads="1"/>
          </p:cNvSpPr>
          <p:nvPr/>
        </p:nvSpPr>
        <p:spPr bwMode="auto">
          <a:xfrm>
            <a:off x="7537450" y="4978400"/>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7" name="Oval 67"/>
          <p:cNvSpPr>
            <a:spLocks noChangeArrowheads="1"/>
          </p:cNvSpPr>
          <p:nvPr/>
        </p:nvSpPr>
        <p:spPr bwMode="auto">
          <a:xfrm>
            <a:off x="7358063" y="4976813"/>
            <a:ext cx="180975" cy="180975"/>
          </a:xfrm>
          <a:prstGeom prst="ellipse">
            <a:avLst/>
          </a:prstGeom>
          <a:gradFill rotWithShape="1">
            <a:gsLst>
              <a:gs pos="0">
                <a:srgbClr val="FF9933"/>
              </a:gs>
              <a:gs pos="100000">
                <a:srgbClr val="FFFF66"/>
              </a:gs>
            </a:gsLst>
            <a:lin ang="2700000" scaled="1"/>
          </a:gradFill>
          <a:ln w="3175">
            <a:solidFill>
              <a:schemeClr val="tx1"/>
            </a:solidFill>
            <a:miter lim="800000"/>
            <a:headEnd/>
            <a:tailEnd/>
          </a:ln>
        </p:spPr>
        <p:txBody>
          <a:bodyPr wrap="none" anchor="ctr"/>
          <a:lstStyle/>
          <a:p>
            <a:endParaRPr lang="en-US"/>
          </a:p>
        </p:txBody>
      </p:sp>
      <p:sp>
        <p:nvSpPr>
          <p:cNvPr id="15428" name="Oval 68"/>
          <p:cNvSpPr>
            <a:spLocks noChangeArrowheads="1"/>
          </p:cNvSpPr>
          <p:nvPr/>
        </p:nvSpPr>
        <p:spPr bwMode="auto">
          <a:xfrm>
            <a:off x="7297738" y="33274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29" name="Oval 69"/>
          <p:cNvSpPr>
            <a:spLocks noChangeArrowheads="1"/>
          </p:cNvSpPr>
          <p:nvPr/>
        </p:nvSpPr>
        <p:spPr bwMode="auto">
          <a:xfrm>
            <a:off x="6997700" y="308292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0" name="Oval 70"/>
          <p:cNvSpPr>
            <a:spLocks noChangeArrowheads="1"/>
          </p:cNvSpPr>
          <p:nvPr/>
        </p:nvSpPr>
        <p:spPr bwMode="auto">
          <a:xfrm>
            <a:off x="7269163" y="4516438"/>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1" name="Oval 71"/>
          <p:cNvSpPr>
            <a:spLocks noChangeArrowheads="1"/>
          </p:cNvSpPr>
          <p:nvPr/>
        </p:nvSpPr>
        <p:spPr bwMode="auto">
          <a:xfrm>
            <a:off x="6958013" y="47244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2" name="Oval 72"/>
          <p:cNvSpPr>
            <a:spLocks noChangeArrowheads="1"/>
          </p:cNvSpPr>
          <p:nvPr/>
        </p:nvSpPr>
        <p:spPr bwMode="auto">
          <a:xfrm>
            <a:off x="5176838" y="320357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3" name="Oval 73"/>
          <p:cNvSpPr>
            <a:spLocks noChangeArrowheads="1"/>
          </p:cNvSpPr>
          <p:nvPr/>
        </p:nvSpPr>
        <p:spPr bwMode="auto">
          <a:xfrm>
            <a:off x="5329238" y="3621088"/>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4" name="Oval 74"/>
          <p:cNvSpPr>
            <a:spLocks noChangeArrowheads="1"/>
          </p:cNvSpPr>
          <p:nvPr/>
        </p:nvSpPr>
        <p:spPr bwMode="auto">
          <a:xfrm>
            <a:off x="4972050" y="374332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5" name="Oval 75"/>
          <p:cNvSpPr>
            <a:spLocks noChangeArrowheads="1"/>
          </p:cNvSpPr>
          <p:nvPr/>
        </p:nvSpPr>
        <p:spPr bwMode="auto">
          <a:xfrm>
            <a:off x="5583238" y="4027488"/>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6" name="Oval 76"/>
          <p:cNvSpPr>
            <a:spLocks noChangeArrowheads="1"/>
          </p:cNvSpPr>
          <p:nvPr/>
        </p:nvSpPr>
        <p:spPr bwMode="auto">
          <a:xfrm>
            <a:off x="5699125" y="439102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7" name="Oval 77"/>
          <p:cNvSpPr>
            <a:spLocks noChangeArrowheads="1"/>
          </p:cNvSpPr>
          <p:nvPr/>
        </p:nvSpPr>
        <p:spPr bwMode="auto">
          <a:xfrm>
            <a:off x="5102225" y="4443413"/>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8" name="Oval 78"/>
          <p:cNvSpPr>
            <a:spLocks noChangeArrowheads="1"/>
          </p:cNvSpPr>
          <p:nvPr/>
        </p:nvSpPr>
        <p:spPr bwMode="auto">
          <a:xfrm>
            <a:off x="5729288" y="3395663"/>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39" name="Oval 79"/>
          <p:cNvSpPr>
            <a:spLocks noChangeArrowheads="1"/>
          </p:cNvSpPr>
          <p:nvPr/>
        </p:nvSpPr>
        <p:spPr bwMode="auto">
          <a:xfrm>
            <a:off x="5583238" y="304482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0" name="Oval 80"/>
          <p:cNvSpPr>
            <a:spLocks noChangeArrowheads="1"/>
          </p:cNvSpPr>
          <p:nvPr/>
        </p:nvSpPr>
        <p:spPr bwMode="auto">
          <a:xfrm>
            <a:off x="5214938" y="28194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1" name="Oval 81"/>
          <p:cNvSpPr>
            <a:spLocks noChangeArrowheads="1"/>
          </p:cNvSpPr>
          <p:nvPr/>
        </p:nvSpPr>
        <p:spPr bwMode="auto">
          <a:xfrm>
            <a:off x="5035550" y="48133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2" name="Oval 82"/>
          <p:cNvSpPr>
            <a:spLocks noChangeArrowheads="1"/>
          </p:cNvSpPr>
          <p:nvPr/>
        </p:nvSpPr>
        <p:spPr bwMode="auto">
          <a:xfrm>
            <a:off x="3786188" y="4646613"/>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3" name="Oval 83"/>
          <p:cNvSpPr>
            <a:spLocks noChangeArrowheads="1"/>
          </p:cNvSpPr>
          <p:nvPr/>
        </p:nvSpPr>
        <p:spPr bwMode="auto">
          <a:xfrm>
            <a:off x="3910013" y="38608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4" name="Oval 84"/>
          <p:cNvSpPr>
            <a:spLocks noChangeArrowheads="1"/>
          </p:cNvSpPr>
          <p:nvPr/>
        </p:nvSpPr>
        <p:spPr bwMode="auto">
          <a:xfrm>
            <a:off x="3086100" y="464185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5" name="Oval 85"/>
          <p:cNvSpPr>
            <a:spLocks noChangeArrowheads="1"/>
          </p:cNvSpPr>
          <p:nvPr/>
        </p:nvSpPr>
        <p:spPr bwMode="auto">
          <a:xfrm>
            <a:off x="3160713" y="3698875"/>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6" name="Oval 86"/>
          <p:cNvSpPr>
            <a:spLocks noChangeArrowheads="1"/>
          </p:cNvSpPr>
          <p:nvPr/>
        </p:nvSpPr>
        <p:spPr bwMode="auto">
          <a:xfrm>
            <a:off x="3452813" y="4229100"/>
            <a:ext cx="377825" cy="377825"/>
          </a:xfrm>
          <a:prstGeom prst="ellipse">
            <a:avLst/>
          </a:prstGeom>
          <a:gradFill rotWithShape="1">
            <a:gsLst>
              <a:gs pos="0">
                <a:schemeClr val="accent2"/>
              </a:gs>
              <a:gs pos="100000">
                <a:srgbClr val="99CCFF"/>
              </a:gs>
            </a:gsLst>
            <a:lin ang="2700000" scaled="1"/>
          </a:gradFill>
          <a:ln w="3175">
            <a:solidFill>
              <a:schemeClr val="tx1"/>
            </a:solidFill>
            <a:miter lim="800000"/>
            <a:headEnd/>
            <a:tailEnd/>
          </a:ln>
        </p:spPr>
        <p:txBody>
          <a:bodyPr wrap="none" anchor="ctr"/>
          <a:lstStyle/>
          <a:p>
            <a:endParaRPr lang="en-US"/>
          </a:p>
        </p:txBody>
      </p:sp>
      <p:sp>
        <p:nvSpPr>
          <p:cNvPr id="15447" name="Text Box 87"/>
          <p:cNvSpPr txBox="1">
            <a:spLocks noChangeArrowheads="1"/>
          </p:cNvSpPr>
          <p:nvPr/>
        </p:nvSpPr>
        <p:spPr bwMode="auto">
          <a:xfrm>
            <a:off x="1374775" y="2979738"/>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hydrogen</a:t>
            </a:r>
          </a:p>
          <a:p>
            <a:pPr eaLnBrk="1" hangingPunct="1"/>
            <a:r>
              <a:rPr lang="en-US" sz="1200" b="1"/>
              <a:t>atoms</a:t>
            </a:r>
          </a:p>
        </p:txBody>
      </p:sp>
      <p:sp>
        <p:nvSpPr>
          <p:cNvPr id="15448" name="Text Box 88"/>
          <p:cNvSpPr txBox="1">
            <a:spLocks noChangeArrowheads="1"/>
          </p:cNvSpPr>
          <p:nvPr/>
        </p:nvSpPr>
        <p:spPr bwMode="auto">
          <a:xfrm>
            <a:off x="3460750" y="3165475"/>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hydrogen</a:t>
            </a:r>
          </a:p>
          <a:p>
            <a:pPr eaLnBrk="1" hangingPunct="1"/>
            <a:r>
              <a:rPr lang="en-US" sz="1200" b="1"/>
              <a:t>atoms</a:t>
            </a:r>
          </a:p>
        </p:txBody>
      </p:sp>
      <p:sp>
        <p:nvSpPr>
          <p:cNvPr id="15449" name="Text Box 89"/>
          <p:cNvSpPr txBox="1">
            <a:spLocks noChangeArrowheads="1"/>
          </p:cNvSpPr>
          <p:nvPr/>
        </p:nvSpPr>
        <p:spPr bwMode="auto">
          <a:xfrm>
            <a:off x="3036888" y="2924175"/>
            <a:ext cx="1208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oxygen atoms</a:t>
            </a:r>
          </a:p>
        </p:txBody>
      </p:sp>
      <p:sp>
        <p:nvSpPr>
          <p:cNvPr id="15450" name="Oval 90"/>
          <p:cNvSpPr>
            <a:spLocks noChangeArrowheads="1"/>
          </p:cNvSpPr>
          <p:nvPr/>
        </p:nvSpPr>
        <p:spPr bwMode="auto">
          <a:xfrm>
            <a:off x="3041650" y="3595688"/>
            <a:ext cx="1271588" cy="95250"/>
          </a:xfrm>
          <a:prstGeom prst="ellipse">
            <a:avLst/>
          </a:prstGeom>
          <a:solidFill>
            <a:srgbClr val="99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451" name="Line 91"/>
          <p:cNvSpPr>
            <a:spLocks noChangeShapeType="1"/>
          </p:cNvSpPr>
          <p:nvPr/>
        </p:nvSpPr>
        <p:spPr bwMode="auto">
          <a:xfrm>
            <a:off x="3800475" y="3609975"/>
            <a:ext cx="3175" cy="42386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2" name="Line 92"/>
          <p:cNvSpPr>
            <a:spLocks noChangeShapeType="1"/>
          </p:cNvSpPr>
          <p:nvPr/>
        </p:nvSpPr>
        <p:spPr bwMode="auto">
          <a:xfrm flipH="1">
            <a:off x="3629025" y="3627438"/>
            <a:ext cx="104775" cy="2095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3" name="Line 93"/>
          <p:cNvSpPr>
            <a:spLocks noChangeShapeType="1"/>
          </p:cNvSpPr>
          <p:nvPr/>
        </p:nvSpPr>
        <p:spPr bwMode="auto">
          <a:xfrm>
            <a:off x="3351213" y="3209925"/>
            <a:ext cx="1587" cy="54292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4" name="Line 94"/>
          <p:cNvSpPr>
            <a:spLocks noChangeShapeType="1"/>
          </p:cNvSpPr>
          <p:nvPr/>
        </p:nvSpPr>
        <p:spPr bwMode="auto">
          <a:xfrm flipH="1">
            <a:off x="1635125" y="3481388"/>
            <a:ext cx="33338" cy="9048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5" name="Line 95"/>
          <p:cNvSpPr>
            <a:spLocks noChangeShapeType="1"/>
          </p:cNvSpPr>
          <p:nvPr/>
        </p:nvSpPr>
        <p:spPr bwMode="auto">
          <a:xfrm>
            <a:off x="1701800" y="3486150"/>
            <a:ext cx="47625" cy="20320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6" name="Freeform 96"/>
          <p:cNvSpPr>
            <a:spLocks/>
          </p:cNvSpPr>
          <p:nvPr/>
        </p:nvSpPr>
        <p:spPr bwMode="auto">
          <a:xfrm>
            <a:off x="3041650" y="2465388"/>
            <a:ext cx="1285875" cy="2790825"/>
          </a:xfrm>
          <a:custGeom>
            <a:avLst/>
            <a:gdLst>
              <a:gd name="T0" fmla="*/ 645 w 810"/>
              <a:gd name="T1" fmla="*/ 0 h 1758"/>
              <a:gd name="T2" fmla="*/ 131 w 810"/>
              <a:gd name="T3" fmla="*/ 3 h 1758"/>
              <a:gd name="T4" fmla="*/ 167 w 810"/>
              <a:gd name="T5" fmla="*/ 149 h 1758"/>
              <a:gd name="T6" fmla="*/ 179 w 810"/>
              <a:gd name="T7" fmla="*/ 204 h 1758"/>
              <a:gd name="T8" fmla="*/ 176 w 810"/>
              <a:gd name="T9" fmla="*/ 234 h 1758"/>
              <a:gd name="T10" fmla="*/ 168 w 810"/>
              <a:gd name="T11" fmla="*/ 261 h 1758"/>
              <a:gd name="T12" fmla="*/ 156 w 810"/>
              <a:gd name="T13" fmla="*/ 281 h 1758"/>
              <a:gd name="T14" fmla="*/ 138 w 810"/>
              <a:gd name="T15" fmla="*/ 297 h 1758"/>
              <a:gd name="T16" fmla="*/ 120 w 810"/>
              <a:gd name="T17" fmla="*/ 311 h 1758"/>
              <a:gd name="T18" fmla="*/ 87 w 810"/>
              <a:gd name="T19" fmla="*/ 326 h 1758"/>
              <a:gd name="T20" fmla="*/ 51 w 810"/>
              <a:gd name="T21" fmla="*/ 344 h 1758"/>
              <a:gd name="T22" fmla="*/ 18 w 810"/>
              <a:gd name="T23" fmla="*/ 377 h 1758"/>
              <a:gd name="T24" fmla="*/ 6 w 810"/>
              <a:gd name="T25" fmla="*/ 402 h 1758"/>
              <a:gd name="T26" fmla="*/ 0 w 810"/>
              <a:gd name="T27" fmla="*/ 440 h 1758"/>
              <a:gd name="T28" fmla="*/ 15 w 810"/>
              <a:gd name="T29" fmla="*/ 1557 h 1758"/>
              <a:gd name="T30" fmla="*/ 15 w 810"/>
              <a:gd name="T31" fmla="*/ 1634 h 1758"/>
              <a:gd name="T32" fmla="*/ 23 w 810"/>
              <a:gd name="T33" fmla="*/ 1668 h 1758"/>
              <a:gd name="T34" fmla="*/ 39 w 810"/>
              <a:gd name="T35" fmla="*/ 1695 h 1758"/>
              <a:gd name="T36" fmla="*/ 69 w 810"/>
              <a:gd name="T37" fmla="*/ 1725 h 1758"/>
              <a:gd name="T38" fmla="*/ 107 w 810"/>
              <a:gd name="T39" fmla="*/ 1746 h 1758"/>
              <a:gd name="T40" fmla="*/ 144 w 810"/>
              <a:gd name="T41" fmla="*/ 1755 h 1758"/>
              <a:gd name="T42" fmla="*/ 672 w 810"/>
              <a:gd name="T43" fmla="*/ 1758 h 1758"/>
              <a:gd name="T44" fmla="*/ 705 w 810"/>
              <a:gd name="T45" fmla="*/ 1752 h 1758"/>
              <a:gd name="T46" fmla="*/ 752 w 810"/>
              <a:gd name="T47" fmla="*/ 1728 h 1758"/>
              <a:gd name="T48" fmla="*/ 777 w 810"/>
              <a:gd name="T49" fmla="*/ 1700 h 1758"/>
              <a:gd name="T50" fmla="*/ 795 w 810"/>
              <a:gd name="T51" fmla="*/ 1670 h 1758"/>
              <a:gd name="T52" fmla="*/ 810 w 810"/>
              <a:gd name="T53" fmla="*/ 1632 h 1758"/>
              <a:gd name="T54" fmla="*/ 792 w 810"/>
              <a:gd name="T55" fmla="*/ 456 h 1758"/>
              <a:gd name="T56" fmla="*/ 780 w 810"/>
              <a:gd name="T57" fmla="*/ 393 h 1758"/>
              <a:gd name="T58" fmla="*/ 752 w 810"/>
              <a:gd name="T59" fmla="*/ 351 h 1758"/>
              <a:gd name="T60" fmla="*/ 708 w 810"/>
              <a:gd name="T61" fmla="*/ 318 h 1758"/>
              <a:gd name="T62" fmla="*/ 657 w 810"/>
              <a:gd name="T63" fmla="*/ 294 h 1758"/>
              <a:gd name="T64" fmla="*/ 621 w 810"/>
              <a:gd name="T65" fmla="*/ 258 h 1758"/>
              <a:gd name="T66" fmla="*/ 603 w 810"/>
              <a:gd name="T67" fmla="*/ 213 h 1758"/>
              <a:gd name="T68" fmla="*/ 605 w 810"/>
              <a:gd name="T69" fmla="*/ 170 h 1758"/>
              <a:gd name="T70" fmla="*/ 645 w 810"/>
              <a:gd name="T71" fmla="*/ 0 h 17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0"/>
              <a:gd name="T109" fmla="*/ 0 h 1758"/>
              <a:gd name="T110" fmla="*/ 810 w 810"/>
              <a:gd name="T111" fmla="*/ 1758 h 17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457" name="Freeform 97"/>
          <p:cNvSpPr>
            <a:spLocks/>
          </p:cNvSpPr>
          <p:nvPr/>
        </p:nvSpPr>
        <p:spPr bwMode="auto">
          <a:xfrm>
            <a:off x="3151188" y="2327275"/>
            <a:ext cx="1017587" cy="144463"/>
          </a:xfrm>
          <a:custGeom>
            <a:avLst/>
            <a:gdLst>
              <a:gd name="T0" fmla="*/ 62 w 641"/>
              <a:gd name="T1" fmla="*/ 91 h 91"/>
              <a:gd name="T2" fmla="*/ 2 w 641"/>
              <a:gd name="T3" fmla="*/ 91 h 91"/>
              <a:gd name="T4" fmla="*/ 0 w 641"/>
              <a:gd name="T5" fmla="*/ 7 h 91"/>
              <a:gd name="T6" fmla="*/ 639 w 641"/>
              <a:gd name="T7" fmla="*/ 0 h 91"/>
              <a:gd name="T8" fmla="*/ 641 w 641"/>
              <a:gd name="T9" fmla="*/ 87 h 91"/>
              <a:gd name="T10" fmla="*/ 573 w 641"/>
              <a:gd name="T11" fmla="*/ 87 h 91"/>
              <a:gd name="T12" fmla="*/ 0 60000 65536"/>
              <a:gd name="T13" fmla="*/ 0 60000 65536"/>
              <a:gd name="T14" fmla="*/ 0 60000 65536"/>
              <a:gd name="T15" fmla="*/ 0 60000 65536"/>
              <a:gd name="T16" fmla="*/ 0 60000 65536"/>
              <a:gd name="T17" fmla="*/ 0 60000 65536"/>
              <a:gd name="T18" fmla="*/ 0 w 641"/>
              <a:gd name="T19" fmla="*/ 0 h 91"/>
              <a:gd name="T20" fmla="*/ 641 w 64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641" h="91">
                <a:moveTo>
                  <a:pt x="62" y="91"/>
                </a:moveTo>
                <a:lnTo>
                  <a:pt x="2" y="91"/>
                </a:lnTo>
                <a:lnTo>
                  <a:pt x="0" y="7"/>
                </a:lnTo>
                <a:lnTo>
                  <a:pt x="639" y="0"/>
                </a:lnTo>
                <a:lnTo>
                  <a:pt x="641" y="87"/>
                </a:lnTo>
                <a:lnTo>
                  <a:pt x="573" y="87"/>
                </a:lnTo>
              </a:path>
            </a:pathLst>
          </a:cu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15458" name="Group 98"/>
          <p:cNvGrpSpPr>
            <a:grpSpLocks/>
          </p:cNvGrpSpPr>
          <p:nvPr/>
        </p:nvGrpSpPr>
        <p:grpSpPr bwMode="auto">
          <a:xfrm>
            <a:off x="3108325" y="1984375"/>
            <a:ext cx="1058863" cy="347663"/>
            <a:chOff x="3114" y="1264"/>
            <a:chExt cx="667" cy="219"/>
          </a:xfrm>
        </p:grpSpPr>
        <p:sp>
          <p:nvSpPr>
            <p:cNvPr id="105571" name="Freeform 99"/>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572" name="Rectangle 100"/>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73" name="Oval 101"/>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74" name="Oval 102"/>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5493" name="Line 103"/>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94" name="Line 104"/>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95" name="Line 105"/>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96" name="Line 106"/>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9" name="Rectangle 107"/>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5459" name="Group 108"/>
          <p:cNvGrpSpPr>
            <a:grpSpLocks/>
          </p:cNvGrpSpPr>
          <p:nvPr/>
        </p:nvGrpSpPr>
        <p:grpSpPr bwMode="auto">
          <a:xfrm>
            <a:off x="1390650" y="1993900"/>
            <a:ext cx="1058863" cy="347663"/>
            <a:chOff x="3114" y="1264"/>
            <a:chExt cx="667" cy="219"/>
          </a:xfrm>
        </p:grpSpPr>
        <p:sp>
          <p:nvSpPr>
            <p:cNvPr id="105581" name="Freeform 109"/>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582" name="Rectangle 110"/>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83" name="Oval 111"/>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84" name="Oval 112"/>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5484" name="Line 113"/>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85" name="Line 114"/>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86" name="Line 115"/>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87" name="Line 116"/>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9" name="Rectangle 117"/>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5460" name="Group 118"/>
          <p:cNvGrpSpPr>
            <a:grpSpLocks/>
          </p:cNvGrpSpPr>
          <p:nvPr/>
        </p:nvGrpSpPr>
        <p:grpSpPr bwMode="auto">
          <a:xfrm>
            <a:off x="6899275" y="2000250"/>
            <a:ext cx="1058863" cy="347663"/>
            <a:chOff x="3114" y="1264"/>
            <a:chExt cx="667" cy="219"/>
          </a:xfrm>
        </p:grpSpPr>
        <p:sp>
          <p:nvSpPr>
            <p:cNvPr id="105591" name="Freeform 119"/>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592" name="Rectangle 120"/>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93" name="Oval 121"/>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594" name="Oval 122"/>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5475" name="Line 123"/>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6" name="Line 124"/>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7" name="Line 125"/>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8" name="Line 126"/>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5599" name="Rectangle 127"/>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5461" name="Group 128"/>
          <p:cNvGrpSpPr>
            <a:grpSpLocks/>
          </p:cNvGrpSpPr>
          <p:nvPr/>
        </p:nvGrpSpPr>
        <p:grpSpPr bwMode="auto">
          <a:xfrm>
            <a:off x="4943475" y="2003425"/>
            <a:ext cx="1058863" cy="347663"/>
            <a:chOff x="3114" y="1264"/>
            <a:chExt cx="667" cy="219"/>
          </a:xfrm>
        </p:grpSpPr>
        <p:sp>
          <p:nvSpPr>
            <p:cNvPr id="105601" name="Freeform 129"/>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5602" name="Rectangle 130"/>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603" name="Oval 131"/>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5604" name="Oval 132"/>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5466" name="Line 133"/>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67" name="Line 134"/>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68" name="Line 135"/>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69" name="Line 136"/>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5609" name="Rectangle 137"/>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spTree>
    <p:extLst>
      <p:ext uri="{BB962C8B-B14F-4D97-AF65-F5344CB8AC3E}">
        <p14:creationId xmlns:p14="http://schemas.microsoft.com/office/powerpoint/2010/main" val="22718895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5484"/>
                                        </p:tgtEl>
                                        <p:attrNameLst>
                                          <p:attrName>style.visibility</p:attrName>
                                        </p:attrNameLst>
                                      </p:cBhvr>
                                      <p:to>
                                        <p:strVal val="visible"/>
                                      </p:to>
                                    </p:set>
                                    <p:anim calcmode="lin" valueType="num">
                                      <p:cBhvr>
                                        <p:cTn id="19" dur="1000" fill="hold"/>
                                        <p:tgtEl>
                                          <p:spTgt spid="105484"/>
                                        </p:tgtEl>
                                        <p:attrNameLst>
                                          <p:attrName>ppt_w</p:attrName>
                                        </p:attrNameLst>
                                      </p:cBhvr>
                                      <p:tavLst>
                                        <p:tav tm="0">
                                          <p:val>
                                            <p:fltVal val="0"/>
                                          </p:val>
                                        </p:tav>
                                        <p:tav tm="100000">
                                          <p:val>
                                            <p:strVal val="#ppt_w"/>
                                          </p:val>
                                        </p:tav>
                                      </p:tavLst>
                                    </p:anim>
                                    <p:anim calcmode="lin" valueType="num">
                                      <p:cBhvr>
                                        <p:cTn id="20" dur="1000" fill="hold"/>
                                        <p:tgtEl>
                                          <p:spTgt spid="105484"/>
                                        </p:tgtEl>
                                        <p:attrNameLst>
                                          <p:attrName>ppt_h</p:attrName>
                                        </p:attrNameLst>
                                      </p:cBhvr>
                                      <p:tavLst>
                                        <p:tav tm="0">
                                          <p:val>
                                            <p:fltVal val="0"/>
                                          </p:val>
                                        </p:tav>
                                        <p:tav tm="100000">
                                          <p:val>
                                            <p:strVal val="#ppt_h"/>
                                          </p:val>
                                        </p:tav>
                                      </p:tavLst>
                                    </p:anim>
                                    <p:anim calcmode="lin" valueType="num">
                                      <p:cBhvr>
                                        <p:cTn id="21" dur="1000" fill="hold"/>
                                        <p:tgtEl>
                                          <p:spTgt spid="10548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54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autoUpdateAnimBg="0"/>
      <p:bldP spid="105483" grpId="0" autoUpdateAnimBg="0"/>
      <p:bldP spid="105484" grpId="0" autoUpdateAnimBg="0"/>
      <p:bldP spid="10548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228600" y="533400"/>
            <a:ext cx="8686800" cy="838200"/>
          </a:xfrm>
        </p:spPr>
        <p:txBody>
          <a:bodyPr/>
          <a:lstStyle/>
          <a:p>
            <a:pPr marL="0" indent="0" eaLnBrk="1" hangingPunct="1">
              <a:spcBef>
                <a:spcPct val="0"/>
              </a:spcBef>
              <a:spcAft>
                <a:spcPct val="50000"/>
              </a:spcAft>
              <a:buSzPct val="150000"/>
              <a:buFontTx/>
              <a:buNone/>
            </a:pPr>
            <a:r>
              <a:rPr lang="en-US" sz="2400" dirty="0" smtClean="0">
                <a:latin typeface="Times New Roman" pitchFamily="18" charset="0"/>
              </a:rPr>
              <a:t>III. There are 3 states (or phases) of matter.</a:t>
            </a:r>
            <a:r>
              <a:rPr lang="en-US" sz="2000" dirty="0" smtClean="0">
                <a:latin typeface="Times New Roman" pitchFamily="18" charset="0"/>
              </a:rPr>
              <a:t> </a:t>
            </a:r>
          </a:p>
        </p:txBody>
      </p:sp>
      <p:sp>
        <p:nvSpPr>
          <p:cNvPr id="7171" name="Text Box 7"/>
          <p:cNvSpPr txBox="1">
            <a:spLocks noChangeArrowheads="1"/>
          </p:cNvSpPr>
          <p:nvPr/>
        </p:nvSpPr>
        <p:spPr bwMode="auto">
          <a:xfrm>
            <a:off x="1143000" y="-76200"/>
            <a:ext cx="6934200" cy="641350"/>
          </a:xfrm>
          <a:prstGeom prst="rect">
            <a:avLst/>
          </a:prstGeom>
          <a:noFill/>
          <a:ln w="9525">
            <a:noFill/>
            <a:miter lim="800000"/>
            <a:headEnd/>
            <a:tailEnd/>
          </a:ln>
          <a:effectLst/>
        </p:spPr>
        <p:txBody>
          <a:bodyPr>
            <a:spAutoFit/>
          </a:bodyPr>
          <a:lstStyle/>
          <a:p>
            <a:pPr algn="ctr">
              <a:spcBef>
                <a:spcPct val="50000"/>
              </a:spcBef>
            </a:pPr>
            <a:r>
              <a:rPr lang="en-US" sz="3600" u="sng" dirty="0">
                <a:solidFill>
                  <a:srgbClr val="990000"/>
                </a:solidFill>
                <a:latin typeface="Times New Roman" pitchFamily="18" charset="0"/>
              </a:rPr>
              <a:t>States of Matter</a:t>
            </a:r>
          </a:p>
        </p:txBody>
      </p:sp>
      <p:graphicFrame>
        <p:nvGraphicFramePr>
          <p:cNvPr id="6183" name="Group 39"/>
          <p:cNvGraphicFramePr>
            <a:graphicFrameLocks noGrp="1"/>
          </p:cNvGraphicFramePr>
          <p:nvPr>
            <p:ph sz="half" idx="2"/>
            <p:extLst>
              <p:ext uri="{D42A27DB-BD31-4B8C-83A1-F6EECF244321}">
                <p14:modId xmlns:p14="http://schemas.microsoft.com/office/powerpoint/2010/main" val="2893613955"/>
              </p:ext>
            </p:extLst>
          </p:nvPr>
        </p:nvGraphicFramePr>
        <p:xfrm>
          <a:off x="76200" y="990600"/>
          <a:ext cx="8991600" cy="2057400"/>
        </p:xfrm>
        <a:graphic>
          <a:graphicData uri="http://schemas.openxmlformats.org/drawingml/2006/table">
            <a:tbl>
              <a:tblPr/>
              <a:tblGrid>
                <a:gridCol w="2247900"/>
                <a:gridCol w="2247900"/>
                <a:gridCol w="2247900"/>
                <a:gridCol w="2247900"/>
              </a:tblGrid>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definite shape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definite volume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compressible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9" name="Rectangle 41"/>
          <p:cNvSpPr>
            <a:spLocks noChangeArrowheads="1"/>
          </p:cNvSpPr>
          <p:nvPr/>
        </p:nvSpPr>
        <p:spPr bwMode="auto">
          <a:xfrm>
            <a:off x="152400" y="3124200"/>
            <a:ext cx="8915400" cy="3657600"/>
          </a:xfrm>
          <a:prstGeom prst="rect">
            <a:avLst/>
          </a:prstGeom>
          <a:noFill/>
          <a:ln w="9525">
            <a:noFill/>
            <a:miter lim="800000"/>
            <a:headEnd/>
            <a:tailEnd/>
          </a:ln>
          <a:effectLst/>
        </p:spPr>
        <p:txBody>
          <a:bodyPr/>
          <a:lstStyle/>
          <a:p>
            <a:pPr marL="457200" indent="-457200">
              <a:spcAft>
                <a:spcPct val="50000"/>
              </a:spcAft>
              <a:buSzPct val="150000"/>
              <a:buFontTx/>
              <a:buAutoNum type="alphaUcPeriod"/>
            </a:pPr>
            <a:r>
              <a:rPr lang="en-US" sz="2400" u="sng" dirty="0">
                <a:latin typeface="Times New Roman" pitchFamily="18" charset="0"/>
              </a:rPr>
              <a:t>Solids</a:t>
            </a:r>
            <a:r>
              <a:rPr lang="en-US" sz="2400" dirty="0">
                <a:latin typeface="Times New Roman" pitchFamily="18" charset="0"/>
              </a:rPr>
              <a:t>– are  ____________ They have a definite shape and volume</a:t>
            </a:r>
          </a:p>
          <a:p>
            <a:pPr marL="457200" indent="-457200">
              <a:spcAft>
                <a:spcPct val="50000"/>
              </a:spcAft>
              <a:buSzPct val="150000"/>
              <a:buFontTx/>
              <a:buAutoNum type="alphaUcPeriod"/>
            </a:pPr>
            <a:r>
              <a:rPr lang="en-US" sz="2400" u="sng" dirty="0">
                <a:latin typeface="Times New Roman" pitchFamily="18" charset="0"/>
              </a:rPr>
              <a:t>Liquids</a:t>
            </a:r>
            <a:r>
              <a:rPr lang="en-US" sz="2400" dirty="0">
                <a:latin typeface="Times New Roman" pitchFamily="18" charset="0"/>
              </a:rPr>
              <a:t> – are  ___________ They take the shape of their container, but still have a definite ________________.</a:t>
            </a:r>
          </a:p>
          <a:p>
            <a:pPr marL="457200" indent="-457200">
              <a:spcAft>
                <a:spcPct val="50000"/>
              </a:spcAft>
              <a:buSzPct val="150000"/>
              <a:buFontTx/>
              <a:buAutoNum type="alphaUcPeriod"/>
            </a:pPr>
            <a:r>
              <a:rPr lang="en-US" sz="2400" u="sng" dirty="0">
                <a:latin typeface="Times New Roman" pitchFamily="18" charset="0"/>
              </a:rPr>
              <a:t>Gases</a:t>
            </a:r>
            <a:r>
              <a:rPr lang="en-US" sz="2400" dirty="0">
                <a:latin typeface="Times New Roman" pitchFamily="18" charset="0"/>
              </a:rPr>
              <a:t> – are also _________ They take the shape of their container, and they completely _____________ any volume of container in which they are placed</a:t>
            </a:r>
          </a:p>
        </p:txBody>
      </p:sp>
      <p:sp>
        <p:nvSpPr>
          <p:cNvPr id="6186" name="Text Box 42"/>
          <p:cNvSpPr txBox="1">
            <a:spLocks noChangeArrowheads="1"/>
          </p:cNvSpPr>
          <p:nvPr/>
        </p:nvSpPr>
        <p:spPr bwMode="auto">
          <a:xfrm>
            <a:off x="2514600" y="1600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YES</a:t>
            </a:r>
          </a:p>
        </p:txBody>
      </p:sp>
      <p:sp>
        <p:nvSpPr>
          <p:cNvPr id="6187" name="Text Box 43"/>
          <p:cNvSpPr txBox="1">
            <a:spLocks noChangeArrowheads="1"/>
          </p:cNvSpPr>
          <p:nvPr/>
        </p:nvSpPr>
        <p:spPr bwMode="auto">
          <a:xfrm>
            <a:off x="2514600" y="2057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NO</a:t>
            </a:r>
          </a:p>
        </p:txBody>
      </p:sp>
      <p:sp>
        <p:nvSpPr>
          <p:cNvPr id="6188" name="Text Box 44"/>
          <p:cNvSpPr txBox="1">
            <a:spLocks noChangeArrowheads="1"/>
          </p:cNvSpPr>
          <p:nvPr/>
        </p:nvSpPr>
        <p:spPr bwMode="auto">
          <a:xfrm>
            <a:off x="4800600" y="1600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YES</a:t>
            </a:r>
          </a:p>
        </p:txBody>
      </p:sp>
      <p:sp>
        <p:nvSpPr>
          <p:cNvPr id="6189" name="Text Box 45"/>
          <p:cNvSpPr txBox="1">
            <a:spLocks noChangeArrowheads="1"/>
          </p:cNvSpPr>
          <p:nvPr/>
        </p:nvSpPr>
        <p:spPr bwMode="auto">
          <a:xfrm>
            <a:off x="4800600" y="2057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YES</a:t>
            </a:r>
          </a:p>
        </p:txBody>
      </p:sp>
      <p:sp>
        <p:nvSpPr>
          <p:cNvPr id="6190" name="Text Box 46"/>
          <p:cNvSpPr txBox="1">
            <a:spLocks noChangeArrowheads="1"/>
          </p:cNvSpPr>
          <p:nvPr/>
        </p:nvSpPr>
        <p:spPr bwMode="auto">
          <a:xfrm>
            <a:off x="2514600"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NO</a:t>
            </a:r>
          </a:p>
        </p:txBody>
      </p:sp>
      <p:sp>
        <p:nvSpPr>
          <p:cNvPr id="6191" name="Text Box 47"/>
          <p:cNvSpPr txBox="1">
            <a:spLocks noChangeArrowheads="1"/>
          </p:cNvSpPr>
          <p:nvPr/>
        </p:nvSpPr>
        <p:spPr bwMode="auto">
          <a:xfrm>
            <a:off x="4800600"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NO</a:t>
            </a:r>
          </a:p>
        </p:txBody>
      </p:sp>
      <p:sp>
        <p:nvSpPr>
          <p:cNvPr id="6192" name="Text Box 48"/>
          <p:cNvSpPr txBox="1">
            <a:spLocks noChangeArrowheads="1"/>
          </p:cNvSpPr>
          <p:nvPr/>
        </p:nvSpPr>
        <p:spPr bwMode="auto">
          <a:xfrm>
            <a:off x="7010400" y="2057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NO</a:t>
            </a:r>
          </a:p>
        </p:txBody>
      </p:sp>
      <p:sp>
        <p:nvSpPr>
          <p:cNvPr id="6193" name="Text Box 49"/>
          <p:cNvSpPr txBox="1">
            <a:spLocks noChangeArrowheads="1"/>
          </p:cNvSpPr>
          <p:nvPr/>
        </p:nvSpPr>
        <p:spPr bwMode="auto">
          <a:xfrm>
            <a:off x="7010400" y="1600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NO</a:t>
            </a:r>
          </a:p>
        </p:txBody>
      </p:sp>
      <p:sp>
        <p:nvSpPr>
          <p:cNvPr id="6194" name="Text Box 50"/>
          <p:cNvSpPr txBox="1">
            <a:spLocks noChangeArrowheads="1"/>
          </p:cNvSpPr>
          <p:nvPr/>
        </p:nvSpPr>
        <p:spPr bwMode="auto">
          <a:xfrm>
            <a:off x="7010400" y="2514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YES</a:t>
            </a:r>
          </a:p>
        </p:txBody>
      </p:sp>
      <p:sp>
        <p:nvSpPr>
          <p:cNvPr id="6195" name="Text Box 51"/>
          <p:cNvSpPr txBox="1">
            <a:spLocks noChangeArrowheads="1"/>
          </p:cNvSpPr>
          <p:nvPr/>
        </p:nvSpPr>
        <p:spPr bwMode="auto">
          <a:xfrm>
            <a:off x="2057400" y="3124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matter</a:t>
            </a:r>
          </a:p>
        </p:txBody>
      </p:sp>
      <p:sp>
        <p:nvSpPr>
          <p:cNvPr id="6196" name="Text Box 52"/>
          <p:cNvSpPr txBox="1">
            <a:spLocks noChangeArrowheads="1"/>
          </p:cNvSpPr>
          <p:nvPr/>
        </p:nvSpPr>
        <p:spPr bwMode="auto">
          <a:xfrm>
            <a:off x="2189163" y="3657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matter</a:t>
            </a:r>
          </a:p>
        </p:txBody>
      </p:sp>
      <p:sp>
        <p:nvSpPr>
          <p:cNvPr id="6197" name="Text Box 53"/>
          <p:cNvSpPr txBox="1">
            <a:spLocks noChangeArrowheads="1"/>
          </p:cNvSpPr>
          <p:nvPr/>
        </p:nvSpPr>
        <p:spPr bwMode="auto">
          <a:xfrm>
            <a:off x="3521075" y="39624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volume</a:t>
            </a:r>
          </a:p>
        </p:txBody>
      </p:sp>
      <p:sp>
        <p:nvSpPr>
          <p:cNvPr id="50" name="Text Box 51"/>
          <p:cNvSpPr txBox="1">
            <a:spLocks noChangeArrowheads="1"/>
          </p:cNvSpPr>
          <p:nvPr/>
        </p:nvSpPr>
        <p:spPr bwMode="auto">
          <a:xfrm>
            <a:off x="2362200" y="4572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matter</a:t>
            </a:r>
          </a:p>
        </p:txBody>
      </p:sp>
      <p:sp>
        <p:nvSpPr>
          <p:cNvPr id="51" name="Text Box 51"/>
          <p:cNvSpPr txBox="1">
            <a:spLocks noChangeArrowheads="1"/>
          </p:cNvSpPr>
          <p:nvPr/>
        </p:nvSpPr>
        <p:spPr bwMode="auto">
          <a:xfrm>
            <a:off x="3089275" y="4953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86"/>
                                        </p:tgtEl>
                                        <p:attrNameLst>
                                          <p:attrName>style.visibility</p:attrName>
                                        </p:attrNameLst>
                                      </p:cBhvr>
                                      <p:to>
                                        <p:strVal val="visible"/>
                                      </p:to>
                                    </p:set>
                                    <p:anim calcmode="lin" valueType="num">
                                      <p:cBhvr>
                                        <p:cTn id="7" dur="500" fill="hold"/>
                                        <p:tgtEl>
                                          <p:spTgt spid="6186"/>
                                        </p:tgtEl>
                                        <p:attrNameLst>
                                          <p:attrName>ppt_w</p:attrName>
                                        </p:attrNameLst>
                                      </p:cBhvr>
                                      <p:tavLst>
                                        <p:tav tm="0">
                                          <p:val>
                                            <p:fltVal val="0"/>
                                          </p:val>
                                        </p:tav>
                                        <p:tav tm="100000">
                                          <p:val>
                                            <p:strVal val="#ppt_w"/>
                                          </p:val>
                                        </p:tav>
                                      </p:tavLst>
                                    </p:anim>
                                    <p:anim calcmode="lin" valueType="num">
                                      <p:cBhvr>
                                        <p:cTn id="8" dur="500" fill="hold"/>
                                        <p:tgtEl>
                                          <p:spTgt spid="6186"/>
                                        </p:tgtEl>
                                        <p:attrNameLst>
                                          <p:attrName>ppt_h</p:attrName>
                                        </p:attrNameLst>
                                      </p:cBhvr>
                                      <p:tavLst>
                                        <p:tav tm="0">
                                          <p:val>
                                            <p:fltVal val="0"/>
                                          </p:val>
                                        </p:tav>
                                        <p:tav tm="100000">
                                          <p:val>
                                            <p:strVal val="#ppt_h"/>
                                          </p:val>
                                        </p:tav>
                                      </p:tavLst>
                                    </p:anim>
                                    <p:animEffect transition="in" filter="fade">
                                      <p:cBhvr>
                                        <p:cTn id="9" dur="500"/>
                                        <p:tgtEl>
                                          <p:spTgt spid="6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87"/>
                                        </p:tgtEl>
                                        <p:attrNameLst>
                                          <p:attrName>style.visibility</p:attrName>
                                        </p:attrNameLst>
                                      </p:cBhvr>
                                      <p:to>
                                        <p:strVal val="visible"/>
                                      </p:to>
                                    </p:set>
                                    <p:anim calcmode="lin" valueType="num">
                                      <p:cBhvr>
                                        <p:cTn id="14" dur="500" fill="hold"/>
                                        <p:tgtEl>
                                          <p:spTgt spid="6187"/>
                                        </p:tgtEl>
                                        <p:attrNameLst>
                                          <p:attrName>ppt_w</p:attrName>
                                        </p:attrNameLst>
                                      </p:cBhvr>
                                      <p:tavLst>
                                        <p:tav tm="0">
                                          <p:val>
                                            <p:fltVal val="0"/>
                                          </p:val>
                                        </p:tav>
                                        <p:tav tm="100000">
                                          <p:val>
                                            <p:strVal val="#ppt_w"/>
                                          </p:val>
                                        </p:tav>
                                      </p:tavLst>
                                    </p:anim>
                                    <p:anim calcmode="lin" valueType="num">
                                      <p:cBhvr>
                                        <p:cTn id="15" dur="500" fill="hold"/>
                                        <p:tgtEl>
                                          <p:spTgt spid="6187"/>
                                        </p:tgtEl>
                                        <p:attrNameLst>
                                          <p:attrName>ppt_h</p:attrName>
                                        </p:attrNameLst>
                                      </p:cBhvr>
                                      <p:tavLst>
                                        <p:tav tm="0">
                                          <p:val>
                                            <p:fltVal val="0"/>
                                          </p:val>
                                        </p:tav>
                                        <p:tav tm="100000">
                                          <p:val>
                                            <p:strVal val="#ppt_h"/>
                                          </p:val>
                                        </p:tav>
                                      </p:tavLst>
                                    </p:anim>
                                    <p:animEffect transition="in" filter="fade">
                                      <p:cBhvr>
                                        <p:cTn id="16" dur="500"/>
                                        <p:tgtEl>
                                          <p:spTgt spid="61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90"/>
                                        </p:tgtEl>
                                        <p:attrNameLst>
                                          <p:attrName>style.visibility</p:attrName>
                                        </p:attrNameLst>
                                      </p:cBhvr>
                                      <p:to>
                                        <p:strVal val="visible"/>
                                      </p:to>
                                    </p:set>
                                    <p:anim calcmode="lin" valueType="num">
                                      <p:cBhvr>
                                        <p:cTn id="21" dur="500" fill="hold"/>
                                        <p:tgtEl>
                                          <p:spTgt spid="6190"/>
                                        </p:tgtEl>
                                        <p:attrNameLst>
                                          <p:attrName>ppt_w</p:attrName>
                                        </p:attrNameLst>
                                      </p:cBhvr>
                                      <p:tavLst>
                                        <p:tav tm="0">
                                          <p:val>
                                            <p:fltVal val="0"/>
                                          </p:val>
                                        </p:tav>
                                        <p:tav tm="100000">
                                          <p:val>
                                            <p:strVal val="#ppt_w"/>
                                          </p:val>
                                        </p:tav>
                                      </p:tavLst>
                                    </p:anim>
                                    <p:anim calcmode="lin" valueType="num">
                                      <p:cBhvr>
                                        <p:cTn id="22" dur="500" fill="hold"/>
                                        <p:tgtEl>
                                          <p:spTgt spid="6190"/>
                                        </p:tgtEl>
                                        <p:attrNameLst>
                                          <p:attrName>ppt_h</p:attrName>
                                        </p:attrNameLst>
                                      </p:cBhvr>
                                      <p:tavLst>
                                        <p:tav tm="0">
                                          <p:val>
                                            <p:fltVal val="0"/>
                                          </p:val>
                                        </p:tav>
                                        <p:tav tm="100000">
                                          <p:val>
                                            <p:strVal val="#ppt_h"/>
                                          </p:val>
                                        </p:tav>
                                      </p:tavLst>
                                    </p:anim>
                                    <p:animEffect transition="in" filter="fade">
                                      <p:cBhvr>
                                        <p:cTn id="23" dur="500"/>
                                        <p:tgtEl>
                                          <p:spTgt spid="61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188"/>
                                        </p:tgtEl>
                                        <p:attrNameLst>
                                          <p:attrName>style.visibility</p:attrName>
                                        </p:attrNameLst>
                                      </p:cBhvr>
                                      <p:to>
                                        <p:strVal val="visible"/>
                                      </p:to>
                                    </p:set>
                                    <p:anim calcmode="lin" valueType="num">
                                      <p:cBhvr>
                                        <p:cTn id="28" dur="500" fill="hold"/>
                                        <p:tgtEl>
                                          <p:spTgt spid="6188"/>
                                        </p:tgtEl>
                                        <p:attrNameLst>
                                          <p:attrName>ppt_w</p:attrName>
                                        </p:attrNameLst>
                                      </p:cBhvr>
                                      <p:tavLst>
                                        <p:tav tm="0">
                                          <p:val>
                                            <p:fltVal val="0"/>
                                          </p:val>
                                        </p:tav>
                                        <p:tav tm="100000">
                                          <p:val>
                                            <p:strVal val="#ppt_w"/>
                                          </p:val>
                                        </p:tav>
                                      </p:tavLst>
                                    </p:anim>
                                    <p:anim calcmode="lin" valueType="num">
                                      <p:cBhvr>
                                        <p:cTn id="29" dur="500" fill="hold"/>
                                        <p:tgtEl>
                                          <p:spTgt spid="6188"/>
                                        </p:tgtEl>
                                        <p:attrNameLst>
                                          <p:attrName>ppt_h</p:attrName>
                                        </p:attrNameLst>
                                      </p:cBhvr>
                                      <p:tavLst>
                                        <p:tav tm="0">
                                          <p:val>
                                            <p:fltVal val="0"/>
                                          </p:val>
                                        </p:tav>
                                        <p:tav tm="100000">
                                          <p:val>
                                            <p:strVal val="#ppt_h"/>
                                          </p:val>
                                        </p:tav>
                                      </p:tavLst>
                                    </p:anim>
                                    <p:animEffect transition="in" filter="fade">
                                      <p:cBhvr>
                                        <p:cTn id="30" dur="500"/>
                                        <p:tgtEl>
                                          <p:spTgt spid="61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189"/>
                                        </p:tgtEl>
                                        <p:attrNameLst>
                                          <p:attrName>style.visibility</p:attrName>
                                        </p:attrNameLst>
                                      </p:cBhvr>
                                      <p:to>
                                        <p:strVal val="visible"/>
                                      </p:to>
                                    </p:set>
                                    <p:anim calcmode="lin" valueType="num">
                                      <p:cBhvr>
                                        <p:cTn id="35" dur="500" fill="hold"/>
                                        <p:tgtEl>
                                          <p:spTgt spid="6189"/>
                                        </p:tgtEl>
                                        <p:attrNameLst>
                                          <p:attrName>ppt_w</p:attrName>
                                        </p:attrNameLst>
                                      </p:cBhvr>
                                      <p:tavLst>
                                        <p:tav tm="0">
                                          <p:val>
                                            <p:fltVal val="0"/>
                                          </p:val>
                                        </p:tav>
                                        <p:tav tm="100000">
                                          <p:val>
                                            <p:strVal val="#ppt_w"/>
                                          </p:val>
                                        </p:tav>
                                      </p:tavLst>
                                    </p:anim>
                                    <p:anim calcmode="lin" valueType="num">
                                      <p:cBhvr>
                                        <p:cTn id="36" dur="500" fill="hold"/>
                                        <p:tgtEl>
                                          <p:spTgt spid="6189"/>
                                        </p:tgtEl>
                                        <p:attrNameLst>
                                          <p:attrName>ppt_h</p:attrName>
                                        </p:attrNameLst>
                                      </p:cBhvr>
                                      <p:tavLst>
                                        <p:tav tm="0">
                                          <p:val>
                                            <p:fltVal val="0"/>
                                          </p:val>
                                        </p:tav>
                                        <p:tav tm="100000">
                                          <p:val>
                                            <p:strVal val="#ppt_h"/>
                                          </p:val>
                                        </p:tav>
                                      </p:tavLst>
                                    </p:anim>
                                    <p:animEffect transition="in" filter="fade">
                                      <p:cBhvr>
                                        <p:cTn id="37" dur="500"/>
                                        <p:tgtEl>
                                          <p:spTgt spid="61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191"/>
                                        </p:tgtEl>
                                        <p:attrNameLst>
                                          <p:attrName>style.visibility</p:attrName>
                                        </p:attrNameLst>
                                      </p:cBhvr>
                                      <p:to>
                                        <p:strVal val="visible"/>
                                      </p:to>
                                    </p:set>
                                    <p:anim calcmode="lin" valueType="num">
                                      <p:cBhvr>
                                        <p:cTn id="42" dur="500" fill="hold"/>
                                        <p:tgtEl>
                                          <p:spTgt spid="6191"/>
                                        </p:tgtEl>
                                        <p:attrNameLst>
                                          <p:attrName>ppt_w</p:attrName>
                                        </p:attrNameLst>
                                      </p:cBhvr>
                                      <p:tavLst>
                                        <p:tav tm="0">
                                          <p:val>
                                            <p:fltVal val="0"/>
                                          </p:val>
                                        </p:tav>
                                        <p:tav tm="100000">
                                          <p:val>
                                            <p:strVal val="#ppt_w"/>
                                          </p:val>
                                        </p:tav>
                                      </p:tavLst>
                                    </p:anim>
                                    <p:anim calcmode="lin" valueType="num">
                                      <p:cBhvr>
                                        <p:cTn id="43" dur="500" fill="hold"/>
                                        <p:tgtEl>
                                          <p:spTgt spid="6191"/>
                                        </p:tgtEl>
                                        <p:attrNameLst>
                                          <p:attrName>ppt_h</p:attrName>
                                        </p:attrNameLst>
                                      </p:cBhvr>
                                      <p:tavLst>
                                        <p:tav tm="0">
                                          <p:val>
                                            <p:fltVal val="0"/>
                                          </p:val>
                                        </p:tav>
                                        <p:tav tm="100000">
                                          <p:val>
                                            <p:strVal val="#ppt_h"/>
                                          </p:val>
                                        </p:tav>
                                      </p:tavLst>
                                    </p:anim>
                                    <p:animEffect transition="in" filter="fade">
                                      <p:cBhvr>
                                        <p:cTn id="44" dur="500"/>
                                        <p:tgtEl>
                                          <p:spTgt spid="61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6193"/>
                                        </p:tgtEl>
                                        <p:attrNameLst>
                                          <p:attrName>style.visibility</p:attrName>
                                        </p:attrNameLst>
                                      </p:cBhvr>
                                      <p:to>
                                        <p:strVal val="visible"/>
                                      </p:to>
                                    </p:set>
                                    <p:anim calcmode="lin" valueType="num">
                                      <p:cBhvr>
                                        <p:cTn id="49" dur="500" fill="hold"/>
                                        <p:tgtEl>
                                          <p:spTgt spid="6193"/>
                                        </p:tgtEl>
                                        <p:attrNameLst>
                                          <p:attrName>ppt_w</p:attrName>
                                        </p:attrNameLst>
                                      </p:cBhvr>
                                      <p:tavLst>
                                        <p:tav tm="0">
                                          <p:val>
                                            <p:fltVal val="0"/>
                                          </p:val>
                                        </p:tav>
                                        <p:tav tm="100000">
                                          <p:val>
                                            <p:strVal val="#ppt_w"/>
                                          </p:val>
                                        </p:tav>
                                      </p:tavLst>
                                    </p:anim>
                                    <p:anim calcmode="lin" valueType="num">
                                      <p:cBhvr>
                                        <p:cTn id="50" dur="500" fill="hold"/>
                                        <p:tgtEl>
                                          <p:spTgt spid="6193"/>
                                        </p:tgtEl>
                                        <p:attrNameLst>
                                          <p:attrName>ppt_h</p:attrName>
                                        </p:attrNameLst>
                                      </p:cBhvr>
                                      <p:tavLst>
                                        <p:tav tm="0">
                                          <p:val>
                                            <p:fltVal val="0"/>
                                          </p:val>
                                        </p:tav>
                                        <p:tav tm="100000">
                                          <p:val>
                                            <p:strVal val="#ppt_h"/>
                                          </p:val>
                                        </p:tav>
                                      </p:tavLst>
                                    </p:anim>
                                    <p:animEffect transition="in" filter="fade">
                                      <p:cBhvr>
                                        <p:cTn id="51" dur="500"/>
                                        <p:tgtEl>
                                          <p:spTgt spid="619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6192"/>
                                        </p:tgtEl>
                                        <p:attrNameLst>
                                          <p:attrName>style.visibility</p:attrName>
                                        </p:attrNameLst>
                                      </p:cBhvr>
                                      <p:to>
                                        <p:strVal val="visible"/>
                                      </p:to>
                                    </p:set>
                                    <p:anim calcmode="lin" valueType="num">
                                      <p:cBhvr>
                                        <p:cTn id="56" dur="500" fill="hold"/>
                                        <p:tgtEl>
                                          <p:spTgt spid="6192"/>
                                        </p:tgtEl>
                                        <p:attrNameLst>
                                          <p:attrName>ppt_w</p:attrName>
                                        </p:attrNameLst>
                                      </p:cBhvr>
                                      <p:tavLst>
                                        <p:tav tm="0">
                                          <p:val>
                                            <p:fltVal val="0"/>
                                          </p:val>
                                        </p:tav>
                                        <p:tav tm="100000">
                                          <p:val>
                                            <p:strVal val="#ppt_w"/>
                                          </p:val>
                                        </p:tav>
                                      </p:tavLst>
                                    </p:anim>
                                    <p:anim calcmode="lin" valueType="num">
                                      <p:cBhvr>
                                        <p:cTn id="57" dur="500" fill="hold"/>
                                        <p:tgtEl>
                                          <p:spTgt spid="6192"/>
                                        </p:tgtEl>
                                        <p:attrNameLst>
                                          <p:attrName>ppt_h</p:attrName>
                                        </p:attrNameLst>
                                      </p:cBhvr>
                                      <p:tavLst>
                                        <p:tav tm="0">
                                          <p:val>
                                            <p:fltVal val="0"/>
                                          </p:val>
                                        </p:tav>
                                        <p:tav tm="100000">
                                          <p:val>
                                            <p:strVal val="#ppt_h"/>
                                          </p:val>
                                        </p:tav>
                                      </p:tavLst>
                                    </p:anim>
                                    <p:animEffect transition="in" filter="fade">
                                      <p:cBhvr>
                                        <p:cTn id="58" dur="500"/>
                                        <p:tgtEl>
                                          <p:spTgt spid="61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6194"/>
                                        </p:tgtEl>
                                        <p:attrNameLst>
                                          <p:attrName>style.visibility</p:attrName>
                                        </p:attrNameLst>
                                      </p:cBhvr>
                                      <p:to>
                                        <p:strVal val="visible"/>
                                      </p:to>
                                    </p:set>
                                    <p:anim calcmode="lin" valueType="num">
                                      <p:cBhvr>
                                        <p:cTn id="63" dur="500" fill="hold"/>
                                        <p:tgtEl>
                                          <p:spTgt spid="6194"/>
                                        </p:tgtEl>
                                        <p:attrNameLst>
                                          <p:attrName>ppt_w</p:attrName>
                                        </p:attrNameLst>
                                      </p:cBhvr>
                                      <p:tavLst>
                                        <p:tav tm="0">
                                          <p:val>
                                            <p:fltVal val="0"/>
                                          </p:val>
                                        </p:tav>
                                        <p:tav tm="100000">
                                          <p:val>
                                            <p:strVal val="#ppt_w"/>
                                          </p:val>
                                        </p:tav>
                                      </p:tavLst>
                                    </p:anim>
                                    <p:anim calcmode="lin" valueType="num">
                                      <p:cBhvr>
                                        <p:cTn id="64" dur="500" fill="hold"/>
                                        <p:tgtEl>
                                          <p:spTgt spid="6194"/>
                                        </p:tgtEl>
                                        <p:attrNameLst>
                                          <p:attrName>ppt_h</p:attrName>
                                        </p:attrNameLst>
                                      </p:cBhvr>
                                      <p:tavLst>
                                        <p:tav tm="0">
                                          <p:val>
                                            <p:fltVal val="0"/>
                                          </p:val>
                                        </p:tav>
                                        <p:tav tm="100000">
                                          <p:val>
                                            <p:strVal val="#ppt_h"/>
                                          </p:val>
                                        </p:tav>
                                      </p:tavLst>
                                    </p:anim>
                                    <p:animEffect transition="in" filter="fade">
                                      <p:cBhvr>
                                        <p:cTn id="65" dur="500"/>
                                        <p:tgtEl>
                                          <p:spTgt spid="619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6195"/>
                                        </p:tgtEl>
                                        <p:attrNameLst>
                                          <p:attrName>style.visibility</p:attrName>
                                        </p:attrNameLst>
                                      </p:cBhvr>
                                      <p:to>
                                        <p:strVal val="visible"/>
                                      </p:to>
                                    </p:set>
                                    <p:anim calcmode="lin" valueType="num">
                                      <p:cBhvr>
                                        <p:cTn id="70" dur="500" fill="hold"/>
                                        <p:tgtEl>
                                          <p:spTgt spid="6195"/>
                                        </p:tgtEl>
                                        <p:attrNameLst>
                                          <p:attrName>ppt_w</p:attrName>
                                        </p:attrNameLst>
                                      </p:cBhvr>
                                      <p:tavLst>
                                        <p:tav tm="0">
                                          <p:val>
                                            <p:fltVal val="0"/>
                                          </p:val>
                                        </p:tav>
                                        <p:tav tm="100000">
                                          <p:val>
                                            <p:strVal val="#ppt_w"/>
                                          </p:val>
                                        </p:tav>
                                      </p:tavLst>
                                    </p:anim>
                                    <p:anim calcmode="lin" valueType="num">
                                      <p:cBhvr>
                                        <p:cTn id="71" dur="500" fill="hold"/>
                                        <p:tgtEl>
                                          <p:spTgt spid="6195"/>
                                        </p:tgtEl>
                                        <p:attrNameLst>
                                          <p:attrName>ppt_h</p:attrName>
                                        </p:attrNameLst>
                                      </p:cBhvr>
                                      <p:tavLst>
                                        <p:tav tm="0">
                                          <p:val>
                                            <p:fltVal val="0"/>
                                          </p:val>
                                        </p:tav>
                                        <p:tav tm="100000">
                                          <p:val>
                                            <p:strVal val="#ppt_h"/>
                                          </p:val>
                                        </p:tav>
                                      </p:tavLst>
                                    </p:anim>
                                    <p:animEffect transition="in" filter="fade">
                                      <p:cBhvr>
                                        <p:cTn id="72" dur="500"/>
                                        <p:tgtEl>
                                          <p:spTgt spid="619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6196"/>
                                        </p:tgtEl>
                                        <p:attrNameLst>
                                          <p:attrName>style.visibility</p:attrName>
                                        </p:attrNameLst>
                                      </p:cBhvr>
                                      <p:to>
                                        <p:strVal val="visible"/>
                                      </p:to>
                                    </p:set>
                                    <p:anim calcmode="lin" valueType="num">
                                      <p:cBhvr>
                                        <p:cTn id="77" dur="500" fill="hold"/>
                                        <p:tgtEl>
                                          <p:spTgt spid="6196"/>
                                        </p:tgtEl>
                                        <p:attrNameLst>
                                          <p:attrName>ppt_w</p:attrName>
                                        </p:attrNameLst>
                                      </p:cBhvr>
                                      <p:tavLst>
                                        <p:tav tm="0">
                                          <p:val>
                                            <p:fltVal val="0"/>
                                          </p:val>
                                        </p:tav>
                                        <p:tav tm="100000">
                                          <p:val>
                                            <p:strVal val="#ppt_w"/>
                                          </p:val>
                                        </p:tav>
                                      </p:tavLst>
                                    </p:anim>
                                    <p:anim calcmode="lin" valueType="num">
                                      <p:cBhvr>
                                        <p:cTn id="78" dur="500" fill="hold"/>
                                        <p:tgtEl>
                                          <p:spTgt spid="6196"/>
                                        </p:tgtEl>
                                        <p:attrNameLst>
                                          <p:attrName>ppt_h</p:attrName>
                                        </p:attrNameLst>
                                      </p:cBhvr>
                                      <p:tavLst>
                                        <p:tav tm="0">
                                          <p:val>
                                            <p:fltVal val="0"/>
                                          </p:val>
                                        </p:tav>
                                        <p:tav tm="100000">
                                          <p:val>
                                            <p:strVal val="#ppt_h"/>
                                          </p:val>
                                        </p:tav>
                                      </p:tavLst>
                                    </p:anim>
                                    <p:animEffect transition="in" filter="fade">
                                      <p:cBhvr>
                                        <p:cTn id="79" dur="500"/>
                                        <p:tgtEl>
                                          <p:spTgt spid="619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6197"/>
                                        </p:tgtEl>
                                        <p:attrNameLst>
                                          <p:attrName>style.visibility</p:attrName>
                                        </p:attrNameLst>
                                      </p:cBhvr>
                                      <p:to>
                                        <p:strVal val="visible"/>
                                      </p:to>
                                    </p:set>
                                    <p:anim calcmode="lin" valueType="num">
                                      <p:cBhvr>
                                        <p:cTn id="84" dur="500" fill="hold"/>
                                        <p:tgtEl>
                                          <p:spTgt spid="6197"/>
                                        </p:tgtEl>
                                        <p:attrNameLst>
                                          <p:attrName>ppt_w</p:attrName>
                                        </p:attrNameLst>
                                      </p:cBhvr>
                                      <p:tavLst>
                                        <p:tav tm="0">
                                          <p:val>
                                            <p:fltVal val="0"/>
                                          </p:val>
                                        </p:tav>
                                        <p:tav tm="100000">
                                          <p:val>
                                            <p:strVal val="#ppt_w"/>
                                          </p:val>
                                        </p:tav>
                                      </p:tavLst>
                                    </p:anim>
                                    <p:anim calcmode="lin" valueType="num">
                                      <p:cBhvr>
                                        <p:cTn id="85" dur="500" fill="hold"/>
                                        <p:tgtEl>
                                          <p:spTgt spid="6197"/>
                                        </p:tgtEl>
                                        <p:attrNameLst>
                                          <p:attrName>ppt_h</p:attrName>
                                        </p:attrNameLst>
                                      </p:cBhvr>
                                      <p:tavLst>
                                        <p:tav tm="0">
                                          <p:val>
                                            <p:fltVal val="0"/>
                                          </p:val>
                                        </p:tav>
                                        <p:tav tm="100000">
                                          <p:val>
                                            <p:strVal val="#ppt_h"/>
                                          </p:val>
                                        </p:tav>
                                      </p:tavLst>
                                    </p:anim>
                                    <p:animEffect transition="in" filter="fade">
                                      <p:cBhvr>
                                        <p:cTn id="86" dur="500"/>
                                        <p:tgtEl>
                                          <p:spTgt spid="619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Effect transition="in" filter="fade">
                                      <p:cBhvr>
                                        <p:cTn id="93" dur="500"/>
                                        <p:tgtEl>
                                          <p:spTgt spid="5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p:cTn id="98" dur="500" fill="hold"/>
                                        <p:tgtEl>
                                          <p:spTgt spid="51"/>
                                        </p:tgtEl>
                                        <p:attrNameLst>
                                          <p:attrName>ppt_w</p:attrName>
                                        </p:attrNameLst>
                                      </p:cBhvr>
                                      <p:tavLst>
                                        <p:tav tm="0">
                                          <p:val>
                                            <p:fltVal val="0"/>
                                          </p:val>
                                        </p:tav>
                                        <p:tav tm="100000">
                                          <p:val>
                                            <p:strVal val="#ppt_w"/>
                                          </p:val>
                                        </p:tav>
                                      </p:tavLst>
                                    </p:anim>
                                    <p:anim calcmode="lin" valueType="num">
                                      <p:cBhvr>
                                        <p:cTn id="99" dur="500" fill="hold"/>
                                        <p:tgtEl>
                                          <p:spTgt spid="51"/>
                                        </p:tgtEl>
                                        <p:attrNameLst>
                                          <p:attrName>ppt_h</p:attrName>
                                        </p:attrNameLst>
                                      </p:cBhvr>
                                      <p:tavLst>
                                        <p:tav tm="0">
                                          <p:val>
                                            <p:fltVal val="0"/>
                                          </p:val>
                                        </p:tav>
                                        <p:tav tm="100000">
                                          <p:val>
                                            <p:strVal val="#ppt_h"/>
                                          </p:val>
                                        </p:tav>
                                      </p:tavLst>
                                    </p:anim>
                                    <p:animEffect transition="in" filter="fade">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6" grpId="0"/>
      <p:bldP spid="6187" grpId="0"/>
      <p:bldP spid="6188" grpId="0"/>
      <p:bldP spid="6189" grpId="0"/>
      <p:bldP spid="6190" grpId="0"/>
      <p:bldP spid="6191" grpId="0"/>
      <p:bldP spid="6192" grpId="0"/>
      <p:bldP spid="6193" grpId="0"/>
      <p:bldP spid="6194" grpId="0"/>
      <p:bldP spid="6195" grpId="0"/>
      <p:bldP spid="6196" grpId="0"/>
      <p:bldP spid="6197"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Oak"/>
          <p:cNvSpPr>
            <a:spLocks noChangeArrowheads="1"/>
          </p:cNvSpPr>
          <p:nvPr/>
        </p:nvSpPr>
        <p:spPr bwMode="auto">
          <a:xfrm>
            <a:off x="-168275" y="4897438"/>
            <a:ext cx="9861550" cy="533400"/>
          </a:xfrm>
          <a:prstGeom prst="parallelogram">
            <a:avLst>
              <a:gd name="adj" fmla="val 252414"/>
            </a:avLst>
          </a:prstGeom>
          <a:blipFill dpi="0" rotWithShape="1">
            <a:blip r:embed="rId3"/>
            <a:srcRect/>
            <a:tile tx="0" ty="0" sx="100000" sy="100000" flip="none" algn="tl"/>
          </a:blipFill>
          <a:ln w="9525">
            <a:miter lim="800000"/>
            <a:headEnd/>
            <a:tailEnd/>
          </a:ln>
          <a:scene3d>
            <a:camera prst="legacyObliqueBottomRight"/>
            <a:lightRig rig="legacyFlat4" dir="t"/>
          </a:scene3d>
          <a:sp3d extrusionH="430200" prstMaterial="legacyMatte">
            <a:bevelT w="13500" h="13500" prst="angle"/>
            <a:bevelB w="13500" h="13500" prst="angle"/>
            <a:extrusionClr>
              <a:srgbClr val="FFCC99"/>
            </a:extrusionClr>
          </a:sp3d>
        </p:spPr>
        <p:txBody>
          <a:bodyPr wrap="none" anchor="ctr">
            <a:flatTx/>
          </a:bodyPr>
          <a:lstStyle/>
          <a:p>
            <a:endParaRPr lang="en-US"/>
          </a:p>
        </p:txBody>
      </p:sp>
      <p:sp>
        <p:nvSpPr>
          <p:cNvPr id="107523" name="Freeform 3"/>
          <p:cNvSpPr>
            <a:spLocks/>
          </p:cNvSpPr>
          <p:nvPr/>
        </p:nvSpPr>
        <p:spPr bwMode="auto">
          <a:xfrm>
            <a:off x="6945313" y="2343150"/>
            <a:ext cx="1017587"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4" name="Freeform 4"/>
          <p:cNvSpPr>
            <a:spLocks/>
          </p:cNvSpPr>
          <p:nvPr/>
        </p:nvSpPr>
        <p:spPr bwMode="auto">
          <a:xfrm>
            <a:off x="6835775" y="2481263"/>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5" name="Freeform 5"/>
          <p:cNvSpPr>
            <a:spLocks/>
          </p:cNvSpPr>
          <p:nvPr/>
        </p:nvSpPr>
        <p:spPr bwMode="auto">
          <a:xfrm>
            <a:off x="4987925" y="2346325"/>
            <a:ext cx="1017588"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6" name="Freeform 6"/>
          <p:cNvSpPr>
            <a:spLocks/>
          </p:cNvSpPr>
          <p:nvPr/>
        </p:nvSpPr>
        <p:spPr bwMode="auto">
          <a:xfrm>
            <a:off x="4878388" y="2484438"/>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7" name="Freeform 7"/>
          <p:cNvSpPr>
            <a:spLocks/>
          </p:cNvSpPr>
          <p:nvPr/>
        </p:nvSpPr>
        <p:spPr bwMode="auto">
          <a:xfrm>
            <a:off x="1433513" y="2333625"/>
            <a:ext cx="1017587" cy="144463"/>
          </a:xfrm>
          <a:custGeom>
            <a:avLst/>
            <a:gdLst/>
            <a:ahLst/>
            <a:cxnLst>
              <a:cxn ang="0">
                <a:pos x="62" y="91"/>
              </a:cxn>
              <a:cxn ang="0">
                <a:pos x="2" y="91"/>
              </a:cxn>
              <a:cxn ang="0">
                <a:pos x="0" y="7"/>
              </a:cxn>
              <a:cxn ang="0">
                <a:pos x="639" y="0"/>
              </a:cxn>
              <a:cxn ang="0">
                <a:pos x="641" y="87"/>
              </a:cxn>
              <a:cxn ang="0">
                <a:pos x="573" y="87"/>
              </a:cxn>
            </a:cxnLst>
            <a:rect l="0" t="0" r="r" b="b"/>
            <a:pathLst>
              <a:path w="641" h="91">
                <a:moveTo>
                  <a:pt x="62" y="91"/>
                </a:moveTo>
                <a:lnTo>
                  <a:pt x="2" y="91"/>
                </a:lnTo>
                <a:lnTo>
                  <a:pt x="0" y="7"/>
                </a:lnTo>
                <a:lnTo>
                  <a:pt x="639" y="0"/>
                </a:lnTo>
                <a:lnTo>
                  <a:pt x="641" y="87"/>
                </a:lnTo>
                <a:lnTo>
                  <a:pt x="573" y="87"/>
                </a:ln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8" name="Freeform 8"/>
          <p:cNvSpPr>
            <a:spLocks/>
          </p:cNvSpPr>
          <p:nvPr/>
        </p:nvSpPr>
        <p:spPr bwMode="auto">
          <a:xfrm>
            <a:off x="1323975" y="2471738"/>
            <a:ext cx="1285875" cy="2790825"/>
          </a:xfrm>
          <a:custGeom>
            <a:avLst/>
            <a:gdLst/>
            <a:ahLst/>
            <a:cxnLst>
              <a:cxn ang="0">
                <a:pos x="645" y="0"/>
              </a:cxn>
              <a:cxn ang="0">
                <a:pos x="131" y="3"/>
              </a:cxn>
              <a:cxn ang="0">
                <a:pos x="167" y="149"/>
              </a:cxn>
              <a:cxn ang="0">
                <a:pos x="179" y="204"/>
              </a:cxn>
              <a:cxn ang="0">
                <a:pos x="176" y="234"/>
              </a:cxn>
              <a:cxn ang="0">
                <a:pos x="168" y="261"/>
              </a:cxn>
              <a:cxn ang="0">
                <a:pos x="156" y="281"/>
              </a:cxn>
              <a:cxn ang="0">
                <a:pos x="138" y="297"/>
              </a:cxn>
              <a:cxn ang="0">
                <a:pos x="120" y="311"/>
              </a:cxn>
              <a:cxn ang="0">
                <a:pos x="87" y="326"/>
              </a:cxn>
              <a:cxn ang="0">
                <a:pos x="51" y="344"/>
              </a:cxn>
              <a:cxn ang="0">
                <a:pos x="18" y="377"/>
              </a:cxn>
              <a:cxn ang="0">
                <a:pos x="6" y="402"/>
              </a:cxn>
              <a:cxn ang="0">
                <a:pos x="0" y="440"/>
              </a:cxn>
              <a:cxn ang="0">
                <a:pos x="15" y="1557"/>
              </a:cxn>
              <a:cxn ang="0">
                <a:pos x="15" y="1634"/>
              </a:cxn>
              <a:cxn ang="0">
                <a:pos x="23" y="1668"/>
              </a:cxn>
              <a:cxn ang="0">
                <a:pos x="39" y="1695"/>
              </a:cxn>
              <a:cxn ang="0">
                <a:pos x="69" y="1725"/>
              </a:cxn>
              <a:cxn ang="0">
                <a:pos x="107" y="1746"/>
              </a:cxn>
              <a:cxn ang="0">
                <a:pos x="144" y="1755"/>
              </a:cxn>
              <a:cxn ang="0">
                <a:pos x="672" y="1758"/>
              </a:cxn>
              <a:cxn ang="0">
                <a:pos x="705" y="1752"/>
              </a:cxn>
              <a:cxn ang="0">
                <a:pos x="752" y="1728"/>
              </a:cxn>
              <a:cxn ang="0">
                <a:pos x="777" y="1700"/>
              </a:cxn>
              <a:cxn ang="0">
                <a:pos x="795" y="1670"/>
              </a:cxn>
              <a:cxn ang="0">
                <a:pos x="810" y="1632"/>
              </a:cxn>
              <a:cxn ang="0">
                <a:pos x="792" y="456"/>
              </a:cxn>
              <a:cxn ang="0">
                <a:pos x="780" y="393"/>
              </a:cxn>
              <a:cxn ang="0">
                <a:pos x="752" y="351"/>
              </a:cxn>
              <a:cxn ang="0">
                <a:pos x="708" y="318"/>
              </a:cxn>
              <a:cxn ang="0">
                <a:pos x="657" y="294"/>
              </a:cxn>
              <a:cxn ang="0">
                <a:pos x="621" y="258"/>
              </a:cxn>
              <a:cxn ang="0">
                <a:pos x="603" y="213"/>
              </a:cxn>
              <a:cxn ang="0">
                <a:pos x="605" y="170"/>
              </a:cxn>
              <a:cxn ang="0">
                <a:pos x="645" y="0"/>
              </a:cxn>
            </a:cxnLst>
            <a:rect l="0" t="0" r="r" b="b"/>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529" name="Freeform 9"/>
          <p:cNvSpPr>
            <a:spLocks/>
          </p:cNvSpPr>
          <p:nvPr/>
        </p:nvSpPr>
        <p:spPr bwMode="auto">
          <a:xfrm>
            <a:off x="3051175" y="3633788"/>
            <a:ext cx="1276350" cy="1624012"/>
          </a:xfrm>
          <a:custGeom>
            <a:avLst/>
            <a:gdLst/>
            <a:ahLst/>
            <a:cxnLst>
              <a:cxn ang="0">
                <a:pos x="0" y="0"/>
              </a:cxn>
              <a:cxn ang="0">
                <a:pos x="10" y="890"/>
              </a:cxn>
              <a:cxn ang="0">
                <a:pos x="10" y="906"/>
              </a:cxn>
              <a:cxn ang="0">
                <a:pos x="21" y="942"/>
              </a:cxn>
              <a:cxn ang="0">
                <a:pos x="45" y="974"/>
              </a:cxn>
              <a:cxn ang="0">
                <a:pos x="67" y="990"/>
              </a:cxn>
              <a:cxn ang="0">
                <a:pos x="88" y="1002"/>
              </a:cxn>
              <a:cxn ang="0">
                <a:pos x="115" y="1016"/>
              </a:cxn>
              <a:cxn ang="0">
                <a:pos x="135" y="1019"/>
              </a:cxn>
              <a:cxn ang="0">
                <a:pos x="159" y="1022"/>
              </a:cxn>
              <a:cxn ang="0">
                <a:pos x="669" y="1023"/>
              </a:cxn>
              <a:cxn ang="0">
                <a:pos x="696" y="1016"/>
              </a:cxn>
              <a:cxn ang="0">
                <a:pos x="726" y="1002"/>
              </a:cxn>
              <a:cxn ang="0">
                <a:pos x="745" y="993"/>
              </a:cxn>
              <a:cxn ang="0">
                <a:pos x="772" y="962"/>
              </a:cxn>
              <a:cxn ang="0">
                <a:pos x="792" y="927"/>
              </a:cxn>
              <a:cxn ang="0">
                <a:pos x="804" y="902"/>
              </a:cxn>
              <a:cxn ang="0">
                <a:pos x="787" y="0"/>
              </a:cxn>
              <a:cxn ang="0">
                <a:pos x="747" y="14"/>
              </a:cxn>
              <a:cxn ang="0">
                <a:pos x="696" y="20"/>
              </a:cxn>
              <a:cxn ang="0">
                <a:pos x="619" y="27"/>
              </a:cxn>
              <a:cxn ang="0">
                <a:pos x="522" y="30"/>
              </a:cxn>
              <a:cxn ang="0">
                <a:pos x="414" y="32"/>
              </a:cxn>
              <a:cxn ang="0">
                <a:pos x="309" y="32"/>
              </a:cxn>
              <a:cxn ang="0">
                <a:pos x="199" y="24"/>
              </a:cxn>
              <a:cxn ang="0">
                <a:pos x="81" y="18"/>
              </a:cxn>
              <a:cxn ang="0">
                <a:pos x="18" y="11"/>
              </a:cxn>
              <a:cxn ang="0">
                <a:pos x="0" y="0"/>
              </a:cxn>
            </a:cxnLst>
            <a:rect l="0" t="0" r="r" b="b"/>
            <a:pathLst>
              <a:path w="804" h="1023">
                <a:moveTo>
                  <a:pt x="0" y="0"/>
                </a:moveTo>
                <a:lnTo>
                  <a:pt x="10" y="890"/>
                </a:lnTo>
                <a:lnTo>
                  <a:pt x="10" y="906"/>
                </a:lnTo>
                <a:lnTo>
                  <a:pt x="21" y="942"/>
                </a:lnTo>
                <a:lnTo>
                  <a:pt x="45" y="974"/>
                </a:lnTo>
                <a:lnTo>
                  <a:pt x="67" y="990"/>
                </a:lnTo>
                <a:lnTo>
                  <a:pt x="88" y="1002"/>
                </a:lnTo>
                <a:lnTo>
                  <a:pt x="115" y="1016"/>
                </a:lnTo>
                <a:lnTo>
                  <a:pt x="135" y="1019"/>
                </a:lnTo>
                <a:lnTo>
                  <a:pt x="159" y="1022"/>
                </a:lnTo>
                <a:lnTo>
                  <a:pt x="669" y="1023"/>
                </a:lnTo>
                <a:lnTo>
                  <a:pt x="696" y="1016"/>
                </a:lnTo>
                <a:lnTo>
                  <a:pt x="726" y="1002"/>
                </a:lnTo>
                <a:lnTo>
                  <a:pt x="745" y="993"/>
                </a:lnTo>
                <a:lnTo>
                  <a:pt x="772" y="962"/>
                </a:lnTo>
                <a:lnTo>
                  <a:pt x="792" y="927"/>
                </a:lnTo>
                <a:lnTo>
                  <a:pt x="804" y="902"/>
                </a:lnTo>
                <a:lnTo>
                  <a:pt x="787" y="0"/>
                </a:lnTo>
                <a:lnTo>
                  <a:pt x="747" y="14"/>
                </a:lnTo>
                <a:lnTo>
                  <a:pt x="696" y="20"/>
                </a:lnTo>
                <a:lnTo>
                  <a:pt x="619" y="27"/>
                </a:lnTo>
                <a:lnTo>
                  <a:pt x="522" y="30"/>
                </a:lnTo>
                <a:lnTo>
                  <a:pt x="414" y="32"/>
                </a:lnTo>
                <a:lnTo>
                  <a:pt x="309" y="32"/>
                </a:lnTo>
                <a:lnTo>
                  <a:pt x="199" y="24"/>
                </a:lnTo>
                <a:lnTo>
                  <a:pt x="81" y="18"/>
                </a:lnTo>
                <a:lnTo>
                  <a:pt x="18" y="11"/>
                </a:lnTo>
                <a:lnTo>
                  <a:pt x="0" y="0"/>
                </a:lnTo>
                <a:close/>
              </a:path>
            </a:pathLst>
          </a:custGeom>
          <a:gradFill rotWithShape="1">
            <a:gsLst>
              <a:gs pos="0">
                <a:srgbClr val="99CCFF"/>
              </a:gs>
              <a:gs pos="50000">
                <a:schemeClr val="bg1"/>
              </a:gs>
              <a:gs pos="100000">
                <a:srgbClr val="99CCFF"/>
              </a:gs>
            </a:gsLst>
            <a:lin ang="0" scaled="1"/>
          </a:gradFill>
          <a:ln w="9525" cap="flat" cmpd="sng">
            <a:no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6394" name="Rectangle 10"/>
          <p:cNvSpPr>
            <a:spLocks noGrp="1" noChangeArrowheads="1"/>
          </p:cNvSpPr>
          <p:nvPr>
            <p:ph type="title"/>
          </p:nvPr>
        </p:nvSpPr>
        <p:spPr>
          <a:xfrm>
            <a:off x="0" y="457200"/>
            <a:ext cx="9144000" cy="1143000"/>
          </a:xfrm>
        </p:spPr>
        <p:txBody>
          <a:bodyPr/>
          <a:lstStyle/>
          <a:p>
            <a:pPr eaLnBrk="1" hangingPunct="1"/>
            <a:r>
              <a:rPr lang="en-US" sz="4000" smtClean="0"/>
              <a:t>Elements, Compounds, and Mixtures</a:t>
            </a:r>
          </a:p>
        </p:txBody>
      </p:sp>
      <p:sp>
        <p:nvSpPr>
          <p:cNvPr id="107531" name="Text Box 11"/>
          <p:cNvSpPr txBox="1">
            <a:spLocks noChangeArrowheads="1"/>
          </p:cNvSpPr>
          <p:nvPr/>
        </p:nvSpPr>
        <p:spPr bwMode="auto">
          <a:xfrm>
            <a:off x="1219200" y="5346700"/>
            <a:ext cx="1246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(a)</a:t>
            </a:r>
          </a:p>
          <a:p>
            <a:pPr eaLnBrk="1" hangingPunct="1"/>
            <a:r>
              <a:rPr lang="en-US" sz="1600" b="1"/>
              <a:t>an element</a:t>
            </a:r>
          </a:p>
          <a:p>
            <a:pPr eaLnBrk="1" hangingPunct="1"/>
            <a:r>
              <a:rPr lang="en-US" sz="1600" b="1"/>
              <a:t>(hydrogen)</a:t>
            </a:r>
          </a:p>
        </p:txBody>
      </p:sp>
      <p:sp>
        <p:nvSpPr>
          <p:cNvPr id="107532" name="Text Box 12"/>
          <p:cNvSpPr txBox="1">
            <a:spLocks noChangeArrowheads="1"/>
          </p:cNvSpPr>
          <p:nvPr/>
        </p:nvSpPr>
        <p:spPr bwMode="auto">
          <a:xfrm>
            <a:off x="2971800" y="5334000"/>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(b)</a:t>
            </a:r>
          </a:p>
          <a:p>
            <a:pPr eaLnBrk="1" hangingPunct="1"/>
            <a:r>
              <a:rPr lang="en-US" sz="1600" b="1"/>
              <a:t>a compound</a:t>
            </a:r>
          </a:p>
          <a:p>
            <a:pPr eaLnBrk="1" hangingPunct="1"/>
            <a:r>
              <a:rPr lang="en-US" sz="1600" b="1"/>
              <a:t>(water)</a:t>
            </a:r>
          </a:p>
        </p:txBody>
      </p:sp>
      <p:sp>
        <p:nvSpPr>
          <p:cNvPr id="107533" name="Text Box 13"/>
          <p:cNvSpPr txBox="1">
            <a:spLocks noChangeArrowheads="1"/>
          </p:cNvSpPr>
          <p:nvPr/>
        </p:nvSpPr>
        <p:spPr bwMode="auto">
          <a:xfrm>
            <a:off x="4876800" y="5334000"/>
            <a:ext cx="13795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(c)</a:t>
            </a:r>
          </a:p>
          <a:p>
            <a:pPr eaLnBrk="1" hangingPunct="1"/>
            <a:r>
              <a:rPr lang="en-US" sz="1600" b="1"/>
              <a:t>a mixture</a:t>
            </a:r>
          </a:p>
          <a:p>
            <a:pPr eaLnBrk="1" hangingPunct="1"/>
            <a:r>
              <a:rPr lang="en-US" sz="1600" b="1"/>
              <a:t>(hydrogen </a:t>
            </a:r>
          </a:p>
          <a:p>
            <a:pPr eaLnBrk="1" hangingPunct="1"/>
            <a:r>
              <a:rPr lang="en-US" sz="1600" b="1"/>
              <a:t>and oxygen)</a:t>
            </a:r>
          </a:p>
        </p:txBody>
      </p:sp>
      <p:sp>
        <p:nvSpPr>
          <p:cNvPr id="107534" name="Text Box 14"/>
          <p:cNvSpPr txBox="1">
            <a:spLocks noChangeArrowheads="1"/>
          </p:cNvSpPr>
          <p:nvPr/>
        </p:nvSpPr>
        <p:spPr bwMode="auto">
          <a:xfrm>
            <a:off x="6781800" y="5334000"/>
            <a:ext cx="13795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(d)</a:t>
            </a:r>
          </a:p>
          <a:p>
            <a:pPr eaLnBrk="1" hangingPunct="1"/>
            <a:r>
              <a:rPr lang="en-US" sz="1600" b="1"/>
              <a:t>a mixture</a:t>
            </a:r>
          </a:p>
          <a:p>
            <a:pPr eaLnBrk="1" hangingPunct="1"/>
            <a:r>
              <a:rPr lang="en-US" sz="1600" b="1"/>
              <a:t>(hydrogen</a:t>
            </a:r>
          </a:p>
          <a:p>
            <a:pPr eaLnBrk="1" hangingPunct="1"/>
            <a:r>
              <a:rPr lang="en-US" sz="1600" b="1"/>
              <a:t>and oxygen)</a:t>
            </a:r>
          </a:p>
        </p:txBody>
      </p:sp>
      <p:sp>
        <p:nvSpPr>
          <p:cNvPr id="16399" name="Rectangle 15"/>
          <p:cNvSpPr>
            <a:spLocks noChangeArrowheads="1"/>
          </p:cNvSpPr>
          <p:nvPr/>
        </p:nvSpPr>
        <p:spPr bwMode="auto">
          <a:xfrm>
            <a:off x="76200" y="6567488"/>
            <a:ext cx="3916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Dorin, Demmin, Gabel, </a:t>
            </a:r>
            <a:r>
              <a:rPr lang="en-US" sz="800" u="sng"/>
              <a:t>Chemistry The Study of Matter </a:t>
            </a:r>
            <a:r>
              <a:rPr lang="en-US" sz="800"/>
              <a:t> , 3</a:t>
            </a:r>
            <a:r>
              <a:rPr lang="en-US" sz="800" baseline="30000"/>
              <a:t>rd</a:t>
            </a:r>
            <a:r>
              <a:rPr lang="en-US" sz="800"/>
              <a:t> Edition, 1990, page 68</a:t>
            </a:r>
          </a:p>
        </p:txBody>
      </p:sp>
      <p:sp>
        <p:nvSpPr>
          <p:cNvPr id="16400" name="AutoShape 1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6401" name="Oval 17"/>
          <p:cNvSpPr>
            <a:spLocks noChangeArrowheads="1"/>
          </p:cNvSpPr>
          <p:nvPr/>
        </p:nvSpPr>
        <p:spPr bwMode="auto">
          <a:xfrm>
            <a:off x="2222500" y="321151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2" name="Oval 18"/>
          <p:cNvSpPr>
            <a:spLocks noChangeArrowheads="1"/>
          </p:cNvSpPr>
          <p:nvPr/>
        </p:nvSpPr>
        <p:spPr bwMode="auto">
          <a:xfrm>
            <a:off x="2073275" y="33115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3" name="Oval 19"/>
          <p:cNvSpPr>
            <a:spLocks noChangeArrowheads="1"/>
          </p:cNvSpPr>
          <p:nvPr/>
        </p:nvSpPr>
        <p:spPr bwMode="auto">
          <a:xfrm>
            <a:off x="2241550" y="37973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4" name="Oval 20"/>
          <p:cNvSpPr>
            <a:spLocks noChangeArrowheads="1"/>
          </p:cNvSpPr>
          <p:nvPr/>
        </p:nvSpPr>
        <p:spPr bwMode="auto">
          <a:xfrm>
            <a:off x="2184400" y="39719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5" name="Oval 21"/>
          <p:cNvSpPr>
            <a:spLocks noChangeArrowheads="1"/>
          </p:cNvSpPr>
          <p:nvPr/>
        </p:nvSpPr>
        <p:spPr bwMode="auto">
          <a:xfrm>
            <a:off x="2354263" y="42211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6" name="Oval 22"/>
          <p:cNvSpPr>
            <a:spLocks noChangeArrowheads="1"/>
          </p:cNvSpPr>
          <p:nvPr/>
        </p:nvSpPr>
        <p:spPr bwMode="auto">
          <a:xfrm>
            <a:off x="2232025" y="43481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7" name="Oval 23"/>
          <p:cNvSpPr>
            <a:spLocks noChangeArrowheads="1"/>
          </p:cNvSpPr>
          <p:nvPr/>
        </p:nvSpPr>
        <p:spPr bwMode="auto">
          <a:xfrm>
            <a:off x="1676400" y="36496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8" name="Oval 24"/>
          <p:cNvSpPr>
            <a:spLocks noChangeArrowheads="1"/>
          </p:cNvSpPr>
          <p:nvPr/>
        </p:nvSpPr>
        <p:spPr bwMode="auto">
          <a:xfrm>
            <a:off x="1528763" y="353853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09" name="Oval 25"/>
          <p:cNvSpPr>
            <a:spLocks noChangeArrowheads="1"/>
          </p:cNvSpPr>
          <p:nvPr/>
        </p:nvSpPr>
        <p:spPr bwMode="auto">
          <a:xfrm>
            <a:off x="1504950" y="39782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0" name="Oval 26"/>
          <p:cNvSpPr>
            <a:spLocks noChangeArrowheads="1"/>
          </p:cNvSpPr>
          <p:nvPr/>
        </p:nvSpPr>
        <p:spPr bwMode="auto">
          <a:xfrm>
            <a:off x="1603375" y="41306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1" name="Oval 27"/>
          <p:cNvSpPr>
            <a:spLocks noChangeArrowheads="1"/>
          </p:cNvSpPr>
          <p:nvPr/>
        </p:nvSpPr>
        <p:spPr bwMode="auto">
          <a:xfrm>
            <a:off x="1836738" y="43846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2" name="Oval 28"/>
          <p:cNvSpPr>
            <a:spLocks noChangeArrowheads="1"/>
          </p:cNvSpPr>
          <p:nvPr/>
        </p:nvSpPr>
        <p:spPr bwMode="auto">
          <a:xfrm>
            <a:off x="1744663" y="45402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3" name="Oval 29"/>
          <p:cNvSpPr>
            <a:spLocks noChangeArrowheads="1"/>
          </p:cNvSpPr>
          <p:nvPr/>
        </p:nvSpPr>
        <p:spPr bwMode="auto">
          <a:xfrm>
            <a:off x="2271713" y="48815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4" name="Oval 30"/>
          <p:cNvSpPr>
            <a:spLocks noChangeArrowheads="1"/>
          </p:cNvSpPr>
          <p:nvPr/>
        </p:nvSpPr>
        <p:spPr bwMode="auto">
          <a:xfrm>
            <a:off x="2190750" y="47291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5" name="Oval 31"/>
          <p:cNvSpPr>
            <a:spLocks noChangeArrowheads="1"/>
          </p:cNvSpPr>
          <p:nvPr/>
        </p:nvSpPr>
        <p:spPr bwMode="auto">
          <a:xfrm>
            <a:off x="1516063" y="47974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6" name="Oval 32"/>
          <p:cNvSpPr>
            <a:spLocks noChangeArrowheads="1"/>
          </p:cNvSpPr>
          <p:nvPr/>
        </p:nvSpPr>
        <p:spPr bwMode="auto">
          <a:xfrm>
            <a:off x="1660525" y="49085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7" name="Oval 33"/>
          <p:cNvSpPr>
            <a:spLocks noChangeArrowheads="1"/>
          </p:cNvSpPr>
          <p:nvPr/>
        </p:nvSpPr>
        <p:spPr bwMode="auto">
          <a:xfrm>
            <a:off x="3157538" y="40544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8" name="Oval 34"/>
          <p:cNvSpPr>
            <a:spLocks noChangeArrowheads="1"/>
          </p:cNvSpPr>
          <p:nvPr/>
        </p:nvSpPr>
        <p:spPr bwMode="auto">
          <a:xfrm>
            <a:off x="3538538" y="380523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19" name="Oval 35"/>
          <p:cNvSpPr>
            <a:spLocks noChangeArrowheads="1"/>
          </p:cNvSpPr>
          <p:nvPr/>
        </p:nvSpPr>
        <p:spPr bwMode="auto">
          <a:xfrm>
            <a:off x="3360738" y="41211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0" name="Oval 36"/>
          <p:cNvSpPr>
            <a:spLocks noChangeArrowheads="1"/>
          </p:cNvSpPr>
          <p:nvPr/>
        </p:nvSpPr>
        <p:spPr bwMode="auto">
          <a:xfrm>
            <a:off x="3732213" y="39846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1" name="Oval 37"/>
          <p:cNvSpPr>
            <a:spLocks noChangeArrowheads="1"/>
          </p:cNvSpPr>
          <p:nvPr/>
        </p:nvSpPr>
        <p:spPr bwMode="auto">
          <a:xfrm>
            <a:off x="3806825" y="421163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2" name="Oval 38"/>
          <p:cNvSpPr>
            <a:spLocks noChangeArrowheads="1"/>
          </p:cNvSpPr>
          <p:nvPr/>
        </p:nvSpPr>
        <p:spPr bwMode="auto">
          <a:xfrm>
            <a:off x="4094163" y="36988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3" name="Oval 39"/>
          <p:cNvSpPr>
            <a:spLocks noChangeArrowheads="1"/>
          </p:cNvSpPr>
          <p:nvPr/>
        </p:nvSpPr>
        <p:spPr bwMode="auto">
          <a:xfrm>
            <a:off x="3444875" y="46402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4" name="Oval 40"/>
          <p:cNvSpPr>
            <a:spLocks noChangeArrowheads="1"/>
          </p:cNvSpPr>
          <p:nvPr/>
        </p:nvSpPr>
        <p:spPr bwMode="auto">
          <a:xfrm>
            <a:off x="3179763" y="501173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5" name="Oval 41"/>
          <p:cNvSpPr>
            <a:spLocks noChangeArrowheads="1"/>
          </p:cNvSpPr>
          <p:nvPr/>
        </p:nvSpPr>
        <p:spPr bwMode="auto">
          <a:xfrm>
            <a:off x="3608388" y="47974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6" name="Oval 42"/>
          <p:cNvSpPr>
            <a:spLocks noChangeArrowheads="1"/>
          </p:cNvSpPr>
          <p:nvPr/>
        </p:nvSpPr>
        <p:spPr bwMode="auto">
          <a:xfrm>
            <a:off x="3960813" y="44751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7" name="Oval 43"/>
          <p:cNvSpPr>
            <a:spLocks noChangeArrowheads="1"/>
          </p:cNvSpPr>
          <p:nvPr/>
        </p:nvSpPr>
        <p:spPr bwMode="auto">
          <a:xfrm>
            <a:off x="4960938" y="34321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8" name="Oval 44"/>
          <p:cNvSpPr>
            <a:spLocks noChangeArrowheads="1"/>
          </p:cNvSpPr>
          <p:nvPr/>
        </p:nvSpPr>
        <p:spPr bwMode="auto">
          <a:xfrm>
            <a:off x="5122863" y="41878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29" name="Oval 45"/>
          <p:cNvSpPr>
            <a:spLocks noChangeArrowheads="1"/>
          </p:cNvSpPr>
          <p:nvPr/>
        </p:nvSpPr>
        <p:spPr bwMode="auto">
          <a:xfrm>
            <a:off x="5300663" y="41687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0" name="Oval 46"/>
          <p:cNvSpPr>
            <a:spLocks noChangeArrowheads="1"/>
          </p:cNvSpPr>
          <p:nvPr/>
        </p:nvSpPr>
        <p:spPr bwMode="auto">
          <a:xfrm>
            <a:off x="5616575" y="48609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1" name="Oval 47"/>
          <p:cNvSpPr>
            <a:spLocks noChangeArrowheads="1"/>
          </p:cNvSpPr>
          <p:nvPr/>
        </p:nvSpPr>
        <p:spPr bwMode="auto">
          <a:xfrm>
            <a:off x="5765800" y="49657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2" name="Oval 48"/>
          <p:cNvSpPr>
            <a:spLocks noChangeArrowheads="1"/>
          </p:cNvSpPr>
          <p:nvPr/>
        </p:nvSpPr>
        <p:spPr bwMode="auto">
          <a:xfrm>
            <a:off x="4918075" y="325913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3" name="Oval 49"/>
          <p:cNvSpPr>
            <a:spLocks noChangeArrowheads="1"/>
          </p:cNvSpPr>
          <p:nvPr/>
        </p:nvSpPr>
        <p:spPr bwMode="auto">
          <a:xfrm>
            <a:off x="6935788" y="35369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4" name="Oval 50"/>
          <p:cNvSpPr>
            <a:spLocks noChangeArrowheads="1"/>
          </p:cNvSpPr>
          <p:nvPr/>
        </p:nvSpPr>
        <p:spPr bwMode="auto">
          <a:xfrm>
            <a:off x="7110413" y="35941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5" name="Oval 51"/>
          <p:cNvSpPr>
            <a:spLocks noChangeArrowheads="1"/>
          </p:cNvSpPr>
          <p:nvPr/>
        </p:nvSpPr>
        <p:spPr bwMode="auto">
          <a:xfrm>
            <a:off x="7002463" y="38290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6" name="Oval 52"/>
          <p:cNvSpPr>
            <a:spLocks noChangeArrowheads="1"/>
          </p:cNvSpPr>
          <p:nvPr/>
        </p:nvSpPr>
        <p:spPr bwMode="auto">
          <a:xfrm>
            <a:off x="6950075" y="40036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7" name="Oval 53"/>
          <p:cNvSpPr>
            <a:spLocks noChangeArrowheads="1"/>
          </p:cNvSpPr>
          <p:nvPr/>
        </p:nvSpPr>
        <p:spPr bwMode="auto">
          <a:xfrm>
            <a:off x="7234238" y="392747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8" name="Oval 54"/>
          <p:cNvSpPr>
            <a:spLocks noChangeArrowheads="1"/>
          </p:cNvSpPr>
          <p:nvPr/>
        </p:nvSpPr>
        <p:spPr bwMode="auto">
          <a:xfrm>
            <a:off x="7300913" y="40989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39" name="Oval 55"/>
          <p:cNvSpPr>
            <a:spLocks noChangeArrowheads="1"/>
          </p:cNvSpPr>
          <p:nvPr/>
        </p:nvSpPr>
        <p:spPr bwMode="auto">
          <a:xfrm>
            <a:off x="7466013" y="37719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0" name="Oval 56"/>
          <p:cNvSpPr>
            <a:spLocks noChangeArrowheads="1"/>
          </p:cNvSpPr>
          <p:nvPr/>
        </p:nvSpPr>
        <p:spPr bwMode="auto">
          <a:xfrm>
            <a:off x="7504113" y="290195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1" name="Oval 57"/>
          <p:cNvSpPr>
            <a:spLocks noChangeArrowheads="1"/>
          </p:cNvSpPr>
          <p:nvPr/>
        </p:nvSpPr>
        <p:spPr bwMode="auto">
          <a:xfrm>
            <a:off x="7661275" y="298291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2" name="Oval 58"/>
          <p:cNvSpPr>
            <a:spLocks noChangeArrowheads="1"/>
          </p:cNvSpPr>
          <p:nvPr/>
        </p:nvSpPr>
        <p:spPr bwMode="auto">
          <a:xfrm>
            <a:off x="7783513" y="338931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3" name="Oval 59"/>
          <p:cNvSpPr>
            <a:spLocks noChangeArrowheads="1"/>
          </p:cNvSpPr>
          <p:nvPr/>
        </p:nvSpPr>
        <p:spPr bwMode="auto">
          <a:xfrm>
            <a:off x="7799388" y="35687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4" name="Oval 60"/>
          <p:cNvSpPr>
            <a:spLocks noChangeArrowheads="1"/>
          </p:cNvSpPr>
          <p:nvPr/>
        </p:nvSpPr>
        <p:spPr bwMode="auto">
          <a:xfrm>
            <a:off x="7629525" y="38528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5" name="Oval 61"/>
          <p:cNvSpPr>
            <a:spLocks noChangeArrowheads="1"/>
          </p:cNvSpPr>
          <p:nvPr/>
        </p:nvSpPr>
        <p:spPr bwMode="auto">
          <a:xfrm>
            <a:off x="7620000" y="42418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6" name="Oval 62"/>
          <p:cNvSpPr>
            <a:spLocks noChangeArrowheads="1"/>
          </p:cNvSpPr>
          <p:nvPr/>
        </p:nvSpPr>
        <p:spPr bwMode="auto">
          <a:xfrm>
            <a:off x="7129463" y="428466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7" name="Oval 63"/>
          <p:cNvSpPr>
            <a:spLocks noChangeArrowheads="1"/>
          </p:cNvSpPr>
          <p:nvPr/>
        </p:nvSpPr>
        <p:spPr bwMode="auto">
          <a:xfrm>
            <a:off x="6964363" y="437991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8" name="Oval 64"/>
          <p:cNvSpPr>
            <a:spLocks noChangeArrowheads="1"/>
          </p:cNvSpPr>
          <p:nvPr/>
        </p:nvSpPr>
        <p:spPr bwMode="auto">
          <a:xfrm>
            <a:off x="7764463" y="4344988"/>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49" name="Oval 65"/>
          <p:cNvSpPr>
            <a:spLocks noChangeArrowheads="1"/>
          </p:cNvSpPr>
          <p:nvPr/>
        </p:nvSpPr>
        <p:spPr bwMode="auto">
          <a:xfrm>
            <a:off x="7793038" y="46323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50" name="Oval 66"/>
          <p:cNvSpPr>
            <a:spLocks noChangeArrowheads="1"/>
          </p:cNvSpPr>
          <p:nvPr/>
        </p:nvSpPr>
        <p:spPr bwMode="auto">
          <a:xfrm>
            <a:off x="7707313" y="4797425"/>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51" name="Oval 67"/>
          <p:cNvSpPr>
            <a:spLocks noChangeArrowheads="1"/>
          </p:cNvSpPr>
          <p:nvPr/>
        </p:nvSpPr>
        <p:spPr bwMode="auto">
          <a:xfrm>
            <a:off x="7537450" y="4978400"/>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52" name="Oval 68"/>
          <p:cNvSpPr>
            <a:spLocks noChangeArrowheads="1"/>
          </p:cNvSpPr>
          <p:nvPr/>
        </p:nvSpPr>
        <p:spPr bwMode="auto">
          <a:xfrm>
            <a:off x="7358063" y="4976813"/>
            <a:ext cx="180975" cy="180975"/>
          </a:xfrm>
          <a:prstGeom prst="ellipse">
            <a:avLst/>
          </a:prstGeom>
          <a:gradFill rotWithShape="1">
            <a:gsLst>
              <a:gs pos="0">
                <a:srgbClr val="FF0000"/>
              </a:gs>
              <a:gs pos="100000">
                <a:srgbClr val="FFC9C9"/>
              </a:gs>
            </a:gsLst>
            <a:lin ang="2700000" scaled="1"/>
          </a:gradFill>
          <a:ln w="3175">
            <a:solidFill>
              <a:schemeClr val="tx1"/>
            </a:solidFill>
            <a:miter lim="800000"/>
            <a:headEnd/>
            <a:tailEnd/>
          </a:ln>
        </p:spPr>
        <p:txBody>
          <a:bodyPr wrap="none" anchor="ctr"/>
          <a:lstStyle/>
          <a:p>
            <a:endParaRPr lang="en-US"/>
          </a:p>
        </p:txBody>
      </p:sp>
      <p:sp>
        <p:nvSpPr>
          <p:cNvPr id="16453" name="Oval 69"/>
          <p:cNvSpPr>
            <a:spLocks noChangeArrowheads="1"/>
          </p:cNvSpPr>
          <p:nvPr/>
        </p:nvSpPr>
        <p:spPr bwMode="auto">
          <a:xfrm>
            <a:off x="7297738" y="33274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4" name="Oval 70"/>
          <p:cNvSpPr>
            <a:spLocks noChangeArrowheads="1"/>
          </p:cNvSpPr>
          <p:nvPr/>
        </p:nvSpPr>
        <p:spPr bwMode="auto">
          <a:xfrm>
            <a:off x="6997700" y="308292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5" name="Oval 71"/>
          <p:cNvSpPr>
            <a:spLocks noChangeArrowheads="1"/>
          </p:cNvSpPr>
          <p:nvPr/>
        </p:nvSpPr>
        <p:spPr bwMode="auto">
          <a:xfrm>
            <a:off x="7269163" y="4516438"/>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6" name="Oval 72"/>
          <p:cNvSpPr>
            <a:spLocks noChangeArrowheads="1"/>
          </p:cNvSpPr>
          <p:nvPr/>
        </p:nvSpPr>
        <p:spPr bwMode="auto">
          <a:xfrm>
            <a:off x="6958013" y="47244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7" name="Oval 73"/>
          <p:cNvSpPr>
            <a:spLocks noChangeArrowheads="1"/>
          </p:cNvSpPr>
          <p:nvPr/>
        </p:nvSpPr>
        <p:spPr bwMode="auto">
          <a:xfrm>
            <a:off x="5176838" y="320357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8" name="Oval 74"/>
          <p:cNvSpPr>
            <a:spLocks noChangeArrowheads="1"/>
          </p:cNvSpPr>
          <p:nvPr/>
        </p:nvSpPr>
        <p:spPr bwMode="auto">
          <a:xfrm>
            <a:off x="5329238" y="3621088"/>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59" name="Oval 75"/>
          <p:cNvSpPr>
            <a:spLocks noChangeArrowheads="1"/>
          </p:cNvSpPr>
          <p:nvPr/>
        </p:nvSpPr>
        <p:spPr bwMode="auto">
          <a:xfrm>
            <a:off x="4972050" y="374332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0" name="Oval 76"/>
          <p:cNvSpPr>
            <a:spLocks noChangeArrowheads="1"/>
          </p:cNvSpPr>
          <p:nvPr/>
        </p:nvSpPr>
        <p:spPr bwMode="auto">
          <a:xfrm>
            <a:off x="5583238" y="4027488"/>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1" name="Oval 77"/>
          <p:cNvSpPr>
            <a:spLocks noChangeArrowheads="1"/>
          </p:cNvSpPr>
          <p:nvPr/>
        </p:nvSpPr>
        <p:spPr bwMode="auto">
          <a:xfrm>
            <a:off x="5699125" y="439102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2" name="Oval 78"/>
          <p:cNvSpPr>
            <a:spLocks noChangeArrowheads="1"/>
          </p:cNvSpPr>
          <p:nvPr/>
        </p:nvSpPr>
        <p:spPr bwMode="auto">
          <a:xfrm>
            <a:off x="5102225" y="4443413"/>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3" name="Oval 79"/>
          <p:cNvSpPr>
            <a:spLocks noChangeArrowheads="1"/>
          </p:cNvSpPr>
          <p:nvPr/>
        </p:nvSpPr>
        <p:spPr bwMode="auto">
          <a:xfrm>
            <a:off x="5729288" y="3395663"/>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4" name="Oval 80"/>
          <p:cNvSpPr>
            <a:spLocks noChangeArrowheads="1"/>
          </p:cNvSpPr>
          <p:nvPr/>
        </p:nvSpPr>
        <p:spPr bwMode="auto">
          <a:xfrm>
            <a:off x="5583238" y="304482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5" name="Oval 81"/>
          <p:cNvSpPr>
            <a:spLocks noChangeArrowheads="1"/>
          </p:cNvSpPr>
          <p:nvPr/>
        </p:nvSpPr>
        <p:spPr bwMode="auto">
          <a:xfrm>
            <a:off x="5214938" y="28194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6" name="Oval 82"/>
          <p:cNvSpPr>
            <a:spLocks noChangeArrowheads="1"/>
          </p:cNvSpPr>
          <p:nvPr/>
        </p:nvSpPr>
        <p:spPr bwMode="auto">
          <a:xfrm>
            <a:off x="5035550" y="48133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7" name="Oval 83"/>
          <p:cNvSpPr>
            <a:spLocks noChangeArrowheads="1"/>
          </p:cNvSpPr>
          <p:nvPr/>
        </p:nvSpPr>
        <p:spPr bwMode="auto">
          <a:xfrm>
            <a:off x="3786188" y="4646613"/>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8" name="Oval 84"/>
          <p:cNvSpPr>
            <a:spLocks noChangeArrowheads="1"/>
          </p:cNvSpPr>
          <p:nvPr/>
        </p:nvSpPr>
        <p:spPr bwMode="auto">
          <a:xfrm>
            <a:off x="3910013" y="38608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69" name="Oval 85"/>
          <p:cNvSpPr>
            <a:spLocks noChangeArrowheads="1"/>
          </p:cNvSpPr>
          <p:nvPr/>
        </p:nvSpPr>
        <p:spPr bwMode="auto">
          <a:xfrm>
            <a:off x="3086100" y="464185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70" name="Oval 86"/>
          <p:cNvSpPr>
            <a:spLocks noChangeArrowheads="1"/>
          </p:cNvSpPr>
          <p:nvPr/>
        </p:nvSpPr>
        <p:spPr bwMode="auto">
          <a:xfrm>
            <a:off x="3160713" y="3698875"/>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71" name="Oval 87"/>
          <p:cNvSpPr>
            <a:spLocks noChangeArrowheads="1"/>
          </p:cNvSpPr>
          <p:nvPr/>
        </p:nvSpPr>
        <p:spPr bwMode="auto">
          <a:xfrm>
            <a:off x="3452813" y="4229100"/>
            <a:ext cx="377825" cy="377825"/>
          </a:xfrm>
          <a:prstGeom prst="ellipse">
            <a:avLst/>
          </a:prstGeom>
          <a:gradFill rotWithShape="1">
            <a:gsLst>
              <a:gs pos="0">
                <a:srgbClr val="F8F8F8"/>
              </a:gs>
              <a:gs pos="100000">
                <a:srgbClr val="C0C0C0"/>
              </a:gs>
            </a:gsLst>
            <a:lin ang="2700000" scaled="1"/>
          </a:gradFill>
          <a:ln w="3175">
            <a:solidFill>
              <a:schemeClr val="tx1"/>
            </a:solidFill>
            <a:miter lim="800000"/>
            <a:headEnd/>
            <a:tailEnd/>
          </a:ln>
        </p:spPr>
        <p:txBody>
          <a:bodyPr wrap="none" anchor="ctr"/>
          <a:lstStyle/>
          <a:p>
            <a:endParaRPr lang="en-US"/>
          </a:p>
        </p:txBody>
      </p:sp>
      <p:sp>
        <p:nvSpPr>
          <p:cNvPr id="16472" name="Text Box 88"/>
          <p:cNvSpPr txBox="1">
            <a:spLocks noChangeArrowheads="1"/>
          </p:cNvSpPr>
          <p:nvPr/>
        </p:nvSpPr>
        <p:spPr bwMode="auto">
          <a:xfrm>
            <a:off x="1374775" y="2979738"/>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hydrogen</a:t>
            </a:r>
          </a:p>
          <a:p>
            <a:pPr eaLnBrk="1" hangingPunct="1"/>
            <a:r>
              <a:rPr lang="en-US" sz="1200" b="1"/>
              <a:t>atoms</a:t>
            </a:r>
          </a:p>
        </p:txBody>
      </p:sp>
      <p:sp>
        <p:nvSpPr>
          <p:cNvPr id="16473" name="Text Box 89"/>
          <p:cNvSpPr txBox="1">
            <a:spLocks noChangeArrowheads="1"/>
          </p:cNvSpPr>
          <p:nvPr/>
        </p:nvSpPr>
        <p:spPr bwMode="auto">
          <a:xfrm>
            <a:off x="3460750" y="3165475"/>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hydrogen</a:t>
            </a:r>
          </a:p>
          <a:p>
            <a:pPr eaLnBrk="1" hangingPunct="1"/>
            <a:r>
              <a:rPr lang="en-US" sz="1200" b="1"/>
              <a:t>atoms</a:t>
            </a:r>
          </a:p>
        </p:txBody>
      </p:sp>
      <p:sp>
        <p:nvSpPr>
          <p:cNvPr id="16474" name="Text Box 90"/>
          <p:cNvSpPr txBox="1">
            <a:spLocks noChangeArrowheads="1"/>
          </p:cNvSpPr>
          <p:nvPr/>
        </p:nvSpPr>
        <p:spPr bwMode="auto">
          <a:xfrm>
            <a:off x="3036888" y="2924175"/>
            <a:ext cx="1208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oxygen atoms</a:t>
            </a:r>
          </a:p>
        </p:txBody>
      </p:sp>
      <p:sp>
        <p:nvSpPr>
          <p:cNvPr id="16475" name="Oval 91"/>
          <p:cNvSpPr>
            <a:spLocks noChangeArrowheads="1"/>
          </p:cNvSpPr>
          <p:nvPr/>
        </p:nvSpPr>
        <p:spPr bwMode="auto">
          <a:xfrm>
            <a:off x="3041650" y="3595688"/>
            <a:ext cx="1271588" cy="95250"/>
          </a:xfrm>
          <a:prstGeom prst="ellipse">
            <a:avLst/>
          </a:prstGeom>
          <a:solidFill>
            <a:srgbClr val="99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76" name="Line 92"/>
          <p:cNvSpPr>
            <a:spLocks noChangeShapeType="1"/>
          </p:cNvSpPr>
          <p:nvPr/>
        </p:nvSpPr>
        <p:spPr bwMode="auto">
          <a:xfrm>
            <a:off x="3800475" y="3609975"/>
            <a:ext cx="3175" cy="42386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77" name="Line 93"/>
          <p:cNvSpPr>
            <a:spLocks noChangeShapeType="1"/>
          </p:cNvSpPr>
          <p:nvPr/>
        </p:nvSpPr>
        <p:spPr bwMode="auto">
          <a:xfrm flipH="1">
            <a:off x="3629025" y="3627438"/>
            <a:ext cx="104775" cy="2095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78" name="Line 94"/>
          <p:cNvSpPr>
            <a:spLocks noChangeShapeType="1"/>
          </p:cNvSpPr>
          <p:nvPr/>
        </p:nvSpPr>
        <p:spPr bwMode="auto">
          <a:xfrm>
            <a:off x="3351213" y="3209925"/>
            <a:ext cx="1587" cy="54292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79" name="Line 95"/>
          <p:cNvSpPr>
            <a:spLocks noChangeShapeType="1"/>
          </p:cNvSpPr>
          <p:nvPr/>
        </p:nvSpPr>
        <p:spPr bwMode="auto">
          <a:xfrm flipH="1">
            <a:off x="1635125" y="3481388"/>
            <a:ext cx="33338" cy="9048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80" name="Line 96"/>
          <p:cNvSpPr>
            <a:spLocks noChangeShapeType="1"/>
          </p:cNvSpPr>
          <p:nvPr/>
        </p:nvSpPr>
        <p:spPr bwMode="auto">
          <a:xfrm>
            <a:off x="1701800" y="3486150"/>
            <a:ext cx="47625" cy="20320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81" name="Freeform 97"/>
          <p:cNvSpPr>
            <a:spLocks/>
          </p:cNvSpPr>
          <p:nvPr/>
        </p:nvSpPr>
        <p:spPr bwMode="auto">
          <a:xfrm>
            <a:off x="3041650" y="2465388"/>
            <a:ext cx="1285875" cy="2790825"/>
          </a:xfrm>
          <a:custGeom>
            <a:avLst/>
            <a:gdLst>
              <a:gd name="T0" fmla="*/ 645 w 810"/>
              <a:gd name="T1" fmla="*/ 0 h 1758"/>
              <a:gd name="T2" fmla="*/ 131 w 810"/>
              <a:gd name="T3" fmla="*/ 3 h 1758"/>
              <a:gd name="T4" fmla="*/ 167 w 810"/>
              <a:gd name="T5" fmla="*/ 149 h 1758"/>
              <a:gd name="T6" fmla="*/ 179 w 810"/>
              <a:gd name="T7" fmla="*/ 204 h 1758"/>
              <a:gd name="T8" fmla="*/ 176 w 810"/>
              <a:gd name="T9" fmla="*/ 234 h 1758"/>
              <a:gd name="T10" fmla="*/ 168 w 810"/>
              <a:gd name="T11" fmla="*/ 261 h 1758"/>
              <a:gd name="T12" fmla="*/ 156 w 810"/>
              <a:gd name="T13" fmla="*/ 281 h 1758"/>
              <a:gd name="T14" fmla="*/ 138 w 810"/>
              <a:gd name="T15" fmla="*/ 297 h 1758"/>
              <a:gd name="T16" fmla="*/ 120 w 810"/>
              <a:gd name="T17" fmla="*/ 311 h 1758"/>
              <a:gd name="T18" fmla="*/ 87 w 810"/>
              <a:gd name="T19" fmla="*/ 326 h 1758"/>
              <a:gd name="T20" fmla="*/ 51 w 810"/>
              <a:gd name="T21" fmla="*/ 344 h 1758"/>
              <a:gd name="T22" fmla="*/ 18 w 810"/>
              <a:gd name="T23" fmla="*/ 377 h 1758"/>
              <a:gd name="T24" fmla="*/ 6 w 810"/>
              <a:gd name="T25" fmla="*/ 402 h 1758"/>
              <a:gd name="T26" fmla="*/ 0 w 810"/>
              <a:gd name="T27" fmla="*/ 440 h 1758"/>
              <a:gd name="T28" fmla="*/ 15 w 810"/>
              <a:gd name="T29" fmla="*/ 1557 h 1758"/>
              <a:gd name="T30" fmla="*/ 15 w 810"/>
              <a:gd name="T31" fmla="*/ 1634 h 1758"/>
              <a:gd name="T32" fmla="*/ 23 w 810"/>
              <a:gd name="T33" fmla="*/ 1668 h 1758"/>
              <a:gd name="T34" fmla="*/ 39 w 810"/>
              <a:gd name="T35" fmla="*/ 1695 h 1758"/>
              <a:gd name="T36" fmla="*/ 69 w 810"/>
              <a:gd name="T37" fmla="*/ 1725 h 1758"/>
              <a:gd name="T38" fmla="*/ 107 w 810"/>
              <a:gd name="T39" fmla="*/ 1746 h 1758"/>
              <a:gd name="T40" fmla="*/ 144 w 810"/>
              <a:gd name="T41" fmla="*/ 1755 h 1758"/>
              <a:gd name="T42" fmla="*/ 672 w 810"/>
              <a:gd name="T43" fmla="*/ 1758 h 1758"/>
              <a:gd name="T44" fmla="*/ 705 w 810"/>
              <a:gd name="T45" fmla="*/ 1752 h 1758"/>
              <a:gd name="T46" fmla="*/ 752 w 810"/>
              <a:gd name="T47" fmla="*/ 1728 h 1758"/>
              <a:gd name="T48" fmla="*/ 777 w 810"/>
              <a:gd name="T49" fmla="*/ 1700 h 1758"/>
              <a:gd name="T50" fmla="*/ 795 w 810"/>
              <a:gd name="T51" fmla="*/ 1670 h 1758"/>
              <a:gd name="T52" fmla="*/ 810 w 810"/>
              <a:gd name="T53" fmla="*/ 1632 h 1758"/>
              <a:gd name="T54" fmla="*/ 792 w 810"/>
              <a:gd name="T55" fmla="*/ 456 h 1758"/>
              <a:gd name="T56" fmla="*/ 780 w 810"/>
              <a:gd name="T57" fmla="*/ 393 h 1758"/>
              <a:gd name="T58" fmla="*/ 752 w 810"/>
              <a:gd name="T59" fmla="*/ 351 h 1758"/>
              <a:gd name="T60" fmla="*/ 708 w 810"/>
              <a:gd name="T61" fmla="*/ 318 h 1758"/>
              <a:gd name="T62" fmla="*/ 657 w 810"/>
              <a:gd name="T63" fmla="*/ 294 h 1758"/>
              <a:gd name="T64" fmla="*/ 621 w 810"/>
              <a:gd name="T65" fmla="*/ 258 h 1758"/>
              <a:gd name="T66" fmla="*/ 603 w 810"/>
              <a:gd name="T67" fmla="*/ 213 h 1758"/>
              <a:gd name="T68" fmla="*/ 605 w 810"/>
              <a:gd name="T69" fmla="*/ 170 h 1758"/>
              <a:gd name="T70" fmla="*/ 645 w 810"/>
              <a:gd name="T71" fmla="*/ 0 h 17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0"/>
              <a:gd name="T109" fmla="*/ 0 h 1758"/>
              <a:gd name="T110" fmla="*/ 810 w 810"/>
              <a:gd name="T111" fmla="*/ 1758 h 17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0" h="1758">
                <a:moveTo>
                  <a:pt x="645" y="0"/>
                </a:moveTo>
                <a:lnTo>
                  <a:pt x="131" y="3"/>
                </a:lnTo>
                <a:lnTo>
                  <a:pt x="167" y="149"/>
                </a:lnTo>
                <a:lnTo>
                  <a:pt x="179" y="204"/>
                </a:lnTo>
                <a:lnTo>
                  <a:pt x="176" y="234"/>
                </a:lnTo>
                <a:lnTo>
                  <a:pt x="168" y="261"/>
                </a:lnTo>
                <a:lnTo>
                  <a:pt x="156" y="281"/>
                </a:lnTo>
                <a:lnTo>
                  <a:pt x="138" y="297"/>
                </a:lnTo>
                <a:lnTo>
                  <a:pt x="120" y="311"/>
                </a:lnTo>
                <a:lnTo>
                  <a:pt x="87" y="326"/>
                </a:lnTo>
                <a:lnTo>
                  <a:pt x="51" y="344"/>
                </a:lnTo>
                <a:lnTo>
                  <a:pt x="18" y="377"/>
                </a:lnTo>
                <a:lnTo>
                  <a:pt x="6" y="402"/>
                </a:lnTo>
                <a:lnTo>
                  <a:pt x="0" y="440"/>
                </a:lnTo>
                <a:lnTo>
                  <a:pt x="15" y="1557"/>
                </a:lnTo>
                <a:lnTo>
                  <a:pt x="15" y="1634"/>
                </a:lnTo>
                <a:lnTo>
                  <a:pt x="23" y="1668"/>
                </a:lnTo>
                <a:lnTo>
                  <a:pt x="39" y="1695"/>
                </a:lnTo>
                <a:lnTo>
                  <a:pt x="69" y="1725"/>
                </a:lnTo>
                <a:lnTo>
                  <a:pt x="107" y="1746"/>
                </a:lnTo>
                <a:lnTo>
                  <a:pt x="144" y="1755"/>
                </a:lnTo>
                <a:lnTo>
                  <a:pt x="672" y="1758"/>
                </a:lnTo>
                <a:lnTo>
                  <a:pt x="705" y="1752"/>
                </a:lnTo>
                <a:lnTo>
                  <a:pt x="752" y="1728"/>
                </a:lnTo>
                <a:lnTo>
                  <a:pt x="777" y="1700"/>
                </a:lnTo>
                <a:lnTo>
                  <a:pt x="795" y="1670"/>
                </a:lnTo>
                <a:lnTo>
                  <a:pt x="810" y="1632"/>
                </a:lnTo>
                <a:lnTo>
                  <a:pt x="792" y="456"/>
                </a:lnTo>
                <a:lnTo>
                  <a:pt x="780" y="393"/>
                </a:lnTo>
                <a:lnTo>
                  <a:pt x="752" y="351"/>
                </a:lnTo>
                <a:lnTo>
                  <a:pt x="708" y="318"/>
                </a:lnTo>
                <a:lnTo>
                  <a:pt x="657" y="294"/>
                </a:lnTo>
                <a:lnTo>
                  <a:pt x="621" y="258"/>
                </a:lnTo>
                <a:lnTo>
                  <a:pt x="603" y="213"/>
                </a:lnTo>
                <a:lnTo>
                  <a:pt x="605" y="170"/>
                </a:lnTo>
                <a:lnTo>
                  <a:pt x="645" y="0"/>
                </a:lnTo>
                <a:close/>
              </a:path>
            </a:pathLst>
          </a:cu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6482" name="Freeform 98"/>
          <p:cNvSpPr>
            <a:spLocks/>
          </p:cNvSpPr>
          <p:nvPr/>
        </p:nvSpPr>
        <p:spPr bwMode="auto">
          <a:xfrm>
            <a:off x="3151188" y="2327275"/>
            <a:ext cx="1017587" cy="144463"/>
          </a:xfrm>
          <a:custGeom>
            <a:avLst/>
            <a:gdLst>
              <a:gd name="T0" fmla="*/ 62 w 641"/>
              <a:gd name="T1" fmla="*/ 91 h 91"/>
              <a:gd name="T2" fmla="*/ 2 w 641"/>
              <a:gd name="T3" fmla="*/ 91 h 91"/>
              <a:gd name="T4" fmla="*/ 0 w 641"/>
              <a:gd name="T5" fmla="*/ 7 h 91"/>
              <a:gd name="T6" fmla="*/ 639 w 641"/>
              <a:gd name="T7" fmla="*/ 0 h 91"/>
              <a:gd name="T8" fmla="*/ 641 w 641"/>
              <a:gd name="T9" fmla="*/ 87 h 91"/>
              <a:gd name="T10" fmla="*/ 573 w 641"/>
              <a:gd name="T11" fmla="*/ 87 h 91"/>
              <a:gd name="T12" fmla="*/ 0 60000 65536"/>
              <a:gd name="T13" fmla="*/ 0 60000 65536"/>
              <a:gd name="T14" fmla="*/ 0 60000 65536"/>
              <a:gd name="T15" fmla="*/ 0 60000 65536"/>
              <a:gd name="T16" fmla="*/ 0 60000 65536"/>
              <a:gd name="T17" fmla="*/ 0 60000 65536"/>
              <a:gd name="T18" fmla="*/ 0 w 641"/>
              <a:gd name="T19" fmla="*/ 0 h 91"/>
              <a:gd name="T20" fmla="*/ 641 w 64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641" h="91">
                <a:moveTo>
                  <a:pt x="62" y="91"/>
                </a:moveTo>
                <a:lnTo>
                  <a:pt x="2" y="91"/>
                </a:lnTo>
                <a:lnTo>
                  <a:pt x="0" y="7"/>
                </a:lnTo>
                <a:lnTo>
                  <a:pt x="639" y="0"/>
                </a:lnTo>
                <a:lnTo>
                  <a:pt x="641" y="87"/>
                </a:lnTo>
                <a:lnTo>
                  <a:pt x="573" y="87"/>
                </a:lnTo>
              </a:path>
            </a:pathLst>
          </a:cu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16483" name="Group 99"/>
          <p:cNvGrpSpPr>
            <a:grpSpLocks/>
          </p:cNvGrpSpPr>
          <p:nvPr/>
        </p:nvGrpSpPr>
        <p:grpSpPr bwMode="auto">
          <a:xfrm>
            <a:off x="4943475" y="2006600"/>
            <a:ext cx="1058863" cy="347663"/>
            <a:chOff x="3114" y="1264"/>
            <a:chExt cx="667" cy="219"/>
          </a:xfrm>
        </p:grpSpPr>
        <p:sp>
          <p:nvSpPr>
            <p:cNvPr id="107620" name="Freeform 100"/>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621" name="Rectangle 101"/>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22" name="Oval 102"/>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23" name="Oval 103"/>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6518" name="Line 104"/>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19" name="Line 105"/>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20" name="Line 106"/>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21" name="Line 107"/>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8" name="Rectangle 108"/>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6484" name="Group 109"/>
          <p:cNvGrpSpPr>
            <a:grpSpLocks/>
          </p:cNvGrpSpPr>
          <p:nvPr/>
        </p:nvGrpSpPr>
        <p:grpSpPr bwMode="auto">
          <a:xfrm>
            <a:off x="3108325" y="1984375"/>
            <a:ext cx="1058863" cy="347663"/>
            <a:chOff x="3114" y="1264"/>
            <a:chExt cx="667" cy="219"/>
          </a:xfrm>
        </p:grpSpPr>
        <p:sp>
          <p:nvSpPr>
            <p:cNvPr id="107630" name="Freeform 110"/>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631" name="Rectangle 111"/>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32" name="Oval 112"/>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33" name="Oval 113"/>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6509" name="Line 114"/>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10" name="Line 115"/>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11" name="Line 116"/>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12" name="Line 117"/>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8" name="Rectangle 118"/>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6485" name="Group 119"/>
          <p:cNvGrpSpPr>
            <a:grpSpLocks/>
          </p:cNvGrpSpPr>
          <p:nvPr/>
        </p:nvGrpSpPr>
        <p:grpSpPr bwMode="auto">
          <a:xfrm>
            <a:off x="1390650" y="1993900"/>
            <a:ext cx="1058863" cy="347663"/>
            <a:chOff x="3114" y="1264"/>
            <a:chExt cx="667" cy="219"/>
          </a:xfrm>
        </p:grpSpPr>
        <p:sp>
          <p:nvSpPr>
            <p:cNvPr id="107640" name="Freeform 120"/>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641" name="Rectangle 121"/>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42" name="Oval 122"/>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43" name="Oval 123"/>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6500" name="Line 124"/>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01" name="Line 125"/>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02" name="Line 126"/>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503" name="Line 127"/>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7648" name="Rectangle 128"/>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grpSp>
        <p:nvGrpSpPr>
          <p:cNvPr id="16486" name="Group 129"/>
          <p:cNvGrpSpPr>
            <a:grpSpLocks/>
          </p:cNvGrpSpPr>
          <p:nvPr/>
        </p:nvGrpSpPr>
        <p:grpSpPr bwMode="auto">
          <a:xfrm>
            <a:off x="6899275" y="2000250"/>
            <a:ext cx="1058863" cy="347663"/>
            <a:chOff x="3114" y="1264"/>
            <a:chExt cx="667" cy="219"/>
          </a:xfrm>
        </p:grpSpPr>
        <p:sp>
          <p:nvSpPr>
            <p:cNvPr id="107650" name="Freeform 130"/>
            <p:cNvSpPr>
              <a:spLocks/>
            </p:cNvSpPr>
            <p:nvPr/>
          </p:nvSpPr>
          <p:spPr bwMode="auto">
            <a:xfrm>
              <a:off x="3243" y="1264"/>
              <a:ext cx="436" cy="49"/>
            </a:xfrm>
            <a:custGeom>
              <a:avLst/>
              <a:gdLst/>
              <a:ahLst/>
              <a:cxnLst>
                <a:cxn ang="0">
                  <a:pos x="0" y="49"/>
                </a:cxn>
                <a:cxn ang="0">
                  <a:pos x="216" y="1"/>
                </a:cxn>
                <a:cxn ang="0">
                  <a:pos x="436" y="43"/>
                </a:cxn>
              </a:cxnLst>
              <a:rect l="0" t="0" r="r" b="b"/>
              <a:pathLst>
                <a:path w="436" h="49">
                  <a:moveTo>
                    <a:pt x="0" y="49"/>
                  </a:moveTo>
                  <a:cubicBezTo>
                    <a:pt x="71" y="25"/>
                    <a:pt x="143" y="2"/>
                    <a:pt x="216" y="1"/>
                  </a:cubicBezTo>
                  <a:cubicBezTo>
                    <a:pt x="289" y="0"/>
                    <a:pt x="362" y="21"/>
                    <a:pt x="436" y="43"/>
                  </a:cubicBezTo>
                </a:path>
              </a:pathLst>
            </a:custGeom>
            <a:gradFill rotWithShape="1">
              <a:gsLst>
                <a:gs pos="0">
                  <a:srgbClr val="F8F8F8"/>
                </a:gs>
                <a:gs pos="50000">
                  <a:schemeClr val="bg1"/>
                </a:gs>
                <a:gs pos="100000">
                  <a:srgbClr val="F8F8F8"/>
                </a:gs>
              </a:gsLst>
              <a:lin ang="0" scaled="1"/>
            </a:gradFill>
            <a:ln w="9525" cap="flat" cmpd="sng">
              <a:solidFill>
                <a:schemeClr val="tx1"/>
              </a:solidFill>
              <a:prstDash val="solid"/>
              <a:miter lim="800000"/>
              <a:headEnd type="none" w="med" len="med"/>
              <a:tailEnd type="none" w="med" len="med"/>
            </a:ln>
            <a:effectLst/>
          </p:spPr>
          <p:txBody>
            <a:bodyPr wrap="none"/>
            <a:lstStyle/>
            <a:p>
              <a:pPr>
                <a:defRPr/>
              </a:pPr>
              <a:endParaRPr lang="en-US">
                <a:latin typeface="Arial" charset="0"/>
                <a:cs typeface="+mn-cs"/>
              </a:endParaRPr>
            </a:p>
          </p:txBody>
        </p:sp>
        <p:sp>
          <p:nvSpPr>
            <p:cNvPr id="107651" name="Rectangle 131"/>
            <p:cNvSpPr>
              <a:spLocks noChangeArrowheads="1"/>
            </p:cNvSpPr>
            <p:nvPr/>
          </p:nvSpPr>
          <p:spPr bwMode="auto">
            <a:xfrm>
              <a:off x="3177" y="1311"/>
              <a:ext cx="552" cy="56"/>
            </a:xfrm>
            <a:prstGeom prst="rect">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52" name="Oval 132"/>
            <p:cNvSpPr>
              <a:spLocks noChangeArrowheads="1"/>
            </p:cNvSpPr>
            <p:nvPr/>
          </p:nvSpPr>
          <p:spPr bwMode="auto">
            <a:xfrm rot="16200000">
              <a:off x="3119" y="1326"/>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07653" name="Oval 133"/>
            <p:cNvSpPr>
              <a:spLocks noChangeArrowheads="1"/>
            </p:cNvSpPr>
            <p:nvPr/>
          </p:nvSpPr>
          <p:spPr bwMode="auto">
            <a:xfrm rot="16200000">
              <a:off x="3693" y="1325"/>
              <a:ext cx="83" cy="93"/>
            </a:xfrm>
            <a:prstGeom prst="ellipse">
              <a:avLst/>
            </a:prstGeom>
            <a:gradFill rotWithShape="1">
              <a:gsLst>
                <a:gs pos="0">
                  <a:srgbClr val="F8F8F8"/>
                </a:gs>
                <a:gs pos="50000">
                  <a:schemeClr val="bg1"/>
                </a:gs>
                <a:gs pos="100000">
                  <a:srgbClr val="F8F8F8"/>
                </a:gs>
              </a:gsLst>
              <a:lin ang="0" scaled="1"/>
            </a:gra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16491" name="Line 134"/>
            <p:cNvSpPr>
              <a:spLocks noChangeShapeType="1"/>
            </p:cNvSpPr>
            <p:nvPr/>
          </p:nvSpPr>
          <p:spPr bwMode="auto">
            <a:xfrm>
              <a:off x="3178" y="1413"/>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92" name="Line 135"/>
            <p:cNvSpPr>
              <a:spLocks noChangeShapeType="1"/>
            </p:cNvSpPr>
            <p:nvPr/>
          </p:nvSpPr>
          <p:spPr bwMode="auto">
            <a:xfrm>
              <a:off x="3179" y="1331"/>
              <a:ext cx="55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93" name="Line 136"/>
            <p:cNvSpPr>
              <a:spLocks noChangeShapeType="1"/>
            </p:cNvSpPr>
            <p:nvPr/>
          </p:nvSpPr>
          <p:spPr bwMode="auto">
            <a:xfrm>
              <a:off x="3250" y="1412"/>
              <a:ext cx="30" cy="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94" name="Line 137"/>
            <p:cNvSpPr>
              <a:spLocks noChangeShapeType="1"/>
            </p:cNvSpPr>
            <p:nvPr/>
          </p:nvSpPr>
          <p:spPr bwMode="auto">
            <a:xfrm flipH="1">
              <a:off x="3637" y="1412"/>
              <a:ext cx="33" cy="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7658" name="Rectangle 138"/>
            <p:cNvSpPr>
              <a:spLocks noChangeArrowheads="1"/>
            </p:cNvSpPr>
            <p:nvPr/>
          </p:nvSpPr>
          <p:spPr bwMode="auto">
            <a:xfrm>
              <a:off x="3165" y="1336"/>
              <a:ext cx="571" cy="75"/>
            </a:xfrm>
            <a:prstGeom prst="rect">
              <a:avLst/>
            </a:prstGeom>
            <a:gradFill rotWithShape="1">
              <a:gsLst>
                <a:gs pos="0">
                  <a:srgbClr val="F8F8F8"/>
                </a:gs>
                <a:gs pos="50000">
                  <a:schemeClr val="bg1"/>
                </a:gs>
                <a:gs pos="100000">
                  <a:srgbClr val="F8F8F8"/>
                </a:gs>
              </a:gsLst>
              <a:lin ang="0" scaled="1"/>
            </a:gradFill>
            <a:ln w="9525">
              <a:noFill/>
              <a:miter lim="800000"/>
              <a:headEnd/>
              <a:tailEnd/>
            </a:ln>
            <a:effectLst/>
          </p:spPr>
          <p:txBody>
            <a:bodyPr wrap="none" anchor="ctr"/>
            <a:lstStyle/>
            <a:p>
              <a:pPr>
                <a:defRPr/>
              </a:pPr>
              <a:endParaRPr lang="en-US">
                <a:latin typeface="Arial" charset="0"/>
                <a:cs typeface="+mn-cs"/>
              </a:endParaRPr>
            </a:p>
          </p:txBody>
        </p:sp>
      </p:grpSp>
    </p:spTree>
    <p:extLst>
      <p:ext uri="{BB962C8B-B14F-4D97-AF65-F5344CB8AC3E}">
        <p14:creationId xmlns:p14="http://schemas.microsoft.com/office/powerpoint/2010/main" val="31425986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7533"/>
                                        </p:tgtEl>
                                        <p:attrNameLst>
                                          <p:attrName>style.visibility</p:attrName>
                                        </p:attrNameLst>
                                      </p:cBhvr>
                                      <p:to>
                                        <p:strVal val="visible"/>
                                      </p:to>
                                    </p:set>
                                    <p:anim calcmode="lin" valueType="num">
                                      <p:cBhvr>
                                        <p:cTn id="19" dur="1000" fill="hold"/>
                                        <p:tgtEl>
                                          <p:spTgt spid="107533"/>
                                        </p:tgtEl>
                                        <p:attrNameLst>
                                          <p:attrName>ppt_w</p:attrName>
                                        </p:attrNameLst>
                                      </p:cBhvr>
                                      <p:tavLst>
                                        <p:tav tm="0">
                                          <p:val>
                                            <p:fltVal val="0"/>
                                          </p:val>
                                        </p:tav>
                                        <p:tav tm="100000">
                                          <p:val>
                                            <p:strVal val="#ppt_w"/>
                                          </p:val>
                                        </p:tav>
                                      </p:tavLst>
                                    </p:anim>
                                    <p:anim calcmode="lin" valueType="num">
                                      <p:cBhvr>
                                        <p:cTn id="20" dur="1000" fill="hold"/>
                                        <p:tgtEl>
                                          <p:spTgt spid="107533"/>
                                        </p:tgtEl>
                                        <p:attrNameLst>
                                          <p:attrName>ppt_h</p:attrName>
                                        </p:attrNameLst>
                                      </p:cBhvr>
                                      <p:tavLst>
                                        <p:tav tm="0">
                                          <p:val>
                                            <p:fltVal val="0"/>
                                          </p:val>
                                        </p:tav>
                                        <p:tav tm="100000">
                                          <p:val>
                                            <p:strVal val="#ppt_h"/>
                                          </p:val>
                                        </p:tav>
                                      </p:tavLst>
                                    </p:anim>
                                    <p:anim calcmode="lin" valueType="num">
                                      <p:cBhvr>
                                        <p:cTn id="21" dur="1000" fill="hold"/>
                                        <p:tgtEl>
                                          <p:spTgt spid="10753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75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autoUpdateAnimBg="0"/>
      <p:bldP spid="107532" grpId="0" autoUpdateAnimBg="0"/>
      <p:bldP spid="107533" grpId="0" autoUpdateAnimBg="0"/>
      <p:bldP spid="1075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eaLnBrk="1" hangingPunct="1"/>
            <a:r>
              <a:rPr lang="en-US" sz="4800" smtClean="0">
                <a:latin typeface="Blackletter686 BT"/>
              </a:rPr>
              <a:t>Mixture   vs.  </a:t>
            </a:r>
            <a:r>
              <a:rPr lang="en-US" smtClean="0"/>
              <a:t>Compound</a:t>
            </a:r>
          </a:p>
        </p:txBody>
      </p:sp>
      <p:sp>
        <p:nvSpPr>
          <p:cNvPr id="17411" name="Rectangle 3"/>
          <p:cNvSpPr>
            <a:spLocks noChangeArrowheads="1"/>
          </p:cNvSpPr>
          <p:nvPr/>
        </p:nvSpPr>
        <p:spPr bwMode="auto">
          <a:xfrm>
            <a:off x="2514600" y="3429000"/>
            <a:ext cx="1066800" cy="838200"/>
          </a:xfrm>
          <a:prstGeom prst="rect">
            <a:avLst/>
          </a:prstGeom>
          <a:solidFill>
            <a:srgbClr val="DDDDDD">
              <a:alpha val="50195"/>
            </a:srgbClr>
          </a:solidFill>
          <a:ln w="9525">
            <a:solidFill>
              <a:schemeClr val="tx1"/>
            </a:solidFill>
            <a:miter lim="800000"/>
            <a:headEnd/>
            <a:tailEnd/>
          </a:ln>
        </p:spPr>
        <p:txBody>
          <a:bodyPr wrap="none" anchor="ctr"/>
          <a:lstStyle/>
          <a:p>
            <a:pPr algn="ctr"/>
            <a:r>
              <a:rPr lang="en-US" sz="1600">
                <a:solidFill>
                  <a:schemeClr val="tx2"/>
                </a:solidFill>
              </a:rPr>
              <a:t> Mixture</a:t>
            </a:r>
          </a:p>
        </p:txBody>
      </p:sp>
      <p:sp>
        <p:nvSpPr>
          <p:cNvPr id="17412" name="Oval 4"/>
          <p:cNvSpPr>
            <a:spLocks noChangeArrowheads="1"/>
          </p:cNvSpPr>
          <p:nvPr/>
        </p:nvSpPr>
        <p:spPr bwMode="auto">
          <a:xfrm>
            <a:off x="7086600" y="18288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Fixed</a:t>
            </a:r>
          </a:p>
          <a:p>
            <a:pPr algn="ctr"/>
            <a:r>
              <a:rPr lang="en-US" sz="1400"/>
              <a:t>Composition</a:t>
            </a:r>
          </a:p>
        </p:txBody>
      </p:sp>
      <p:sp>
        <p:nvSpPr>
          <p:cNvPr id="17413" name="Oval 5"/>
          <p:cNvSpPr>
            <a:spLocks noChangeArrowheads="1"/>
          </p:cNvSpPr>
          <p:nvPr/>
        </p:nvSpPr>
        <p:spPr bwMode="auto">
          <a:xfrm>
            <a:off x="7086600" y="3276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Bonds </a:t>
            </a:r>
          </a:p>
          <a:p>
            <a:pPr algn="ctr"/>
            <a:r>
              <a:rPr lang="en-US" sz="1400"/>
              <a:t>between</a:t>
            </a:r>
          </a:p>
          <a:p>
            <a:pPr algn="ctr"/>
            <a:r>
              <a:rPr lang="en-US" sz="1400"/>
              <a:t>components</a:t>
            </a:r>
          </a:p>
        </p:txBody>
      </p:sp>
      <p:sp>
        <p:nvSpPr>
          <p:cNvPr id="17414" name="Oval 6"/>
          <p:cNvSpPr>
            <a:spLocks noChangeArrowheads="1"/>
          </p:cNvSpPr>
          <p:nvPr/>
        </p:nvSpPr>
        <p:spPr bwMode="auto">
          <a:xfrm>
            <a:off x="7086600" y="4800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Can ONLY be</a:t>
            </a:r>
          </a:p>
          <a:p>
            <a:pPr algn="ctr"/>
            <a:r>
              <a:rPr lang="en-US" sz="1400"/>
              <a:t>separated by</a:t>
            </a:r>
          </a:p>
          <a:p>
            <a:pPr algn="ctr"/>
            <a:r>
              <a:rPr lang="en-US" sz="1400"/>
              <a:t>chemical means</a:t>
            </a:r>
          </a:p>
        </p:txBody>
      </p:sp>
      <p:sp>
        <p:nvSpPr>
          <p:cNvPr id="17415" name="Oval 7"/>
          <p:cNvSpPr>
            <a:spLocks noChangeArrowheads="1"/>
          </p:cNvSpPr>
          <p:nvPr/>
        </p:nvSpPr>
        <p:spPr bwMode="auto">
          <a:xfrm>
            <a:off x="533400" y="18288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Variable</a:t>
            </a:r>
          </a:p>
          <a:p>
            <a:pPr algn="ctr"/>
            <a:r>
              <a:rPr lang="en-US" sz="1400"/>
              <a:t>Composition</a:t>
            </a:r>
          </a:p>
        </p:txBody>
      </p:sp>
      <p:sp>
        <p:nvSpPr>
          <p:cNvPr id="17416" name="Oval 8"/>
          <p:cNvSpPr>
            <a:spLocks noChangeArrowheads="1"/>
          </p:cNvSpPr>
          <p:nvPr/>
        </p:nvSpPr>
        <p:spPr bwMode="auto">
          <a:xfrm>
            <a:off x="533400" y="3276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No bonds</a:t>
            </a:r>
          </a:p>
          <a:p>
            <a:pPr algn="ctr"/>
            <a:r>
              <a:rPr lang="en-US" sz="1400"/>
              <a:t>between</a:t>
            </a:r>
          </a:p>
          <a:p>
            <a:pPr algn="ctr"/>
            <a:r>
              <a:rPr lang="en-US" sz="1400"/>
              <a:t>components</a:t>
            </a:r>
          </a:p>
        </p:txBody>
      </p:sp>
      <p:sp>
        <p:nvSpPr>
          <p:cNvPr id="17417" name="Oval 9"/>
          <p:cNvSpPr>
            <a:spLocks noChangeArrowheads="1"/>
          </p:cNvSpPr>
          <p:nvPr/>
        </p:nvSpPr>
        <p:spPr bwMode="auto">
          <a:xfrm>
            <a:off x="533400" y="4800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Can be</a:t>
            </a:r>
          </a:p>
          <a:p>
            <a:pPr algn="ctr"/>
            <a:r>
              <a:rPr lang="en-US" sz="1400"/>
              <a:t>separated by</a:t>
            </a:r>
          </a:p>
          <a:p>
            <a:pPr algn="ctr"/>
            <a:r>
              <a:rPr lang="en-US" sz="1400"/>
              <a:t>physical means</a:t>
            </a:r>
          </a:p>
        </p:txBody>
      </p:sp>
      <p:sp>
        <p:nvSpPr>
          <p:cNvPr id="17418" name="Text Box 10"/>
          <p:cNvSpPr txBox="1">
            <a:spLocks noChangeArrowheads="1"/>
          </p:cNvSpPr>
          <p:nvPr/>
        </p:nvSpPr>
        <p:spPr bwMode="auto">
          <a:xfrm>
            <a:off x="4292600" y="1219200"/>
            <a:ext cx="73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Alike</a:t>
            </a:r>
          </a:p>
        </p:txBody>
      </p:sp>
      <p:sp>
        <p:nvSpPr>
          <p:cNvPr id="17419" name="Text Box 11"/>
          <p:cNvSpPr txBox="1">
            <a:spLocks noChangeArrowheads="1"/>
          </p:cNvSpPr>
          <p:nvPr/>
        </p:nvSpPr>
        <p:spPr bwMode="auto">
          <a:xfrm>
            <a:off x="7391400" y="127317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Different</a:t>
            </a:r>
          </a:p>
        </p:txBody>
      </p:sp>
      <p:sp>
        <p:nvSpPr>
          <p:cNvPr id="17420" name="Oval 12"/>
          <p:cNvSpPr>
            <a:spLocks noChangeArrowheads="1"/>
          </p:cNvSpPr>
          <p:nvPr/>
        </p:nvSpPr>
        <p:spPr bwMode="auto">
          <a:xfrm>
            <a:off x="3962400" y="32766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r>
              <a:rPr lang="en-US" sz="1400"/>
              <a:t>Contain </a:t>
            </a:r>
          </a:p>
          <a:p>
            <a:pPr algn="ctr"/>
            <a:r>
              <a:rPr lang="en-US" sz="1400"/>
              <a:t>two or more</a:t>
            </a:r>
          </a:p>
          <a:p>
            <a:pPr algn="ctr"/>
            <a:r>
              <a:rPr lang="en-US" sz="1400"/>
              <a:t>elements</a:t>
            </a:r>
          </a:p>
        </p:txBody>
      </p:sp>
      <p:sp>
        <p:nvSpPr>
          <p:cNvPr id="17421" name="Oval 13"/>
          <p:cNvSpPr>
            <a:spLocks noChangeArrowheads="1"/>
          </p:cNvSpPr>
          <p:nvPr/>
        </p:nvSpPr>
        <p:spPr bwMode="auto">
          <a:xfrm>
            <a:off x="3962400" y="48006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r>
              <a:rPr lang="en-US" sz="1400"/>
              <a:t>Can be</a:t>
            </a:r>
          </a:p>
          <a:p>
            <a:pPr algn="ctr"/>
            <a:r>
              <a:rPr lang="en-US" sz="1400"/>
              <a:t>separated </a:t>
            </a:r>
          </a:p>
          <a:p>
            <a:pPr algn="ctr"/>
            <a:r>
              <a:rPr lang="en-US" sz="1400"/>
              <a:t>into</a:t>
            </a:r>
          </a:p>
          <a:p>
            <a:pPr algn="ctr"/>
            <a:r>
              <a:rPr lang="en-US" sz="1400"/>
              <a:t>elements</a:t>
            </a:r>
          </a:p>
        </p:txBody>
      </p:sp>
      <p:sp>
        <p:nvSpPr>
          <p:cNvPr id="17422" name="Oval 14"/>
          <p:cNvSpPr>
            <a:spLocks noChangeArrowheads="1"/>
          </p:cNvSpPr>
          <p:nvPr/>
        </p:nvSpPr>
        <p:spPr bwMode="auto">
          <a:xfrm>
            <a:off x="3962400" y="16764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r>
              <a:rPr lang="en-US" sz="1400"/>
              <a:t>Involve</a:t>
            </a:r>
          </a:p>
          <a:p>
            <a:pPr algn="ctr"/>
            <a:r>
              <a:rPr lang="en-US" sz="1400"/>
              <a:t>substances</a:t>
            </a:r>
          </a:p>
        </p:txBody>
      </p:sp>
      <p:sp>
        <p:nvSpPr>
          <p:cNvPr id="17423" name="Rectangle 15"/>
          <p:cNvSpPr>
            <a:spLocks noChangeArrowheads="1"/>
          </p:cNvSpPr>
          <p:nvPr/>
        </p:nvSpPr>
        <p:spPr bwMode="auto">
          <a:xfrm>
            <a:off x="5638800" y="3429000"/>
            <a:ext cx="1066800" cy="838200"/>
          </a:xfrm>
          <a:prstGeom prst="rect">
            <a:avLst/>
          </a:prstGeom>
          <a:solidFill>
            <a:srgbClr val="DDDDDD">
              <a:alpha val="50195"/>
            </a:srgbClr>
          </a:solidFill>
          <a:ln w="9525">
            <a:solidFill>
              <a:schemeClr val="tx1"/>
            </a:solidFill>
            <a:miter lim="800000"/>
            <a:headEnd/>
            <a:tailEnd/>
          </a:ln>
        </p:spPr>
        <p:txBody>
          <a:bodyPr wrap="none" anchor="ctr"/>
          <a:lstStyle/>
          <a:p>
            <a:pPr algn="ctr"/>
            <a:r>
              <a:rPr lang="en-US" sz="1600">
                <a:solidFill>
                  <a:schemeClr val="tx2"/>
                </a:solidFill>
              </a:rPr>
              <a:t>Compound</a:t>
            </a:r>
          </a:p>
        </p:txBody>
      </p:sp>
      <p:sp>
        <p:nvSpPr>
          <p:cNvPr id="17424" name="Text Box 16"/>
          <p:cNvSpPr txBox="1">
            <a:spLocks noChangeArrowheads="1"/>
          </p:cNvSpPr>
          <p:nvPr/>
        </p:nvSpPr>
        <p:spPr bwMode="auto">
          <a:xfrm>
            <a:off x="762000" y="127317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Different</a:t>
            </a:r>
          </a:p>
        </p:txBody>
      </p:sp>
      <p:sp>
        <p:nvSpPr>
          <p:cNvPr id="17425" name="Text Box 17"/>
          <p:cNvSpPr txBox="1">
            <a:spLocks noChangeArrowheads="1"/>
          </p:cNvSpPr>
          <p:nvPr/>
        </p:nvSpPr>
        <p:spPr bwMode="auto">
          <a:xfrm>
            <a:off x="2622550" y="2955925"/>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Topic</a:t>
            </a:r>
          </a:p>
        </p:txBody>
      </p:sp>
      <p:sp>
        <p:nvSpPr>
          <p:cNvPr id="17426" name="Text Box 18"/>
          <p:cNvSpPr txBox="1">
            <a:spLocks noChangeArrowheads="1"/>
          </p:cNvSpPr>
          <p:nvPr/>
        </p:nvSpPr>
        <p:spPr bwMode="auto">
          <a:xfrm>
            <a:off x="5746750" y="2955925"/>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Topic</a:t>
            </a:r>
          </a:p>
        </p:txBody>
      </p:sp>
      <p:sp>
        <p:nvSpPr>
          <p:cNvPr id="17427" name="Line 19"/>
          <p:cNvSpPr>
            <a:spLocks noChangeShapeType="1"/>
          </p:cNvSpPr>
          <p:nvPr/>
        </p:nvSpPr>
        <p:spPr bwMode="auto">
          <a:xfrm>
            <a:off x="1905000" y="2743200"/>
            <a:ext cx="6096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0"/>
          <p:cNvSpPr>
            <a:spLocks noChangeShapeType="1"/>
          </p:cNvSpPr>
          <p:nvPr/>
        </p:nvSpPr>
        <p:spPr bwMode="auto">
          <a:xfrm>
            <a:off x="2057400" y="38862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21"/>
          <p:cNvSpPr>
            <a:spLocks noChangeShapeType="1"/>
          </p:cNvSpPr>
          <p:nvPr/>
        </p:nvSpPr>
        <p:spPr bwMode="auto">
          <a:xfrm flipV="1">
            <a:off x="1905000" y="4267200"/>
            <a:ext cx="6096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22"/>
          <p:cNvSpPr>
            <a:spLocks noChangeShapeType="1"/>
          </p:cNvSpPr>
          <p:nvPr/>
        </p:nvSpPr>
        <p:spPr bwMode="auto">
          <a:xfrm flipV="1">
            <a:off x="3581400" y="2819400"/>
            <a:ext cx="6096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23"/>
          <p:cNvSpPr>
            <a:spLocks noChangeShapeType="1"/>
          </p:cNvSpPr>
          <p:nvPr/>
        </p:nvSpPr>
        <p:spPr bwMode="auto">
          <a:xfrm>
            <a:off x="3581400" y="38862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24"/>
          <p:cNvSpPr>
            <a:spLocks noChangeShapeType="1"/>
          </p:cNvSpPr>
          <p:nvPr/>
        </p:nvSpPr>
        <p:spPr bwMode="auto">
          <a:xfrm>
            <a:off x="3581400" y="4267200"/>
            <a:ext cx="6096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5"/>
          <p:cNvSpPr>
            <a:spLocks noChangeShapeType="1"/>
          </p:cNvSpPr>
          <p:nvPr/>
        </p:nvSpPr>
        <p:spPr bwMode="auto">
          <a:xfrm>
            <a:off x="5105400" y="2743200"/>
            <a:ext cx="5334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6"/>
          <p:cNvSpPr>
            <a:spLocks noChangeShapeType="1"/>
          </p:cNvSpPr>
          <p:nvPr/>
        </p:nvSpPr>
        <p:spPr bwMode="auto">
          <a:xfrm>
            <a:off x="5257800" y="38862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27"/>
          <p:cNvSpPr>
            <a:spLocks noChangeShapeType="1"/>
          </p:cNvSpPr>
          <p:nvPr/>
        </p:nvSpPr>
        <p:spPr bwMode="auto">
          <a:xfrm flipV="1">
            <a:off x="5105400" y="4267200"/>
            <a:ext cx="5334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28"/>
          <p:cNvSpPr>
            <a:spLocks noChangeShapeType="1"/>
          </p:cNvSpPr>
          <p:nvPr/>
        </p:nvSpPr>
        <p:spPr bwMode="auto">
          <a:xfrm flipV="1">
            <a:off x="6705600" y="2743200"/>
            <a:ext cx="5334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29"/>
          <p:cNvSpPr>
            <a:spLocks noChangeShapeType="1"/>
          </p:cNvSpPr>
          <p:nvPr/>
        </p:nvSpPr>
        <p:spPr bwMode="auto">
          <a:xfrm>
            <a:off x="6705600" y="38862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30"/>
          <p:cNvSpPr>
            <a:spLocks noChangeShapeType="1"/>
          </p:cNvSpPr>
          <p:nvPr/>
        </p:nvSpPr>
        <p:spPr bwMode="auto">
          <a:xfrm>
            <a:off x="6705600" y="4267200"/>
            <a:ext cx="6096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AutoShape 3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8386864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8077200" cy="609600"/>
          </a:xfrm>
        </p:spPr>
        <p:txBody>
          <a:bodyPr/>
          <a:lstStyle/>
          <a:p>
            <a:pPr eaLnBrk="1" hangingPunct="1"/>
            <a:r>
              <a:rPr lang="en-US" sz="3600" u="sng" dirty="0" smtClean="0">
                <a:solidFill>
                  <a:srgbClr val="990000"/>
                </a:solidFill>
                <a:latin typeface="Times New Roman" pitchFamily="18" charset="0"/>
              </a:rPr>
              <a:t>Chromatography</a:t>
            </a:r>
            <a:endParaRPr lang="en-US" sz="3600" u="sng" dirty="0" smtClean="0">
              <a:solidFill>
                <a:srgbClr val="990000"/>
              </a:solidFill>
              <a:latin typeface="Times New Roman" pitchFamily="18" charset="0"/>
            </a:endParaRPr>
          </a:p>
        </p:txBody>
      </p:sp>
      <p:sp>
        <p:nvSpPr>
          <p:cNvPr id="31747" name="Rectangle 3"/>
          <p:cNvSpPr>
            <a:spLocks noGrp="1" noChangeArrowheads="1"/>
          </p:cNvSpPr>
          <p:nvPr>
            <p:ph type="body" idx="1"/>
          </p:nvPr>
        </p:nvSpPr>
        <p:spPr>
          <a:xfrm>
            <a:off x="228600" y="685800"/>
            <a:ext cx="8915400" cy="6019800"/>
          </a:xfrm>
        </p:spPr>
        <p:txBody>
          <a:bodyPr/>
          <a:lstStyle/>
          <a:p>
            <a:pPr algn="just" eaLnBrk="1" hangingPunct="1">
              <a:spcBef>
                <a:spcPct val="50000"/>
              </a:spcBef>
            </a:pPr>
            <a:r>
              <a:rPr lang="en-US" sz="2400" dirty="0" smtClean="0">
                <a:latin typeface="Times New Roman" pitchFamily="18" charset="0"/>
              </a:rPr>
              <a:t> </a:t>
            </a:r>
            <a:r>
              <a:rPr lang="en-US" sz="2400" dirty="0" smtClean="0">
                <a:latin typeface="Times New Roman" pitchFamily="18" charset="0"/>
                <a:cs typeface="Times New Roman" panose="02020603050405020304" pitchFamily="18" charset="0"/>
              </a:rPr>
              <a:t>One way to separate a _________ and ___________ is by </a:t>
            </a:r>
            <a:r>
              <a:rPr lang="en-US" sz="2400" dirty="0" smtClean="0">
                <a:solidFill>
                  <a:schemeClr val="accent2"/>
                </a:solidFill>
                <a:latin typeface="Times New Roman" pitchFamily="18" charset="0"/>
                <a:cs typeface="Times New Roman" panose="02020603050405020304" pitchFamily="18" charset="0"/>
              </a:rPr>
              <a:t>chromatography</a:t>
            </a:r>
            <a:r>
              <a:rPr lang="en-US" sz="2400" dirty="0" smtClean="0">
                <a:latin typeface="Times New Roman" pitchFamily="18" charset="0"/>
                <a:cs typeface="Times New Roman" panose="02020603050405020304" pitchFamily="18" charset="0"/>
              </a:rPr>
              <a:t>. It </a:t>
            </a:r>
            <a:r>
              <a:rPr lang="en-US" altLang="en-US" sz="2400" dirty="0" smtClean="0">
                <a:latin typeface="Times New Roman" pitchFamily="18" charset="0"/>
                <a:cs typeface="Times New Roman" pitchFamily="18" charset="0"/>
              </a:rPr>
              <a:t>is </a:t>
            </a:r>
            <a:r>
              <a:rPr lang="en-US" altLang="en-US" sz="2400" dirty="0">
                <a:latin typeface="Times New Roman" pitchFamily="18" charset="0"/>
                <a:cs typeface="Times New Roman" pitchFamily="18" charset="0"/>
              </a:rPr>
              <a:t>the </a:t>
            </a:r>
            <a:r>
              <a:rPr lang="en-US" altLang="en-US" sz="2400" b="1" dirty="0">
                <a:latin typeface="Times New Roman" pitchFamily="18" charset="0"/>
                <a:cs typeface="Times New Roman" pitchFamily="18" charset="0"/>
              </a:rPr>
              <a:t>physical separation </a:t>
            </a:r>
            <a:r>
              <a:rPr lang="en-US" altLang="en-US" sz="2400" dirty="0">
                <a:latin typeface="Times New Roman" pitchFamily="18" charset="0"/>
                <a:cs typeface="Times New Roman" pitchFamily="18" charset="0"/>
              </a:rPr>
              <a:t>of a mixture into its </a:t>
            </a:r>
            <a:r>
              <a:rPr lang="en-US" altLang="en-US" sz="2400" b="1" dirty="0">
                <a:latin typeface="Times New Roman" pitchFamily="18" charset="0"/>
                <a:cs typeface="Times New Roman" pitchFamily="18" charset="0"/>
              </a:rPr>
              <a:t>individual components</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It involves using a solvent to pass through the mixture. </a:t>
            </a:r>
            <a:r>
              <a:rPr lang="en-US" sz="2400" b="1" dirty="0">
                <a:latin typeface="Times New Roman" panose="02020603050405020304" pitchFamily="18" charset="0"/>
                <a:cs typeface="Times New Roman" panose="02020603050405020304" pitchFamily="18" charset="0"/>
              </a:rPr>
              <a:t>What solvent should I use?</a:t>
            </a:r>
            <a:r>
              <a:rPr lang="en-US" sz="2400" dirty="0">
                <a:latin typeface="Times New Roman" panose="02020603050405020304" pitchFamily="18" charset="0"/>
                <a:cs typeface="Times New Roman" panose="02020603050405020304" pitchFamily="18" charset="0"/>
              </a:rPr>
              <a:t> The solvent used depends upon the solubility of the mixture you are trying to separate. </a:t>
            </a:r>
            <a:r>
              <a:rPr lang="en-US" sz="2400" dirty="0" smtClean="0">
                <a:latin typeface="Times New Roman" panose="02020603050405020304" pitchFamily="18" charset="0"/>
                <a:cs typeface="Times New Roman" panose="02020603050405020304" pitchFamily="18" charset="0"/>
              </a:rPr>
              <a:t>Examples are water</a:t>
            </a:r>
            <a:r>
              <a:rPr lang="en-US" sz="2400" dirty="0">
                <a:latin typeface="Times New Roman" panose="02020603050405020304" pitchFamily="18" charset="0"/>
                <a:cs typeface="Times New Roman" panose="02020603050405020304" pitchFamily="18" charset="0"/>
              </a:rPr>
              <a:t>, isopropyl alcohol, ethyl alcohol, acetone, and petroleum ether. </a:t>
            </a:r>
            <a:r>
              <a:rPr lang="en-US" altLang="en-US" sz="2400" dirty="0">
                <a:latin typeface="Times New Roman" pitchFamily="18" charset="0"/>
                <a:cs typeface="Times New Roman" pitchFamily="18" charset="0"/>
              </a:rPr>
              <a:t> </a:t>
            </a:r>
          </a:p>
          <a:p>
            <a:pPr algn="just" eaLnBrk="1" hangingPunct="1">
              <a:spcBef>
                <a:spcPct val="50000"/>
              </a:spcBef>
            </a:pPr>
            <a:endParaRPr lang="en-US" altLang="en-US" sz="2400" dirty="0">
              <a:latin typeface="Times New Roman" pitchFamily="18" charset="0"/>
              <a:cs typeface="Times New Roman" pitchFamily="18" charset="0"/>
            </a:endParaRPr>
          </a:p>
          <a:p>
            <a:pPr algn="ctr" eaLnBrk="1" hangingPunct="1">
              <a:spcBef>
                <a:spcPct val="0"/>
              </a:spcBef>
              <a:spcAft>
                <a:spcPct val="50000"/>
              </a:spcAft>
              <a:buSzPct val="150000"/>
              <a:buFontTx/>
              <a:buNone/>
            </a:pPr>
            <a:r>
              <a:rPr lang="en-US" sz="2400" dirty="0" smtClean="0">
                <a:latin typeface="Times New Roman" pitchFamily="18" charset="0"/>
              </a:rPr>
              <a:t> </a:t>
            </a:r>
          </a:p>
        </p:txBody>
      </p:sp>
      <p:sp>
        <p:nvSpPr>
          <p:cNvPr id="11270" name="Text Box 6"/>
          <p:cNvSpPr txBox="1">
            <a:spLocks noChangeArrowheads="1"/>
          </p:cNvSpPr>
          <p:nvPr/>
        </p:nvSpPr>
        <p:spPr bwMode="auto">
          <a:xfrm>
            <a:off x="3810000" y="677917"/>
            <a:ext cx="1828800" cy="457200"/>
          </a:xfrm>
          <a:prstGeom prst="rect">
            <a:avLst/>
          </a:prstGeom>
          <a:noFill/>
          <a:ln w="9525">
            <a:noFill/>
            <a:miter lim="800000"/>
            <a:headEnd/>
            <a:tailEnd/>
          </a:ln>
          <a:effectLst/>
        </p:spPr>
        <p:txBody>
          <a:bodyPr>
            <a:spAutoFit/>
          </a:bodyPr>
          <a:lstStyle/>
          <a:p>
            <a:pPr algn="ctr">
              <a:spcBef>
                <a:spcPct val="50000"/>
              </a:spcBef>
            </a:pPr>
            <a:r>
              <a:rPr lang="en-US" sz="2400" dirty="0" smtClean="0">
                <a:solidFill>
                  <a:srgbClr val="6600CC"/>
                </a:solidFill>
                <a:latin typeface="Times New Roman" pitchFamily="18" charset="0"/>
              </a:rPr>
              <a:t>inks</a:t>
            </a:r>
            <a:endParaRPr lang="en-US" sz="2400" dirty="0">
              <a:solidFill>
                <a:srgbClr val="6600CC"/>
              </a:solidFill>
              <a:latin typeface="Times New Roman" pitchFamily="18" charset="0"/>
            </a:endParaRPr>
          </a:p>
        </p:txBody>
      </p:sp>
      <p:sp>
        <p:nvSpPr>
          <p:cNvPr id="11271" name="Text Box 7"/>
          <p:cNvSpPr txBox="1">
            <a:spLocks noChangeArrowheads="1"/>
          </p:cNvSpPr>
          <p:nvPr/>
        </p:nvSpPr>
        <p:spPr bwMode="auto">
          <a:xfrm>
            <a:off x="6248400" y="6858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smtClean="0">
                <a:solidFill>
                  <a:srgbClr val="6600CC"/>
                </a:solidFill>
                <a:latin typeface="Times New Roman" pitchFamily="18" charset="0"/>
              </a:rPr>
              <a:t>dyes</a:t>
            </a:r>
            <a:endParaRPr lang="en-US" sz="2400" dirty="0">
              <a:solidFill>
                <a:srgbClr val="6600CC"/>
              </a:solidFill>
              <a:latin typeface="Times New Roman" pitchFamily="18"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4200"/>
            <a:ext cx="2624556" cy="354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381000" y="3429000"/>
            <a:ext cx="472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2400" b="1" dirty="0">
                <a:latin typeface="Times New Roman" pitchFamily="18" charset="0"/>
              </a:rPr>
              <a:t>Paper Chromatography</a:t>
            </a:r>
          </a:p>
          <a:p>
            <a:pPr algn="just" eaLnBrk="1" hangingPunct="1"/>
            <a:r>
              <a:rPr lang="en-US" altLang="en-US" sz="2400" dirty="0">
                <a:latin typeface="Times New Roman" pitchFamily="18" charset="0"/>
              </a:rPr>
              <a:t>Can be used to separate the components of inks, dyes, </a:t>
            </a:r>
            <a:r>
              <a:rPr lang="en-US" altLang="en-US" sz="2400" dirty="0" smtClean="0">
                <a:latin typeface="Times New Roman" pitchFamily="18" charset="0"/>
              </a:rPr>
              <a:t>plant compounds </a:t>
            </a:r>
            <a:r>
              <a:rPr lang="en-US" altLang="en-US" sz="2400" dirty="0">
                <a:latin typeface="Times New Roman" pitchFamily="18" charset="0"/>
              </a:rPr>
              <a:t>(chlorophyll), make-up, and many other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 calcmode="lin" valueType="num">
                                      <p:cBhvr>
                                        <p:cTn id="14" dur="500" fill="hold"/>
                                        <p:tgtEl>
                                          <p:spTgt spid="11271"/>
                                        </p:tgtEl>
                                        <p:attrNameLst>
                                          <p:attrName>ppt_w</p:attrName>
                                        </p:attrNameLst>
                                      </p:cBhvr>
                                      <p:tavLst>
                                        <p:tav tm="0">
                                          <p:val>
                                            <p:fltVal val="0"/>
                                          </p:val>
                                        </p:tav>
                                        <p:tav tm="100000">
                                          <p:val>
                                            <p:strVal val="#ppt_w"/>
                                          </p:val>
                                        </p:tav>
                                      </p:tavLst>
                                    </p:anim>
                                    <p:anim calcmode="lin" valueType="num">
                                      <p:cBhvr>
                                        <p:cTn id="15" dur="500" fill="hold"/>
                                        <p:tgtEl>
                                          <p:spTgt spid="11271"/>
                                        </p:tgtEl>
                                        <p:attrNameLst>
                                          <p:attrName>ppt_h</p:attrName>
                                        </p:attrNameLst>
                                      </p:cBhvr>
                                      <p:tavLst>
                                        <p:tav tm="0">
                                          <p:val>
                                            <p:fltVal val="0"/>
                                          </p:val>
                                        </p:tav>
                                        <p:tav tm="100000">
                                          <p:val>
                                            <p:strVal val="#ppt_h"/>
                                          </p:val>
                                        </p:tav>
                                      </p:tavLst>
                                    </p:anim>
                                    <p:animEffect transition="in" filter="fade">
                                      <p:cBhvr>
                                        <p:cTn id="16"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153400" cy="609600"/>
          </a:xfrm>
        </p:spPr>
        <p:txBody>
          <a:bodyPr/>
          <a:lstStyle/>
          <a:p>
            <a:pPr eaLnBrk="1" hangingPunct="1">
              <a:spcBef>
                <a:spcPct val="50000"/>
              </a:spcBef>
            </a:pPr>
            <a:r>
              <a:rPr lang="en-US" u="sng" dirty="0" smtClean="0">
                <a:solidFill>
                  <a:srgbClr val="990000"/>
                </a:solidFill>
                <a:latin typeface="Times New Roman" pitchFamily="18" charset="0"/>
              </a:rPr>
              <a:t>States of Matter</a:t>
            </a:r>
          </a:p>
        </p:txBody>
      </p:sp>
      <p:sp>
        <p:nvSpPr>
          <p:cNvPr id="3" name="Text Placeholder 2"/>
          <p:cNvSpPr>
            <a:spLocks noGrp="1"/>
          </p:cNvSpPr>
          <p:nvPr>
            <p:ph type="body" sz="half" idx="1"/>
          </p:nvPr>
        </p:nvSpPr>
        <p:spPr>
          <a:xfrm>
            <a:off x="381000" y="990600"/>
            <a:ext cx="8534400" cy="5135563"/>
          </a:xfrm>
        </p:spPr>
        <p:txBody>
          <a:bodyPr/>
          <a:lstStyle/>
          <a:p>
            <a:pPr eaLnBrk="1" hangingPunct="1">
              <a:spcAft>
                <a:spcPct val="50000"/>
              </a:spcAft>
              <a:buSzPct val="150000"/>
              <a:defRPr/>
            </a:pPr>
            <a:r>
              <a:rPr lang="en-US" sz="2400" dirty="0" smtClean="0">
                <a:latin typeface="Times New Roman" pitchFamily="18" charset="0"/>
              </a:rPr>
              <a:t>A _________ is a term used for the gaseous form of a substance that is normally a ________ or _______ at room temperature.) </a:t>
            </a:r>
          </a:p>
          <a:p>
            <a:pPr marL="0" indent="0" eaLnBrk="1" hangingPunct="1">
              <a:spcAft>
                <a:spcPct val="50000"/>
              </a:spcAft>
              <a:buSzPct val="150000"/>
              <a:buFontTx/>
              <a:buNone/>
              <a:defRPr/>
            </a:pPr>
            <a:r>
              <a:rPr lang="en-US" sz="2400" dirty="0" smtClean="0">
                <a:latin typeface="Times New Roman" pitchFamily="18" charset="0"/>
              </a:rPr>
              <a:t>		</a:t>
            </a:r>
            <a:r>
              <a:rPr lang="en-US" sz="2400" i="1" dirty="0" smtClean="0">
                <a:solidFill>
                  <a:srgbClr val="008000"/>
                </a:solidFill>
                <a:latin typeface="Times New Roman" pitchFamily="18" charset="0"/>
              </a:rPr>
              <a:t>Example:</a:t>
            </a:r>
            <a:r>
              <a:rPr lang="en-US" sz="2400" dirty="0" smtClean="0">
                <a:latin typeface="Times New Roman" pitchFamily="18" charset="0"/>
              </a:rPr>
              <a:t> _______ vapor (steam)</a:t>
            </a:r>
          </a:p>
          <a:p>
            <a:pPr marL="457200" indent="-457200" eaLnBrk="1" hangingPunct="1">
              <a:spcAft>
                <a:spcPct val="50000"/>
              </a:spcAft>
              <a:buSzPct val="150000"/>
              <a:buFont typeface="+mj-lt"/>
              <a:buAutoNum type="alphaUcPeriod" startAt="4"/>
              <a:defRPr/>
            </a:pPr>
            <a:r>
              <a:rPr lang="en-US" sz="2400" dirty="0">
                <a:latin typeface="Times New Roman" pitchFamily="18" charset="0"/>
              </a:rPr>
              <a:t> </a:t>
            </a:r>
            <a:r>
              <a:rPr lang="en-US" sz="2400" dirty="0" smtClean="0">
                <a:latin typeface="Times New Roman" pitchFamily="18" charset="0"/>
              </a:rPr>
              <a:t>There is a fourth state of matter called _________.  It consists of superheated “soup” of bits and pieces of atoms.  It only exists at temperatures above _____________ °C, so it is not found naturally on earth.  The two best </a:t>
            </a:r>
            <a:r>
              <a:rPr lang="en-US" sz="2400" dirty="0" smtClean="0">
                <a:latin typeface="Times New Roman" pitchFamily="18" charset="0"/>
                <a:cs typeface="Times New Roman" pitchFamily="18" charset="0"/>
              </a:rPr>
              <a:t>known locales for plasma are the interior of _________  and during the detonation of a hydrogen bomb.</a:t>
            </a:r>
            <a:endParaRPr lang="en-US" sz="2400" u="sng" dirty="0" smtClean="0">
              <a:latin typeface="Times New Roman" pitchFamily="18" charset="0"/>
              <a:cs typeface="Times New Roman" pitchFamily="18" charset="0"/>
            </a:endParaRPr>
          </a:p>
          <a:p>
            <a:pPr marL="0" indent="0" eaLnBrk="1" hangingPunct="1">
              <a:spcAft>
                <a:spcPct val="50000"/>
              </a:spcAft>
              <a:buSzPct val="150000"/>
              <a:buFontTx/>
              <a:buNone/>
              <a:defRPr/>
            </a:pPr>
            <a:endParaRPr lang="en-US" sz="2400" dirty="0" smtClean="0">
              <a:latin typeface="Times New Roman" pitchFamily="18" charset="0"/>
              <a:cs typeface="Times New Roman" pitchFamily="18" charset="0"/>
            </a:endParaRPr>
          </a:p>
          <a:p>
            <a:pPr eaLnBrk="1" hangingPunct="1">
              <a:defRPr/>
            </a:pPr>
            <a:endParaRPr lang="en-US" sz="2400" dirty="0" smtClean="0"/>
          </a:p>
        </p:txBody>
      </p:sp>
      <p:sp>
        <p:nvSpPr>
          <p:cNvPr id="5" name="Text Box 54"/>
          <p:cNvSpPr txBox="1">
            <a:spLocks noChangeArrowheads="1"/>
          </p:cNvSpPr>
          <p:nvPr/>
        </p:nvSpPr>
        <p:spPr bwMode="auto">
          <a:xfrm>
            <a:off x="762000" y="9906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chemeClr val="accent2"/>
                </a:solidFill>
                <a:latin typeface="Times New Roman" pitchFamily="18" charset="0"/>
              </a:rPr>
              <a:t>Vapor</a:t>
            </a:r>
          </a:p>
        </p:txBody>
      </p:sp>
      <p:sp>
        <p:nvSpPr>
          <p:cNvPr id="6" name="Text Box 55"/>
          <p:cNvSpPr txBox="1">
            <a:spLocks noChangeArrowheads="1"/>
          </p:cNvSpPr>
          <p:nvPr/>
        </p:nvSpPr>
        <p:spPr bwMode="auto">
          <a:xfrm>
            <a:off x="4313238" y="1346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solid</a:t>
            </a:r>
          </a:p>
        </p:txBody>
      </p:sp>
      <p:sp>
        <p:nvSpPr>
          <p:cNvPr id="7" name="Text Box 56"/>
          <p:cNvSpPr txBox="1">
            <a:spLocks noChangeArrowheads="1"/>
          </p:cNvSpPr>
          <p:nvPr/>
        </p:nvSpPr>
        <p:spPr bwMode="auto">
          <a:xfrm>
            <a:off x="2662238" y="133032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liquid</a:t>
            </a:r>
          </a:p>
        </p:txBody>
      </p:sp>
      <p:sp>
        <p:nvSpPr>
          <p:cNvPr id="8" name="Text Box 57"/>
          <p:cNvSpPr txBox="1">
            <a:spLocks noChangeArrowheads="1"/>
          </p:cNvSpPr>
          <p:nvPr/>
        </p:nvSpPr>
        <p:spPr bwMode="auto">
          <a:xfrm>
            <a:off x="3124200" y="19812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water</a:t>
            </a:r>
          </a:p>
        </p:txBody>
      </p:sp>
      <p:sp>
        <p:nvSpPr>
          <p:cNvPr id="9" name="Text Box 57"/>
          <p:cNvSpPr txBox="1">
            <a:spLocks noChangeArrowheads="1"/>
          </p:cNvSpPr>
          <p:nvPr/>
        </p:nvSpPr>
        <p:spPr bwMode="auto">
          <a:xfrm>
            <a:off x="5334000" y="2540000"/>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plasma</a:t>
            </a:r>
          </a:p>
        </p:txBody>
      </p:sp>
      <p:sp>
        <p:nvSpPr>
          <p:cNvPr id="10" name="Text Box 57"/>
          <p:cNvSpPr txBox="1">
            <a:spLocks noChangeArrowheads="1"/>
          </p:cNvSpPr>
          <p:nvPr/>
        </p:nvSpPr>
        <p:spPr bwMode="auto">
          <a:xfrm>
            <a:off x="3733800" y="3311525"/>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100,000</a:t>
            </a:r>
          </a:p>
        </p:txBody>
      </p:sp>
      <p:sp>
        <p:nvSpPr>
          <p:cNvPr id="11" name="Text Box 57"/>
          <p:cNvSpPr txBox="1">
            <a:spLocks noChangeArrowheads="1"/>
          </p:cNvSpPr>
          <p:nvPr/>
        </p:nvSpPr>
        <p:spPr bwMode="auto">
          <a:xfrm>
            <a:off x="2574925" y="4033838"/>
            <a:ext cx="1828800" cy="457200"/>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stars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143000" y="-76200"/>
            <a:ext cx="6934200" cy="641350"/>
          </a:xfrm>
          <a:prstGeom prst="rect">
            <a:avLst/>
          </a:prstGeom>
          <a:noFill/>
          <a:ln w="9525">
            <a:noFill/>
            <a:miter lim="800000"/>
            <a:headEnd/>
            <a:tailEnd/>
          </a:ln>
          <a:effectLst/>
        </p:spPr>
        <p:txBody>
          <a:bodyPr>
            <a:spAutoFit/>
          </a:bodyPr>
          <a:lstStyle/>
          <a:p>
            <a:pPr algn="ctr">
              <a:spcBef>
                <a:spcPct val="50000"/>
              </a:spcBef>
            </a:pPr>
            <a:r>
              <a:rPr lang="en-US" sz="3600" u="sng" dirty="0">
                <a:solidFill>
                  <a:srgbClr val="990000"/>
                </a:solidFill>
                <a:latin typeface="Times New Roman" pitchFamily="18" charset="0"/>
              </a:rPr>
              <a:t>States of Matter</a:t>
            </a:r>
          </a:p>
        </p:txBody>
      </p:sp>
      <p:pic>
        <p:nvPicPr>
          <p:cNvPr id="56370" name="Picture 50" descr="s, l ,gas"/>
          <p:cNvPicPr>
            <a:picLocks noGrp="1" noChangeAspect="1" noChangeArrowheads="1"/>
          </p:cNvPicPr>
          <p:nvPr>
            <p:ph/>
          </p:nvPr>
        </p:nvPicPr>
        <p:blipFill>
          <a:blip r:embed="rId3" cstate="print"/>
          <a:srcRect/>
          <a:stretch>
            <a:fillRect/>
          </a:stretch>
        </p:blipFill>
        <p:spPr>
          <a:xfrm>
            <a:off x="0" y="565150"/>
            <a:ext cx="9144000" cy="5664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70"/>
                                        </p:tgtEl>
                                        <p:attrNameLst>
                                          <p:attrName>style.visibility</p:attrName>
                                        </p:attrNameLst>
                                      </p:cBhvr>
                                      <p:to>
                                        <p:strVal val="visible"/>
                                      </p:to>
                                    </p:set>
                                    <p:animEffect transition="in" filter="diamond(in)">
                                      <p:cBhvr>
                                        <p:cTn id="7" dur="2000"/>
                                        <p:tgtEl>
                                          <p:spTgt spid="5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a:spLocks noGrp="1" noChangeArrowheads="1"/>
          </p:cNvSpPr>
          <p:nvPr>
            <p:ph/>
          </p:nvPr>
        </p:nvSpPr>
        <p:spPr>
          <a:xfrm>
            <a:off x="381000" y="1295400"/>
            <a:ext cx="4876800" cy="6556375"/>
          </a:xfrm>
        </p:spPr>
        <p:txBody>
          <a:bodyPr>
            <a:spAutoFit/>
          </a:bodyPr>
          <a:lstStyle/>
          <a:p>
            <a:pPr algn="ctr" eaLnBrk="1" hangingPunct="1">
              <a:spcBef>
                <a:spcPct val="50000"/>
              </a:spcBef>
              <a:defRPr/>
            </a:pPr>
            <a:r>
              <a:rPr lang="en-US" sz="2800" dirty="0" smtClean="0">
                <a:latin typeface="Times New Roman" pitchFamily="18" charset="0"/>
              </a:rPr>
              <a:t>There are attractive forces between particles. </a:t>
            </a:r>
          </a:p>
          <a:p>
            <a:pPr marL="0" indent="0" algn="ctr" eaLnBrk="1" hangingPunct="1">
              <a:spcBef>
                <a:spcPct val="50000"/>
              </a:spcBef>
              <a:buFontTx/>
              <a:buNone/>
              <a:defRPr/>
            </a:pPr>
            <a:r>
              <a:rPr lang="en-US" sz="2800" b="1" u="sng" dirty="0" smtClean="0">
                <a:solidFill>
                  <a:srgbClr val="FF0000"/>
                </a:solidFill>
                <a:latin typeface="Times New Roman" pitchFamily="18" charset="0"/>
              </a:rPr>
              <a:t>SOLIDS </a:t>
            </a:r>
          </a:p>
          <a:p>
            <a:pPr marL="514350" indent="-514350" eaLnBrk="1" hangingPunct="1">
              <a:spcBef>
                <a:spcPct val="50000"/>
              </a:spcBef>
              <a:buFont typeface="+mj-lt"/>
              <a:buAutoNum type="alphaUcPeriod"/>
              <a:defRPr/>
            </a:pPr>
            <a:r>
              <a:rPr lang="en-US" sz="2800" dirty="0" smtClean="0">
                <a:latin typeface="Times New Roman" pitchFamily="18" charset="0"/>
              </a:rPr>
              <a:t>In solids, the particles are arranged in an orderly manner with __________________  between particles.  The particles ________ ___ ________ but do not move from place to place.		</a:t>
            </a:r>
          </a:p>
          <a:p>
            <a:pPr marL="0" indent="0" eaLnBrk="1" hangingPunct="1">
              <a:spcBef>
                <a:spcPct val="50000"/>
              </a:spcBef>
              <a:buFontTx/>
              <a:buNone/>
              <a:defRPr/>
            </a:pPr>
            <a:endParaRPr lang="en-US" sz="2800" dirty="0" smtClean="0">
              <a:latin typeface="Times New Roman" pitchFamily="18" charset="0"/>
            </a:endParaRPr>
          </a:p>
          <a:p>
            <a:pPr eaLnBrk="1" hangingPunct="1">
              <a:spcBef>
                <a:spcPct val="50000"/>
              </a:spcBef>
              <a:defRPr/>
            </a:pPr>
            <a:endParaRPr lang="en-US" sz="2800" dirty="0" smtClean="0">
              <a:latin typeface="Times New Roman" pitchFamily="18" charset="0"/>
            </a:endParaRPr>
          </a:p>
        </p:txBody>
      </p:sp>
      <p:sp>
        <p:nvSpPr>
          <p:cNvPr id="10243" name="TextBox 3"/>
          <p:cNvSpPr txBox="1">
            <a:spLocks noChangeArrowheads="1"/>
          </p:cNvSpPr>
          <p:nvPr/>
        </p:nvSpPr>
        <p:spPr bwMode="auto">
          <a:xfrm>
            <a:off x="152400" y="228600"/>
            <a:ext cx="8915400" cy="954088"/>
          </a:xfrm>
          <a:prstGeom prst="rect">
            <a:avLst/>
          </a:prstGeom>
          <a:noFill/>
          <a:ln w="9525">
            <a:noFill/>
            <a:miter lim="800000"/>
            <a:headEnd/>
            <a:tailEnd/>
          </a:ln>
        </p:spPr>
        <p:txBody>
          <a:bodyPr>
            <a:spAutoFit/>
          </a:bodyPr>
          <a:lstStyle/>
          <a:p>
            <a:pPr algn="ctr"/>
            <a:r>
              <a:rPr lang="en-US" sz="2800" b="1" dirty="0">
                <a:solidFill>
                  <a:srgbClr val="C00000"/>
                </a:solidFill>
                <a:latin typeface="Times New Roman" pitchFamily="18" charset="0"/>
                <a:cs typeface="Times New Roman" pitchFamily="18" charset="0"/>
              </a:rPr>
              <a:t>IV.     </a:t>
            </a:r>
            <a:r>
              <a:rPr lang="en-US" sz="2800" b="1" u="sng" dirty="0">
                <a:solidFill>
                  <a:srgbClr val="C00000"/>
                </a:solidFill>
                <a:latin typeface="Times New Roman" pitchFamily="18" charset="0"/>
                <a:cs typeface="Times New Roman" pitchFamily="18" charset="0"/>
              </a:rPr>
              <a:t>States of matter can be described in terms of the Particle Model Theory</a:t>
            </a:r>
          </a:p>
        </p:txBody>
      </p:sp>
      <p:sp>
        <p:nvSpPr>
          <p:cNvPr id="5" name="Text Box 57"/>
          <p:cNvSpPr txBox="1">
            <a:spLocks noChangeArrowheads="1"/>
          </p:cNvSpPr>
          <p:nvPr/>
        </p:nvSpPr>
        <p:spPr bwMode="auto">
          <a:xfrm>
            <a:off x="685800" y="4176713"/>
            <a:ext cx="4114800" cy="585787"/>
          </a:xfrm>
          <a:prstGeom prst="rect">
            <a:avLst/>
          </a:prstGeom>
          <a:noFill/>
          <a:ln w="9525">
            <a:noFill/>
            <a:miter lim="800000"/>
            <a:headEnd/>
            <a:tailEnd/>
          </a:ln>
          <a:effectLst/>
        </p:spPr>
        <p:txBody>
          <a:bodyPr>
            <a:spAutoFit/>
          </a:bodyPr>
          <a:lstStyle/>
          <a:p>
            <a:pPr algn="ctr">
              <a:spcBef>
                <a:spcPct val="50000"/>
              </a:spcBef>
            </a:pPr>
            <a:r>
              <a:rPr lang="en-US" sz="3200" dirty="0">
                <a:solidFill>
                  <a:srgbClr val="6600CC"/>
                </a:solidFill>
                <a:latin typeface="Times New Roman" pitchFamily="18" charset="0"/>
              </a:rPr>
              <a:t>strong attraction</a:t>
            </a:r>
          </a:p>
        </p:txBody>
      </p:sp>
      <p:sp>
        <p:nvSpPr>
          <p:cNvPr id="6" name="Text Box 57"/>
          <p:cNvSpPr txBox="1">
            <a:spLocks noChangeArrowheads="1"/>
          </p:cNvSpPr>
          <p:nvPr/>
        </p:nvSpPr>
        <p:spPr bwMode="auto">
          <a:xfrm>
            <a:off x="1989138" y="5046663"/>
            <a:ext cx="2770187" cy="585787"/>
          </a:xfrm>
          <a:prstGeom prst="rect">
            <a:avLst/>
          </a:prstGeom>
          <a:noFill/>
          <a:ln w="9525">
            <a:noFill/>
            <a:miter lim="800000"/>
            <a:headEnd/>
            <a:tailEnd/>
          </a:ln>
          <a:effectLst/>
        </p:spPr>
        <p:txBody>
          <a:bodyPr>
            <a:spAutoFit/>
          </a:bodyPr>
          <a:lstStyle/>
          <a:p>
            <a:pPr algn="ctr">
              <a:spcBef>
                <a:spcPct val="50000"/>
              </a:spcBef>
            </a:pPr>
            <a:r>
              <a:rPr lang="en-US" sz="3200" dirty="0">
                <a:solidFill>
                  <a:srgbClr val="6600CC"/>
                </a:solidFill>
                <a:latin typeface="Times New Roman" pitchFamily="18" charset="0"/>
              </a:rPr>
              <a:t>vibrate  in   </a:t>
            </a:r>
          </a:p>
        </p:txBody>
      </p:sp>
      <p:sp>
        <p:nvSpPr>
          <p:cNvPr id="7" name="Text Box 57"/>
          <p:cNvSpPr txBox="1">
            <a:spLocks noChangeArrowheads="1"/>
          </p:cNvSpPr>
          <p:nvPr/>
        </p:nvSpPr>
        <p:spPr bwMode="auto">
          <a:xfrm>
            <a:off x="762000" y="5486400"/>
            <a:ext cx="1752600" cy="584200"/>
          </a:xfrm>
          <a:prstGeom prst="rect">
            <a:avLst/>
          </a:prstGeom>
          <a:noFill/>
          <a:ln w="9525">
            <a:noFill/>
            <a:miter lim="800000"/>
            <a:headEnd/>
            <a:tailEnd/>
          </a:ln>
          <a:effectLst/>
        </p:spPr>
        <p:txBody>
          <a:bodyPr>
            <a:spAutoFit/>
          </a:bodyPr>
          <a:lstStyle/>
          <a:p>
            <a:pPr algn="ctr">
              <a:spcBef>
                <a:spcPct val="50000"/>
              </a:spcBef>
            </a:pPr>
            <a:r>
              <a:rPr lang="en-US" sz="3200" dirty="0">
                <a:solidFill>
                  <a:srgbClr val="6600CC"/>
                </a:solidFill>
                <a:latin typeface="Times New Roman" pitchFamily="18" charset="0"/>
              </a:rPr>
              <a:t>place   </a:t>
            </a:r>
          </a:p>
        </p:txBody>
      </p:sp>
      <p:pic>
        <p:nvPicPr>
          <p:cNvPr id="10247" name="Picture 8"/>
          <p:cNvPicPr>
            <a:picLocks noChangeAspect="1" noChangeArrowheads="1"/>
          </p:cNvPicPr>
          <p:nvPr/>
        </p:nvPicPr>
        <p:blipFill>
          <a:blip r:embed="rId2" cstate="print"/>
          <a:srcRect/>
          <a:stretch>
            <a:fillRect/>
          </a:stretch>
        </p:blipFill>
        <p:spPr bwMode="auto">
          <a:xfrm>
            <a:off x="6324600" y="3224213"/>
            <a:ext cx="1905000"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28600" y="406400"/>
            <a:ext cx="8610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200" b="1" u="sng" dirty="0">
                <a:solidFill>
                  <a:srgbClr val="FF0000"/>
                </a:solidFill>
                <a:latin typeface="Times New Roman" pitchFamily="18" charset="0"/>
              </a:rPr>
              <a:t>LIQUIDS</a:t>
            </a:r>
          </a:p>
          <a:p>
            <a:pPr marL="514350" indent="-514350">
              <a:spcBef>
                <a:spcPct val="50000"/>
              </a:spcBef>
              <a:buFont typeface="+mj-lt"/>
              <a:buAutoNum type="alphaUcPeriod" startAt="2"/>
              <a:defRPr/>
            </a:pPr>
            <a:r>
              <a:rPr lang="en-US" sz="3200" dirty="0">
                <a:latin typeface="Times New Roman" pitchFamily="18" charset="0"/>
              </a:rPr>
              <a:t>In liquids, the particles move more __________ from place to place, and slide past each other in constant motion.  However, they essentially remain in __________ with each other at all times as the slide around, so there is not much change in __________.  The forces are strong enough to keep the particles from flying away.</a:t>
            </a:r>
          </a:p>
        </p:txBody>
      </p:sp>
      <p:sp>
        <p:nvSpPr>
          <p:cNvPr id="4" name="Text Box 57"/>
          <p:cNvSpPr txBox="1">
            <a:spLocks noChangeArrowheads="1"/>
          </p:cNvSpPr>
          <p:nvPr/>
        </p:nvSpPr>
        <p:spPr bwMode="auto">
          <a:xfrm>
            <a:off x="6324600" y="1143000"/>
            <a:ext cx="2590800" cy="461963"/>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freely</a:t>
            </a:r>
          </a:p>
        </p:txBody>
      </p:sp>
      <p:sp>
        <p:nvSpPr>
          <p:cNvPr id="5" name="Text Box 57"/>
          <p:cNvSpPr txBox="1">
            <a:spLocks noChangeArrowheads="1"/>
          </p:cNvSpPr>
          <p:nvPr/>
        </p:nvSpPr>
        <p:spPr bwMode="auto">
          <a:xfrm>
            <a:off x="2439988" y="2665413"/>
            <a:ext cx="1889125" cy="460375"/>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contact</a:t>
            </a:r>
          </a:p>
        </p:txBody>
      </p:sp>
      <p:sp>
        <p:nvSpPr>
          <p:cNvPr id="6" name="Text Box 57"/>
          <p:cNvSpPr txBox="1">
            <a:spLocks noChangeArrowheads="1"/>
          </p:cNvSpPr>
          <p:nvPr/>
        </p:nvSpPr>
        <p:spPr bwMode="auto">
          <a:xfrm>
            <a:off x="1905000" y="3657600"/>
            <a:ext cx="3333750" cy="461963"/>
          </a:xfrm>
          <a:prstGeom prst="rect">
            <a:avLst/>
          </a:prstGeom>
          <a:noFill/>
          <a:ln w="9525">
            <a:noFill/>
            <a:miter lim="800000"/>
            <a:headEnd/>
            <a:tailEnd/>
          </a:ln>
          <a:effectLst/>
        </p:spPr>
        <p:txBody>
          <a:bodyPr>
            <a:spAutoFit/>
          </a:bodyPr>
          <a:lstStyle/>
          <a:p>
            <a:pPr algn="ctr">
              <a:spcBef>
                <a:spcPct val="50000"/>
              </a:spcBef>
            </a:pPr>
            <a:r>
              <a:rPr lang="en-US" sz="2400" dirty="0">
                <a:solidFill>
                  <a:srgbClr val="6600CC"/>
                </a:solidFill>
                <a:latin typeface="Times New Roman" pitchFamily="18" charset="0"/>
              </a:rPr>
              <a:t>energy</a:t>
            </a:r>
          </a:p>
        </p:txBody>
      </p:sp>
      <p:pic>
        <p:nvPicPr>
          <p:cNvPr id="11270" name="Picture 9" descr="Atoms in a liquid."/>
          <p:cNvPicPr>
            <a:picLocks noChangeAspect="1" noChangeArrowheads="1"/>
          </p:cNvPicPr>
          <p:nvPr/>
        </p:nvPicPr>
        <p:blipFill>
          <a:blip r:embed="rId2" cstate="print"/>
          <a:srcRect/>
          <a:stretch>
            <a:fillRect/>
          </a:stretch>
        </p:blipFill>
        <p:spPr bwMode="auto">
          <a:xfrm>
            <a:off x="3733800" y="4684713"/>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3400" y="609600"/>
            <a:ext cx="502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200" b="1" u="sng" dirty="0">
                <a:solidFill>
                  <a:srgbClr val="FF0000"/>
                </a:solidFill>
              </a:rPr>
              <a:t>GASES</a:t>
            </a:r>
          </a:p>
          <a:p>
            <a:pPr marL="514350" indent="-514350">
              <a:spcBef>
                <a:spcPct val="50000"/>
              </a:spcBef>
              <a:buFont typeface="+mj-lt"/>
              <a:buAutoNum type="alphaUcPeriod" startAt="3"/>
              <a:defRPr/>
            </a:pPr>
            <a:r>
              <a:rPr lang="en-US" sz="3200" dirty="0"/>
              <a:t>In gases, the particles move around very ________. </a:t>
            </a:r>
          </a:p>
          <a:p>
            <a:pPr>
              <a:spcBef>
                <a:spcPct val="50000"/>
              </a:spcBef>
              <a:defRPr/>
            </a:pPr>
            <a:r>
              <a:rPr lang="en-US" sz="3200" dirty="0"/>
              <a:t>The gas particles collide violently with each other and bounce away, so they _________ stay in contact with each other.</a:t>
            </a:r>
          </a:p>
        </p:txBody>
      </p:sp>
      <p:sp>
        <p:nvSpPr>
          <p:cNvPr id="5" name="Text Box 57"/>
          <p:cNvSpPr txBox="1">
            <a:spLocks noChangeArrowheads="1"/>
          </p:cNvSpPr>
          <p:nvPr/>
        </p:nvSpPr>
        <p:spPr bwMode="auto">
          <a:xfrm>
            <a:off x="685800" y="4462463"/>
            <a:ext cx="1890713" cy="584200"/>
          </a:xfrm>
          <a:prstGeom prst="rect">
            <a:avLst/>
          </a:prstGeom>
          <a:noFill/>
          <a:ln w="9525">
            <a:noFill/>
            <a:miter lim="800000"/>
            <a:headEnd/>
            <a:tailEnd/>
          </a:ln>
          <a:effectLst/>
        </p:spPr>
        <p:txBody>
          <a:bodyPr>
            <a:spAutoFit/>
          </a:bodyPr>
          <a:lstStyle/>
          <a:p>
            <a:pPr algn="ctr">
              <a:spcBef>
                <a:spcPct val="50000"/>
              </a:spcBef>
            </a:pPr>
            <a:r>
              <a:rPr lang="en-US" sz="3200" dirty="0">
                <a:solidFill>
                  <a:srgbClr val="6600CC"/>
                </a:solidFill>
                <a:latin typeface="Times New Roman" pitchFamily="18" charset="0"/>
              </a:rPr>
              <a:t>do not</a:t>
            </a:r>
          </a:p>
        </p:txBody>
      </p:sp>
      <p:sp>
        <p:nvSpPr>
          <p:cNvPr id="6" name="Text Box 57"/>
          <p:cNvSpPr txBox="1">
            <a:spLocks noChangeArrowheads="1"/>
          </p:cNvSpPr>
          <p:nvPr/>
        </p:nvSpPr>
        <p:spPr bwMode="auto">
          <a:xfrm>
            <a:off x="990600" y="2362200"/>
            <a:ext cx="1889125" cy="584200"/>
          </a:xfrm>
          <a:prstGeom prst="rect">
            <a:avLst/>
          </a:prstGeom>
          <a:noFill/>
          <a:ln w="9525">
            <a:noFill/>
            <a:miter lim="800000"/>
            <a:headEnd/>
            <a:tailEnd/>
          </a:ln>
          <a:effectLst/>
        </p:spPr>
        <p:txBody>
          <a:bodyPr>
            <a:spAutoFit/>
          </a:bodyPr>
          <a:lstStyle/>
          <a:p>
            <a:pPr algn="ctr">
              <a:spcBef>
                <a:spcPct val="50000"/>
              </a:spcBef>
            </a:pPr>
            <a:r>
              <a:rPr lang="en-US" sz="3200" dirty="0">
                <a:solidFill>
                  <a:srgbClr val="6600CC"/>
                </a:solidFill>
                <a:latin typeface="Times New Roman" pitchFamily="18" charset="0"/>
              </a:rPr>
              <a:t>fast</a:t>
            </a:r>
          </a:p>
        </p:txBody>
      </p:sp>
      <p:pic>
        <p:nvPicPr>
          <p:cNvPr id="12293" name="Picture 7"/>
          <p:cNvPicPr>
            <a:picLocks noChangeAspect="1" noChangeArrowheads="1"/>
          </p:cNvPicPr>
          <p:nvPr/>
        </p:nvPicPr>
        <p:blipFill>
          <a:blip r:embed="rId3" cstate="print"/>
          <a:srcRect/>
          <a:stretch>
            <a:fillRect/>
          </a:stretch>
        </p:blipFill>
        <p:spPr bwMode="auto">
          <a:xfrm>
            <a:off x="6629400" y="2109788"/>
            <a:ext cx="1905000"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V. Two Categories of Matter</a:t>
            </a:r>
          </a:p>
        </p:txBody>
      </p:sp>
      <p:sp>
        <p:nvSpPr>
          <p:cNvPr id="22531" name="Rectangle 3"/>
          <p:cNvSpPr>
            <a:spLocks noGrp="1" noChangeArrowheads="1"/>
          </p:cNvSpPr>
          <p:nvPr>
            <p:ph type="body" idx="1"/>
          </p:nvPr>
        </p:nvSpPr>
        <p:spPr/>
        <p:txBody>
          <a:bodyPr/>
          <a:lstStyle/>
          <a:p>
            <a:pPr marL="0" indent="0">
              <a:lnSpc>
                <a:spcPct val="90000"/>
              </a:lnSpc>
              <a:buFontTx/>
              <a:buNone/>
              <a:defRPr/>
            </a:pPr>
            <a:r>
              <a:rPr lang="en-US" b="1" dirty="0" smtClean="0">
                <a:solidFill>
                  <a:srgbClr val="FF0000"/>
                </a:solidFill>
              </a:rPr>
              <a:t>A. Pure Substances</a:t>
            </a:r>
            <a:r>
              <a:rPr lang="en-US" dirty="0" smtClean="0"/>
              <a:t> - a substance whose component parts are always </a:t>
            </a:r>
            <a:r>
              <a:rPr lang="en-US" u="sng" dirty="0" smtClean="0">
                <a:solidFill>
                  <a:schemeClr val="accent2"/>
                </a:solidFill>
              </a:rPr>
              <a:t>uniform</a:t>
            </a:r>
            <a:r>
              <a:rPr lang="en-US" dirty="0" smtClean="0"/>
              <a:t> matter.  They have the </a:t>
            </a:r>
            <a:r>
              <a:rPr lang="en-US" u="sng" dirty="0" smtClean="0">
                <a:solidFill>
                  <a:schemeClr val="accent2"/>
                </a:solidFill>
              </a:rPr>
              <a:t>same</a:t>
            </a:r>
            <a:r>
              <a:rPr lang="en-US" dirty="0" smtClean="0"/>
              <a:t> phase and properties throughout.  They can not be physically separated into simpler substances.</a:t>
            </a:r>
          </a:p>
          <a:p>
            <a:pPr>
              <a:lnSpc>
                <a:spcPct val="90000"/>
              </a:lnSpc>
              <a:defRPr/>
            </a:pPr>
            <a:endParaRPr lang="en-US" dirty="0" smtClean="0"/>
          </a:p>
          <a:p>
            <a:pPr>
              <a:lnSpc>
                <a:spcPct val="90000"/>
              </a:lnSpc>
              <a:defRPr/>
            </a:pPr>
            <a:r>
              <a:rPr lang="en-US" dirty="0" smtClean="0"/>
              <a:t>Example - oxygen, nitrogen, water (pure)</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Types of Pure Substances</a:t>
            </a:r>
          </a:p>
        </p:txBody>
      </p:sp>
      <p:sp>
        <p:nvSpPr>
          <p:cNvPr id="15363" name="Rectangle 3"/>
          <p:cNvSpPr>
            <a:spLocks noGrp="1" noChangeArrowheads="1"/>
          </p:cNvSpPr>
          <p:nvPr>
            <p:ph type="body" sz="half" idx="1"/>
          </p:nvPr>
        </p:nvSpPr>
        <p:spPr>
          <a:xfrm>
            <a:off x="685800" y="1447800"/>
            <a:ext cx="3814763" cy="4648200"/>
          </a:xfrm>
        </p:spPr>
        <p:txBody>
          <a:bodyPr/>
          <a:lstStyle/>
          <a:p>
            <a:pPr>
              <a:lnSpc>
                <a:spcPct val="80000"/>
              </a:lnSpc>
            </a:pPr>
            <a:r>
              <a:rPr lang="en-US" sz="2400" b="1" dirty="0" smtClean="0">
                <a:solidFill>
                  <a:srgbClr val="FF0000"/>
                </a:solidFill>
              </a:rPr>
              <a:t>Elements</a:t>
            </a:r>
            <a:r>
              <a:rPr lang="en-US" sz="2400" dirty="0" smtClean="0"/>
              <a:t> - * Basic</a:t>
            </a:r>
          </a:p>
          <a:p>
            <a:pPr>
              <a:lnSpc>
                <a:spcPct val="80000"/>
              </a:lnSpc>
              <a:buFont typeface="Wingdings" pitchFamily="2" charset="2"/>
              <a:buNone/>
            </a:pPr>
            <a:r>
              <a:rPr lang="en-US" sz="2400" dirty="0" smtClean="0"/>
              <a:t>    building block of all </a:t>
            </a:r>
          </a:p>
          <a:p>
            <a:pPr>
              <a:lnSpc>
                <a:spcPct val="80000"/>
              </a:lnSpc>
              <a:buFont typeface="Wingdings" pitchFamily="2" charset="2"/>
              <a:buNone/>
            </a:pPr>
            <a:r>
              <a:rPr lang="en-US" sz="2400" dirty="0" smtClean="0"/>
              <a:t>    matter.</a:t>
            </a:r>
          </a:p>
          <a:p>
            <a:pPr>
              <a:lnSpc>
                <a:spcPct val="80000"/>
              </a:lnSpc>
              <a:buFont typeface="Wingdings" pitchFamily="2" charset="2"/>
              <a:buNone/>
            </a:pPr>
            <a:endParaRPr lang="en-US" sz="2400" dirty="0" smtClean="0"/>
          </a:p>
          <a:p>
            <a:pPr>
              <a:lnSpc>
                <a:spcPct val="80000"/>
              </a:lnSpc>
            </a:pPr>
            <a:r>
              <a:rPr lang="en-US" sz="2400" dirty="0" smtClean="0"/>
              <a:t>114 known elements,</a:t>
            </a:r>
          </a:p>
          <a:p>
            <a:pPr>
              <a:lnSpc>
                <a:spcPct val="80000"/>
              </a:lnSpc>
              <a:buFont typeface="Wingdings" pitchFamily="2" charset="2"/>
              <a:buNone/>
            </a:pPr>
            <a:r>
              <a:rPr lang="en-US" sz="2400" dirty="0" smtClean="0"/>
              <a:t>    approx. 90 are naturally</a:t>
            </a:r>
          </a:p>
          <a:p>
            <a:pPr>
              <a:lnSpc>
                <a:spcPct val="80000"/>
              </a:lnSpc>
              <a:buFont typeface="Wingdings" pitchFamily="2" charset="2"/>
              <a:buNone/>
            </a:pPr>
            <a:r>
              <a:rPr lang="en-US" sz="2400" dirty="0" smtClean="0"/>
              <a:t>    occurring. The rest are </a:t>
            </a:r>
          </a:p>
          <a:p>
            <a:pPr>
              <a:lnSpc>
                <a:spcPct val="80000"/>
              </a:lnSpc>
              <a:buFont typeface="Wingdings" pitchFamily="2" charset="2"/>
              <a:buNone/>
            </a:pPr>
            <a:r>
              <a:rPr lang="en-US" sz="2400" dirty="0" smtClean="0"/>
              <a:t>    man made.</a:t>
            </a:r>
          </a:p>
          <a:p>
            <a:pPr>
              <a:lnSpc>
                <a:spcPct val="80000"/>
              </a:lnSpc>
              <a:buFont typeface="Wingdings" pitchFamily="2" charset="2"/>
              <a:buNone/>
            </a:pPr>
            <a:endParaRPr lang="en-US" sz="2400" dirty="0" smtClean="0"/>
          </a:p>
          <a:p>
            <a:pPr>
              <a:lnSpc>
                <a:spcPct val="80000"/>
              </a:lnSpc>
            </a:pPr>
            <a:r>
              <a:rPr lang="en-US" sz="2400" dirty="0" smtClean="0"/>
              <a:t> 85 of them make up </a:t>
            </a:r>
          </a:p>
          <a:p>
            <a:pPr>
              <a:lnSpc>
                <a:spcPct val="80000"/>
              </a:lnSpc>
              <a:buFont typeface="Wingdings" pitchFamily="2" charset="2"/>
              <a:buNone/>
            </a:pPr>
            <a:r>
              <a:rPr lang="en-US" sz="2400" dirty="0" smtClean="0"/>
              <a:t>    99 % of the earth's </a:t>
            </a:r>
          </a:p>
          <a:p>
            <a:pPr>
              <a:lnSpc>
                <a:spcPct val="80000"/>
              </a:lnSpc>
              <a:buFont typeface="Wingdings" pitchFamily="2" charset="2"/>
              <a:buNone/>
            </a:pPr>
            <a:r>
              <a:rPr lang="en-US" sz="2400" dirty="0" smtClean="0"/>
              <a:t>    crust. </a:t>
            </a:r>
          </a:p>
          <a:p>
            <a:pPr>
              <a:lnSpc>
                <a:spcPct val="80000"/>
              </a:lnSpc>
            </a:pPr>
            <a:endParaRPr lang="en-US" sz="2400" dirty="0" smtClean="0"/>
          </a:p>
        </p:txBody>
      </p:sp>
      <p:pic>
        <p:nvPicPr>
          <p:cNvPr id="15364" name="Picture 4" descr="j0309932"/>
          <p:cNvPicPr>
            <a:picLocks noGrp="1" noChangeAspect="1" noChangeArrowheads="1"/>
          </p:cNvPicPr>
          <p:nvPr>
            <p:ph sz="quarter" idx="2"/>
          </p:nvPr>
        </p:nvPicPr>
        <p:blipFill>
          <a:blip r:embed="rId3" cstate="print"/>
          <a:srcRect/>
          <a:stretch>
            <a:fillRect/>
          </a:stretch>
        </p:blipFill>
        <p:spPr>
          <a:xfrm>
            <a:off x="4579938" y="4495800"/>
            <a:ext cx="2098675" cy="2133600"/>
          </a:xfrm>
          <a:noFill/>
        </p:spPr>
      </p:pic>
      <p:pic>
        <p:nvPicPr>
          <p:cNvPr id="15365" name="Picture 5" descr="j0233970"/>
          <p:cNvPicPr>
            <a:picLocks noChangeAspect="1" noChangeArrowheads="1"/>
          </p:cNvPicPr>
          <p:nvPr/>
        </p:nvPicPr>
        <p:blipFill>
          <a:blip r:embed="rId4" cstate="print"/>
          <a:srcRect/>
          <a:stretch>
            <a:fillRect/>
          </a:stretch>
        </p:blipFill>
        <p:spPr bwMode="auto">
          <a:xfrm>
            <a:off x="6934200" y="3276600"/>
            <a:ext cx="1676400" cy="1538288"/>
          </a:xfrm>
          <a:prstGeom prst="rect">
            <a:avLst/>
          </a:prstGeom>
          <a:noFill/>
          <a:ln w="9525">
            <a:noFill/>
            <a:miter lim="800000"/>
            <a:headEnd/>
            <a:tailEnd/>
          </a:ln>
        </p:spPr>
      </p:pic>
      <p:graphicFrame>
        <p:nvGraphicFramePr>
          <p:cNvPr id="15366" name="Object 6"/>
          <p:cNvGraphicFramePr>
            <a:graphicFrameLocks noGrp="1" noChangeAspect="1"/>
          </p:cNvGraphicFramePr>
          <p:nvPr>
            <p:ph sz="quarter" idx="3"/>
          </p:nvPr>
        </p:nvGraphicFramePr>
        <p:xfrm>
          <a:off x="4724400" y="1447800"/>
          <a:ext cx="2743200" cy="1520825"/>
        </p:xfrm>
        <a:graphic>
          <a:graphicData uri="http://schemas.openxmlformats.org/presentationml/2006/ole">
            <mc:AlternateContent xmlns:mc="http://schemas.openxmlformats.org/markup-compatibility/2006">
              <mc:Choice xmlns:v="urn:schemas-microsoft-com:vml" Requires="v">
                <p:oleObj spid="_x0000_s15377" name="Bitmap Image" r:id="rId5" imgW="6942857" imgH="3847619" progId="PBrush">
                  <p:embed/>
                </p:oleObj>
              </mc:Choice>
              <mc:Fallback>
                <p:oleObj name="Bitmap Image" r:id="rId5" imgW="6942857" imgH="3847619" progId="PBrush">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447800"/>
                        <a:ext cx="27432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1115</Words>
  <Application>Microsoft Office PowerPoint</Application>
  <PresentationFormat>On-screen Show (4:3)</PresentationFormat>
  <Paragraphs>319</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Bitmap Image</vt:lpstr>
      <vt:lpstr>Matter Notes</vt:lpstr>
      <vt:lpstr>PowerPoint Presentation</vt:lpstr>
      <vt:lpstr>States of Matter</vt:lpstr>
      <vt:lpstr>PowerPoint Presentation</vt:lpstr>
      <vt:lpstr>PowerPoint Presentation</vt:lpstr>
      <vt:lpstr>PowerPoint Presentation</vt:lpstr>
      <vt:lpstr>PowerPoint Presentation</vt:lpstr>
      <vt:lpstr>V. Two Categories of Matter</vt:lpstr>
      <vt:lpstr>Types of Pure Substances</vt:lpstr>
      <vt:lpstr>Elements vs. Compounds</vt:lpstr>
      <vt:lpstr>I. Mixtures</vt:lpstr>
      <vt:lpstr>Types of Mixtures</vt:lpstr>
      <vt:lpstr>Heterogeneous Mixtures</vt:lpstr>
      <vt:lpstr>Types of Mixtures</vt:lpstr>
      <vt:lpstr>Solutions</vt:lpstr>
      <vt:lpstr>Solutions</vt:lpstr>
      <vt:lpstr>Homogeneous Mixtures</vt:lpstr>
      <vt:lpstr>Classification of Matter</vt:lpstr>
      <vt:lpstr>Elements, Compounds, and Mixtures</vt:lpstr>
      <vt:lpstr>Elements, Compounds, and Mixtures</vt:lpstr>
      <vt:lpstr>Mixture   vs.  Compound</vt:lpstr>
      <vt:lpstr>Chromatography</vt:lpstr>
    </vt:vector>
  </TitlesOfParts>
  <Company>Champaign Central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Matter and Change</dc:title>
  <dc:creator>Dan Reid</dc:creator>
  <cp:lastModifiedBy>AISD Employee</cp:lastModifiedBy>
  <cp:revision>131</cp:revision>
  <cp:lastPrinted>2013-02-04T15:42:09Z</cp:lastPrinted>
  <dcterms:created xsi:type="dcterms:W3CDTF">2007-09-14T02:05:05Z</dcterms:created>
  <dcterms:modified xsi:type="dcterms:W3CDTF">2013-11-08T14:47:33Z</dcterms:modified>
</cp:coreProperties>
</file>