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5" r:id="rId17"/>
    <p:sldId id="258" r:id="rId18"/>
    <p:sldId id="262" r:id="rId19"/>
    <p:sldId id="26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ACA5A-14B5-4B23-9FEA-10363C352DC6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C7495-5F74-4CD3-9D8F-C84E8A3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2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Kids have dropped over dead converting metrics – Make a mnemonic! Symbols??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DC51-D30F-48A3-9887-FCC61CAE87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5A92-129A-470C-83B4-62045235B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8B7BC-55E7-4986-BE77-717460B33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5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1D82-88D1-4F90-8BEB-C36F50C6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6FEB-7433-4022-B4D8-10044624D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8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2F3E-0C27-472E-A970-AB52150E7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3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DECA-D18C-412D-8F32-A927A98EA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258C-76D6-46E4-BF6E-1EB287048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1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A6CF-EDBA-4722-9320-4B564184D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5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94AD-AC01-4956-B6D3-465C20D5A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4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E71C0-1C04-47A2-B192-64C3BD63F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16391-A44A-4358-B1BE-3A86E230B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3D051D7-2577-49A8-9C49-6F1607DB1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ohaus.com/products/education/weblab/TBBread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learnalberta.ca/Launch.aspx?content=/content/mesg/html/math6web/math6shell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4267200"/>
            <a:ext cx="44958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b="1" smtClean="0">
                <a:latin typeface="Times New Roman" pitchFamily="-109" charset="0"/>
                <a:sym typeface="Wingdings" pitchFamily="-109" charset="2"/>
              </a:rPr>
              <a:t>Metric Conversions Ladder Method</a:t>
            </a:r>
            <a:endParaRPr lang="en-US" sz="4000" b="1" smtClean="0">
              <a:latin typeface="Times New Roman" pitchFamily="-109" charset="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447800" y="6400800"/>
            <a:ext cx="640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-109" charset="0"/>
              </a:rPr>
              <a:t>T. Trimpe 2008   http://sciencespot.net/</a:t>
            </a:r>
          </a:p>
        </p:txBody>
      </p:sp>
      <p:pic>
        <p:nvPicPr>
          <p:cNvPr id="2052" name="Picture 6" descr="metricmania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68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MCj007880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29432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Measuring Mass – Triple-Beam Balance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57400" y="63246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hlinkClick r:id="rId2"/>
              </a:rPr>
              <a:t>Click here to try an online activity.</a:t>
            </a:r>
            <a:endParaRPr 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57150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228600" y="1219200"/>
            <a:ext cx="4800600" cy="1981200"/>
            <a:chOff x="144" y="816"/>
            <a:chExt cx="3024" cy="1248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44" y="816"/>
              <a:ext cx="30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1</a:t>
              </a:r>
              <a:r>
                <a:rPr lang="en-US" sz="2000" baseline="30000">
                  <a:latin typeface="Times New Roman" pitchFamily="18" charset="0"/>
                </a:rPr>
                <a:t>st</a:t>
              </a:r>
              <a:r>
                <a:rPr lang="en-US" sz="2000">
                  <a:latin typeface="Times New Roman" pitchFamily="18" charset="0"/>
                </a:rPr>
                <a:t> – Place the film canister on the scale.</a:t>
              </a:r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528" y="1008"/>
              <a:ext cx="24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1371600" y="1778000"/>
            <a:ext cx="7620000" cy="2108200"/>
            <a:chOff x="864" y="1120"/>
            <a:chExt cx="4800" cy="1328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864" y="1120"/>
              <a:ext cx="48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2</a:t>
              </a:r>
              <a:r>
                <a:rPr lang="en-US" sz="2000" baseline="30000">
                  <a:latin typeface="Times New Roman" pitchFamily="18" charset="0"/>
                </a:rPr>
                <a:t>nd</a:t>
              </a:r>
              <a:r>
                <a:rPr lang="en-US" sz="2000">
                  <a:latin typeface="Times New Roman" pitchFamily="18" charset="0"/>
                </a:rPr>
                <a:t> – Slide the large weight to the right until the arm drops below the line.  Move the rider back one groove.  Make sure it “locks” into place.</a:t>
              </a: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1056" y="1536"/>
              <a:ext cx="672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2819400" y="2667000"/>
            <a:ext cx="6019800" cy="914400"/>
            <a:chOff x="1776" y="1680"/>
            <a:chExt cx="3792" cy="576"/>
          </a:xfrm>
        </p:grpSpPr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1968" y="1680"/>
              <a:ext cx="36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3</a:t>
              </a:r>
              <a:r>
                <a:rPr lang="en-US" sz="2000" baseline="30000">
                  <a:latin typeface="Times New Roman" pitchFamily="18" charset="0"/>
                </a:rPr>
                <a:t>rd</a:t>
              </a:r>
              <a:r>
                <a:rPr lang="en-US" sz="2000">
                  <a:latin typeface="Times New Roman" pitchFamily="18" charset="0"/>
                </a:rPr>
                <a:t>  – Repeat this process with the top weight.  When the arm moves below the line, back it up one groove.</a:t>
              </a:r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 flipH="1">
              <a:off x="1776" y="1824"/>
              <a:ext cx="19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2667000" y="3657600"/>
            <a:ext cx="6248400" cy="1311275"/>
            <a:chOff x="1680" y="2304"/>
            <a:chExt cx="3936" cy="826"/>
          </a:xfrm>
        </p:grpSpPr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3936" y="2304"/>
              <a:ext cx="16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4</a:t>
              </a:r>
              <a:r>
                <a:rPr lang="en-US" sz="2000" baseline="30000">
                  <a:latin typeface="Times New Roman" pitchFamily="18" charset="0"/>
                </a:rPr>
                <a:t>th</a:t>
              </a:r>
              <a:r>
                <a:rPr lang="en-US" sz="2000">
                  <a:latin typeface="Times New Roman" pitchFamily="18" charset="0"/>
                </a:rPr>
                <a:t> – Slide the small weight on the front beam until the lines match up.</a:t>
              </a:r>
            </a:p>
          </p:txBody>
        </p:sp>
        <p:grpSp>
          <p:nvGrpSpPr>
            <p:cNvPr id="6161" name="Group 17"/>
            <p:cNvGrpSpPr>
              <a:grpSpLocks/>
            </p:cNvGrpSpPr>
            <p:nvPr/>
          </p:nvGrpSpPr>
          <p:grpSpPr bwMode="auto">
            <a:xfrm>
              <a:off x="1680" y="2592"/>
              <a:ext cx="2256" cy="288"/>
              <a:chOff x="1680" y="2592"/>
              <a:chExt cx="2256" cy="288"/>
            </a:xfrm>
          </p:grpSpPr>
          <p:sp>
            <p:nvSpPr>
              <p:cNvPr id="6159" name="Line 15"/>
              <p:cNvSpPr>
                <a:spLocks noChangeShapeType="1"/>
              </p:cNvSpPr>
              <p:nvPr/>
            </p:nvSpPr>
            <p:spPr bwMode="auto">
              <a:xfrm flipH="1" flipV="1">
                <a:off x="1680" y="2592"/>
                <a:ext cx="14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Line 16"/>
              <p:cNvSpPr>
                <a:spLocks noChangeShapeType="1"/>
              </p:cNvSpPr>
              <p:nvPr/>
            </p:nvSpPr>
            <p:spPr bwMode="auto">
              <a:xfrm>
                <a:off x="1824" y="2880"/>
                <a:ext cx="2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>
              <a:off x="3312" y="2304"/>
              <a:ext cx="384" cy="28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28600" y="56388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5</a:t>
            </a:r>
            <a:r>
              <a:rPr lang="en-US" sz="2000" baseline="30000">
                <a:latin typeface="Times New Roman" pitchFamily="18" charset="0"/>
              </a:rPr>
              <a:t>th</a:t>
            </a:r>
            <a:r>
              <a:rPr lang="en-US" sz="2000">
                <a:latin typeface="Times New Roman" pitchFamily="18" charset="0"/>
              </a:rPr>
              <a:t>  – Add the amounts on each beam to find the total mass to the nearest tenth of a gram.</a:t>
            </a:r>
          </a:p>
        </p:txBody>
      </p:sp>
    </p:spTree>
    <p:extLst>
      <p:ext uri="{BB962C8B-B14F-4D97-AF65-F5344CB8AC3E}">
        <p14:creationId xmlns:p14="http://schemas.microsoft.com/office/powerpoint/2010/main" val="6427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English vs. Metric Units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" name="Text Box 66"/>
          <p:cNvSpPr txBox="1">
            <a:spLocks noChangeArrowheads="1"/>
          </p:cNvSpPr>
          <p:nvPr/>
        </p:nvSpPr>
        <p:spPr bwMode="auto">
          <a:xfrm>
            <a:off x="304800" y="1066800"/>
            <a:ext cx="5029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Which is larger?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A. 1 liter or 1 gallon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B. 1 liter or 1 quart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C. 1 milliliter or 1 fluid ounce</a:t>
            </a: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381000" y="1625600"/>
            <a:ext cx="3663950" cy="4822825"/>
            <a:chOff x="240" y="1024"/>
            <a:chExt cx="2308" cy="3038"/>
          </a:xfrm>
        </p:grpSpPr>
        <p:sp>
          <p:nvSpPr>
            <p:cNvPr id="3088" name="Oval 70"/>
            <p:cNvSpPr>
              <a:spLocks noChangeArrowheads="1"/>
            </p:cNvSpPr>
            <p:nvPr/>
          </p:nvSpPr>
          <p:spPr bwMode="auto">
            <a:xfrm>
              <a:off x="1088" y="1024"/>
              <a:ext cx="864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Text Box 86"/>
            <p:cNvSpPr txBox="1">
              <a:spLocks noChangeArrowheads="1"/>
            </p:cNvSpPr>
            <p:nvPr/>
          </p:nvSpPr>
          <p:spPr bwMode="auto">
            <a:xfrm>
              <a:off x="288" y="2448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 gallon = 3.79 liters</a:t>
              </a:r>
            </a:p>
          </p:txBody>
        </p:sp>
        <p:sp>
          <p:nvSpPr>
            <p:cNvPr id="3090" name="Text Box 93"/>
            <p:cNvSpPr txBox="1">
              <a:spLocks noChangeArrowheads="1"/>
            </p:cNvSpPr>
            <p:nvPr/>
          </p:nvSpPr>
          <p:spPr bwMode="auto">
            <a:xfrm>
              <a:off x="336" y="3696"/>
              <a:ext cx="19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It would take approximately 3 ¾ 1-liter bottles to equal a gallon.</a:t>
              </a:r>
            </a:p>
          </p:txBody>
        </p:sp>
        <p:pic>
          <p:nvPicPr>
            <p:cNvPr id="3091" name="Picture 9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1" r="25853"/>
            <a:stretch>
              <a:fillRect/>
            </a:stretch>
          </p:blipFill>
          <p:spPr bwMode="auto">
            <a:xfrm>
              <a:off x="240" y="2736"/>
              <a:ext cx="3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9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1" r="25853"/>
            <a:stretch>
              <a:fillRect/>
            </a:stretch>
          </p:blipFill>
          <p:spPr bwMode="auto">
            <a:xfrm>
              <a:off x="601" y="2736"/>
              <a:ext cx="3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9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1" r="25853"/>
            <a:stretch>
              <a:fillRect/>
            </a:stretch>
          </p:blipFill>
          <p:spPr bwMode="auto">
            <a:xfrm>
              <a:off x="963" y="2736"/>
              <a:ext cx="3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9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1" r="39946"/>
            <a:stretch>
              <a:fillRect/>
            </a:stretch>
          </p:blipFill>
          <p:spPr bwMode="auto">
            <a:xfrm>
              <a:off x="1325" y="2736"/>
              <a:ext cx="25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592"/>
              <a:ext cx="916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2425700" y="1066800"/>
            <a:ext cx="6108700" cy="2120900"/>
            <a:chOff x="1528" y="672"/>
            <a:chExt cx="3848" cy="1336"/>
          </a:xfrm>
        </p:grpSpPr>
        <p:sp>
          <p:nvSpPr>
            <p:cNvPr id="3084" name="Oval 74"/>
            <p:cNvSpPr>
              <a:spLocks noChangeArrowheads="1"/>
            </p:cNvSpPr>
            <p:nvPr/>
          </p:nvSpPr>
          <p:spPr bwMode="auto">
            <a:xfrm>
              <a:off x="1528" y="1720"/>
              <a:ext cx="1256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Text Box 50"/>
            <p:cNvSpPr txBox="1">
              <a:spLocks noChangeArrowheads="1"/>
            </p:cNvSpPr>
            <p:nvPr/>
          </p:nvSpPr>
          <p:spPr bwMode="auto">
            <a:xfrm>
              <a:off x="3936" y="720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 fl oz = 29.573 ml</a:t>
              </a:r>
            </a:p>
          </p:txBody>
        </p:sp>
        <p:pic>
          <p:nvPicPr>
            <p:cNvPr id="3086" name="Picture 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9"/>
            <a:stretch>
              <a:fillRect/>
            </a:stretch>
          </p:blipFill>
          <p:spPr bwMode="auto">
            <a:xfrm>
              <a:off x="3408" y="672"/>
              <a:ext cx="475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7" name="Text Box 105"/>
            <p:cNvSpPr txBox="1">
              <a:spLocks noChangeArrowheads="1"/>
            </p:cNvSpPr>
            <p:nvPr/>
          </p:nvSpPr>
          <p:spPr bwMode="auto">
            <a:xfrm>
              <a:off x="3936" y="960"/>
              <a:ext cx="144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 12-oz can of soda would equal approximately 355 ml.</a:t>
              </a:r>
            </a:p>
          </p:txBody>
        </p:sp>
      </p:grp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457200" y="2171700"/>
            <a:ext cx="7772400" cy="3695700"/>
            <a:chOff x="288" y="1368"/>
            <a:chExt cx="4896" cy="2328"/>
          </a:xfrm>
        </p:grpSpPr>
        <p:sp>
          <p:nvSpPr>
            <p:cNvPr id="3080" name="Oval 71"/>
            <p:cNvSpPr>
              <a:spLocks noChangeArrowheads="1"/>
            </p:cNvSpPr>
            <p:nvPr/>
          </p:nvSpPr>
          <p:spPr bwMode="auto">
            <a:xfrm>
              <a:off x="288" y="1368"/>
              <a:ext cx="816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Text Box 107"/>
            <p:cNvSpPr txBox="1">
              <a:spLocks noChangeArrowheads="1"/>
            </p:cNvSpPr>
            <p:nvPr/>
          </p:nvSpPr>
          <p:spPr bwMode="auto">
            <a:xfrm>
              <a:off x="3360" y="2160"/>
              <a:ext cx="1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 quart = 0.946 liters</a:t>
              </a:r>
            </a:p>
          </p:txBody>
        </p:sp>
        <p:pic>
          <p:nvPicPr>
            <p:cNvPr id="3082" name="Picture 1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" y="2424"/>
              <a:ext cx="56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0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1" r="36633"/>
            <a:stretch>
              <a:fillRect/>
            </a:stretch>
          </p:blipFill>
          <p:spPr bwMode="auto">
            <a:xfrm>
              <a:off x="3632" y="2400"/>
              <a:ext cx="44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90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Metric Units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04800" y="1127125"/>
            <a:ext cx="5105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Volume</a:t>
            </a:r>
            <a:r>
              <a:rPr lang="en-US" sz="2000">
                <a:latin typeface="Times New Roman" pitchFamily="18" charset="0"/>
              </a:rPr>
              <a:t> is the amount of space an object takes up.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The base unit of volume in the metric system in the </a:t>
            </a:r>
            <a:r>
              <a:rPr lang="en-US" sz="2000" b="1">
                <a:latin typeface="Times New Roman" pitchFamily="18" charset="0"/>
              </a:rPr>
              <a:t>liter</a:t>
            </a:r>
            <a:r>
              <a:rPr lang="en-US" sz="2000">
                <a:latin typeface="Times New Roman" pitchFamily="18" charset="0"/>
              </a:rPr>
              <a:t> and is represented by </a:t>
            </a:r>
            <a:r>
              <a:rPr lang="en-US" sz="2000" b="1">
                <a:latin typeface="Times New Roman" pitchFamily="18" charset="0"/>
              </a:rPr>
              <a:t>L or l</a:t>
            </a:r>
            <a:r>
              <a:rPr lang="en-US" sz="200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Standard: 1 liter is equal to one cubic </a:t>
            </a:r>
            <a:r>
              <a:rPr lang="en-US" sz="2000" b="1">
                <a:latin typeface="Times New Roman" pitchFamily="18" charset="0"/>
              </a:rPr>
              <a:t>decimeter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4101" name="Text Box 27"/>
          <p:cNvSpPr txBox="1">
            <a:spLocks noChangeArrowheads="1"/>
          </p:cNvSpPr>
          <p:nvPr/>
        </p:nvSpPr>
        <p:spPr bwMode="auto">
          <a:xfrm>
            <a:off x="304800" y="3260725"/>
            <a:ext cx="6096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Metric Units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 liter (L) = 1000 milliliters (mL)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 milliliter (mL) = 1 cm</a:t>
            </a:r>
            <a:r>
              <a:rPr lang="en-US" sz="2000" baseline="30000">
                <a:latin typeface="Times New Roman" pitchFamily="18" charset="0"/>
              </a:rPr>
              <a:t>3</a:t>
            </a:r>
            <a:r>
              <a:rPr lang="en-US" sz="2000">
                <a:latin typeface="Times New Roman" pitchFamily="18" charset="0"/>
              </a:rPr>
              <a:t> (or cc) = 1 gram*</a:t>
            </a:r>
          </a:p>
        </p:txBody>
      </p:sp>
      <p:sp>
        <p:nvSpPr>
          <p:cNvPr id="4102" name="WordArt 28"/>
          <p:cNvSpPr>
            <a:spLocks noChangeArrowheads="1" noChangeShapeType="1" noTextEdit="1"/>
          </p:cNvSpPr>
          <p:nvPr/>
        </p:nvSpPr>
        <p:spPr bwMode="auto">
          <a:xfrm rot="1551333">
            <a:off x="2657475" y="263525"/>
            <a:ext cx="30480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L</a:t>
            </a:r>
          </a:p>
        </p:txBody>
      </p:sp>
      <p:sp>
        <p:nvSpPr>
          <p:cNvPr id="4103" name="WordArt 29"/>
          <p:cNvSpPr>
            <a:spLocks noChangeArrowheads="1" noChangeShapeType="1" noTextEdit="1"/>
          </p:cNvSpPr>
          <p:nvPr/>
        </p:nvSpPr>
        <p:spPr bwMode="auto">
          <a:xfrm rot="-1172199">
            <a:off x="874713" y="131763"/>
            <a:ext cx="457200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kL</a:t>
            </a:r>
          </a:p>
        </p:txBody>
      </p:sp>
      <p:sp>
        <p:nvSpPr>
          <p:cNvPr id="4104" name="WordArt 30"/>
          <p:cNvSpPr>
            <a:spLocks noChangeArrowheads="1" noChangeShapeType="1" noTextEdit="1"/>
          </p:cNvSpPr>
          <p:nvPr/>
        </p:nvSpPr>
        <p:spPr bwMode="auto">
          <a:xfrm rot="-1286076">
            <a:off x="6248400" y="2032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cL</a:t>
            </a:r>
          </a:p>
        </p:txBody>
      </p:sp>
      <p:sp>
        <p:nvSpPr>
          <p:cNvPr id="4105" name="WordArt 31"/>
          <p:cNvSpPr>
            <a:spLocks noChangeArrowheads="1" noChangeShapeType="1" noTextEdit="1"/>
          </p:cNvSpPr>
          <p:nvPr/>
        </p:nvSpPr>
        <p:spPr bwMode="auto">
          <a:xfrm rot="1338935">
            <a:off x="7924800" y="204788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mL</a:t>
            </a:r>
          </a:p>
        </p:txBody>
      </p:sp>
      <p:sp>
        <p:nvSpPr>
          <p:cNvPr id="4106" name="Text Box 33"/>
          <p:cNvSpPr txBox="1">
            <a:spLocks noChangeArrowheads="1"/>
          </p:cNvSpPr>
          <p:nvPr/>
        </p:nvSpPr>
        <p:spPr bwMode="auto">
          <a:xfrm>
            <a:off x="304800" y="4784725"/>
            <a:ext cx="609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Which is larger?</a:t>
            </a:r>
          </a:p>
        </p:txBody>
      </p:sp>
      <p:sp>
        <p:nvSpPr>
          <p:cNvPr id="4107" name="Text Box 34"/>
          <p:cNvSpPr txBox="1">
            <a:spLocks noChangeArrowheads="1"/>
          </p:cNvSpPr>
          <p:nvPr/>
        </p:nvSpPr>
        <p:spPr bwMode="auto">
          <a:xfrm>
            <a:off x="685800" y="5241925"/>
            <a:ext cx="3886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A. 1 liter or 1500 milliliters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B. 200 milliliters or 1.2 liters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C. 12 cm</a:t>
            </a:r>
            <a:r>
              <a:rPr lang="en-US" sz="2000" baseline="30000">
                <a:latin typeface="Times New Roman" pitchFamily="18" charset="0"/>
              </a:rPr>
              <a:t>3</a:t>
            </a:r>
            <a:r>
              <a:rPr lang="en-US" sz="2000">
                <a:latin typeface="Times New Roman" pitchFamily="18" charset="0"/>
              </a:rPr>
              <a:t> or 1.2 milliliters*</a:t>
            </a:r>
          </a:p>
        </p:txBody>
      </p:sp>
      <p:sp>
        <p:nvSpPr>
          <p:cNvPr id="4108" name="Text Box 35"/>
          <p:cNvSpPr txBox="1">
            <a:spLocks noChangeArrowheads="1"/>
          </p:cNvSpPr>
          <p:nvPr/>
        </p:nvSpPr>
        <p:spPr bwMode="auto">
          <a:xfrm>
            <a:off x="4267200" y="5105400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1905000" y="5241925"/>
            <a:ext cx="19050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765425" y="5715000"/>
            <a:ext cx="9906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1003300" y="6156325"/>
            <a:ext cx="8382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15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5814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4" grpId="0" animBg="1"/>
      <p:bldP spid="4135" grpId="0" animBg="1"/>
      <p:bldP spid="41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Measuring Volume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5800" y="640080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/>
              <a:t>Top Image: http://www.tea.state.tx.us/student.assessment/resources/online/2006/grade8/science/images/20graphicaa.gif</a:t>
            </a:r>
            <a:br>
              <a:rPr lang="en-US" sz="1000"/>
            </a:br>
            <a:r>
              <a:rPr lang="en-US" sz="1000"/>
              <a:t>Bottom Image: http://morrisonlabs.com/meniscus.htm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00400" y="990600"/>
            <a:ext cx="480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We will be using </a:t>
            </a:r>
            <a:r>
              <a:rPr lang="en-US" sz="2000" b="1">
                <a:latin typeface="Times New Roman" pitchFamily="18" charset="0"/>
              </a:rPr>
              <a:t>graduated cylinders</a:t>
            </a:r>
            <a:r>
              <a:rPr lang="en-US" sz="2000">
                <a:latin typeface="Times New Roman" pitchFamily="18" charset="0"/>
              </a:rPr>
              <a:t> to find the volume of liquids and other objects.</a:t>
            </a:r>
          </a:p>
        </p:txBody>
      </p:sp>
      <p:pic>
        <p:nvPicPr>
          <p:cNvPr id="5126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"/>
          <a:stretch>
            <a:fillRect/>
          </a:stretch>
        </p:blipFill>
        <p:spPr bwMode="auto">
          <a:xfrm>
            <a:off x="381000" y="838200"/>
            <a:ext cx="241141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32"/>
          <p:cNvSpPr txBox="1">
            <a:spLocks noChangeArrowheads="1"/>
          </p:cNvSpPr>
          <p:nvPr/>
        </p:nvSpPr>
        <p:spPr bwMode="auto">
          <a:xfrm>
            <a:off x="3124200" y="2082800"/>
            <a:ext cx="59436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Read the measurement based on the bottom of the </a:t>
            </a:r>
            <a:r>
              <a:rPr lang="en-US" sz="2000" b="1">
                <a:latin typeface="Times New Roman" pitchFamily="18" charset="0"/>
              </a:rPr>
              <a:t>meniscus</a:t>
            </a:r>
            <a:r>
              <a:rPr lang="en-US" sz="2000">
                <a:latin typeface="Times New Roman" pitchFamily="18" charset="0"/>
              </a:rPr>
              <a:t> or curve. When using a real cylinder, make sure you are eye-level with the level of the water.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What is the volume of water in the cylinder? _____mL</a:t>
            </a:r>
          </a:p>
        </p:txBody>
      </p:sp>
      <p:sp>
        <p:nvSpPr>
          <p:cNvPr id="5128" name="Line 33"/>
          <p:cNvSpPr>
            <a:spLocks noChangeShapeType="1"/>
          </p:cNvSpPr>
          <p:nvPr/>
        </p:nvSpPr>
        <p:spPr bwMode="auto">
          <a:xfrm flipH="1" flipV="1">
            <a:off x="2209800" y="18288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9" name="Group 38"/>
          <p:cNvGrpSpPr>
            <a:grpSpLocks/>
          </p:cNvGrpSpPr>
          <p:nvPr/>
        </p:nvGrpSpPr>
        <p:grpSpPr bwMode="auto">
          <a:xfrm>
            <a:off x="533400" y="4310063"/>
            <a:ext cx="8305800" cy="1601787"/>
            <a:chOff x="336" y="2715"/>
            <a:chExt cx="5232" cy="1009"/>
          </a:xfrm>
        </p:grpSpPr>
        <p:pic>
          <p:nvPicPr>
            <p:cNvPr id="5130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715"/>
              <a:ext cx="1434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 Box 36"/>
            <p:cNvSpPr txBox="1">
              <a:spLocks noChangeArrowheads="1"/>
            </p:cNvSpPr>
            <p:nvPr/>
          </p:nvSpPr>
          <p:spPr bwMode="auto">
            <a:xfrm>
              <a:off x="1824" y="2791"/>
              <a:ext cx="3744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What causes the meniscus?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A concave meniscus occurs when the molecules of the liquid attract those of the container.  The glass attracts the water on the sides.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1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Measuring Liquid Volume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 rot="-5400000">
            <a:off x="5607050" y="3397251"/>
            <a:ext cx="67071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"/>
              <a:t>Images created at http://www.standards.dfes.gov.uk/primaryframework/downloads/SWF/measuring_cylinder.swf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28600" y="746125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What is the volume of water in each cylinder? </a:t>
            </a:r>
          </a:p>
        </p:txBody>
      </p:sp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7777" r="62500" b="12962"/>
          <a:stretch>
            <a:fillRect/>
          </a:stretch>
        </p:blipFill>
        <p:spPr bwMode="auto">
          <a:xfrm>
            <a:off x="3770313" y="1295400"/>
            <a:ext cx="167481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7779" r="62500" b="12962"/>
          <a:stretch>
            <a:fillRect/>
          </a:stretch>
        </p:blipFill>
        <p:spPr bwMode="auto">
          <a:xfrm>
            <a:off x="685800" y="1295400"/>
            <a:ext cx="167322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7779" r="62500" b="12962"/>
          <a:stretch>
            <a:fillRect/>
          </a:stretch>
        </p:blipFill>
        <p:spPr bwMode="auto">
          <a:xfrm>
            <a:off x="6858000" y="1295400"/>
            <a:ext cx="16605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152400" y="6461125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Pay attention to the scales for each cylinder.</a:t>
            </a:r>
          </a:p>
        </p:txBody>
      </p:sp>
      <p:sp>
        <p:nvSpPr>
          <p:cNvPr id="6154" name="WordArt 14"/>
          <p:cNvSpPr>
            <a:spLocks noChangeArrowheads="1" noChangeShapeType="1" noTextEdit="1"/>
          </p:cNvSpPr>
          <p:nvPr/>
        </p:nvSpPr>
        <p:spPr bwMode="auto">
          <a:xfrm>
            <a:off x="762000" y="548640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A</a:t>
            </a:r>
          </a:p>
        </p:txBody>
      </p:sp>
      <p:sp>
        <p:nvSpPr>
          <p:cNvPr id="6155" name="WordArt 15"/>
          <p:cNvSpPr>
            <a:spLocks noChangeArrowheads="1" noChangeShapeType="1" noTextEdit="1"/>
          </p:cNvSpPr>
          <p:nvPr/>
        </p:nvSpPr>
        <p:spPr bwMode="auto">
          <a:xfrm>
            <a:off x="3838575" y="548640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B</a:t>
            </a:r>
          </a:p>
        </p:txBody>
      </p:sp>
      <p:sp>
        <p:nvSpPr>
          <p:cNvPr id="6156" name="WordArt 16"/>
          <p:cNvSpPr>
            <a:spLocks noChangeArrowheads="1" noChangeShapeType="1" noTextEdit="1"/>
          </p:cNvSpPr>
          <p:nvPr/>
        </p:nvSpPr>
        <p:spPr bwMode="auto">
          <a:xfrm>
            <a:off x="6934200" y="548640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386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Measuring Solid Volume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52400" y="6096000"/>
            <a:ext cx="52578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hlinkClick r:id="rId2"/>
              </a:rPr>
              <a:t>Click here for an online activity about volume</a:t>
            </a:r>
            <a:r>
              <a:rPr lang="en-US" sz="1600">
                <a:latin typeface="Times New Roman" pitchFamily="18" charset="0"/>
              </a:rPr>
              <a:t>.  </a:t>
            </a:r>
            <a:br>
              <a:rPr lang="en-US" sz="1600">
                <a:latin typeface="Times New Roman" pitchFamily="18" charset="0"/>
              </a:rPr>
            </a:br>
            <a:r>
              <a:rPr lang="en-US" sz="1600">
                <a:latin typeface="Times New Roman" pitchFamily="18" charset="0"/>
              </a:rPr>
              <a:t>Choose Lessons </a:t>
            </a:r>
            <a:r>
              <a:rPr lang="en-US" sz="1600">
                <a:latin typeface="Times New Roman" pitchFamily="18" charset="0"/>
                <a:sym typeface="Wingdings" pitchFamily="2" charset="2"/>
              </a:rPr>
              <a:t> Volume &amp; Displacement</a:t>
            </a:r>
            <a:endParaRPr lang="en-US" sz="1600">
              <a:latin typeface="Times New Roman" pitchFamily="18" charset="0"/>
            </a:endParaRPr>
          </a:p>
        </p:txBody>
      </p:sp>
      <p:grpSp>
        <p:nvGrpSpPr>
          <p:cNvPr id="7173" name="Group 19"/>
          <p:cNvGrpSpPr>
            <a:grpSpLocks/>
          </p:cNvGrpSpPr>
          <p:nvPr/>
        </p:nvGrpSpPr>
        <p:grpSpPr bwMode="auto">
          <a:xfrm>
            <a:off x="381000" y="838200"/>
            <a:ext cx="2895600" cy="2197100"/>
            <a:chOff x="3360" y="576"/>
            <a:chExt cx="1824" cy="1384"/>
          </a:xfrm>
        </p:grpSpPr>
        <p:sp>
          <p:nvSpPr>
            <p:cNvPr id="7181" name="AutoShape 12"/>
            <p:cNvSpPr>
              <a:spLocks noChangeArrowheads="1"/>
            </p:cNvSpPr>
            <p:nvPr/>
          </p:nvSpPr>
          <p:spPr bwMode="auto">
            <a:xfrm>
              <a:off x="3360" y="576"/>
              <a:ext cx="1313" cy="1113"/>
            </a:xfrm>
            <a:prstGeom prst="cube">
              <a:avLst>
                <a:gd name="adj" fmla="val 25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Text Box 13"/>
            <p:cNvSpPr txBox="1">
              <a:spLocks noChangeArrowheads="1"/>
            </p:cNvSpPr>
            <p:nvPr/>
          </p:nvSpPr>
          <p:spPr bwMode="auto">
            <a:xfrm>
              <a:off x="3553" y="1729"/>
              <a:ext cx="5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10 cm</a:t>
              </a:r>
            </a:p>
          </p:txBody>
        </p:sp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>
              <a:off x="4605" y="854"/>
              <a:ext cx="5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9 cm</a:t>
              </a:r>
            </a:p>
          </p:txBody>
        </p:sp>
        <p:sp>
          <p:nvSpPr>
            <p:cNvPr id="7184" name="Text Box 15"/>
            <p:cNvSpPr txBox="1">
              <a:spLocks noChangeArrowheads="1"/>
            </p:cNvSpPr>
            <p:nvPr/>
          </p:nvSpPr>
          <p:spPr bwMode="auto">
            <a:xfrm>
              <a:off x="4441" y="1490"/>
              <a:ext cx="5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8 cm</a:t>
              </a:r>
            </a:p>
          </p:txBody>
        </p:sp>
      </p:grp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394075" y="990600"/>
            <a:ext cx="4946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We can measure the volume of regular object using the formula </a:t>
            </a:r>
            <a:r>
              <a:rPr lang="en-US" sz="2000" b="1">
                <a:latin typeface="Times New Roman" pitchFamily="18" charset="0"/>
              </a:rPr>
              <a:t>length x width x height</a:t>
            </a:r>
            <a:r>
              <a:rPr lang="en-US" sz="2000">
                <a:latin typeface="Times New Roman" pitchFamily="18" charset="0"/>
              </a:rPr>
              <a:t>.</a:t>
            </a: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3200400" y="21336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_____ X _____ X _____ = _____</a:t>
            </a:r>
          </a:p>
        </p:txBody>
      </p:sp>
      <p:grpSp>
        <p:nvGrpSpPr>
          <p:cNvPr id="7176" name="Group 23"/>
          <p:cNvGrpSpPr>
            <a:grpSpLocks/>
          </p:cNvGrpSpPr>
          <p:nvPr/>
        </p:nvGrpSpPr>
        <p:grpSpPr bwMode="auto">
          <a:xfrm>
            <a:off x="411163" y="2895600"/>
            <a:ext cx="8596312" cy="3810000"/>
            <a:chOff x="259" y="1824"/>
            <a:chExt cx="5415" cy="2400"/>
          </a:xfrm>
        </p:grpSpPr>
        <p:sp>
          <p:nvSpPr>
            <p:cNvPr id="7177" name="Text Box 4"/>
            <p:cNvSpPr txBox="1">
              <a:spLocks noChangeArrowheads="1"/>
            </p:cNvSpPr>
            <p:nvPr/>
          </p:nvSpPr>
          <p:spPr bwMode="auto">
            <a:xfrm rot="-5400000">
              <a:off x="4541" y="3091"/>
              <a:ext cx="20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http://resources.edb.gov.hk/~s1sci/R_S1Science/sp/en/syllabus/unit14/new/testingmain1.htm</a:t>
              </a:r>
            </a:p>
          </p:txBody>
        </p:sp>
        <p:sp>
          <p:nvSpPr>
            <p:cNvPr id="7178" name="Text Box 5"/>
            <p:cNvSpPr txBox="1">
              <a:spLocks noChangeArrowheads="1"/>
            </p:cNvSpPr>
            <p:nvPr/>
          </p:nvSpPr>
          <p:spPr bwMode="auto">
            <a:xfrm>
              <a:off x="259" y="2076"/>
              <a:ext cx="29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We can measure the volume of </a:t>
              </a:r>
              <a:br>
                <a:rPr lang="en-US" sz="2000">
                  <a:latin typeface="Times New Roman" pitchFamily="18" charset="0"/>
                </a:rPr>
              </a:br>
              <a:r>
                <a:rPr lang="en-US" sz="2000">
                  <a:latin typeface="Times New Roman" pitchFamily="18" charset="0"/>
                </a:rPr>
                <a:t>irregular object using </a:t>
              </a:r>
              <a:r>
                <a:rPr lang="en-US" sz="2000" b="1">
                  <a:latin typeface="Times New Roman" pitchFamily="18" charset="0"/>
                </a:rPr>
                <a:t>water displacement</a:t>
              </a:r>
              <a:r>
                <a:rPr lang="en-US" sz="2000">
                  <a:latin typeface="Times New Roman" pitchFamily="18" charset="0"/>
                </a:rPr>
                <a:t>. </a:t>
              </a:r>
            </a:p>
          </p:txBody>
        </p:sp>
        <p:pic>
          <p:nvPicPr>
            <p:cNvPr id="717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" y="1824"/>
              <a:ext cx="1669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8"/>
            <p:cNvSpPr txBox="1">
              <a:spLocks noChangeArrowheads="1"/>
            </p:cNvSpPr>
            <p:nvPr/>
          </p:nvSpPr>
          <p:spPr bwMode="auto">
            <a:xfrm>
              <a:off x="336" y="2640"/>
              <a:ext cx="235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Amount of H</a:t>
              </a:r>
              <a:r>
                <a:rPr lang="en-US" sz="1600" baseline="-25000">
                  <a:latin typeface="Times New Roman" pitchFamily="18" charset="0"/>
                </a:rPr>
                <a:t>2</a:t>
              </a:r>
              <a:r>
                <a:rPr lang="en-US" sz="1600">
                  <a:latin typeface="Times New Roman" pitchFamily="18" charset="0"/>
                </a:rPr>
                <a:t>O with object = ______</a:t>
              </a:r>
              <a:br>
                <a:rPr lang="en-US" sz="1600">
                  <a:latin typeface="Times New Roman" pitchFamily="18" charset="0"/>
                </a:rPr>
              </a:br>
              <a:r>
                <a:rPr lang="en-US" sz="1600">
                  <a:latin typeface="Times New Roman" pitchFamily="18" charset="0"/>
                </a:rPr>
                <a:t/>
              </a:r>
              <a:br>
                <a:rPr lang="en-US" sz="1600">
                  <a:latin typeface="Times New Roman" pitchFamily="18" charset="0"/>
                </a:rPr>
              </a:br>
              <a:r>
                <a:rPr lang="en-US" sz="1600">
                  <a:latin typeface="Times New Roman" pitchFamily="18" charset="0"/>
                </a:rPr>
                <a:t>About of H</a:t>
              </a:r>
              <a:r>
                <a:rPr lang="en-US" sz="1600" baseline="-25000">
                  <a:latin typeface="Times New Roman" pitchFamily="18" charset="0"/>
                </a:rPr>
                <a:t>2</a:t>
              </a:r>
              <a:r>
                <a:rPr lang="en-US" sz="1600">
                  <a:latin typeface="Times New Roman" pitchFamily="18" charset="0"/>
                </a:rPr>
                <a:t>O without object = ______</a:t>
              </a:r>
              <a:br>
                <a:rPr lang="en-US" sz="1600">
                  <a:latin typeface="Times New Roman" pitchFamily="18" charset="0"/>
                </a:rPr>
              </a:br>
              <a:r>
                <a:rPr lang="en-US" sz="1600">
                  <a:latin typeface="Times New Roman" pitchFamily="18" charset="0"/>
                </a:rPr>
                <a:t/>
              </a:r>
              <a:br>
                <a:rPr lang="en-US" sz="1600">
                  <a:latin typeface="Times New Roman" pitchFamily="18" charset="0"/>
                </a:rPr>
              </a:br>
              <a:r>
                <a:rPr lang="en-US" sz="1600">
                  <a:latin typeface="Times New Roman" pitchFamily="18" charset="0"/>
                </a:rPr>
                <a:t>Difference = Volume = 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9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Other Common Metric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Density = Mass/volume </a:t>
            </a:r>
          </a:p>
          <a:p>
            <a:r>
              <a:rPr lang="en-US" dirty="0" smtClean="0"/>
              <a:t>Time - </a:t>
            </a:r>
            <a:r>
              <a:rPr lang="en-US" dirty="0" smtClean="0"/>
              <a:t>second (s)</a:t>
            </a:r>
          </a:p>
          <a:p>
            <a:r>
              <a:rPr lang="en-US" dirty="0" smtClean="0"/>
              <a:t>SI </a:t>
            </a:r>
            <a:r>
              <a:rPr lang="en-US" dirty="0" smtClean="0"/>
              <a:t>Unit for </a:t>
            </a:r>
            <a:r>
              <a:rPr lang="en-US" dirty="0" smtClean="0"/>
              <a:t>Temperature </a:t>
            </a:r>
            <a:r>
              <a:rPr lang="en-US" dirty="0" smtClean="0"/>
              <a:t>– </a:t>
            </a:r>
            <a:r>
              <a:rPr lang="en-US" dirty="0" smtClean="0"/>
              <a:t>Kelvin (K)</a:t>
            </a:r>
            <a:endParaRPr lang="en-US" dirty="0" smtClean="0"/>
          </a:p>
          <a:p>
            <a:r>
              <a:rPr lang="en-US" sz="2600" dirty="0" smtClean="0"/>
              <a:t>Temperature </a:t>
            </a:r>
            <a:r>
              <a:rPr lang="en-US" sz="2600" dirty="0" smtClean="0"/>
              <a:t>on a lab thermometer </a:t>
            </a:r>
            <a:r>
              <a:rPr lang="en-US" dirty="0" smtClean="0"/>
              <a:t>– Celsius (Cº)</a:t>
            </a:r>
          </a:p>
          <a:p>
            <a:r>
              <a:rPr lang="en-US" dirty="0" smtClean="0"/>
              <a:t>Force/Weight </a:t>
            </a:r>
            <a:r>
              <a:rPr lang="en-US" dirty="0" smtClean="0"/>
              <a:t>– Newton (N)</a:t>
            </a:r>
          </a:p>
          <a:p>
            <a:r>
              <a:rPr lang="en-US" dirty="0" smtClean="0"/>
              <a:t>Pressure – </a:t>
            </a:r>
            <a:r>
              <a:rPr lang="en-US" dirty="0" err="1" smtClean="0"/>
              <a:t>kiloPascal</a:t>
            </a:r>
            <a:r>
              <a:rPr lang="en-US" dirty="0" smtClean="0"/>
              <a:t> (</a:t>
            </a:r>
            <a:r>
              <a:rPr lang="en-US" dirty="0" err="1" smtClean="0"/>
              <a:t>kPa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Power – Watt (W)</a:t>
            </a:r>
          </a:p>
          <a:p>
            <a:r>
              <a:rPr lang="en-US" dirty="0" smtClean="0"/>
              <a:t>Energy – Joule (J)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901825" y="2855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075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37964" r="11690" b="18518"/>
          <a:stretch>
            <a:fillRect/>
          </a:stretch>
        </p:blipFill>
        <p:spPr bwMode="auto">
          <a:xfrm>
            <a:off x="457200" y="685800"/>
            <a:ext cx="830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800100" y="990600"/>
            <a:ext cx="990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-109" charset="0"/>
              </a:rPr>
              <a:t>KILO</a:t>
            </a:r>
            <a:br>
              <a:rPr lang="en-US" b="1">
                <a:latin typeface="Times New Roman" pitchFamily="-109" charset="0"/>
              </a:rPr>
            </a:br>
            <a:r>
              <a:rPr lang="en-US" b="1">
                <a:latin typeface="Times New Roman" pitchFamily="-109" charset="0"/>
              </a:rPr>
              <a:t>1000</a:t>
            </a:r>
            <a:br>
              <a:rPr lang="en-US" b="1">
                <a:latin typeface="Times New Roman" pitchFamily="-109" charset="0"/>
              </a:rPr>
            </a:br>
            <a:r>
              <a:rPr lang="en-US" b="1">
                <a:latin typeface="Times New Roman" pitchFamily="-109" charset="0"/>
              </a:rPr>
              <a:t>Units</a:t>
            </a: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1765300" y="1293813"/>
            <a:ext cx="1143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-109" charset="0"/>
              </a:rPr>
              <a:t>HECTO</a:t>
            </a:r>
            <a:br>
              <a:rPr lang="en-US" b="1">
                <a:latin typeface="Times New Roman" pitchFamily="-109" charset="0"/>
              </a:rPr>
            </a:br>
            <a:r>
              <a:rPr lang="en-US" b="1">
                <a:latin typeface="Times New Roman" pitchFamily="-109" charset="0"/>
              </a:rPr>
              <a:t>100</a:t>
            </a:r>
            <a:br>
              <a:rPr lang="en-US" b="1">
                <a:latin typeface="Times New Roman" pitchFamily="-109" charset="0"/>
              </a:rPr>
            </a:br>
            <a:r>
              <a:rPr lang="en-US" b="1">
                <a:latin typeface="Times New Roman" pitchFamily="-109" charset="0"/>
              </a:rPr>
              <a:t>Units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2832100" y="1524000"/>
            <a:ext cx="1143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-109" charset="0"/>
              </a:rPr>
              <a:t>DEKA</a:t>
            </a:r>
            <a:br>
              <a:rPr lang="en-US" b="1">
                <a:latin typeface="Times New Roman" pitchFamily="-109" charset="0"/>
              </a:rPr>
            </a:br>
            <a:r>
              <a:rPr lang="en-US" b="1">
                <a:latin typeface="Times New Roman" pitchFamily="-109" charset="0"/>
              </a:rPr>
              <a:t>10</a:t>
            </a:r>
            <a:br>
              <a:rPr lang="en-US" b="1">
                <a:latin typeface="Times New Roman" pitchFamily="-109" charset="0"/>
              </a:rPr>
            </a:br>
            <a:r>
              <a:rPr lang="en-US" b="1">
                <a:latin typeface="Times New Roman" pitchFamily="-109" charset="0"/>
              </a:rPr>
              <a:t>Units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965700" y="2284413"/>
            <a:ext cx="1143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-109" charset="0"/>
              </a:rPr>
              <a:t>DECI</a:t>
            </a:r>
            <a:br>
              <a:rPr lang="en-US" b="1">
                <a:latin typeface="Times New Roman" pitchFamily="-109" charset="0"/>
              </a:rPr>
            </a:br>
            <a:r>
              <a:rPr lang="en-US" b="1">
                <a:latin typeface="Times New Roman" pitchFamily="-109" charset="0"/>
              </a:rPr>
              <a:t>0.1</a:t>
            </a:r>
            <a:br>
              <a:rPr lang="en-US" b="1">
                <a:latin typeface="Times New Roman" pitchFamily="-109" charset="0"/>
              </a:rPr>
            </a:br>
            <a:r>
              <a:rPr lang="en-US" b="1">
                <a:latin typeface="Times New Roman" pitchFamily="-109" charset="0"/>
              </a:rPr>
              <a:t>Unit</a:t>
            </a: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6032500" y="2589213"/>
            <a:ext cx="1143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-109" charset="0"/>
              </a:rPr>
              <a:t>CENTI</a:t>
            </a:r>
            <a:br>
              <a:rPr lang="en-US" b="1">
                <a:latin typeface="Times New Roman" pitchFamily="-109" charset="0"/>
              </a:rPr>
            </a:br>
            <a:r>
              <a:rPr lang="en-US" b="1">
                <a:latin typeface="Times New Roman" pitchFamily="-109" charset="0"/>
              </a:rPr>
              <a:t>0.01</a:t>
            </a:r>
            <a:br>
              <a:rPr lang="en-US" b="1">
                <a:latin typeface="Times New Roman" pitchFamily="-109" charset="0"/>
              </a:rPr>
            </a:br>
            <a:r>
              <a:rPr lang="en-US" b="1">
                <a:latin typeface="Times New Roman" pitchFamily="-109" charset="0"/>
              </a:rPr>
              <a:t>Unit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7073900" y="2895600"/>
            <a:ext cx="1143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-109" charset="0"/>
              </a:rPr>
              <a:t>MILLI</a:t>
            </a:r>
            <a:br>
              <a:rPr lang="en-US" b="1">
                <a:latin typeface="Times New Roman" pitchFamily="-109" charset="0"/>
              </a:rPr>
            </a:br>
            <a:r>
              <a:rPr lang="en-US" b="1">
                <a:latin typeface="Times New Roman" pitchFamily="-109" charset="0"/>
              </a:rPr>
              <a:t>0.001</a:t>
            </a:r>
            <a:br>
              <a:rPr lang="en-US" b="1">
                <a:latin typeface="Times New Roman" pitchFamily="-109" charset="0"/>
              </a:rPr>
            </a:br>
            <a:r>
              <a:rPr lang="en-US" b="1">
                <a:latin typeface="Times New Roman" pitchFamily="-109" charset="0"/>
              </a:rPr>
              <a:t>Unit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4025900" y="2603500"/>
            <a:ext cx="914400" cy="1373188"/>
            <a:chOff x="2496" y="1824"/>
            <a:chExt cx="576" cy="865"/>
          </a:xfrm>
        </p:grpSpPr>
        <p:sp>
          <p:nvSpPr>
            <p:cNvPr id="3121" name="Text Box 53"/>
            <p:cNvSpPr txBox="1">
              <a:spLocks noChangeArrowheads="1"/>
            </p:cNvSpPr>
            <p:nvPr/>
          </p:nvSpPr>
          <p:spPr bwMode="auto">
            <a:xfrm>
              <a:off x="2496" y="2112"/>
              <a:ext cx="576" cy="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-109" charset="0"/>
                </a:rPr>
                <a:t>Meters</a:t>
              </a:r>
              <a:br>
                <a:rPr lang="en-US" b="1">
                  <a:latin typeface="Times New Roman" pitchFamily="-109" charset="0"/>
                </a:rPr>
              </a:br>
              <a:r>
                <a:rPr lang="en-US" b="1">
                  <a:latin typeface="Times New Roman" pitchFamily="-109" charset="0"/>
                </a:rPr>
                <a:t>Liters</a:t>
              </a:r>
              <a:br>
                <a:rPr lang="en-US" b="1">
                  <a:latin typeface="Times New Roman" pitchFamily="-109" charset="0"/>
                </a:rPr>
              </a:br>
              <a:r>
                <a:rPr lang="en-US" b="1">
                  <a:latin typeface="Times New Roman" pitchFamily="-109" charset="0"/>
                </a:rPr>
                <a:t>Grams</a:t>
              </a:r>
            </a:p>
          </p:txBody>
        </p:sp>
        <p:sp>
          <p:nvSpPr>
            <p:cNvPr id="3122" name="Line 56"/>
            <p:cNvSpPr>
              <a:spLocks noChangeShapeType="1"/>
            </p:cNvSpPr>
            <p:nvPr/>
          </p:nvSpPr>
          <p:spPr bwMode="auto">
            <a:xfrm flipV="1">
              <a:off x="2784" y="182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3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Times New Roman" pitchFamily="-109" charset="0"/>
              </a:rPr>
              <a:t>Ladder Method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81000" y="4343400"/>
            <a:ext cx="4622800" cy="2357438"/>
            <a:chOff x="240" y="2880"/>
            <a:chExt cx="2912" cy="1485"/>
          </a:xfrm>
        </p:grpSpPr>
        <p:sp>
          <p:nvSpPr>
            <p:cNvPr id="3119" name="Text Box 54"/>
            <p:cNvSpPr txBox="1">
              <a:spLocks noChangeArrowheads="1"/>
            </p:cNvSpPr>
            <p:nvPr/>
          </p:nvSpPr>
          <p:spPr bwMode="auto">
            <a:xfrm>
              <a:off x="240" y="2880"/>
              <a:ext cx="2880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-109" charset="0"/>
                </a:rPr>
                <a:t>How do you use the “ladder” method? </a:t>
              </a:r>
            </a:p>
          </p:txBody>
        </p:sp>
        <p:sp>
          <p:nvSpPr>
            <p:cNvPr id="3120" name="Text Box 62"/>
            <p:cNvSpPr txBox="1">
              <a:spLocks noChangeArrowheads="1"/>
            </p:cNvSpPr>
            <p:nvPr/>
          </p:nvSpPr>
          <p:spPr bwMode="auto">
            <a:xfrm>
              <a:off x="272" y="3105"/>
              <a:ext cx="288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-109" charset="0"/>
                </a:rPr>
                <a:t>1</a:t>
              </a:r>
              <a:r>
                <a:rPr lang="en-US" baseline="30000">
                  <a:latin typeface="Times New Roman" pitchFamily="-109" charset="0"/>
                </a:rPr>
                <a:t>st</a:t>
              </a:r>
              <a:r>
                <a:rPr lang="en-US">
                  <a:latin typeface="Times New Roman" pitchFamily="-109" charset="0"/>
                </a:rPr>
                <a:t> – Determine your starting point and ending point.</a:t>
              </a:r>
              <a:br>
                <a:rPr lang="en-US">
                  <a:latin typeface="Times New Roman" pitchFamily="-109" charset="0"/>
                </a:rPr>
              </a:br>
              <a:endParaRPr lang="en-US" sz="800">
                <a:latin typeface="Times New Roman" pitchFamily="-109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-109" charset="0"/>
                </a:rPr>
                <a:t>2</a:t>
              </a:r>
              <a:r>
                <a:rPr lang="en-US" baseline="30000">
                  <a:latin typeface="Times New Roman" pitchFamily="-109" charset="0"/>
                </a:rPr>
                <a:t>nd</a:t>
              </a:r>
              <a:r>
                <a:rPr lang="en-US">
                  <a:latin typeface="Times New Roman" pitchFamily="-109" charset="0"/>
                </a:rPr>
                <a:t> – Count the “jumps” to your ending point.</a:t>
              </a:r>
              <a:br>
                <a:rPr lang="en-US">
                  <a:latin typeface="Times New Roman" pitchFamily="-109" charset="0"/>
                </a:rPr>
              </a:br>
              <a:endParaRPr lang="en-US" sz="800">
                <a:latin typeface="Times New Roman" pitchFamily="-109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-109" charset="0"/>
                </a:rPr>
                <a:t>3</a:t>
              </a:r>
              <a:r>
                <a:rPr lang="en-US" baseline="30000">
                  <a:latin typeface="Times New Roman" pitchFamily="-109" charset="0"/>
                </a:rPr>
                <a:t>rd</a:t>
              </a:r>
              <a:r>
                <a:rPr lang="en-US">
                  <a:latin typeface="Times New Roman" pitchFamily="-109" charset="0"/>
                </a:rPr>
                <a:t> – Move the decimal the same number of jumps in the same direction.</a:t>
              </a:r>
            </a:p>
          </p:txBody>
        </p:sp>
      </p:grp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5600700" y="4343400"/>
            <a:ext cx="28956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-109" charset="0"/>
              </a:rPr>
              <a:t>4 km = _________ m </a:t>
            </a:r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1308100" y="381000"/>
            <a:ext cx="1092200" cy="838200"/>
            <a:chOff x="768" y="240"/>
            <a:chExt cx="688" cy="528"/>
          </a:xfrm>
        </p:grpSpPr>
        <p:sp>
          <p:nvSpPr>
            <p:cNvPr id="3117" name="Freeform 67"/>
            <p:cNvSpPr>
              <a:spLocks/>
            </p:cNvSpPr>
            <p:nvPr/>
          </p:nvSpPr>
          <p:spPr bwMode="auto">
            <a:xfrm>
              <a:off x="768" y="352"/>
              <a:ext cx="688" cy="416"/>
            </a:xfrm>
            <a:custGeom>
              <a:avLst/>
              <a:gdLst>
                <a:gd name="T0" fmla="*/ 0 w 688"/>
                <a:gd name="T1" fmla="*/ 224 h 416"/>
                <a:gd name="T2" fmla="*/ 576 w 688"/>
                <a:gd name="T3" fmla="*/ 32 h 416"/>
                <a:gd name="T4" fmla="*/ 672 w 688"/>
                <a:gd name="T5" fmla="*/ 416 h 416"/>
                <a:gd name="T6" fmla="*/ 0 60000 65536"/>
                <a:gd name="T7" fmla="*/ 0 60000 65536"/>
                <a:gd name="T8" fmla="*/ 0 60000 65536"/>
                <a:gd name="T9" fmla="*/ 0 w 688"/>
                <a:gd name="T10" fmla="*/ 0 h 416"/>
                <a:gd name="T11" fmla="*/ 688 w 688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8" h="416">
                  <a:moveTo>
                    <a:pt x="0" y="224"/>
                  </a:moveTo>
                  <a:cubicBezTo>
                    <a:pt x="232" y="112"/>
                    <a:pt x="464" y="0"/>
                    <a:pt x="576" y="32"/>
                  </a:cubicBezTo>
                  <a:cubicBezTo>
                    <a:pt x="688" y="64"/>
                    <a:pt x="656" y="352"/>
                    <a:pt x="672" y="416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Text Box 70"/>
            <p:cNvSpPr txBox="1">
              <a:spLocks noChangeArrowheads="1"/>
            </p:cNvSpPr>
            <p:nvPr/>
          </p:nvSpPr>
          <p:spPr bwMode="auto">
            <a:xfrm>
              <a:off x="816" y="24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2374900" y="685800"/>
            <a:ext cx="1092200" cy="812800"/>
            <a:chOff x="1440" y="432"/>
            <a:chExt cx="688" cy="512"/>
          </a:xfrm>
        </p:grpSpPr>
        <p:sp>
          <p:nvSpPr>
            <p:cNvPr id="3115" name="Freeform 68"/>
            <p:cNvSpPr>
              <a:spLocks/>
            </p:cNvSpPr>
            <p:nvPr/>
          </p:nvSpPr>
          <p:spPr bwMode="auto">
            <a:xfrm>
              <a:off x="1440" y="528"/>
              <a:ext cx="688" cy="416"/>
            </a:xfrm>
            <a:custGeom>
              <a:avLst/>
              <a:gdLst>
                <a:gd name="T0" fmla="*/ 0 w 688"/>
                <a:gd name="T1" fmla="*/ 224 h 416"/>
                <a:gd name="T2" fmla="*/ 576 w 688"/>
                <a:gd name="T3" fmla="*/ 32 h 416"/>
                <a:gd name="T4" fmla="*/ 672 w 688"/>
                <a:gd name="T5" fmla="*/ 416 h 416"/>
                <a:gd name="T6" fmla="*/ 0 60000 65536"/>
                <a:gd name="T7" fmla="*/ 0 60000 65536"/>
                <a:gd name="T8" fmla="*/ 0 60000 65536"/>
                <a:gd name="T9" fmla="*/ 0 w 688"/>
                <a:gd name="T10" fmla="*/ 0 h 416"/>
                <a:gd name="T11" fmla="*/ 688 w 688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8" h="416">
                  <a:moveTo>
                    <a:pt x="0" y="224"/>
                  </a:moveTo>
                  <a:cubicBezTo>
                    <a:pt x="232" y="112"/>
                    <a:pt x="464" y="0"/>
                    <a:pt x="576" y="32"/>
                  </a:cubicBezTo>
                  <a:cubicBezTo>
                    <a:pt x="688" y="64"/>
                    <a:pt x="656" y="352"/>
                    <a:pt x="672" y="416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Text Box 71"/>
            <p:cNvSpPr txBox="1">
              <a:spLocks noChangeArrowheads="1"/>
            </p:cNvSpPr>
            <p:nvPr/>
          </p:nvSpPr>
          <p:spPr bwMode="auto">
            <a:xfrm>
              <a:off x="1440" y="432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3441700" y="914400"/>
            <a:ext cx="1092200" cy="863600"/>
            <a:chOff x="2112" y="576"/>
            <a:chExt cx="688" cy="544"/>
          </a:xfrm>
        </p:grpSpPr>
        <p:sp>
          <p:nvSpPr>
            <p:cNvPr id="3113" name="Freeform 69"/>
            <p:cNvSpPr>
              <a:spLocks/>
            </p:cNvSpPr>
            <p:nvPr/>
          </p:nvSpPr>
          <p:spPr bwMode="auto">
            <a:xfrm>
              <a:off x="2112" y="704"/>
              <a:ext cx="688" cy="416"/>
            </a:xfrm>
            <a:custGeom>
              <a:avLst/>
              <a:gdLst>
                <a:gd name="T0" fmla="*/ 0 w 688"/>
                <a:gd name="T1" fmla="*/ 224 h 416"/>
                <a:gd name="T2" fmla="*/ 576 w 688"/>
                <a:gd name="T3" fmla="*/ 32 h 416"/>
                <a:gd name="T4" fmla="*/ 672 w 688"/>
                <a:gd name="T5" fmla="*/ 416 h 416"/>
                <a:gd name="T6" fmla="*/ 0 60000 65536"/>
                <a:gd name="T7" fmla="*/ 0 60000 65536"/>
                <a:gd name="T8" fmla="*/ 0 60000 65536"/>
                <a:gd name="T9" fmla="*/ 0 w 688"/>
                <a:gd name="T10" fmla="*/ 0 h 416"/>
                <a:gd name="T11" fmla="*/ 688 w 688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8" h="416">
                  <a:moveTo>
                    <a:pt x="0" y="224"/>
                  </a:moveTo>
                  <a:cubicBezTo>
                    <a:pt x="232" y="112"/>
                    <a:pt x="464" y="0"/>
                    <a:pt x="576" y="32"/>
                  </a:cubicBezTo>
                  <a:cubicBezTo>
                    <a:pt x="688" y="64"/>
                    <a:pt x="656" y="352"/>
                    <a:pt x="672" y="416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Text Box 72"/>
            <p:cNvSpPr txBox="1">
              <a:spLocks noChangeArrowheads="1"/>
            </p:cNvSpPr>
            <p:nvPr/>
          </p:nvSpPr>
          <p:spPr bwMode="auto">
            <a:xfrm>
              <a:off x="2160" y="576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</p:grp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5486400" y="5348288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-109" charset="0"/>
              </a:rPr>
              <a:t>How many jumps does it take?</a:t>
            </a:r>
          </a:p>
        </p:txBody>
      </p: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5562600" y="4660900"/>
            <a:ext cx="1524000" cy="506413"/>
            <a:chOff x="3504" y="3032"/>
            <a:chExt cx="960" cy="319"/>
          </a:xfrm>
        </p:grpSpPr>
        <p:sp>
          <p:nvSpPr>
            <p:cNvPr id="3111" name="Text Box 64"/>
            <p:cNvSpPr txBox="1">
              <a:spLocks noChangeArrowheads="1"/>
            </p:cNvSpPr>
            <p:nvPr/>
          </p:nvSpPr>
          <p:spPr bwMode="auto">
            <a:xfrm>
              <a:off x="3504" y="312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-109" charset="0"/>
                </a:rPr>
                <a:t>Starting Point</a:t>
              </a:r>
            </a:p>
          </p:txBody>
        </p:sp>
        <p:sp>
          <p:nvSpPr>
            <p:cNvPr id="3112" name="Line 77"/>
            <p:cNvSpPr>
              <a:spLocks noChangeShapeType="1"/>
            </p:cNvSpPr>
            <p:nvPr/>
          </p:nvSpPr>
          <p:spPr bwMode="auto">
            <a:xfrm flipV="1">
              <a:off x="3992" y="303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162800" y="4648200"/>
            <a:ext cx="1524000" cy="519113"/>
            <a:chOff x="4512" y="3024"/>
            <a:chExt cx="960" cy="327"/>
          </a:xfrm>
        </p:grpSpPr>
        <p:sp>
          <p:nvSpPr>
            <p:cNvPr id="3109" name="Line 78"/>
            <p:cNvSpPr>
              <a:spLocks noChangeShapeType="1"/>
            </p:cNvSpPr>
            <p:nvPr/>
          </p:nvSpPr>
          <p:spPr bwMode="auto">
            <a:xfrm flipV="1">
              <a:off x="4992" y="30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Text Box 79"/>
            <p:cNvSpPr txBox="1">
              <a:spLocks noChangeArrowheads="1"/>
            </p:cNvSpPr>
            <p:nvPr/>
          </p:nvSpPr>
          <p:spPr bwMode="auto">
            <a:xfrm>
              <a:off x="4512" y="312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-109" charset="0"/>
                </a:rPr>
                <a:t>Ending Point</a:t>
              </a: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5410200" y="6007100"/>
            <a:ext cx="495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-109" charset="0"/>
              </a:rPr>
              <a:t>4.</a:t>
            </a:r>
          </a:p>
        </p:txBody>
      </p: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5499100" y="5969000"/>
            <a:ext cx="889000" cy="887413"/>
            <a:chOff x="3464" y="3624"/>
            <a:chExt cx="560" cy="559"/>
          </a:xfrm>
        </p:grpSpPr>
        <p:grpSp>
          <p:nvGrpSpPr>
            <p:cNvPr id="3105" name="Group 89"/>
            <p:cNvGrpSpPr>
              <a:grpSpLocks/>
            </p:cNvGrpSpPr>
            <p:nvPr/>
          </p:nvGrpSpPr>
          <p:grpSpPr bwMode="auto">
            <a:xfrm>
              <a:off x="3464" y="3907"/>
              <a:ext cx="432" cy="276"/>
              <a:chOff x="3752" y="3939"/>
              <a:chExt cx="364" cy="276"/>
            </a:xfrm>
          </p:grpSpPr>
          <p:sp>
            <p:nvSpPr>
              <p:cNvPr id="3107" name="Freeform 85"/>
              <p:cNvSpPr>
                <a:spLocks/>
              </p:cNvSpPr>
              <p:nvPr/>
            </p:nvSpPr>
            <p:spPr bwMode="auto">
              <a:xfrm rot="1472264" flipV="1">
                <a:off x="3924" y="3939"/>
                <a:ext cx="192" cy="208"/>
              </a:xfrm>
              <a:custGeom>
                <a:avLst/>
                <a:gdLst>
                  <a:gd name="T0" fmla="*/ 0 w 688"/>
                  <a:gd name="T1" fmla="*/ 56 h 416"/>
                  <a:gd name="T2" fmla="*/ 45 w 688"/>
                  <a:gd name="T3" fmla="*/ 8 h 416"/>
                  <a:gd name="T4" fmla="*/ 52 w 688"/>
                  <a:gd name="T5" fmla="*/ 104 h 416"/>
                  <a:gd name="T6" fmla="*/ 0 60000 65536"/>
                  <a:gd name="T7" fmla="*/ 0 60000 65536"/>
                  <a:gd name="T8" fmla="*/ 0 60000 65536"/>
                  <a:gd name="T9" fmla="*/ 0 w 688"/>
                  <a:gd name="T10" fmla="*/ 0 h 416"/>
                  <a:gd name="T11" fmla="*/ 688 w 688"/>
                  <a:gd name="T12" fmla="*/ 416 h 4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8" h="416">
                    <a:moveTo>
                      <a:pt x="0" y="224"/>
                    </a:moveTo>
                    <a:cubicBezTo>
                      <a:pt x="232" y="112"/>
                      <a:pt x="464" y="0"/>
                      <a:pt x="576" y="32"/>
                    </a:cubicBezTo>
                    <a:cubicBezTo>
                      <a:pt x="688" y="64"/>
                      <a:pt x="656" y="352"/>
                      <a:pt x="672" y="416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Text Box 86"/>
              <p:cNvSpPr txBox="1">
                <a:spLocks noChangeArrowheads="1"/>
              </p:cNvSpPr>
              <p:nvPr/>
            </p:nvSpPr>
            <p:spPr bwMode="auto">
              <a:xfrm>
                <a:off x="3752" y="3984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  <p:sp>
          <p:nvSpPr>
            <p:cNvPr id="3106" name="Text Box 100"/>
            <p:cNvSpPr txBox="1">
              <a:spLocks noChangeArrowheads="1"/>
            </p:cNvSpPr>
            <p:nvPr/>
          </p:nvSpPr>
          <p:spPr bwMode="auto">
            <a:xfrm>
              <a:off x="3688" y="362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-109" charset="0"/>
                </a:rPr>
                <a:t>__</a:t>
              </a:r>
              <a:r>
                <a:rPr lang="en-US" sz="3200">
                  <a:latin typeface="Times New Roman" pitchFamily="-109" charset="0"/>
                </a:rPr>
                <a:t>.</a:t>
              </a:r>
            </a:p>
          </p:txBody>
        </p:sp>
      </p:grpSp>
      <p:grpSp>
        <p:nvGrpSpPr>
          <p:cNvPr id="11" name="Group 105"/>
          <p:cNvGrpSpPr>
            <a:grpSpLocks/>
          </p:cNvGrpSpPr>
          <p:nvPr/>
        </p:nvGrpSpPr>
        <p:grpSpPr bwMode="auto">
          <a:xfrm>
            <a:off x="6038850" y="5969000"/>
            <a:ext cx="819150" cy="882650"/>
            <a:chOff x="3804" y="3624"/>
            <a:chExt cx="516" cy="556"/>
          </a:xfrm>
        </p:grpSpPr>
        <p:grpSp>
          <p:nvGrpSpPr>
            <p:cNvPr id="3101" name="Group 91"/>
            <p:cNvGrpSpPr>
              <a:grpSpLocks/>
            </p:cNvGrpSpPr>
            <p:nvPr/>
          </p:nvGrpSpPr>
          <p:grpSpPr bwMode="auto">
            <a:xfrm>
              <a:off x="3804" y="3904"/>
              <a:ext cx="364" cy="276"/>
              <a:chOff x="4532" y="3936"/>
              <a:chExt cx="364" cy="276"/>
            </a:xfrm>
          </p:grpSpPr>
          <p:sp>
            <p:nvSpPr>
              <p:cNvPr id="3103" name="Freeform 87"/>
              <p:cNvSpPr>
                <a:spLocks/>
              </p:cNvSpPr>
              <p:nvPr/>
            </p:nvSpPr>
            <p:spPr bwMode="auto">
              <a:xfrm rot="1472264" flipV="1">
                <a:off x="4704" y="3936"/>
                <a:ext cx="192" cy="208"/>
              </a:xfrm>
              <a:custGeom>
                <a:avLst/>
                <a:gdLst>
                  <a:gd name="T0" fmla="*/ 0 w 688"/>
                  <a:gd name="T1" fmla="*/ 56 h 416"/>
                  <a:gd name="T2" fmla="*/ 45 w 688"/>
                  <a:gd name="T3" fmla="*/ 8 h 416"/>
                  <a:gd name="T4" fmla="*/ 52 w 688"/>
                  <a:gd name="T5" fmla="*/ 104 h 416"/>
                  <a:gd name="T6" fmla="*/ 0 60000 65536"/>
                  <a:gd name="T7" fmla="*/ 0 60000 65536"/>
                  <a:gd name="T8" fmla="*/ 0 60000 65536"/>
                  <a:gd name="T9" fmla="*/ 0 w 688"/>
                  <a:gd name="T10" fmla="*/ 0 h 416"/>
                  <a:gd name="T11" fmla="*/ 688 w 688"/>
                  <a:gd name="T12" fmla="*/ 416 h 4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8" h="416">
                    <a:moveTo>
                      <a:pt x="0" y="224"/>
                    </a:moveTo>
                    <a:cubicBezTo>
                      <a:pt x="232" y="112"/>
                      <a:pt x="464" y="0"/>
                      <a:pt x="576" y="32"/>
                    </a:cubicBezTo>
                    <a:cubicBezTo>
                      <a:pt x="688" y="64"/>
                      <a:pt x="656" y="352"/>
                      <a:pt x="672" y="416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Text Box 88"/>
              <p:cNvSpPr txBox="1">
                <a:spLocks noChangeArrowheads="1"/>
              </p:cNvSpPr>
              <p:nvPr/>
            </p:nvSpPr>
            <p:spPr bwMode="auto">
              <a:xfrm>
                <a:off x="4532" y="3981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sp>
          <p:nvSpPr>
            <p:cNvPr id="3102" name="Text Box 101"/>
            <p:cNvSpPr txBox="1">
              <a:spLocks noChangeArrowheads="1"/>
            </p:cNvSpPr>
            <p:nvPr/>
          </p:nvSpPr>
          <p:spPr bwMode="auto">
            <a:xfrm>
              <a:off x="3984" y="362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-109" charset="0"/>
                </a:rPr>
                <a:t>__</a:t>
              </a:r>
              <a:r>
                <a:rPr lang="en-US" sz="3200">
                  <a:latin typeface="Times New Roman" pitchFamily="-109" charset="0"/>
                </a:rPr>
                <a:t>.</a:t>
              </a:r>
            </a:p>
          </p:txBody>
        </p:sp>
      </p:grp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6413500" y="5969000"/>
            <a:ext cx="889000" cy="889000"/>
            <a:chOff x="4040" y="3624"/>
            <a:chExt cx="560" cy="560"/>
          </a:xfrm>
        </p:grpSpPr>
        <p:grpSp>
          <p:nvGrpSpPr>
            <p:cNvPr id="3097" name="Group 92"/>
            <p:cNvGrpSpPr>
              <a:grpSpLocks/>
            </p:cNvGrpSpPr>
            <p:nvPr/>
          </p:nvGrpSpPr>
          <p:grpSpPr bwMode="auto">
            <a:xfrm>
              <a:off x="4040" y="3908"/>
              <a:ext cx="432" cy="276"/>
              <a:chOff x="4532" y="3936"/>
              <a:chExt cx="364" cy="276"/>
            </a:xfrm>
          </p:grpSpPr>
          <p:sp>
            <p:nvSpPr>
              <p:cNvPr id="3099" name="Freeform 93"/>
              <p:cNvSpPr>
                <a:spLocks/>
              </p:cNvSpPr>
              <p:nvPr/>
            </p:nvSpPr>
            <p:spPr bwMode="auto">
              <a:xfrm rot="1472264" flipV="1">
                <a:off x="4704" y="3936"/>
                <a:ext cx="192" cy="208"/>
              </a:xfrm>
              <a:custGeom>
                <a:avLst/>
                <a:gdLst>
                  <a:gd name="T0" fmla="*/ 0 w 688"/>
                  <a:gd name="T1" fmla="*/ 56 h 416"/>
                  <a:gd name="T2" fmla="*/ 45 w 688"/>
                  <a:gd name="T3" fmla="*/ 8 h 416"/>
                  <a:gd name="T4" fmla="*/ 52 w 688"/>
                  <a:gd name="T5" fmla="*/ 104 h 416"/>
                  <a:gd name="T6" fmla="*/ 0 60000 65536"/>
                  <a:gd name="T7" fmla="*/ 0 60000 65536"/>
                  <a:gd name="T8" fmla="*/ 0 60000 65536"/>
                  <a:gd name="T9" fmla="*/ 0 w 688"/>
                  <a:gd name="T10" fmla="*/ 0 h 416"/>
                  <a:gd name="T11" fmla="*/ 688 w 688"/>
                  <a:gd name="T12" fmla="*/ 416 h 4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8" h="416">
                    <a:moveTo>
                      <a:pt x="0" y="224"/>
                    </a:moveTo>
                    <a:cubicBezTo>
                      <a:pt x="232" y="112"/>
                      <a:pt x="464" y="0"/>
                      <a:pt x="576" y="32"/>
                    </a:cubicBezTo>
                    <a:cubicBezTo>
                      <a:pt x="688" y="64"/>
                      <a:pt x="656" y="352"/>
                      <a:pt x="672" y="416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Text Box 94"/>
              <p:cNvSpPr txBox="1">
                <a:spLocks noChangeArrowheads="1"/>
              </p:cNvSpPr>
              <p:nvPr/>
            </p:nvSpPr>
            <p:spPr bwMode="auto">
              <a:xfrm>
                <a:off x="4532" y="3981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  <p:sp>
          <p:nvSpPr>
            <p:cNvPr id="3098" name="Text Box 102"/>
            <p:cNvSpPr txBox="1">
              <a:spLocks noChangeArrowheads="1"/>
            </p:cNvSpPr>
            <p:nvPr/>
          </p:nvSpPr>
          <p:spPr bwMode="auto">
            <a:xfrm>
              <a:off x="4264" y="362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-109" charset="0"/>
                </a:rPr>
                <a:t>__</a:t>
              </a:r>
              <a:r>
                <a:rPr lang="en-US" sz="3200">
                  <a:latin typeface="Times New Roman" pitchFamily="-109" charset="0"/>
                </a:rPr>
                <a:t>.</a:t>
              </a:r>
            </a:p>
          </p:txBody>
        </p:sp>
      </p:grpSp>
      <p:sp>
        <p:nvSpPr>
          <p:cNvPr id="4199" name="Text Box 103"/>
          <p:cNvSpPr txBox="1">
            <a:spLocks noChangeArrowheads="1"/>
          </p:cNvSpPr>
          <p:nvPr/>
        </p:nvSpPr>
        <p:spPr bwMode="auto">
          <a:xfrm>
            <a:off x="7086600" y="60071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-109" charset="0"/>
              </a:rPr>
              <a:t>= 4000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/>
      <p:bldP spid="4144" grpId="0"/>
      <p:bldP spid="4145" grpId="0"/>
      <p:bldP spid="4146" grpId="0"/>
      <p:bldP spid="4147" grpId="0"/>
      <p:bldP spid="4148" grpId="0"/>
      <p:bldP spid="4159" grpId="0" animBg="1"/>
      <p:bldP spid="4172" grpId="0"/>
      <p:bldP spid="4179" grpId="0"/>
      <p:bldP spid="41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381000" y="3505200"/>
            <a:ext cx="525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Times New Roman" pitchFamily="-109" charset="0"/>
              </a:rPr>
              <a:t>Try these conversions using the ladder method.</a:t>
            </a:r>
          </a:p>
        </p:txBody>
      </p:sp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533400" y="3987800"/>
            <a:ext cx="8458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dirty="0" smtClean="0">
                <a:latin typeface="Times New Roman" pitchFamily="-109" charset="0"/>
              </a:rPr>
              <a:t>a)  1000 </a:t>
            </a:r>
            <a:r>
              <a:rPr lang="en-US" dirty="0">
                <a:latin typeface="Times New Roman" pitchFamily="-109" charset="0"/>
              </a:rPr>
              <a:t>mg = _______ g 	</a:t>
            </a:r>
            <a:r>
              <a:rPr lang="en-US" dirty="0" smtClean="0">
                <a:latin typeface="Times New Roman" pitchFamily="-109" charset="0"/>
              </a:rPr>
              <a:t>b)  1 </a:t>
            </a:r>
            <a:r>
              <a:rPr lang="en-US" dirty="0">
                <a:latin typeface="Times New Roman" pitchFamily="-109" charset="0"/>
              </a:rPr>
              <a:t>L = _______ </a:t>
            </a:r>
            <a:r>
              <a:rPr lang="en-US" dirty="0" smtClean="0">
                <a:latin typeface="Times New Roman" pitchFamily="-109" charset="0"/>
              </a:rPr>
              <a:t>mL	c)  160 </a:t>
            </a:r>
            <a:r>
              <a:rPr lang="en-US" dirty="0">
                <a:latin typeface="Times New Roman" pitchFamily="-109" charset="0"/>
              </a:rPr>
              <a:t>cm = _______ mm </a:t>
            </a:r>
          </a:p>
          <a:p>
            <a:pPr eaLnBrk="1" hangingPunct="1"/>
            <a:endParaRPr lang="en-US" dirty="0">
              <a:latin typeface="Times New Roman" pitchFamily="-109" charset="0"/>
            </a:endParaRPr>
          </a:p>
          <a:p>
            <a:pPr eaLnBrk="1" hangingPunct="1"/>
            <a:r>
              <a:rPr lang="en-US" dirty="0" smtClean="0">
                <a:latin typeface="Times New Roman" pitchFamily="-109" charset="0"/>
              </a:rPr>
              <a:t>d)  14 </a:t>
            </a:r>
            <a:r>
              <a:rPr lang="en-US" dirty="0">
                <a:latin typeface="Times New Roman" pitchFamily="-109" charset="0"/>
              </a:rPr>
              <a:t>km = _______ m	</a:t>
            </a:r>
            <a:r>
              <a:rPr lang="en-US" dirty="0" smtClean="0">
                <a:latin typeface="Times New Roman" pitchFamily="-109" charset="0"/>
              </a:rPr>
              <a:t>e)  109 </a:t>
            </a:r>
            <a:r>
              <a:rPr lang="en-US" dirty="0">
                <a:latin typeface="Times New Roman" pitchFamily="-109" charset="0"/>
              </a:rPr>
              <a:t>g = _______ kg 	</a:t>
            </a:r>
            <a:r>
              <a:rPr lang="en-US" dirty="0" smtClean="0">
                <a:latin typeface="Times New Roman" pitchFamily="-109" charset="0"/>
              </a:rPr>
              <a:t> f)  250 </a:t>
            </a:r>
            <a:r>
              <a:rPr lang="en-US" dirty="0">
                <a:latin typeface="Times New Roman" pitchFamily="-109" charset="0"/>
              </a:rPr>
              <a:t>m = _______ km</a:t>
            </a:r>
          </a:p>
        </p:txBody>
      </p:sp>
      <p:sp>
        <p:nvSpPr>
          <p:cNvPr id="4100" name="Text Box 15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Times New Roman" pitchFamily="-109" charset="0"/>
              </a:rPr>
              <a:t>Conversion Practice</a:t>
            </a:r>
          </a:p>
        </p:txBody>
      </p:sp>
      <p:grpSp>
        <p:nvGrpSpPr>
          <p:cNvPr id="4101" name="Group 21"/>
          <p:cNvGrpSpPr>
            <a:grpSpLocks/>
          </p:cNvGrpSpPr>
          <p:nvPr/>
        </p:nvGrpSpPr>
        <p:grpSpPr bwMode="auto">
          <a:xfrm>
            <a:off x="381000" y="5332416"/>
            <a:ext cx="8305800" cy="915988"/>
            <a:chOff x="240" y="3359"/>
            <a:chExt cx="5232" cy="577"/>
          </a:xfrm>
        </p:grpSpPr>
        <p:grpSp>
          <p:nvGrpSpPr>
            <p:cNvPr id="4103" name="Group 16"/>
            <p:cNvGrpSpPr>
              <a:grpSpLocks/>
            </p:cNvGrpSpPr>
            <p:nvPr/>
          </p:nvGrpSpPr>
          <p:grpSpPr bwMode="auto">
            <a:xfrm>
              <a:off x="240" y="3359"/>
              <a:ext cx="5232" cy="577"/>
              <a:chOff x="288" y="384"/>
              <a:chExt cx="5232" cy="577"/>
            </a:xfrm>
          </p:grpSpPr>
          <p:sp>
            <p:nvSpPr>
              <p:cNvPr id="4105" name="Text Box 17"/>
              <p:cNvSpPr txBox="1">
                <a:spLocks noChangeArrowheads="1"/>
              </p:cNvSpPr>
              <p:nvPr/>
            </p:nvSpPr>
            <p:spPr bwMode="auto">
              <a:xfrm>
                <a:off x="288" y="384"/>
                <a:ext cx="5232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Times New Roman" pitchFamily="-109" charset="0"/>
                  </a:rPr>
                  <a:t>Compare using &lt;, &gt;, or =.</a:t>
                </a:r>
                <a:endParaRPr lang="en-US" dirty="0">
                  <a:latin typeface="Times New Roman" pitchFamily="-109" charset="0"/>
                </a:endParaRPr>
              </a:p>
              <a:p>
                <a:pPr eaLnBrk="1" hangingPunct="1"/>
                <a:r>
                  <a:rPr lang="en-US" dirty="0">
                    <a:latin typeface="Times New Roman" pitchFamily="-109" charset="0"/>
                  </a:rPr>
                  <a:t/>
                </a:r>
                <a:br>
                  <a:rPr lang="en-US" dirty="0">
                    <a:latin typeface="Times New Roman" pitchFamily="-109" charset="0"/>
                  </a:rPr>
                </a:br>
                <a:r>
                  <a:rPr lang="en-US" dirty="0" smtClean="0">
                    <a:latin typeface="Times New Roman" pitchFamily="-109" charset="0"/>
                  </a:rPr>
                  <a:t>          g)  56 </a:t>
                </a:r>
                <a:r>
                  <a:rPr lang="en-US" dirty="0">
                    <a:latin typeface="Times New Roman" pitchFamily="-109" charset="0"/>
                  </a:rPr>
                  <a:t>cm         6 m 		</a:t>
                </a:r>
                <a:r>
                  <a:rPr lang="en-US" dirty="0" smtClean="0">
                    <a:latin typeface="Times New Roman" pitchFamily="-109" charset="0"/>
                  </a:rPr>
                  <a:t>              h)  7 </a:t>
                </a:r>
                <a:r>
                  <a:rPr lang="en-US" dirty="0">
                    <a:latin typeface="Times New Roman" pitchFamily="-109" charset="0"/>
                  </a:rPr>
                  <a:t>g          698 mg</a:t>
                </a:r>
              </a:p>
            </p:txBody>
          </p:sp>
          <p:sp>
            <p:nvSpPr>
              <p:cNvPr id="4106" name="Oval 18"/>
              <p:cNvSpPr>
                <a:spLocks noChangeArrowheads="1"/>
              </p:cNvSpPr>
              <p:nvPr/>
            </p:nvSpPr>
            <p:spPr bwMode="auto">
              <a:xfrm>
                <a:off x="1320" y="72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4" name="Oval 19"/>
            <p:cNvSpPr>
              <a:spLocks noChangeArrowheads="1"/>
            </p:cNvSpPr>
            <p:nvPr/>
          </p:nvSpPr>
          <p:spPr bwMode="auto">
            <a:xfrm>
              <a:off x="3544" y="3695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35185" r="10417" b="23148"/>
          <a:stretch>
            <a:fillRect/>
          </a:stretch>
        </p:blipFill>
        <p:spPr bwMode="auto">
          <a:xfrm>
            <a:off x="1066800" y="762000"/>
            <a:ext cx="723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a) 1 g        	b) 1000 mL 	c) 1600 mm  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d) 14,000 m	e) 0.109 kg  	f) 0.25 km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</a:t>
            </a:r>
          </a:p>
          <a:p>
            <a:pPr marL="0" indent="0">
              <a:buNone/>
            </a:pPr>
            <a:r>
              <a:rPr lang="en-US" sz="3600" dirty="0" smtClean="0"/>
              <a:t>g)  &lt;		h)  &gt;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28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The “Ladder” Method</a:t>
            </a:r>
            <a:endParaRPr lang="en-US" dirty="0"/>
          </a:p>
        </p:txBody>
      </p:sp>
      <p:pic>
        <p:nvPicPr>
          <p:cNvPr id="4" name="Picture 4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37964" r="11690" b="18518"/>
          <a:stretch>
            <a:fillRect/>
          </a:stretch>
        </p:blipFill>
        <p:spPr bwMode="auto">
          <a:xfrm>
            <a:off x="368300" y="1981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762000" y="2514600"/>
            <a:ext cx="99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KILO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1000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Units</a:t>
            </a: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752600" y="2819400"/>
            <a:ext cx="1143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HECTO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100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Units</a:t>
            </a: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743200" y="3157061"/>
            <a:ext cx="114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DEKA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10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Units</a:t>
            </a:r>
          </a:p>
        </p:txBody>
      </p:sp>
      <p:sp>
        <p:nvSpPr>
          <p:cNvPr id="12" name="Line 56"/>
          <p:cNvSpPr>
            <a:spLocks noChangeShapeType="1"/>
          </p:cNvSpPr>
          <p:nvPr/>
        </p:nvSpPr>
        <p:spPr bwMode="auto">
          <a:xfrm flipV="1">
            <a:off x="66284" y="4800601"/>
            <a:ext cx="0" cy="14958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4800600" y="4034199"/>
            <a:ext cx="1143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DECI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0.1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Unit</a:t>
            </a: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924006" y="4342607"/>
            <a:ext cx="1143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CENTI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0.01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Unit</a:t>
            </a: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934200" y="4800600"/>
            <a:ext cx="114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MILLI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0.001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Unit</a:t>
            </a: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3855720" y="5181600"/>
            <a:ext cx="914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Meters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Liters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Grams</a:t>
            </a:r>
          </a:p>
        </p:txBody>
      </p:sp>
      <p:sp>
        <p:nvSpPr>
          <p:cNvPr id="19" name="Up Arrow 18"/>
          <p:cNvSpPr/>
          <p:nvPr/>
        </p:nvSpPr>
        <p:spPr>
          <a:xfrm>
            <a:off x="4191000" y="48006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How to write in “metrics”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Meter - distance</a:t>
            </a:r>
          </a:p>
          <a:p>
            <a:r>
              <a:rPr lang="en-US" dirty="0" smtClean="0"/>
              <a:t>Liter - volume                             Base Units   </a:t>
            </a:r>
          </a:p>
          <a:p>
            <a:r>
              <a:rPr lang="en-US" dirty="0" smtClean="0"/>
              <a:t>Gram – weight/mass</a:t>
            </a:r>
          </a:p>
          <a:p>
            <a:endParaRPr lang="en-US" dirty="0" smtClean="0"/>
          </a:p>
          <a:p>
            <a:r>
              <a:rPr lang="en-US" dirty="0" smtClean="0"/>
              <a:t>Once you have established what you’re measuring, figure out your appropriate prefixes!</a:t>
            </a:r>
          </a:p>
          <a:p>
            <a:endParaRPr lang="en-US" dirty="0"/>
          </a:p>
          <a:p>
            <a:r>
              <a:rPr lang="en-US" dirty="0" smtClean="0"/>
              <a:t>Prefixes: kilo, </a:t>
            </a:r>
            <a:r>
              <a:rPr lang="en-US" dirty="0" err="1" smtClean="0"/>
              <a:t>hecto</a:t>
            </a:r>
            <a:r>
              <a:rPr lang="en-US" dirty="0" smtClean="0"/>
              <a:t>, </a:t>
            </a:r>
            <a:r>
              <a:rPr lang="en-US" dirty="0" err="1" smtClean="0"/>
              <a:t>deka</a:t>
            </a:r>
            <a:r>
              <a:rPr lang="en-US" dirty="0" smtClean="0"/>
              <a:t>, </a:t>
            </a:r>
            <a:r>
              <a:rPr lang="en-US" dirty="0" err="1" smtClean="0"/>
              <a:t>deci</a:t>
            </a:r>
            <a:r>
              <a:rPr lang="en-US" dirty="0" smtClean="0"/>
              <a:t>, </a:t>
            </a:r>
            <a:r>
              <a:rPr lang="en-US" dirty="0" err="1" smtClean="0"/>
              <a:t>centi</a:t>
            </a:r>
            <a:r>
              <a:rPr lang="en-US" dirty="0" smtClean="0"/>
              <a:t>, </a:t>
            </a:r>
            <a:r>
              <a:rPr lang="en-US" dirty="0" err="1" smtClean="0"/>
              <a:t>milli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800600" y="1778000"/>
            <a:ext cx="838200" cy="1422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Writing in Metrics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836251"/>
              </p:ext>
            </p:extLst>
          </p:nvPr>
        </p:nvGraphicFramePr>
        <p:xfrm>
          <a:off x="457200" y="2057399"/>
          <a:ext cx="82296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48603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r>
                        <a:rPr lang="en-US" baseline="0" dirty="0" smtClean="0"/>
                        <a:t> - meter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r>
                        <a:rPr lang="en-US" baseline="0" dirty="0" smtClean="0"/>
                        <a:t> - liter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Weight/Mass</a:t>
                      </a:r>
                      <a:r>
                        <a:rPr lang="en-US" baseline="0" dirty="0" smtClean="0"/>
                        <a:t> - gram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kilometer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kiloliter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Kilogram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hectometer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hectoliter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hectogram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dekameter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dekaliter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dekagram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decimeter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deciliter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decigram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centimeter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centiliter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centigram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millimeter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milliliter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milligram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6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English vs. Metric Units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2057400" y="6400800"/>
            <a:ext cx="533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Left Image: http://webapps.lsa.umich.edu/physics/demolab/controls/imagedemosm.aspx?picid=1167</a:t>
            </a:r>
            <a:br>
              <a:rPr lang="en-US" sz="1000">
                <a:latin typeface="Times New Roman" pitchFamily="18" charset="0"/>
              </a:rPr>
            </a:br>
            <a:r>
              <a:rPr lang="en-US" sz="1000">
                <a:latin typeface="Times New Roman" pitchFamily="18" charset="0"/>
              </a:rPr>
              <a:t>Right Image: http://share.lancealan.com/N800%20ruler.jpg</a:t>
            </a:r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304800" y="1066800"/>
            <a:ext cx="3733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Which is longer?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A.  1 mile or 1 kilometer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B. 1 yard or 1 meter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C. 1 inch or 1 centimeter</a:t>
            </a:r>
          </a:p>
        </p:txBody>
      </p:sp>
      <p:grpSp>
        <p:nvGrpSpPr>
          <p:cNvPr id="3144" name="Group 72"/>
          <p:cNvGrpSpPr>
            <a:grpSpLocks/>
          </p:cNvGrpSpPr>
          <p:nvPr/>
        </p:nvGrpSpPr>
        <p:grpSpPr bwMode="auto">
          <a:xfrm>
            <a:off x="685800" y="1524000"/>
            <a:ext cx="7848600" cy="976313"/>
            <a:chOff x="432" y="960"/>
            <a:chExt cx="4944" cy="615"/>
          </a:xfrm>
        </p:grpSpPr>
        <p:grpSp>
          <p:nvGrpSpPr>
            <p:cNvPr id="3140" name="Group 68"/>
            <p:cNvGrpSpPr>
              <a:grpSpLocks/>
            </p:cNvGrpSpPr>
            <p:nvPr/>
          </p:nvGrpSpPr>
          <p:grpSpPr bwMode="auto">
            <a:xfrm>
              <a:off x="3120" y="960"/>
              <a:ext cx="2256" cy="615"/>
              <a:chOff x="2160" y="1488"/>
              <a:chExt cx="2256" cy="615"/>
            </a:xfrm>
          </p:grpSpPr>
          <p:sp>
            <p:nvSpPr>
              <p:cNvPr id="3122" name="Text Box 50"/>
              <p:cNvSpPr txBox="1">
                <a:spLocks noChangeArrowheads="1"/>
              </p:cNvSpPr>
              <p:nvPr/>
            </p:nvSpPr>
            <p:spPr bwMode="auto">
              <a:xfrm>
                <a:off x="2808" y="1872"/>
                <a:ext cx="96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1.6 kilometers</a:t>
                </a:r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3000" y="1488"/>
                <a:ext cx="57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1 mile</a:t>
                </a:r>
              </a:p>
            </p:txBody>
          </p:sp>
          <p:sp>
            <p:nvSpPr>
              <p:cNvPr id="3132" name="Line 60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225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39" name="Group 67"/>
              <p:cNvGrpSpPr>
                <a:grpSpLocks/>
              </p:cNvGrpSpPr>
              <p:nvPr/>
            </p:nvGrpSpPr>
            <p:grpSpPr bwMode="auto">
              <a:xfrm>
                <a:off x="2160" y="1853"/>
                <a:ext cx="2256" cy="0"/>
                <a:chOff x="2160" y="1920"/>
                <a:chExt cx="2256" cy="0"/>
              </a:xfrm>
            </p:grpSpPr>
            <p:sp>
              <p:nvSpPr>
                <p:cNvPr id="3134" name="Line 62"/>
                <p:cNvSpPr>
                  <a:spLocks noChangeShapeType="1"/>
                </p:cNvSpPr>
                <p:nvPr/>
              </p:nvSpPr>
              <p:spPr bwMode="auto">
                <a:xfrm>
                  <a:off x="2160" y="1920"/>
                  <a:ext cx="124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" name="Line 64"/>
                <p:cNvSpPr>
                  <a:spLocks noChangeShapeType="1"/>
                </p:cNvSpPr>
                <p:nvPr/>
              </p:nvSpPr>
              <p:spPr bwMode="auto">
                <a:xfrm>
                  <a:off x="3408" y="1920"/>
                  <a:ext cx="1008" cy="0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42" name="Oval 70"/>
            <p:cNvSpPr>
              <a:spLocks noChangeArrowheads="1"/>
            </p:cNvSpPr>
            <p:nvPr/>
          </p:nvSpPr>
          <p:spPr bwMode="auto">
            <a:xfrm>
              <a:off x="432" y="1008"/>
              <a:ext cx="624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48" name="Group 76"/>
          <p:cNvGrpSpPr>
            <a:grpSpLocks/>
          </p:cNvGrpSpPr>
          <p:nvPr/>
        </p:nvGrpSpPr>
        <p:grpSpPr bwMode="auto">
          <a:xfrm>
            <a:off x="1828800" y="2184400"/>
            <a:ext cx="6791325" cy="3897313"/>
            <a:chOff x="1152" y="1376"/>
            <a:chExt cx="4278" cy="2455"/>
          </a:xfrm>
        </p:grpSpPr>
        <p:grpSp>
          <p:nvGrpSpPr>
            <p:cNvPr id="3141" name="Group 69"/>
            <p:cNvGrpSpPr>
              <a:grpSpLocks/>
            </p:cNvGrpSpPr>
            <p:nvPr/>
          </p:nvGrpSpPr>
          <p:grpSpPr bwMode="auto">
            <a:xfrm>
              <a:off x="3168" y="2016"/>
              <a:ext cx="2262" cy="1815"/>
              <a:chOff x="288" y="2208"/>
              <a:chExt cx="2262" cy="1815"/>
            </a:xfrm>
          </p:grpSpPr>
          <p:pic>
            <p:nvPicPr>
              <p:cNvPr id="3129" name="Picture 5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208"/>
                <a:ext cx="2262" cy="152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28" name="Text Box 56"/>
              <p:cNvSpPr txBox="1">
                <a:spLocks noChangeArrowheads="1"/>
              </p:cNvSpPr>
              <p:nvPr/>
            </p:nvSpPr>
            <p:spPr bwMode="auto">
              <a:xfrm>
                <a:off x="555" y="3792"/>
                <a:ext cx="172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1 yard = 0.9444 meters</a:t>
                </a:r>
              </a:p>
            </p:txBody>
          </p:sp>
        </p:grpSp>
        <p:sp>
          <p:nvSpPr>
            <p:cNvPr id="3143" name="Oval 71"/>
            <p:cNvSpPr>
              <a:spLocks noChangeArrowheads="1"/>
            </p:cNvSpPr>
            <p:nvPr/>
          </p:nvSpPr>
          <p:spPr bwMode="auto">
            <a:xfrm>
              <a:off x="1152" y="1376"/>
              <a:ext cx="76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228600" y="2743200"/>
            <a:ext cx="4343400" cy="2995613"/>
            <a:chOff x="144" y="1728"/>
            <a:chExt cx="2736" cy="1887"/>
          </a:xfrm>
        </p:grpSpPr>
        <p:grpSp>
          <p:nvGrpSpPr>
            <p:cNvPr id="3130" name="Group 58"/>
            <p:cNvGrpSpPr>
              <a:grpSpLocks/>
            </p:cNvGrpSpPr>
            <p:nvPr/>
          </p:nvGrpSpPr>
          <p:grpSpPr bwMode="auto">
            <a:xfrm>
              <a:off x="144" y="2400"/>
              <a:ext cx="2736" cy="1215"/>
              <a:chOff x="336" y="2856"/>
              <a:chExt cx="2736" cy="1215"/>
            </a:xfrm>
          </p:grpSpPr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000"/>
              <a:stretch>
                <a:fillRect/>
              </a:stretch>
            </p:blipFill>
            <p:spPr bwMode="auto">
              <a:xfrm>
                <a:off x="336" y="2856"/>
                <a:ext cx="2736" cy="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31" b="66669"/>
              <a:stretch>
                <a:fillRect/>
              </a:stretch>
            </p:blipFill>
            <p:spPr bwMode="auto">
              <a:xfrm>
                <a:off x="336" y="3348"/>
                <a:ext cx="2736" cy="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84" name="Text Box 12"/>
              <p:cNvSpPr txBox="1">
                <a:spLocks noChangeArrowheads="1"/>
              </p:cNvSpPr>
              <p:nvPr/>
            </p:nvSpPr>
            <p:spPr bwMode="auto">
              <a:xfrm>
                <a:off x="816" y="3840"/>
                <a:ext cx="16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1 inch = 2.54 centimeters</a:t>
                </a:r>
              </a:p>
            </p:txBody>
          </p:sp>
        </p:grpSp>
        <p:sp>
          <p:nvSpPr>
            <p:cNvPr id="3146" name="Oval 74"/>
            <p:cNvSpPr>
              <a:spLocks noChangeArrowheads="1"/>
            </p:cNvSpPr>
            <p:nvPr/>
          </p:nvSpPr>
          <p:spPr bwMode="auto">
            <a:xfrm>
              <a:off x="336" y="1728"/>
              <a:ext cx="76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5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Metric Units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84582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</a:rPr>
              <a:t>SI basic </a:t>
            </a:r>
            <a:r>
              <a:rPr lang="en-US" sz="2000" dirty="0">
                <a:latin typeface="Times New Roman" pitchFamily="18" charset="0"/>
              </a:rPr>
              <a:t>unit of </a:t>
            </a:r>
            <a:r>
              <a:rPr lang="en-US" sz="2000" dirty="0" smtClean="0">
                <a:latin typeface="Times New Roman" pitchFamily="18" charset="0"/>
              </a:rPr>
              <a:t>length, the distance between two points, </a:t>
            </a:r>
            <a:r>
              <a:rPr lang="en-US" sz="2000" dirty="0">
                <a:latin typeface="Times New Roman" pitchFamily="18" charset="0"/>
              </a:rPr>
              <a:t>in the metric system </a:t>
            </a:r>
            <a:r>
              <a:rPr lang="en-US" sz="2000" dirty="0" smtClean="0">
                <a:latin typeface="Times New Roman" pitchFamily="18" charset="0"/>
              </a:rPr>
              <a:t>is </a:t>
            </a:r>
            <a:r>
              <a:rPr lang="en-US" sz="2000" dirty="0">
                <a:latin typeface="Times New Roman" pitchFamily="18" charset="0"/>
              </a:rPr>
              <a:t>the </a:t>
            </a:r>
            <a:r>
              <a:rPr lang="en-US" sz="2000" b="1" dirty="0">
                <a:latin typeface="Times New Roman" pitchFamily="18" charset="0"/>
              </a:rPr>
              <a:t>meter</a:t>
            </a:r>
            <a:r>
              <a:rPr lang="en-US" sz="2000" dirty="0">
                <a:latin typeface="Times New Roman" pitchFamily="18" charset="0"/>
              </a:rPr>
              <a:t> and is represented by a lowercase </a:t>
            </a:r>
            <a:r>
              <a:rPr lang="en-US" sz="2000" b="1" dirty="0">
                <a:latin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Standard: The </a:t>
            </a:r>
            <a:r>
              <a:rPr lang="en-US" sz="2000" b="1" dirty="0">
                <a:latin typeface="Times New Roman" pitchFamily="18" charset="0"/>
              </a:rPr>
              <a:t>distance</a:t>
            </a:r>
            <a:r>
              <a:rPr lang="en-US" sz="2000" dirty="0">
                <a:latin typeface="Times New Roman" pitchFamily="18" charset="0"/>
              </a:rPr>
              <a:t> traveled by </a:t>
            </a:r>
            <a:r>
              <a:rPr lang="en-US" sz="2000" b="1" dirty="0">
                <a:latin typeface="Times New Roman" pitchFamily="18" charset="0"/>
              </a:rPr>
              <a:t>light</a:t>
            </a:r>
            <a:r>
              <a:rPr lang="en-US" sz="2000" dirty="0">
                <a:latin typeface="Times New Roman" pitchFamily="18" charset="0"/>
              </a:rPr>
              <a:t> in absolute vacuum in 1⁄299,792,458 of a second</a:t>
            </a:r>
            <a:r>
              <a:rPr lang="en-US" sz="2000" dirty="0" smtClean="0">
                <a:latin typeface="Times New Roman" pitchFamily="18" charset="0"/>
              </a:rPr>
              <a:t>.  Measured with a meter stick in class.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304800" y="2667000"/>
            <a:ext cx="6096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Metric Units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 Kilometer (km) = 1000 meters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 Meter = 100 Centimeters (cm) 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 Meter = 1000 Millimeters (mm)</a:t>
            </a:r>
          </a:p>
        </p:txBody>
      </p:sp>
      <p:sp>
        <p:nvSpPr>
          <p:cNvPr id="4124" name="WordArt 28"/>
          <p:cNvSpPr>
            <a:spLocks noChangeArrowheads="1" noChangeShapeType="1" noTextEdit="1"/>
          </p:cNvSpPr>
          <p:nvPr/>
        </p:nvSpPr>
        <p:spPr bwMode="auto">
          <a:xfrm rot="1551333">
            <a:off x="2590800" y="203200"/>
            <a:ext cx="45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m</a:t>
            </a:r>
          </a:p>
        </p:txBody>
      </p:sp>
      <p:sp>
        <p:nvSpPr>
          <p:cNvPr id="4125" name="WordArt 29"/>
          <p:cNvSpPr>
            <a:spLocks noChangeArrowheads="1" noChangeShapeType="1" noTextEdit="1"/>
          </p:cNvSpPr>
          <p:nvPr/>
        </p:nvSpPr>
        <p:spPr bwMode="auto">
          <a:xfrm rot="-1172199">
            <a:off x="874713" y="131763"/>
            <a:ext cx="457200" cy="6016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km</a:t>
            </a:r>
          </a:p>
        </p:txBody>
      </p:sp>
      <p:sp>
        <p:nvSpPr>
          <p:cNvPr id="4126" name="WordArt 30"/>
          <p:cNvSpPr>
            <a:spLocks noChangeArrowheads="1" noChangeShapeType="1" noTextEdit="1"/>
          </p:cNvSpPr>
          <p:nvPr/>
        </p:nvSpPr>
        <p:spPr bwMode="auto">
          <a:xfrm rot="-1286076">
            <a:off x="6248400" y="203200"/>
            <a:ext cx="45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cm</a:t>
            </a:r>
          </a:p>
        </p:txBody>
      </p:sp>
      <p:sp>
        <p:nvSpPr>
          <p:cNvPr id="4127" name="WordArt 31"/>
          <p:cNvSpPr>
            <a:spLocks noChangeArrowheads="1" noChangeShapeType="1" noTextEdit="1"/>
          </p:cNvSpPr>
          <p:nvPr/>
        </p:nvSpPr>
        <p:spPr bwMode="auto">
          <a:xfrm rot="1338935">
            <a:off x="7924800" y="204788"/>
            <a:ext cx="45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mm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04800" y="4800600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Which is larger?</a:t>
            </a:r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685800" y="5257800"/>
            <a:ext cx="7848600" cy="854075"/>
            <a:chOff x="432" y="3408"/>
            <a:chExt cx="4944" cy="538"/>
          </a:xfrm>
        </p:grpSpPr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>
              <a:off x="432" y="3408"/>
              <a:ext cx="244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A. 1 meter or 105 centimeters</a:t>
              </a:r>
            </a:p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B. 4 kilometers or 4400 meters</a:t>
              </a:r>
            </a:p>
          </p:txBody>
        </p: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2688" y="3408"/>
              <a:ext cx="268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C. 12 centimeters or 102 millimeters</a:t>
              </a:r>
            </a:p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D. 1200 millimeters or 1 meter</a:t>
              </a:r>
            </a:p>
          </p:txBody>
        </p:sp>
      </p:grp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2133600" y="5283200"/>
            <a:ext cx="17526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590800" y="5753100"/>
            <a:ext cx="14478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4635500" y="5270500"/>
            <a:ext cx="15367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4635500" y="5715000"/>
            <a:ext cx="17653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4" grpId="0" animBg="1"/>
      <p:bldP spid="4135" grpId="0" animBg="1"/>
      <p:bldP spid="4136" grpId="0" animBg="1"/>
      <p:bldP spid="4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English vs. Metric Units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304800" y="1066800"/>
            <a:ext cx="5029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Which is larger?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1.  1 Pound or 100 Grams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2. 1 Kilogram or 1 Pound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3. 1 Ounce or 1000 Milligrams</a:t>
            </a:r>
          </a:p>
        </p:txBody>
      </p:sp>
      <p:grpSp>
        <p:nvGrpSpPr>
          <p:cNvPr id="3155" name="Group 83"/>
          <p:cNvGrpSpPr>
            <a:grpSpLocks/>
          </p:cNvGrpSpPr>
          <p:nvPr/>
        </p:nvGrpSpPr>
        <p:grpSpPr bwMode="auto">
          <a:xfrm>
            <a:off x="584200" y="990600"/>
            <a:ext cx="7874000" cy="2514600"/>
            <a:chOff x="368" y="624"/>
            <a:chExt cx="4960" cy="1584"/>
          </a:xfrm>
        </p:grpSpPr>
        <p:sp>
          <p:nvSpPr>
            <p:cNvPr id="3142" name="Oval 70"/>
            <p:cNvSpPr>
              <a:spLocks noChangeArrowheads="1"/>
            </p:cNvSpPr>
            <p:nvPr/>
          </p:nvSpPr>
          <p:spPr bwMode="auto">
            <a:xfrm>
              <a:off x="368" y="1008"/>
              <a:ext cx="864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54" name="Group 82"/>
            <p:cNvGrpSpPr>
              <a:grpSpLocks/>
            </p:cNvGrpSpPr>
            <p:nvPr/>
          </p:nvGrpSpPr>
          <p:grpSpPr bwMode="auto">
            <a:xfrm>
              <a:off x="3312" y="624"/>
              <a:ext cx="2016" cy="1584"/>
              <a:chOff x="3312" y="624"/>
              <a:chExt cx="2016" cy="1584"/>
            </a:xfrm>
          </p:grpSpPr>
          <p:pic>
            <p:nvPicPr>
              <p:cNvPr id="3149" name="Picture 7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00" t="5984" r="12164" b="8626"/>
              <a:stretch>
                <a:fillRect/>
              </a:stretch>
            </p:blipFill>
            <p:spPr bwMode="auto">
              <a:xfrm>
                <a:off x="3312" y="624"/>
                <a:ext cx="2016" cy="1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3504" y="1200"/>
                <a:ext cx="16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1 pound = 453.6 grams</a:t>
                </a:r>
              </a:p>
            </p:txBody>
          </p:sp>
        </p:grpSp>
      </p:grpSp>
      <p:grpSp>
        <p:nvGrpSpPr>
          <p:cNvPr id="3156" name="Group 84"/>
          <p:cNvGrpSpPr>
            <a:grpSpLocks/>
          </p:cNvGrpSpPr>
          <p:nvPr/>
        </p:nvGrpSpPr>
        <p:grpSpPr bwMode="auto">
          <a:xfrm>
            <a:off x="533400" y="2159000"/>
            <a:ext cx="8001000" cy="3641725"/>
            <a:chOff x="336" y="1360"/>
            <a:chExt cx="5040" cy="2294"/>
          </a:xfrm>
        </p:grpSpPr>
        <p:sp>
          <p:nvSpPr>
            <p:cNvPr id="3143" name="Oval 71"/>
            <p:cNvSpPr>
              <a:spLocks noChangeArrowheads="1"/>
            </p:cNvSpPr>
            <p:nvPr/>
          </p:nvSpPr>
          <p:spPr bwMode="auto">
            <a:xfrm>
              <a:off x="336" y="1360"/>
              <a:ext cx="1056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53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2"/>
            <a:stretch>
              <a:fillRect/>
            </a:stretch>
          </p:blipFill>
          <p:spPr bwMode="auto">
            <a:xfrm>
              <a:off x="3408" y="2304"/>
              <a:ext cx="1056" cy="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22" name="Text Box 50"/>
            <p:cNvSpPr txBox="1">
              <a:spLocks noChangeArrowheads="1"/>
            </p:cNvSpPr>
            <p:nvPr/>
          </p:nvSpPr>
          <p:spPr bwMode="auto">
            <a:xfrm>
              <a:off x="4320" y="3072"/>
              <a:ext cx="10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100 kilogram = </a:t>
              </a:r>
              <a:br>
                <a:rPr lang="en-US">
                  <a:latin typeface="Times New Roman" pitchFamily="18" charset="0"/>
                </a:rPr>
              </a:br>
              <a:r>
                <a:rPr lang="en-US">
                  <a:latin typeface="Times New Roman" pitchFamily="18" charset="0"/>
                </a:rPr>
                <a:t>220 pounds</a:t>
              </a:r>
            </a:p>
          </p:txBody>
        </p:sp>
      </p:grpSp>
      <p:grpSp>
        <p:nvGrpSpPr>
          <p:cNvPr id="3159" name="Group 87"/>
          <p:cNvGrpSpPr>
            <a:grpSpLocks/>
          </p:cNvGrpSpPr>
          <p:nvPr/>
        </p:nvGrpSpPr>
        <p:grpSpPr bwMode="auto">
          <a:xfrm>
            <a:off x="457200" y="2730500"/>
            <a:ext cx="4267200" cy="2908300"/>
            <a:chOff x="288" y="1720"/>
            <a:chExt cx="2688" cy="1832"/>
          </a:xfrm>
        </p:grpSpPr>
        <p:sp>
          <p:nvSpPr>
            <p:cNvPr id="3146" name="Oval 74"/>
            <p:cNvSpPr>
              <a:spLocks noChangeArrowheads="1"/>
            </p:cNvSpPr>
            <p:nvPr/>
          </p:nvSpPr>
          <p:spPr bwMode="auto">
            <a:xfrm>
              <a:off x="336" y="1720"/>
              <a:ext cx="864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57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00"/>
              <a:ext cx="1152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58" name="Text Box 86"/>
            <p:cNvSpPr txBox="1">
              <a:spLocks noChangeArrowheads="1"/>
            </p:cNvSpPr>
            <p:nvPr/>
          </p:nvSpPr>
          <p:spPr bwMode="auto">
            <a:xfrm>
              <a:off x="1488" y="2784"/>
              <a:ext cx="14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 ounce of gold = 28,349.5 milligrams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Metric Units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6553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Mass</a:t>
            </a:r>
            <a:r>
              <a:rPr lang="en-US" sz="2000" dirty="0">
                <a:latin typeface="Times New Roman" pitchFamily="18" charset="0"/>
              </a:rPr>
              <a:t> refers to the amount of matter in an object.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The base unit of mass in the metric system in the </a:t>
            </a:r>
            <a:r>
              <a:rPr lang="en-US" sz="2000" b="1" dirty="0">
                <a:latin typeface="Times New Roman" pitchFamily="18" charset="0"/>
              </a:rPr>
              <a:t>kilogram</a:t>
            </a:r>
            <a:r>
              <a:rPr lang="en-US" sz="2000" dirty="0">
                <a:latin typeface="Times New Roman" pitchFamily="18" charset="0"/>
              </a:rPr>
              <a:t> and is represented by </a:t>
            </a:r>
            <a:r>
              <a:rPr lang="en-US" sz="2000" b="1" dirty="0">
                <a:latin typeface="Times New Roman" pitchFamily="18" charset="0"/>
              </a:rPr>
              <a:t>kg</a:t>
            </a:r>
            <a:r>
              <a:rPr lang="en-US" sz="2000" dirty="0" smtClean="0">
                <a:latin typeface="Times New Roman" pitchFamily="18" charset="0"/>
              </a:rPr>
              <a:t>.  We will be using grams in class.</a:t>
            </a:r>
            <a:endParaRPr lang="en-US" sz="20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Standard: 1 kilogram is equal to the mass of the </a:t>
            </a:r>
            <a:r>
              <a:rPr lang="en-US" sz="2000" b="1" dirty="0">
                <a:latin typeface="Times New Roman" pitchFamily="18" charset="0"/>
              </a:rPr>
              <a:t>International Prototype Kilogram</a:t>
            </a:r>
            <a:r>
              <a:rPr lang="en-US" sz="2000" dirty="0">
                <a:latin typeface="Times New Roman" pitchFamily="18" charset="0"/>
              </a:rPr>
              <a:t> (IPK), a platinum-iridium cylinder kept by the BIPM at </a:t>
            </a:r>
            <a:r>
              <a:rPr lang="en-US" sz="2000" dirty="0" err="1">
                <a:latin typeface="Times New Roman" pitchFamily="18" charset="0"/>
              </a:rPr>
              <a:t>Sèvres</a:t>
            </a:r>
            <a:r>
              <a:rPr lang="en-US" sz="2000" dirty="0">
                <a:latin typeface="Times New Roman" pitchFamily="18" charset="0"/>
              </a:rPr>
              <a:t>, France. 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304800" y="3413125"/>
            <a:ext cx="6096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Metric Units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 Kilogram (km) = 1000 Grams (g)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 Gram (g) = 1000 Milligrams (mg)</a:t>
            </a:r>
          </a:p>
        </p:txBody>
      </p:sp>
      <p:sp>
        <p:nvSpPr>
          <p:cNvPr id="4124" name="WordArt 28"/>
          <p:cNvSpPr>
            <a:spLocks noChangeArrowheads="1" noChangeShapeType="1" noTextEdit="1"/>
          </p:cNvSpPr>
          <p:nvPr/>
        </p:nvSpPr>
        <p:spPr bwMode="auto">
          <a:xfrm rot="1551333">
            <a:off x="2603500" y="228600"/>
            <a:ext cx="3508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g</a:t>
            </a:r>
          </a:p>
        </p:txBody>
      </p:sp>
      <p:sp>
        <p:nvSpPr>
          <p:cNvPr id="4125" name="WordArt 29"/>
          <p:cNvSpPr>
            <a:spLocks noChangeArrowheads="1" noChangeShapeType="1" noTextEdit="1"/>
          </p:cNvSpPr>
          <p:nvPr/>
        </p:nvSpPr>
        <p:spPr bwMode="auto">
          <a:xfrm rot="-1172199">
            <a:off x="874713" y="131763"/>
            <a:ext cx="457200" cy="6016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kg</a:t>
            </a:r>
          </a:p>
        </p:txBody>
      </p:sp>
      <p:sp>
        <p:nvSpPr>
          <p:cNvPr id="4126" name="WordArt 30"/>
          <p:cNvSpPr>
            <a:spLocks noChangeArrowheads="1" noChangeShapeType="1" noTextEdit="1"/>
          </p:cNvSpPr>
          <p:nvPr/>
        </p:nvSpPr>
        <p:spPr bwMode="auto">
          <a:xfrm rot="-1286076">
            <a:off x="6248400" y="203200"/>
            <a:ext cx="45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cg</a:t>
            </a:r>
          </a:p>
        </p:txBody>
      </p:sp>
      <p:sp>
        <p:nvSpPr>
          <p:cNvPr id="4127" name="WordArt 31"/>
          <p:cNvSpPr>
            <a:spLocks noChangeArrowheads="1" noChangeShapeType="1" noTextEdit="1"/>
          </p:cNvSpPr>
          <p:nvPr/>
        </p:nvSpPr>
        <p:spPr bwMode="auto">
          <a:xfrm rot="1338935">
            <a:off x="7924800" y="204788"/>
            <a:ext cx="45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mg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04800" y="5013325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Which is larger?</a:t>
            </a:r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685800" y="5470525"/>
            <a:ext cx="7848600" cy="854075"/>
            <a:chOff x="432" y="3408"/>
            <a:chExt cx="4944" cy="538"/>
          </a:xfrm>
        </p:grpSpPr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>
              <a:off x="432" y="3408"/>
              <a:ext cx="244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A. 1 kilogram or 1500 grams</a:t>
              </a:r>
            </a:p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B. 1200 milligrams or 1 gram</a:t>
              </a:r>
            </a:p>
          </p:txBody>
        </p: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2688" y="3408"/>
              <a:ext cx="268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C. 12 milligrams or 12 kilograms</a:t>
              </a:r>
            </a:p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D. 4 kilograms or 4500 grams</a:t>
              </a:r>
            </a:p>
          </p:txBody>
        </p:sp>
      </p:grp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2438400" y="5470525"/>
            <a:ext cx="13716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990600" y="5927725"/>
            <a:ext cx="18288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6324600" y="5470525"/>
            <a:ext cx="15367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6134100" y="5940425"/>
            <a:ext cx="13716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7162800" y="990600"/>
            <a:ext cx="1676400" cy="1981200"/>
            <a:chOff x="4512" y="624"/>
            <a:chExt cx="1056" cy="1248"/>
          </a:xfrm>
        </p:grpSpPr>
        <p:pic>
          <p:nvPicPr>
            <p:cNvPr id="4140" name="Picture 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1" t="3778" r="23941" b="21556"/>
            <a:stretch>
              <a:fillRect/>
            </a:stretch>
          </p:blipFill>
          <p:spPr bwMode="auto">
            <a:xfrm>
              <a:off x="4560" y="624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4512" y="1680"/>
              <a:ext cx="10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Kilogram Prototype</a:t>
              </a:r>
            </a:p>
          </p:txBody>
        </p:sp>
      </p:grp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1295400" y="6477000"/>
            <a:ext cx="594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Kilogram Prototype Image - http://en.wikipedia.org/wiki/Kilogram</a:t>
            </a:r>
          </a:p>
        </p:txBody>
      </p:sp>
    </p:spTree>
    <p:extLst>
      <p:ext uri="{BB962C8B-B14F-4D97-AF65-F5344CB8AC3E}">
        <p14:creationId xmlns:p14="http://schemas.microsoft.com/office/powerpoint/2010/main" val="33629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4" grpId="0" animBg="1"/>
      <p:bldP spid="4135" grpId="0" animBg="1"/>
      <p:bldP spid="4136" grpId="0" animBg="1"/>
      <p:bldP spid="41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Measuring Mass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47800" y="64008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Top Image: http://www.southwestscales.com/Ohaus_Triple_Beam_750-SO.jpg</a:t>
            </a:r>
            <a:br>
              <a:rPr lang="en-US" sz="1000"/>
            </a:br>
            <a:r>
              <a:rPr lang="en-US" sz="1000"/>
              <a:t>Bottom Image: http://www.regentsprep.org/Regents/biology/units/laboratory/graphics/triplebeambalance.jpg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19600" y="990600"/>
            <a:ext cx="44196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We will be using </a:t>
            </a:r>
            <a:r>
              <a:rPr lang="en-US" sz="2000" b="1" dirty="0">
                <a:latin typeface="Times New Roman" pitchFamily="18" charset="0"/>
              </a:rPr>
              <a:t>triple-beam balances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(and electronic balances) to </a:t>
            </a:r>
            <a:r>
              <a:rPr lang="en-US" sz="2000" dirty="0">
                <a:latin typeface="Times New Roman" pitchFamily="18" charset="0"/>
              </a:rPr>
              <a:t>find the mass of various objects.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The objects are placed on the scale and then you move the weights on the beams until you get the lines on the right-side of the scale to match up.</a:t>
            </a:r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100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50" name="Group 30"/>
          <p:cNvGrpSpPr>
            <a:grpSpLocks/>
          </p:cNvGrpSpPr>
          <p:nvPr/>
        </p:nvGrpSpPr>
        <p:grpSpPr bwMode="auto">
          <a:xfrm>
            <a:off x="457200" y="3352800"/>
            <a:ext cx="8458200" cy="2632075"/>
            <a:chOff x="240" y="2112"/>
            <a:chExt cx="5328" cy="1658"/>
          </a:xfrm>
        </p:grpSpPr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112"/>
              <a:ext cx="2004" cy="1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2304" y="2256"/>
              <a:ext cx="3264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Once you have balanced the scale, you add up the amounts on each beam to find the total mass.  </a:t>
              </a:r>
            </a:p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What would be the mass of the object measured in the picture?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_______ + ______ + _______ = ________ g</a:t>
              </a:r>
            </a:p>
          </p:txBody>
        </p:sp>
      </p:grpSp>
      <p:sp>
        <p:nvSpPr>
          <p:cNvPr id="5149" name="Line 29"/>
          <p:cNvSpPr>
            <a:spLocks noChangeShapeType="1"/>
          </p:cNvSpPr>
          <p:nvPr/>
        </p:nvSpPr>
        <p:spPr bwMode="auto">
          <a:xfrm flipH="1" flipV="1">
            <a:off x="3860800" y="18542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1188</Words>
  <Application>Microsoft Office PowerPoint</Application>
  <PresentationFormat>On-screen Show (4:3)</PresentationFormat>
  <Paragraphs>209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The “Ladder” Method</vt:lpstr>
      <vt:lpstr>How to write in “metrics”</vt:lpstr>
      <vt:lpstr>Writing in Metrics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Common Metric Units</vt:lpstr>
      <vt:lpstr>PowerPoint Presentation</vt:lpstr>
      <vt:lpstr>PowerPoint Presentation</vt:lpstr>
      <vt:lpstr>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Trimpe</dc:creator>
  <cp:lastModifiedBy>AISD Employee</cp:lastModifiedBy>
  <cp:revision>45</cp:revision>
  <dcterms:created xsi:type="dcterms:W3CDTF">2008-10-13T15:16:14Z</dcterms:created>
  <dcterms:modified xsi:type="dcterms:W3CDTF">2013-04-09T17:55:15Z</dcterms:modified>
</cp:coreProperties>
</file>