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88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8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59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77108-8A8D-4232-BCEF-C0E96F8DA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0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12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5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25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7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6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2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36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6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DEA79-DD7F-4DB0-A78B-C1271663D95C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3CFC4-BA0F-49F4-9ADB-8EC942267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5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4873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Scientific </a:t>
            </a:r>
            <a:r>
              <a:rPr lang="en-US" sz="320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Measurement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609600"/>
            <a:ext cx="8991600" cy="62484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1800" dirty="0" smtClean="0">
                <a:solidFill>
                  <a:srgbClr val="A50021"/>
                </a:solidFill>
              </a:rPr>
              <a:t> </a:t>
            </a:r>
            <a:r>
              <a:rPr lang="en-US" sz="24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Qualitative vs. Quantitative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Qualitative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measurements give results in a descriptive nonnumeric form.  (The result of a measurement is an _____________ describing the object.)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*Examples: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___________, ___________, long, __________...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The person looked like a drug user because his hands were shaking. 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sz="24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Qua</a:t>
            </a:r>
            <a:r>
              <a:rPr lang="en-US" sz="24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titative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measurements give results in </a:t>
            </a: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umeric form.  (The results of a measurement contain a _____________.)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*Examples: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4’6”, __________, 22 meters, __________...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The man had 20kg of crack cocaine in his shaky hands. 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endParaRPr lang="en-US" sz="2400" dirty="0" smtClean="0"/>
          </a:p>
        </p:txBody>
      </p:sp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5638800" y="1524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</a:rPr>
              <a:t>adjective</a:t>
            </a:r>
          </a:p>
        </p:txBody>
      </p: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1828800" y="243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</a:rPr>
              <a:t>short</a:t>
            </a:r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3810000" y="243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</a:rPr>
              <a:t>heavy</a:t>
            </a:r>
          </a:p>
        </p:txBody>
      </p: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6096000" y="243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</a:rPr>
              <a:t>cold</a:t>
            </a: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4800600" y="4343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</a:rPr>
              <a:t>number</a:t>
            </a:r>
          </a:p>
        </p:txBody>
      </p: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2514600" y="4876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</a:rPr>
              <a:t>600 lbs.</a:t>
            </a:r>
          </a:p>
        </p:txBody>
      </p:sp>
      <p:sp>
        <p:nvSpPr>
          <p:cNvPr id="66577" name="Text Box 17"/>
          <p:cNvSpPr txBox="1">
            <a:spLocks noChangeArrowheads="1"/>
          </p:cNvSpPr>
          <p:nvPr/>
        </p:nvSpPr>
        <p:spPr bwMode="auto">
          <a:xfrm>
            <a:off x="5562600" y="4876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</a:rPr>
              <a:t>5 </a:t>
            </a: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º</a:t>
            </a:r>
            <a:r>
              <a:rPr lang="en-US" sz="2400">
                <a:solidFill>
                  <a:srgbClr val="6600CC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311503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6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6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1" grpId="0"/>
      <p:bldP spid="66572" grpId="0"/>
      <p:bldP spid="66573" grpId="0"/>
      <p:bldP spid="66574" grpId="0"/>
      <p:bldP spid="66575" grpId="0"/>
      <p:bldP spid="66576" grpId="0"/>
      <p:bldP spid="665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411163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Mass vs. Weight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" y="533400"/>
            <a:ext cx="5257800" cy="6019800"/>
          </a:xfrm>
        </p:spPr>
        <p:txBody>
          <a:bodyPr>
            <a:noAutofit/>
          </a:bodyPr>
          <a:lstStyle/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Mass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depends on the amount of ___________ in the object.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Weight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depends on the force of ____________ acting on the object.  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______________ may change as you move from one location to another; ____________ will not.  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You have the same ____________ on the moon as on the earth, but you ___________ less since there is less _________ on the moon.</a:t>
            </a:r>
          </a:p>
        </p:txBody>
      </p:sp>
      <p:pic>
        <p:nvPicPr>
          <p:cNvPr id="7172" name="Picture 5" descr="mass_and_weight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3430588"/>
            <a:ext cx="4157663" cy="3351212"/>
          </a:xfrm>
          <a:noFill/>
        </p:spPr>
      </p:pic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6400800" y="3505200"/>
            <a:ext cx="16002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6629400" y="3810000"/>
            <a:ext cx="16002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7391400" y="6248400"/>
            <a:ext cx="17526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10"/>
          <p:cNvSpPr>
            <a:spLocks noChangeArrowheads="1"/>
          </p:cNvSpPr>
          <p:nvPr/>
        </p:nvSpPr>
        <p:spPr bwMode="auto">
          <a:xfrm flipV="1">
            <a:off x="6400800" y="3048000"/>
            <a:ext cx="304800" cy="914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843" name="Text Box 11"/>
          <p:cNvSpPr txBox="1">
            <a:spLocks noChangeArrowheads="1"/>
          </p:cNvSpPr>
          <p:nvPr/>
        </p:nvSpPr>
        <p:spPr bwMode="auto">
          <a:xfrm>
            <a:off x="838200" y="9144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matter</a:t>
            </a:r>
            <a:endParaRPr lang="en-US" sz="16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0844" name="Text Box 12"/>
          <p:cNvSpPr txBox="1">
            <a:spLocks noChangeArrowheads="1"/>
          </p:cNvSpPr>
          <p:nvPr/>
        </p:nvSpPr>
        <p:spPr bwMode="auto">
          <a:xfrm>
            <a:off x="914400" y="18288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gravity</a:t>
            </a:r>
            <a:endParaRPr lang="en-US" sz="16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0845" name="Text Box 13"/>
          <p:cNvSpPr txBox="1">
            <a:spLocks noChangeArrowheads="1"/>
          </p:cNvSpPr>
          <p:nvPr/>
        </p:nvSpPr>
        <p:spPr bwMode="auto">
          <a:xfrm>
            <a:off x="914400" y="2362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Weight</a:t>
            </a:r>
            <a:endParaRPr lang="en-US" sz="16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0846" name="Text Box 14"/>
          <p:cNvSpPr txBox="1">
            <a:spLocks noChangeArrowheads="1"/>
          </p:cNvSpPr>
          <p:nvPr/>
        </p:nvSpPr>
        <p:spPr bwMode="auto">
          <a:xfrm>
            <a:off x="838200" y="30480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mass</a:t>
            </a:r>
            <a:endParaRPr lang="en-US" sz="16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0847" name="Text Box 15"/>
          <p:cNvSpPr txBox="1">
            <a:spLocks noChangeArrowheads="1"/>
          </p:cNvSpPr>
          <p:nvPr/>
        </p:nvSpPr>
        <p:spPr bwMode="auto">
          <a:xfrm>
            <a:off x="3352800" y="36576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mass</a:t>
            </a:r>
            <a:endParaRPr lang="en-US" sz="16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0848" name="Text Box 16"/>
          <p:cNvSpPr txBox="1">
            <a:spLocks noChangeArrowheads="1"/>
          </p:cNvSpPr>
          <p:nvPr/>
        </p:nvSpPr>
        <p:spPr bwMode="auto">
          <a:xfrm>
            <a:off x="685800" y="47244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gravity</a:t>
            </a:r>
            <a:endParaRPr lang="en-US" sz="16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0849" name="Text Box 17"/>
          <p:cNvSpPr txBox="1">
            <a:spLocks noChangeArrowheads="1"/>
          </p:cNvSpPr>
          <p:nvPr/>
        </p:nvSpPr>
        <p:spPr bwMode="auto">
          <a:xfrm>
            <a:off x="838200" y="43434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weigh</a:t>
            </a:r>
            <a:endParaRPr lang="en-US" sz="16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0850" name="Text Box 18"/>
          <p:cNvSpPr txBox="1">
            <a:spLocks noChangeArrowheads="1"/>
          </p:cNvSpPr>
          <p:nvPr/>
        </p:nvSpPr>
        <p:spPr bwMode="auto">
          <a:xfrm>
            <a:off x="6400800" y="3429000"/>
            <a:ext cx="16002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6600CC"/>
                </a:solidFill>
                <a:cs typeface="Times New Roman" pitchFamily="18" charset="0"/>
              </a:rPr>
              <a:t>Mass = 80 kg 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6600CC"/>
                </a:solidFill>
                <a:cs typeface="Times New Roman" pitchFamily="18" charset="0"/>
              </a:rPr>
              <a:t>Weight = 176 lbs.</a:t>
            </a:r>
            <a:endParaRPr lang="en-US" sz="9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0851" name="Text Box 19"/>
          <p:cNvSpPr txBox="1">
            <a:spLocks noChangeArrowheads="1"/>
          </p:cNvSpPr>
          <p:nvPr/>
        </p:nvSpPr>
        <p:spPr bwMode="auto">
          <a:xfrm>
            <a:off x="7620000" y="6234113"/>
            <a:ext cx="1524000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6600CC"/>
                </a:solidFill>
                <a:cs typeface="Times New Roman" pitchFamily="18" charset="0"/>
              </a:rPr>
              <a:t>Mass = 80 kg 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6600CC"/>
                </a:solidFill>
                <a:cs typeface="Times New Roman" pitchFamily="18" charset="0"/>
              </a:rPr>
              <a:t>Weight = 29 lbs.</a:t>
            </a:r>
            <a:endParaRPr lang="en-US" sz="900">
              <a:solidFill>
                <a:srgbClr val="6600CC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5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0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0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0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0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0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0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0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0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0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3" grpId="0"/>
      <p:bldP spid="120844" grpId="0"/>
      <p:bldP spid="120845" grpId="0"/>
      <p:bldP spid="120846" grpId="0"/>
      <p:bldP spid="120847" grpId="0"/>
      <p:bldP spid="120848" grpId="0"/>
      <p:bldP spid="120849" grpId="0"/>
      <p:bldP spid="120850" grpId="0"/>
      <p:bldP spid="1208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Measuring Temperature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33400"/>
            <a:ext cx="8991600" cy="61722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spcBef>
                <a:spcPct val="0"/>
              </a:spcBef>
              <a:spcAft>
                <a:spcPct val="30000"/>
              </a:spcAft>
              <a:buSzPct val="150000"/>
            </a:pPr>
            <a:r>
              <a:rPr lang="en-US" sz="2400" dirty="0" smtClean="0"/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Temperature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the ____________ or ____________ of an object.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SzPct val="150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Celsius temperature scale is based on the freezing point and boiling point of __________.		</a:t>
            </a:r>
          </a:p>
          <a:p>
            <a:pPr algn="ctr" eaLnBrk="1" hangingPunct="1">
              <a:spcBef>
                <a:spcPct val="0"/>
              </a:spcBef>
              <a:spcAft>
                <a:spcPct val="30000"/>
              </a:spcAft>
              <a:buSzPct val="150000"/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F.P.= 0˚C	B.P.= 100˚C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SzPct val="150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Kelvin temperature scale, sometimes called the “absolute temp. scale”, is based on the ____________ temperature possible, absolute zero.  (All molecular motion would __________.)</a:t>
            </a:r>
          </a:p>
          <a:p>
            <a:pPr algn="ctr" eaLnBrk="1" hangingPunct="1">
              <a:spcBef>
                <a:spcPct val="0"/>
              </a:spcBef>
              <a:spcAft>
                <a:spcPct val="30000"/>
              </a:spcAft>
              <a:buSzPct val="150000"/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Absolute Zero = 0˚ Kelvin = −273˚ C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SzPct val="150000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convert from one temp. scale to another:	</a:t>
            </a:r>
          </a:p>
          <a:p>
            <a:pPr algn="ctr" eaLnBrk="1" hangingPunct="1">
              <a:spcBef>
                <a:spcPct val="0"/>
              </a:spcBef>
              <a:spcAft>
                <a:spcPct val="30000"/>
              </a:spcAft>
              <a:buSzPct val="150000"/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˚C = Kelvin − 273</a:t>
            </a:r>
          </a:p>
          <a:p>
            <a:pPr algn="ctr" eaLnBrk="1" hangingPunct="1">
              <a:spcBef>
                <a:spcPct val="0"/>
              </a:spcBef>
              <a:spcAft>
                <a:spcPct val="30000"/>
              </a:spcAft>
              <a:buSzPct val="150000"/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K= Celsius + 273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SzPct val="150000"/>
              <a:buFontTx/>
              <a:buNone/>
            </a:pPr>
            <a:r>
              <a:rPr lang="en-US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Practice Problems: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Convert the following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SzPct val="150000"/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	25˚C = _______ K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SzPct val="150000"/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		473 K = _______˚C</a:t>
            </a: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3276600" y="5334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hotness</a:t>
            </a:r>
            <a:endParaRPr lang="en-US" sz="16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3910" name="Text Box 6"/>
          <p:cNvSpPr txBox="1">
            <a:spLocks noChangeArrowheads="1"/>
          </p:cNvSpPr>
          <p:nvPr/>
        </p:nvSpPr>
        <p:spPr bwMode="auto">
          <a:xfrm>
            <a:off x="5486400" y="5334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6600CC"/>
                </a:solidFill>
                <a:cs typeface="Times New Roman" pitchFamily="18" charset="0"/>
              </a:rPr>
              <a:t>coldness</a:t>
            </a:r>
            <a:endParaRPr lang="en-US" sz="160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3911" name="Text Box 7"/>
          <p:cNvSpPr txBox="1">
            <a:spLocks noChangeArrowheads="1"/>
          </p:cNvSpPr>
          <p:nvPr/>
        </p:nvSpPr>
        <p:spPr bwMode="auto">
          <a:xfrm>
            <a:off x="2743200" y="12192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6600CC"/>
                </a:solidFill>
                <a:cs typeface="Times New Roman" pitchFamily="18" charset="0"/>
              </a:rPr>
              <a:t>water</a:t>
            </a:r>
            <a:endParaRPr lang="en-US" sz="1600" dirty="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3912" name="Text Box 8"/>
          <p:cNvSpPr txBox="1">
            <a:spLocks noChangeArrowheads="1"/>
          </p:cNvSpPr>
          <p:nvPr/>
        </p:nvSpPr>
        <p:spPr bwMode="auto">
          <a:xfrm>
            <a:off x="3581400" y="2449286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6600CC"/>
                </a:solidFill>
                <a:cs typeface="Times New Roman" pitchFamily="18" charset="0"/>
              </a:rPr>
              <a:t>lowest</a:t>
            </a:r>
            <a:endParaRPr lang="en-US" sz="1600" dirty="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3913" name="Text Box 9"/>
          <p:cNvSpPr txBox="1">
            <a:spLocks noChangeArrowheads="1"/>
          </p:cNvSpPr>
          <p:nvPr/>
        </p:nvSpPr>
        <p:spPr bwMode="auto">
          <a:xfrm>
            <a:off x="5181600" y="2808514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6600CC"/>
                </a:solidFill>
                <a:cs typeface="Times New Roman" pitchFamily="18" charset="0"/>
              </a:rPr>
              <a:t>stop</a:t>
            </a:r>
            <a:endParaRPr lang="en-US" sz="1600" dirty="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3914" name="Text Box 10"/>
          <p:cNvSpPr txBox="1">
            <a:spLocks noChangeArrowheads="1"/>
          </p:cNvSpPr>
          <p:nvPr/>
        </p:nvSpPr>
        <p:spPr bwMode="auto">
          <a:xfrm>
            <a:off x="3984171" y="5399314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6600CC"/>
                </a:solidFill>
                <a:cs typeface="Times New Roman" pitchFamily="18" charset="0"/>
              </a:rPr>
              <a:t>298</a:t>
            </a:r>
            <a:endParaRPr lang="en-US" sz="1600" dirty="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3915" name="Text Box 11"/>
          <p:cNvSpPr txBox="1">
            <a:spLocks noChangeArrowheads="1"/>
          </p:cNvSpPr>
          <p:nvPr/>
        </p:nvSpPr>
        <p:spPr bwMode="auto">
          <a:xfrm>
            <a:off x="4038600" y="5834743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6600CC"/>
                </a:solidFill>
                <a:cs typeface="Times New Roman" pitchFamily="18" charset="0"/>
              </a:rPr>
              <a:t>200</a:t>
            </a:r>
            <a:endParaRPr lang="en-US" sz="1600" dirty="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3916" name="Text Box 12"/>
          <p:cNvSpPr txBox="1">
            <a:spLocks noChangeArrowheads="1"/>
          </p:cNvSpPr>
          <p:nvPr/>
        </p:nvSpPr>
        <p:spPr bwMode="auto">
          <a:xfrm>
            <a:off x="5448300" y="5399314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6600CC"/>
                </a:solidFill>
                <a:cs typeface="Times New Roman" pitchFamily="18" charset="0"/>
              </a:rPr>
              <a:t>(25 + 273)</a:t>
            </a:r>
            <a:endParaRPr lang="en-US" sz="1600" dirty="0">
              <a:solidFill>
                <a:srgbClr val="6600CC"/>
              </a:solidFill>
              <a:cs typeface="Times New Roman" pitchFamily="18" charset="0"/>
            </a:endParaRPr>
          </a:p>
        </p:txBody>
      </p:sp>
      <p:sp>
        <p:nvSpPr>
          <p:cNvPr id="123917" name="Text Box 13"/>
          <p:cNvSpPr txBox="1">
            <a:spLocks noChangeArrowheads="1"/>
          </p:cNvSpPr>
          <p:nvPr/>
        </p:nvSpPr>
        <p:spPr bwMode="auto">
          <a:xfrm>
            <a:off x="5486400" y="5878286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6600CC"/>
                </a:solidFill>
                <a:cs typeface="Times New Roman" pitchFamily="18" charset="0"/>
              </a:rPr>
              <a:t>(473 – 273)</a:t>
            </a:r>
            <a:endParaRPr lang="en-US" sz="1600" dirty="0">
              <a:solidFill>
                <a:srgbClr val="6600CC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3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9" grpId="0"/>
      <p:bldP spid="123910" grpId="0"/>
      <p:bldP spid="123911" grpId="0"/>
      <p:bldP spid="123912" grpId="0"/>
      <p:bldP spid="123913" grpId="0"/>
      <p:bldP spid="123914" grpId="0"/>
      <p:bldP spid="123915" grpId="0"/>
      <p:bldP spid="123916" grpId="0"/>
      <p:bldP spid="1239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82" name="Picture 6" descr="c1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741363"/>
            <a:ext cx="6096000" cy="5945187"/>
          </a:xfrm>
          <a:noFill/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411163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Temperature Scales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Rectangle 9"/>
          <p:cNvSpPr>
            <a:spLocks noChangeArrowheads="1"/>
          </p:cNvSpPr>
          <p:nvPr/>
        </p:nvSpPr>
        <p:spPr bwMode="auto">
          <a:xfrm>
            <a:off x="6781800" y="4495800"/>
            <a:ext cx="1143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6781800" y="44958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Liquid Nitrogen</a:t>
            </a:r>
          </a:p>
        </p:txBody>
      </p:sp>
      <p:sp>
        <p:nvSpPr>
          <p:cNvPr id="9222" name="Line 10"/>
          <p:cNvSpPr>
            <a:spLocks noChangeShapeType="1"/>
          </p:cNvSpPr>
          <p:nvPr/>
        </p:nvSpPr>
        <p:spPr bwMode="auto">
          <a:xfrm>
            <a:off x="4419600" y="556260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6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186</Words>
  <Application>Microsoft Office PowerPoint</Application>
  <PresentationFormat>On-screen Show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Scientific Measurement</vt:lpstr>
      <vt:lpstr>Mass vs. Weight</vt:lpstr>
      <vt:lpstr>Measuring Temperature</vt:lpstr>
      <vt:lpstr>Temperature Scales</vt:lpstr>
    </vt:vector>
  </TitlesOfParts>
  <Company>Arlington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3 Notes---Scientific Measurement</dc:title>
  <dc:creator>AISD Employee</dc:creator>
  <cp:lastModifiedBy>AISD Employee</cp:lastModifiedBy>
  <cp:revision>2</cp:revision>
  <dcterms:created xsi:type="dcterms:W3CDTF">2013-04-15T17:17:46Z</dcterms:created>
  <dcterms:modified xsi:type="dcterms:W3CDTF">2013-04-15T17:26:05Z</dcterms:modified>
</cp:coreProperties>
</file>