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handoutMasterIdLst>
    <p:handoutMasterId r:id="rId40"/>
  </p:handoutMasterIdLst>
  <p:sldIdLst>
    <p:sldId id="256" r:id="rId2"/>
    <p:sldId id="257" r:id="rId3"/>
    <p:sldId id="258" r:id="rId4"/>
    <p:sldId id="297" r:id="rId5"/>
    <p:sldId id="298" r:id="rId6"/>
    <p:sldId id="259" r:id="rId7"/>
    <p:sldId id="260" r:id="rId8"/>
    <p:sldId id="261" r:id="rId9"/>
    <p:sldId id="263" r:id="rId10"/>
    <p:sldId id="266" r:id="rId11"/>
    <p:sldId id="264" r:id="rId12"/>
    <p:sldId id="262" r:id="rId13"/>
    <p:sldId id="265" r:id="rId14"/>
    <p:sldId id="267" r:id="rId15"/>
    <p:sldId id="288" r:id="rId16"/>
    <p:sldId id="284" r:id="rId17"/>
    <p:sldId id="289" r:id="rId18"/>
    <p:sldId id="273" r:id="rId19"/>
    <p:sldId id="269" r:id="rId20"/>
    <p:sldId id="270" r:id="rId21"/>
    <p:sldId id="271" r:id="rId22"/>
    <p:sldId id="275" r:id="rId23"/>
    <p:sldId id="276" r:id="rId24"/>
    <p:sldId id="277" r:id="rId25"/>
    <p:sldId id="278" r:id="rId26"/>
    <p:sldId id="290" r:id="rId27"/>
    <p:sldId id="279" r:id="rId28"/>
    <p:sldId id="282" r:id="rId29"/>
    <p:sldId id="281" r:id="rId30"/>
    <p:sldId id="283" r:id="rId31"/>
    <p:sldId id="291" r:id="rId32"/>
    <p:sldId id="285" r:id="rId33"/>
    <p:sldId id="286" r:id="rId34"/>
    <p:sldId id="287" r:id="rId35"/>
    <p:sldId id="294" r:id="rId36"/>
    <p:sldId id="295" r:id="rId37"/>
    <p:sldId id="292" r:id="rId38"/>
    <p:sldId id="296" r:id="rId39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3366"/>
    <a:srgbClr val="FFFF00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505EBDE-0FF0-4B53-9297-752143236D7F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09956B27-C71A-4192-A96A-D2B0417B9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50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1847E-F030-4B5B-A987-241E70711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49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CFDF0-98BA-483B-92CE-2C1B0214D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40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D704B-5045-44E4-82DA-E802B5291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91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F2F6A-A546-4650-AE07-A6BBDEE325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2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B9E31-93CB-4906-8036-31E766B53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635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5BA91-6620-4CE6-9FF5-1285EFA11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7586B-3759-4ECD-89F7-133DE8BC5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1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8C8D8-A7F2-47B4-85AF-883F57757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4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193D9-EBA4-4D98-B3BC-A34B2C499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8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491DA-6309-43B4-94B0-BEB6E5F3F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36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B8272-1932-47C2-BE97-442FE16E3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6DCF3498-8CE0-47D9-89C7-615D2B9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imes New Roman" charset="0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imes New Roman" charset="0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5" r:id="rId2"/>
    <p:sldLayoutId id="2147483754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5" r:id="rId9"/>
    <p:sldLayoutId id="2147483751" r:id="rId10"/>
    <p:sldLayoutId id="21474837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8458200" cy="1143000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/>
              <a:t>Significant Figures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4200"/>
              <a:t>Examples</a:t>
            </a:r>
            <a:endParaRPr lang="en-US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3429000" cy="1371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800" dirty="0"/>
              <a:t>12.50</a:t>
            </a:r>
          </a:p>
        </p:txBody>
      </p:sp>
      <p:sp>
        <p:nvSpPr>
          <p:cNvPr id="12292" name="Rectangle 1028"/>
          <p:cNvSpPr>
            <a:spLocks noChangeArrowheads="1"/>
          </p:cNvSpPr>
          <p:nvPr/>
        </p:nvSpPr>
        <p:spPr bwMode="auto">
          <a:xfrm>
            <a:off x="5638800" y="1981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4 S.F.</a:t>
            </a:r>
          </a:p>
        </p:txBody>
      </p:sp>
      <p:sp>
        <p:nvSpPr>
          <p:cNvPr id="12293" name="Rectangle 1029"/>
          <p:cNvSpPr>
            <a:spLocks noChangeArrowheads="1"/>
          </p:cNvSpPr>
          <p:nvPr/>
        </p:nvSpPr>
        <p:spPr bwMode="auto">
          <a:xfrm>
            <a:off x="685800" y="3276600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0.0050</a:t>
            </a:r>
          </a:p>
        </p:txBody>
      </p:sp>
      <p:sp>
        <p:nvSpPr>
          <p:cNvPr id="12294" name="Rectangle 1030"/>
          <p:cNvSpPr>
            <a:spLocks noChangeArrowheads="1"/>
          </p:cNvSpPr>
          <p:nvPr/>
        </p:nvSpPr>
        <p:spPr bwMode="auto">
          <a:xfrm>
            <a:off x="5638800" y="32766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2 S.F.</a:t>
            </a:r>
          </a:p>
        </p:txBody>
      </p:sp>
      <p:sp>
        <p:nvSpPr>
          <p:cNvPr id="12295" name="Rectangle 1031"/>
          <p:cNvSpPr>
            <a:spLocks noChangeArrowheads="1"/>
          </p:cNvSpPr>
          <p:nvPr/>
        </p:nvSpPr>
        <p:spPr bwMode="auto">
          <a:xfrm>
            <a:off x="685800" y="4648200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0.0003</a:t>
            </a:r>
          </a:p>
        </p:txBody>
      </p:sp>
      <p:sp>
        <p:nvSpPr>
          <p:cNvPr id="12296" name="Rectangle 1032"/>
          <p:cNvSpPr>
            <a:spLocks noChangeArrowheads="1"/>
          </p:cNvSpPr>
          <p:nvPr/>
        </p:nvSpPr>
        <p:spPr bwMode="auto">
          <a:xfrm>
            <a:off x="5638800" y="45720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1 S.F.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838200" y="3352800"/>
            <a:ext cx="2209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743200" y="4626429"/>
            <a:ext cx="114300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314700" y="6019800"/>
            <a:ext cx="571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12292" grpId="0" autoUpdateAnimBg="0"/>
      <p:bldP spid="12293" grpId="0" autoUpdateAnimBg="0"/>
      <p:bldP spid="12294" grpId="0" autoUpdateAnimBg="0"/>
      <p:bldP spid="12295" grpId="0" autoUpdateAnimBg="0"/>
      <p:bldP spid="122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0600"/>
              <a:t>Ask yourself: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8915400" cy="3810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9600" smtClean="0"/>
              <a:t>Is there a shown</a:t>
            </a:r>
          </a:p>
          <a:p>
            <a:pPr eaLnBrk="1" hangingPunct="1">
              <a:buFontTx/>
              <a:buNone/>
            </a:pPr>
            <a:r>
              <a:rPr lang="en-US" sz="9600" smtClean="0"/>
              <a:t>decimal point?</a:t>
            </a: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0600"/>
              <a:t>Answer:NO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Count from first non-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zero number moving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from the right to the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left.</a:t>
            </a:r>
            <a:endParaRPr lang="en-US" sz="4000" smtClean="0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1828800" y="4876800"/>
            <a:ext cx="6477000" cy="1828800"/>
          </a:xfrm>
          <a:prstGeom prst="leftArrow">
            <a:avLst>
              <a:gd name="adj1" fmla="val 50000"/>
              <a:gd name="adj2" fmla="val 88542"/>
            </a:avLst>
          </a:prstGeom>
          <a:solidFill>
            <a:srgbClr val="FFFF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  <p:bldP spid="819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4200"/>
              <a:t>Examples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2590800" cy="1371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800"/>
              <a:t>135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638800" y="1981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S.F.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93993" y="3289453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 dirty="0"/>
              <a:t>100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638800" y="32766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1 S.F.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85800" y="4648200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 dirty="0"/>
              <a:t>10500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638800" y="45720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S.F.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09600" y="33528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706228" y="4627084"/>
            <a:ext cx="4367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924614" y="604367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  <p:bldP spid="11268" grpId="0" autoUpdateAnimBg="0"/>
      <p:bldP spid="11269" grpId="0" autoUpdateAnimBg="0"/>
      <p:bldP spid="11270" grpId="0" autoUpdateAnimBg="0"/>
      <p:bldP spid="11271" grpId="0" autoUpdateAnimBg="0"/>
      <p:bldP spid="11272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4200"/>
              <a:t>Examples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2590800" cy="1371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800"/>
              <a:t>350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638800" y="1981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2 S.F.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5800" y="3276600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17500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638800" y="32766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S.F.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85800" y="4648200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135.0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5638800" y="45720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4 S.F.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85800" y="3352800"/>
            <a:ext cx="10287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914400" y="4650036"/>
            <a:ext cx="14478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914400" y="6013374"/>
            <a:ext cx="2438400" cy="642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  <p:bldP spid="13316" grpId="0" autoUpdateAnimBg="0"/>
      <p:bldP spid="13317" grpId="0" autoUpdateAnimBg="0"/>
      <p:bldP spid="13318" grpId="0" autoUpdateAnimBg="0"/>
      <p:bldP spid="13319" grpId="0" autoUpdateAnimBg="0"/>
      <p:bldP spid="1332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924800" cy="2819400"/>
          </a:xfrm>
        </p:spPr>
        <p:txBody>
          <a:bodyPr/>
          <a:lstStyle/>
          <a:p>
            <a:r>
              <a:rPr lang="en-US" b="1" smtClean="0"/>
              <a:t>Give the number of significant figures in each of the following measurements: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9144000" cy="449580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1.   1278.50	__________	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2.   120000	__________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3.   90027.00 _________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7.   8.002	__________</a:t>
            </a:r>
          </a:p>
          <a:p>
            <a:pPr marL="514350" indent="-514350">
              <a:buFont typeface="Wingdings 2" pitchFamily="18" charset="2"/>
              <a:buAutoNum type="arabicPeriod" startAt="13"/>
              <a:defRPr/>
            </a:pPr>
            <a:r>
              <a:rPr lang="en-US" b="1" dirty="0" smtClean="0"/>
              <a:t>43.050	__________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None/>
              <a:defRPr/>
            </a:pPr>
            <a:r>
              <a:rPr lang="en-US" dirty="0" smtClean="0"/>
              <a:t>Now complete the rest of </a:t>
            </a:r>
            <a:r>
              <a:rPr lang="en-US" smtClean="0"/>
              <a:t>the worksheet on </a:t>
            </a:r>
            <a:r>
              <a:rPr lang="en-US" dirty="0" smtClean="0"/>
              <a:t>your own!!!</a:t>
            </a:r>
            <a:endParaRPr lang="en-US" dirty="0"/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1828800" y="2286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1752600" y="2743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828800" y="32766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1752600" y="37338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676400" y="4201886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066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6700" dirty="0"/>
              <a:t>Rounding</a:t>
            </a:r>
            <a:r>
              <a:rPr lang="en-US" sz="12900" dirty="0"/>
              <a:t> </a:t>
            </a:r>
            <a:r>
              <a:rPr lang="en-US" sz="6700" dirty="0"/>
              <a:t>Numbers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3429000"/>
            <a:ext cx="8915400" cy="441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8800" smtClean="0"/>
              <a:t>Four or less </a:t>
            </a:r>
          </a:p>
          <a:p>
            <a:pPr algn="ctr" eaLnBrk="1" hangingPunct="1">
              <a:buFontTx/>
              <a:buNone/>
            </a:pPr>
            <a:r>
              <a:rPr lang="en-US" sz="8800" smtClean="0"/>
              <a:t>round down.</a:t>
            </a:r>
            <a:endParaRPr lang="en-US" sz="2800" smtClean="0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0" y="32004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924800" cy="2286000"/>
          </a:xfrm>
        </p:spPr>
        <p:txBody>
          <a:bodyPr/>
          <a:lstStyle/>
          <a:p>
            <a:r>
              <a:rPr lang="en-US" sz="4000" b="1" dirty="0" smtClean="0"/>
              <a:t>Round off the following numbers to three significant figures</a:t>
            </a:r>
            <a:r>
              <a:rPr lang="en-US" sz="4000" b="1" dirty="0" smtClean="0"/>
              <a:t>: (Hint:  Put number in scientific notation.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9144000" cy="449580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19.   120000	__________	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20.   5.457	__________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21.   0.0008769 _________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22.   4.53619	__________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23.   43.659	__________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b="1" dirty="0" smtClean="0"/>
              <a:t>24   876493	__________</a:t>
            </a:r>
          </a:p>
          <a:p>
            <a:pPr marL="514350" indent="-514350"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1828800" y="2286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1.20 x 10</a:t>
            </a:r>
            <a:r>
              <a:rPr lang="en-US" baseline="30000" dirty="0">
                <a:solidFill>
                  <a:srgbClr val="0000FF"/>
                </a:solidFill>
              </a:rPr>
              <a:t>5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1752600" y="2743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5.46</a:t>
            </a: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905000" y="2600325"/>
            <a:ext cx="4495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>
              <a:solidFill>
                <a:srgbClr val="0000FF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0.000877 or  8.77 x 10</a:t>
            </a:r>
            <a:r>
              <a:rPr lang="en-US" sz="2800" baseline="30000">
                <a:solidFill>
                  <a:srgbClr val="0000FF"/>
                </a:solidFill>
              </a:rPr>
              <a:t>-4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1752600" y="37338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4.54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1752600" y="4191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43.7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752600" y="4648200"/>
            <a:ext cx="327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876,000   or   8.76 x 10</a:t>
            </a:r>
            <a:r>
              <a:rPr lang="en-US" baseline="30000">
                <a:solidFill>
                  <a:srgbClr val="0000FF"/>
                </a:solidFill>
              </a:rPr>
              <a:t>5</a:t>
            </a:r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371600"/>
            <a:ext cx="8839200" cy="4114800"/>
          </a:xfrm>
        </p:spPr>
        <p:txBody>
          <a:bodyPr/>
          <a:lstStyle/>
          <a:p>
            <a:pPr eaLnBrk="1" hangingPunct="1"/>
            <a:r>
              <a:rPr lang="en-US" sz="12900" smtClean="0"/>
              <a:t>Using in calculations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900"/>
              <a:t>Rules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2209800"/>
            <a:ext cx="89154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600" smtClean="0"/>
              <a:t>There are </a:t>
            </a:r>
            <a:r>
              <a:rPr lang="en-US" sz="6600" i="1" smtClean="0"/>
              <a:t>ONLY</a:t>
            </a:r>
            <a:r>
              <a:rPr lang="en-US" sz="6600" smtClean="0"/>
              <a:t> two</a:t>
            </a:r>
          </a:p>
          <a:p>
            <a:pPr eaLnBrk="1" hangingPunct="1">
              <a:buFontTx/>
              <a:buNone/>
            </a:pPr>
            <a:r>
              <a:rPr lang="en-US" sz="6600" smtClean="0"/>
              <a:t>rules to remember to</a:t>
            </a:r>
          </a:p>
          <a:p>
            <a:pPr eaLnBrk="1" hangingPunct="1">
              <a:buFontTx/>
              <a:buNone/>
            </a:pPr>
            <a:r>
              <a:rPr lang="en-US" sz="6600" smtClean="0"/>
              <a:t>use S.F. in calculations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/>
              <a:t>Definition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915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7200" smtClean="0"/>
              <a:t>Measures the degree</a:t>
            </a:r>
          </a:p>
          <a:p>
            <a:pPr eaLnBrk="1" hangingPunct="1">
              <a:buFontTx/>
              <a:buNone/>
            </a:pPr>
            <a:r>
              <a:rPr lang="en-US" sz="7200" smtClean="0"/>
              <a:t>of confidence of a</a:t>
            </a:r>
          </a:p>
          <a:p>
            <a:pPr eaLnBrk="1" hangingPunct="1">
              <a:buFontTx/>
              <a:buNone/>
            </a:pPr>
            <a:r>
              <a:rPr lang="en-US" sz="7200" smtClean="0"/>
              <a:t>measurement.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990600"/>
            <a:ext cx="8839200" cy="4114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0600"/>
              <a:t>For</a:t>
            </a:r>
            <a:br>
              <a:rPr lang="en-US" sz="10600"/>
            </a:br>
            <a:r>
              <a:rPr lang="en-US" sz="10600"/>
              <a:t>multiplication</a:t>
            </a:r>
            <a:br>
              <a:rPr lang="en-US" sz="10600"/>
            </a:br>
            <a:r>
              <a:rPr lang="en-US" sz="10600"/>
              <a:t>and division.</a:t>
            </a:r>
            <a:r>
              <a:rPr lang="en-US" sz="12900"/>
              <a:t>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839200" cy="6553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8800" smtClean="0"/>
              <a:t>Your answer can not be more accurate than the least accurate measurement.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0" y="685800"/>
            <a:ext cx="8915400" cy="7162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6600" smtClean="0"/>
              <a:t>Your answer MUST</a:t>
            </a:r>
          </a:p>
          <a:p>
            <a:pPr algn="ctr" eaLnBrk="1" hangingPunct="1">
              <a:buFontTx/>
              <a:buNone/>
            </a:pPr>
            <a:r>
              <a:rPr lang="en-US" sz="6600" smtClean="0"/>
              <a:t>have the same number</a:t>
            </a:r>
          </a:p>
          <a:p>
            <a:pPr algn="ctr" eaLnBrk="1" hangingPunct="1">
              <a:buFontTx/>
              <a:buNone/>
            </a:pPr>
            <a:r>
              <a:rPr lang="en-US" sz="6600" smtClean="0"/>
              <a:t>of sig figs as the least</a:t>
            </a:r>
          </a:p>
          <a:p>
            <a:pPr algn="ctr" eaLnBrk="1" hangingPunct="1">
              <a:buFontTx/>
              <a:buNone/>
            </a:pPr>
            <a:r>
              <a:rPr lang="en-US" sz="6600" smtClean="0"/>
              <a:t>number of sig figs.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146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4200"/>
              <a:t>Examples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"/>
            <a:ext cx="8458200" cy="1371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800" dirty="0"/>
              <a:t>135 x 32 = 4320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6200" y="2743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S.F.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971800" y="2743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2 S.F.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943600" y="2743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2 S.F.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1066800" y="1524000"/>
            <a:ext cx="838200" cy="1295400"/>
          </a:xfrm>
          <a:prstGeom prst="upArrow">
            <a:avLst>
              <a:gd name="adj1" fmla="val 50000"/>
              <a:gd name="adj2" fmla="val 38636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3657600" y="1524000"/>
            <a:ext cx="838200" cy="1295400"/>
          </a:xfrm>
          <a:prstGeom prst="upArrow">
            <a:avLst>
              <a:gd name="adj1" fmla="val 50000"/>
              <a:gd name="adj2" fmla="val 38636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6477000" y="1600200"/>
            <a:ext cx="838200" cy="1295400"/>
          </a:xfrm>
          <a:prstGeom prst="upArrow">
            <a:avLst>
              <a:gd name="adj1" fmla="val 50000"/>
              <a:gd name="adj2" fmla="val 38636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85800" y="4114800"/>
            <a:ext cx="7924800" cy="240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6600"/>
              <a:t>Answer must be 4300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6600"/>
              <a:t>it has 2 sig figs.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  <p:bldP spid="24580" grpId="0" autoUpdateAnimBg="0"/>
      <p:bldP spid="24581" grpId="0" autoUpdateAnimBg="0"/>
      <p:bldP spid="24582" grpId="0" autoUpdateAnimBg="0"/>
      <p:bldP spid="24583" grpId="0" animBg="1"/>
      <p:bldP spid="24584" grpId="0" animBg="1"/>
      <p:bldP spid="24585" grpId="0" animBg="1"/>
      <p:bldP spid="2458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304800"/>
            <a:ext cx="8534400" cy="1371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800" dirty="0"/>
              <a:t>610 x 6.20 = 3782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52400" y="28956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2 S.F.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352800" y="28956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S.F.</a:t>
            </a: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1143000" y="1676400"/>
            <a:ext cx="838200" cy="1295400"/>
          </a:xfrm>
          <a:prstGeom prst="upArrow">
            <a:avLst>
              <a:gd name="adj1" fmla="val 50000"/>
              <a:gd name="adj2" fmla="val 38636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4114800" y="1676400"/>
            <a:ext cx="838200" cy="1295400"/>
          </a:xfrm>
          <a:prstGeom prst="upArrow">
            <a:avLst>
              <a:gd name="adj1" fmla="val 50000"/>
              <a:gd name="adj2" fmla="val 38636"/>
            </a:avLst>
          </a:prstGeom>
          <a:solidFill>
            <a:srgbClr val="FFFF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0" y="4419600"/>
            <a:ext cx="89154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6000"/>
              <a:t>What is the correct answer?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n-US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0" y="4038600"/>
            <a:ext cx="8915400" cy="240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n-US" sz="6000"/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8000"/>
              <a:t>3800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  <p:bldP spid="25604" grpId="0" autoUpdateAnimBg="0"/>
      <p:bldP spid="25605" grpId="0" autoUpdateAnimBg="0"/>
      <p:bldP spid="25607" grpId="0" animBg="1"/>
      <p:bldP spid="25608" grpId="0" animBg="1"/>
      <p:bldP spid="25611" grpId="0" autoUpdateAnimBg="0"/>
      <p:bldP spid="2561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19250"/>
          </a:xfrm>
        </p:spPr>
        <p:txBody>
          <a:bodyPr/>
          <a:lstStyle/>
          <a:p>
            <a:r>
              <a:rPr lang="en-US" smtClean="0"/>
              <a:t>Multiplication &amp; Division Examples: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marL="514350" indent="-514350">
              <a:buFont typeface="Wingdings 2" pitchFamily="18" charset="2"/>
              <a:buNone/>
              <a:defRPr/>
            </a:pPr>
            <a:r>
              <a:rPr lang="en-US" sz="3200" b="1" dirty="0" smtClean="0"/>
              <a:t>25.       23.4  x  14	</a:t>
            </a:r>
            <a:r>
              <a:rPr lang="en-US" sz="3200" b="1" smtClean="0"/>
              <a:t>	_______________	</a:t>
            </a:r>
          </a:p>
          <a:p>
            <a:pPr marL="514350" indent="-514350">
              <a:buFont typeface="Wingdings 2" pitchFamily="18" charset="2"/>
              <a:buNone/>
              <a:defRPr/>
            </a:pPr>
            <a:endParaRPr lang="en-US" sz="3200" b="1" smtClean="0"/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en-US" sz="3200" b="1" smtClean="0"/>
              <a:t>27</a:t>
            </a:r>
            <a:r>
              <a:rPr lang="en-US" sz="3200" b="1" dirty="0" smtClean="0"/>
              <a:t>.      0.0945  x   1.47  	_______________</a:t>
            </a:r>
          </a:p>
          <a:p>
            <a:pPr marL="514350" indent="-514350">
              <a:buFont typeface="Wingdings 2" pitchFamily="18" charset="2"/>
              <a:buNone/>
              <a:defRPr/>
            </a:pPr>
            <a:endParaRPr lang="en-US" sz="3200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3200" b="1" dirty="0" smtClean="0"/>
              <a:t>29.      7.895  /   34		_______________</a:t>
            </a:r>
            <a:endParaRPr lang="en-US" sz="3200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3200" b="1" dirty="0" smtClean="0"/>
              <a:t> </a:t>
            </a:r>
            <a:endParaRPr lang="en-US" sz="3200" dirty="0" smtClean="0"/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en-US" sz="3200" b="1" dirty="0" smtClean="0"/>
              <a:t>30.   0.2  /   0.0005		_______________</a:t>
            </a:r>
            <a:endParaRPr lang="en-US" sz="3200" dirty="0"/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4267200" y="1752600"/>
            <a:ext cx="4495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</a:rPr>
              <a:t>330  or  3.2 x 10</a:t>
            </a:r>
            <a:r>
              <a:rPr lang="en-US" sz="3600" baseline="30000">
                <a:solidFill>
                  <a:srgbClr val="0000FF"/>
                </a:solidFill>
              </a:rPr>
              <a:t>2</a:t>
            </a:r>
            <a:endParaRPr lang="en-US" sz="3600">
              <a:solidFill>
                <a:srgbClr val="0000FF"/>
              </a:solidFill>
            </a:endParaRP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876800" y="3352800"/>
            <a:ext cx="403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</a:rPr>
              <a:t>0.139  or 1.39 x 10</a:t>
            </a:r>
            <a:r>
              <a:rPr lang="en-US" sz="3600" baseline="30000">
                <a:solidFill>
                  <a:srgbClr val="0000FF"/>
                </a:solidFill>
              </a:rPr>
              <a:t>-1</a:t>
            </a:r>
            <a:endParaRPr lang="en-US" sz="3600">
              <a:solidFill>
                <a:srgbClr val="0000FF"/>
              </a:solidFill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4419600" y="4572000"/>
            <a:ext cx="441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</a:rPr>
              <a:t>0.23  or  2.3 x 10</a:t>
            </a:r>
            <a:r>
              <a:rPr lang="en-US" sz="3600" baseline="30000">
                <a:solidFill>
                  <a:srgbClr val="0000FF"/>
                </a:solidFill>
              </a:rPr>
              <a:t>-1</a:t>
            </a:r>
            <a:endParaRPr lang="en-US" sz="3600">
              <a:solidFill>
                <a:srgbClr val="0000FF"/>
              </a:solidFill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4114800" y="5791200"/>
            <a:ext cx="426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</a:rPr>
              <a:t>400   or  4 x 10</a:t>
            </a:r>
            <a:r>
              <a:rPr lang="en-US" sz="3600" baseline="30000">
                <a:solidFill>
                  <a:srgbClr val="0000FF"/>
                </a:solidFill>
              </a:rPr>
              <a:t>2</a:t>
            </a:r>
            <a:endParaRPr lang="en-US" sz="36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990600"/>
            <a:ext cx="8839200" cy="4114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0600"/>
              <a:t>For</a:t>
            </a:r>
            <a:br>
              <a:rPr lang="en-US" sz="10600"/>
            </a:br>
            <a:r>
              <a:rPr lang="en-US" sz="10600"/>
              <a:t>addition and subtraction</a:t>
            </a:r>
            <a:r>
              <a:rPr lang="en-US" sz="12900"/>
              <a:t>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0" y="685800"/>
            <a:ext cx="8915400" cy="7162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7200" smtClean="0"/>
              <a:t>Your answer can not contain more decimal points than the least accurate measurement. 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>
          <a:xfrm>
            <a:off x="0" y="685800"/>
            <a:ext cx="8915400" cy="7162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8800" smtClean="0"/>
              <a:t>Line up the decimal points in the numbers.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8400" smtClean="0"/>
              <a:t>2.515 + 1.3 +12.00 =????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8915400" cy="5867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7200" smtClean="0"/>
              <a:t>Includes all digits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7200" smtClean="0"/>
              <a:t>that are known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7200" smtClean="0"/>
              <a:t>accurately plus 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7200" smtClean="0"/>
              <a:t>digit that is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7200" smtClean="0"/>
              <a:t>estimated.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819400" y="0"/>
            <a:ext cx="4191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8000"/>
              <a:t>2.515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819400" y="974725"/>
            <a:ext cx="4191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8000"/>
              <a:t>1.3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371600" y="1752600"/>
            <a:ext cx="4191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0" b="1"/>
              <a:t>+</a:t>
            </a:r>
            <a:r>
              <a:rPr lang="en-US" sz="8000"/>
              <a:t> 12.00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838200" y="3276600"/>
            <a:ext cx="5562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286000" y="3352800"/>
            <a:ext cx="4191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8000"/>
              <a:t>15.815</a:t>
            </a:r>
          </a:p>
        </p:txBody>
      </p:sp>
      <p:sp>
        <p:nvSpPr>
          <p:cNvPr id="30730" name="AutoShape 10"/>
          <p:cNvSpPr>
            <a:spLocks noChangeAspect="1" noChangeArrowheads="1"/>
          </p:cNvSpPr>
          <p:nvPr/>
        </p:nvSpPr>
        <p:spPr bwMode="auto">
          <a:xfrm flipH="1">
            <a:off x="3581400" y="4572000"/>
            <a:ext cx="1295400" cy="1752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6656 h 21600"/>
              <a:gd name="T20" fmla="*/ 18503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386" y="0"/>
                </a:moveTo>
                <a:lnTo>
                  <a:pt x="11171" y="7004"/>
                </a:lnTo>
                <a:lnTo>
                  <a:pt x="14268" y="7004"/>
                </a:lnTo>
                <a:lnTo>
                  <a:pt x="14268" y="16656"/>
                </a:lnTo>
                <a:lnTo>
                  <a:pt x="0" y="16656"/>
                </a:lnTo>
                <a:lnTo>
                  <a:pt x="0" y="21600"/>
                </a:lnTo>
                <a:lnTo>
                  <a:pt x="18503" y="21600"/>
                </a:lnTo>
                <a:lnTo>
                  <a:pt x="18503" y="7004"/>
                </a:lnTo>
                <a:lnTo>
                  <a:pt x="21600" y="7004"/>
                </a:lnTo>
                <a:lnTo>
                  <a:pt x="16386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4800600" y="4892675"/>
            <a:ext cx="3048000" cy="14319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/>
              <a:t>Answer stops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  <p:bldP spid="30724" grpId="0" autoUpdateAnimBg="0"/>
      <p:bldP spid="30725" grpId="0" autoUpdateAnimBg="0"/>
      <p:bldP spid="30727" grpId="0" animBg="1"/>
      <p:bldP spid="30729" grpId="0" autoUpdateAnimBg="0"/>
      <p:bldP spid="30730" grpId="0" animBg="1"/>
      <p:bldP spid="30731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19250"/>
          </a:xfrm>
        </p:spPr>
        <p:txBody>
          <a:bodyPr/>
          <a:lstStyle/>
          <a:p>
            <a:r>
              <a:rPr lang="en-US" smtClean="0"/>
              <a:t>Addition and Subtraction Examples: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8686800" cy="4572000"/>
          </a:xfrm>
        </p:spPr>
        <p:txBody>
          <a:bodyPr/>
          <a:lstStyle/>
          <a:p>
            <a:pPr marL="514350" indent="-514350">
              <a:buFont typeface="Wingdings 2" pitchFamily="18" charset="2"/>
              <a:buNone/>
            </a:pPr>
            <a:r>
              <a:rPr lang="en-US" sz="4000" b="1" smtClean="0"/>
              <a:t>26.   7.895  +  3.4		_______________	</a:t>
            </a:r>
          </a:p>
          <a:p>
            <a:pPr marL="514350" indent="-514350">
              <a:buFont typeface="Wingdings 2" pitchFamily="18" charset="2"/>
              <a:buNone/>
            </a:pPr>
            <a:endParaRPr lang="en-US" sz="4000" b="1" smtClean="0"/>
          </a:p>
          <a:p>
            <a:pPr marL="514350" indent="-514350">
              <a:buFont typeface="Wingdings 2" pitchFamily="18" charset="2"/>
              <a:buNone/>
            </a:pPr>
            <a:r>
              <a:rPr lang="en-US" sz="4000" b="1" smtClean="0"/>
              <a:t>28.   0.005  -  0.0007	_______________</a:t>
            </a:r>
          </a:p>
          <a:p>
            <a:pPr marL="514350" indent="-514350">
              <a:buFont typeface="Wingdings 2" pitchFamily="18" charset="2"/>
              <a:buNone/>
            </a:pPr>
            <a:endParaRPr lang="en-US" sz="4000" smtClean="0"/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4267200" y="2057400"/>
            <a:ext cx="4495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</a:rPr>
              <a:t>11.3</a:t>
            </a: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724400" y="4038600"/>
            <a:ext cx="403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</a:rPr>
              <a:t>0.004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76400"/>
            <a:ext cx="7772400" cy="3200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900"/>
              <a:t>Scientific notation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8915400" cy="58674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000" dirty="0"/>
              <a:t>Any number written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000" dirty="0"/>
              <a:t>correctly in Sci. Not.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000" dirty="0"/>
              <a:t>before the times sign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000" i="1" dirty="0"/>
              <a:t>must</a:t>
            </a:r>
            <a:r>
              <a:rPr lang="en-US" sz="8000" dirty="0"/>
              <a:t> be a SIG FIG.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4200"/>
              <a:t>Examples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5410200" cy="1371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800" dirty="0"/>
              <a:t>3.50 x 10</a:t>
            </a:r>
            <a:r>
              <a:rPr lang="en-US" sz="8800" baseline="30000" dirty="0"/>
              <a:t>23</a:t>
            </a:r>
            <a:endParaRPr lang="en-US" sz="8800" dirty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715000" y="1981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S.F.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04800" y="3276600"/>
            <a:ext cx="518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5.0 x 10 </a:t>
            </a:r>
            <a:r>
              <a:rPr lang="en-US" sz="8800" baseline="30000"/>
              <a:t>-4</a:t>
            </a:r>
            <a:endParaRPr lang="en-US" sz="8800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5638800" y="32766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2 S.F.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57200" y="4648200"/>
            <a:ext cx="4648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x 10</a:t>
            </a:r>
            <a:r>
              <a:rPr lang="en-US" sz="8800" baseline="30000"/>
              <a:t>-4</a:t>
            </a:r>
            <a:endParaRPr lang="en-US" sz="8800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5638800" y="45720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1 S.F.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  <p:bldP spid="34820" grpId="0" autoUpdateAnimBg="0"/>
      <p:bldP spid="34821" grpId="0" autoUpdateAnimBg="0"/>
      <p:bldP spid="34822" grpId="0" autoUpdateAnimBg="0"/>
      <p:bldP spid="34823" grpId="0" autoUpdateAnimBg="0"/>
      <p:bldP spid="34824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I-30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466271"/>
            <a:ext cx="3298348" cy="6019800"/>
          </a:xfrm>
          <a:prstGeom prst="rect">
            <a:avLst/>
          </a:prstGeom>
        </p:spPr>
      </p:pic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Using A Calculator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447800" y="2079161"/>
            <a:ext cx="5181600" cy="816439"/>
          </a:xfrm>
          <a:prstGeom prst="straightConnector1">
            <a:avLst/>
          </a:prstGeom>
          <a:ln w="444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93" name="TextBox 10"/>
          <p:cNvSpPr txBox="1">
            <a:spLocks noChangeArrowheads="1"/>
          </p:cNvSpPr>
          <p:nvPr/>
        </p:nvSpPr>
        <p:spPr bwMode="auto">
          <a:xfrm>
            <a:off x="152400" y="1752600"/>
            <a:ext cx="4800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[2</a:t>
            </a:r>
            <a:r>
              <a:rPr lang="en-US" baseline="30000"/>
              <a:t>nd</a:t>
            </a:r>
            <a:r>
              <a:rPr lang="en-US"/>
              <a:t>] [SCI] = regular notation to scientific notation</a:t>
            </a:r>
          </a:p>
        </p:txBody>
      </p:sp>
      <p:sp>
        <p:nvSpPr>
          <p:cNvPr id="37894" name="Rectangle 1"/>
          <p:cNvSpPr>
            <a:spLocks noChangeArrowheads="1"/>
          </p:cNvSpPr>
          <p:nvPr/>
        </p:nvSpPr>
        <p:spPr bwMode="auto">
          <a:xfrm>
            <a:off x="0" y="2832547"/>
            <a:ext cx="57912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3600" dirty="0">
                <a:latin typeface="Calibri" pitchFamily="34" charset="0"/>
                <a:cs typeface="Times New Roman" pitchFamily="18" charset="0"/>
              </a:rPr>
              <a:t>To convert a number from regular notation to scientific notation:</a:t>
            </a:r>
          </a:p>
          <a:p>
            <a:pPr eaLnBrk="0" hangingPunct="0"/>
            <a:r>
              <a:rPr lang="en-US" sz="3400" dirty="0">
                <a:latin typeface="Calibri" pitchFamily="34" charset="0"/>
                <a:cs typeface="Times New Roman" pitchFamily="18" charset="0"/>
              </a:rPr>
              <a:t>Example: enter .00163 then hit [2nd] [SCI</a:t>
            </a:r>
            <a:r>
              <a:rPr lang="en-US" sz="3400" dirty="0" smtClean="0">
                <a:latin typeface="Calibri" pitchFamily="34" charset="0"/>
                <a:cs typeface="Times New Roman" pitchFamily="18" charset="0"/>
              </a:rPr>
              <a:t>] and arrow over to SCI and press enter twice.  </a:t>
            </a:r>
            <a:r>
              <a:rPr lang="en-US" sz="3400" dirty="0">
                <a:latin typeface="Calibri" pitchFamily="34" charset="0"/>
                <a:cs typeface="Times New Roman" pitchFamily="18" charset="0"/>
              </a:rPr>
              <a:t>The display will read 1.63 </a:t>
            </a:r>
            <a:r>
              <a:rPr lang="en-US" sz="3400" dirty="0" smtClean="0">
                <a:latin typeface="Calibri" pitchFamily="34" charset="0"/>
                <a:cs typeface="Times New Roman" pitchFamily="18" charset="0"/>
              </a:rPr>
              <a:t>x 10 </a:t>
            </a:r>
            <a:r>
              <a:rPr lang="en-US" sz="3400" baseline="30000" dirty="0" smtClean="0">
                <a:latin typeface="Calibri" pitchFamily="34" charset="0"/>
                <a:cs typeface="Times New Roman" pitchFamily="18" charset="0"/>
              </a:rPr>
              <a:t>-03</a:t>
            </a:r>
            <a:r>
              <a:rPr lang="en-US" sz="3400" dirty="0">
                <a:latin typeface="Calibri" pitchFamily="34" charset="0"/>
                <a:cs typeface="Times New Roman" pitchFamily="18" charset="0"/>
              </a:rPr>
              <a:t>. </a:t>
            </a:r>
            <a:endParaRPr lang="en-US" sz="3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6314" y="2079161"/>
            <a:ext cx="5725886" cy="873589"/>
          </a:xfrm>
          <a:prstGeom prst="straightConnector1">
            <a:avLst/>
          </a:prstGeom>
          <a:ln w="444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I-30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466271"/>
            <a:ext cx="3298348" cy="6019800"/>
          </a:xfrm>
          <a:prstGeom prst="rect">
            <a:avLst/>
          </a:prstGeom>
        </p:spPr>
      </p:pic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Using A Calculator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09600" y="2057400"/>
            <a:ext cx="5410200" cy="895350"/>
          </a:xfrm>
          <a:prstGeom prst="straightConnector1">
            <a:avLst/>
          </a:prstGeom>
          <a:ln w="444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7" name="TextBox 10"/>
          <p:cNvSpPr txBox="1">
            <a:spLocks noChangeArrowheads="1"/>
          </p:cNvSpPr>
          <p:nvPr/>
        </p:nvSpPr>
        <p:spPr bwMode="auto">
          <a:xfrm>
            <a:off x="152400" y="1752600"/>
            <a:ext cx="457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[2</a:t>
            </a:r>
            <a:r>
              <a:rPr lang="en-US" baseline="30000" dirty="0"/>
              <a:t>nd</a:t>
            </a:r>
            <a:r>
              <a:rPr lang="en-US" dirty="0"/>
              <a:t>] [FLO] = scientific notation to regular notation </a:t>
            </a:r>
          </a:p>
        </p:txBody>
      </p:sp>
      <p:sp>
        <p:nvSpPr>
          <p:cNvPr id="38918" name="Rectangle 1"/>
          <p:cNvSpPr>
            <a:spLocks noChangeArrowheads="1"/>
          </p:cNvSpPr>
          <p:nvPr/>
        </p:nvSpPr>
        <p:spPr bwMode="auto">
          <a:xfrm>
            <a:off x="0" y="2740213"/>
            <a:ext cx="56388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3200" dirty="0">
                <a:latin typeface="Calibri" pitchFamily="34" charset="0"/>
                <a:cs typeface="Times New Roman" pitchFamily="18" charset="0"/>
              </a:rPr>
              <a:t>To convert a number from 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scientific 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notation 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to 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regular notation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:</a:t>
            </a:r>
          </a:p>
          <a:p>
            <a:pPr eaLnBrk="0" hangingPunct="0"/>
            <a:r>
              <a:rPr lang="en-US" sz="3200" dirty="0">
                <a:latin typeface="Calibri" pitchFamily="34" charset="0"/>
                <a:cs typeface="Times New Roman" pitchFamily="18" charset="0"/>
              </a:rPr>
              <a:t>Example: 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The display 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reads 1.63 x 10 </a:t>
            </a:r>
            <a:r>
              <a:rPr lang="en-US" sz="3200" baseline="30000" dirty="0">
                <a:latin typeface="Calibri" pitchFamily="34" charset="0"/>
                <a:cs typeface="Times New Roman" pitchFamily="18" charset="0"/>
              </a:rPr>
              <a:t>-03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. 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Press [2nd</a:t>
            </a:r>
            <a:r>
              <a:rPr lang="en-US" sz="3200" dirty="0">
                <a:latin typeface="Calibri" pitchFamily="34" charset="0"/>
                <a:cs typeface="Times New Roman" pitchFamily="18" charset="0"/>
              </a:rPr>
              <a:t>] [SCI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] and arrow over to FLO and press enter.  The display will read 0.00163</a:t>
            </a:r>
            <a:endParaRPr lang="en-US" sz="32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05000" y="2057400"/>
            <a:ext cx="4724400" cy="838200"/>
          </a:xfrm>
          <a:prstGeom prst="straightConnector1">
            <a:avLst/>
          </a:prstGeom>
          <a:ln w="444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-30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466271"/>
            <a:ext cx="3298348" cy="6019800"/>
          </a:xfrm>
          <a:prstGeom prst="rect">
            <a:avLst/>
          </a:prstGeom>
        </p:spPr>
      </p:pic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smtClean="0"/>
              <a:t>Using A Calculator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505200" y="4267200"/>
            <a:ext cx="3048000" cy="152400"/>
          </a:xfrm>
          <a:prstGeom prst="straightConnector1">
            <a:avLst/>
          </a:prstGeom>
          <a:ln w="444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1" name="TextBox 10"/>
          <p:cNvSpPr txBox="1">
            <a:spLocks noChangeArrowheads="1"/>
          </p:cNvSpPr>
          <p:nvPr/>
        </p:nvSpPr>
        <p:spPr bwMode="auto">
          <a:xfrm>
            <a:off x="152400" y="1752600"/>
            <a:ext cx="48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EE = </a:t>
            </a:r>
            <a:r>
              <a:rPr lang="en-US" dirty="0" smtClean="0"/>
              <a:t>scientific notation</a:t>
            </a:r>
          </a:p>
          <a:p>
            <a:pPr eaLnBrk="1" hangingPunct="1"/>
            <a:r>
              <a:rPr lang="en-US" dirty="0" smtClean="0"/>
              <a:t>How to put a number that is in scientific notation into the calculator</a:t>
            </a:r>
            <a:endParaRPr lang="en-US" dirty="0"/>
          </a:p>
        </p:txBody>
      </p:sp>
      <p:sp>
        <p:nvSpPr>
          <p:cNvPr id="39942" name="Rectangle 1"/>
          <p:cNvSpPr>
            <a:spLocks noChangeArrowheads="1"/>
          </p:cNvSpPr>
          <p:nvPr/>
        </p:nvSpPr>
        <p:spPr bwMode="auto">
          <a:xfrm>
            <a:off x="0" y="3657600"/>
            <a:ext cx="5943600" cy="230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3600" dirty="0">
                <a:latin typeface="Calibri" pitchFamily="34" charset="0"/>
                <a:cs typeface="Times New Roman" pitchFamily="18" charset="0"/>
              </a:rPr>
              <a:t>Example: to enter </a:t>
            </a:r>
            <a:r>
              <a:rPr lang="en-US" sz="3600" dirty="0" smtClean="0">
                <a:latin typeface="Calibri" pitchFamily="34" charset="0"/>
                <a:cs typeface="Times New Roman" pitchFamily="18" charset="0"/>
              </a:rPr>
              <a:t>6.02 </a:t>
            </a:r>
            <a:r>
              <a:rPr lang="en-US" sz="3600" dirty="0">
                <a:latin typeface="Calibri" pitchFamily="34" charset="0"/>
                <a:cs typeface="Times New Roman" pitchFamily="18" charset="0"/>
              </a:rPr>
              <a:t>x </a:t>
            </a:r>
            <a:r>
              <a:rPr lang="en-US" sz="3600" dirty="0" smtClean="0">
                <a:latin typeface="Calibri" pitchFamily="34" charset="0"/>
                <a:cs typeface="Times New Roman" pitchFamily="18" charset="0"/>
              </a:rPr>
              <a:t>10</a:t>
            </a:r>
            <a:r>
              <a:rPr lang="en-US" sz="3600" baseline="30000" dirty="0" smtClean="0">
                <a:latin typeface="Calibri" pitchFamily="34" charset="0"/>
                <a:cs typeface="Times New Roman" pitchFamily="18" charset="0"/>
              </a:rPr>
              <a:t>23</a:t>
            </a:r>
            <a:r>
              <a:rPr lang="en-US" sz="3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3600" dirty="0">
                <a:latin typeface="Calibri" pitchFamily="34" charset="0"/>
                <a:cs typeface="Times New Roman" pitchFamily="18" charset="0"/>
              </a:rPr>
              <a:t>type </a:t>
            </a:r>
            <a:r>
              <a:rPr lang="en-US" sz="3600" dirty="0" smtClean="0">
                <a:latin typeface="Calibri" pitchFamily="34" charset="0"/>
                <a:cs typeface="Times New Roman" pitchFamily="18" charset="0"/>
              </a:rPr>
              <a:t>[6.02][2nd][EE</a:t>
            </a:r>
            <a:r>
              <a:rPr lang="en-US" sz="3600" dirty="0">
                <a:latin typeface="Calibri" pitchFamily="34" charset="0"/>
                <a:cs typeface="Times New Roman" pitchFamily="18" charset="0"/>
              </a:rPr>
              <a:t>] </a:t>
            </a:r>
            <a:r>
              <a:rPr lang="en-US" sz="3600" dirty="0" smtClean="0">
                <a:latin typeface="Calibri" pitchFamily="34" charset="0"/>
                <a:cs typeface="Times New Roman" pitchFamily="18" charset="0"/>
              </a:rPr>
              <a:t>[23].  </a:t>
            </a:r>
            <a:r>
              <a:rPr lang="en-US" sz="3600" dirty="0">
                <a:latin typeface="Calibri" pitchFamily="34" charset="0"/>
                <a:cs typeface="Times New Roman" pitchFamily="18" charset="0"/>
              </a:rPr>
              <a:t>The display will read </a:t>
            </a:r>
            <a:r>
              <a:rPr lang="en-US" sz="3600" dirty="0" smtClean="0">
                <a:latin typeface="Calibri" pitchFamily="34" charset="0"/>
                <a:cs typeface="Times New Roman" pitchFamily="18" charset="0"/>
              </a:rPr>
              <a:t>6.02E23.  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DO NOT ENTER x 10!!!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552700" y="2895600"/>
            <a:ext cx="3619500" cy="1524000"/>
          </a:xfrm>
          <a:prstGeom prst="straightConnector1">
            <a:avLst/>
          </a:prstGeom>
          <a:ln w="444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b="1" dirty="0" smtClean="0"/>
              <a:t>Calculator Practice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686800" cy="43894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4000" dirty="0" smtClean="0"/>
              <a:t>1) 2.73 x 10</a:t>
            </a:r>
            <a:r>
              <a:rPr lang="en-US" sz="4000" baseline="30000" dirty="0" smtClean="0"/>
              <a:t>7</a:t>
            </a:r>
            <a:r>
              <a:rPr lang="en-US" sz="4000" dirty="0" smtClean="0"/>
              <a:t>  +  4.78 x 10</a:t>
            </a:r>
            <a:r>
              <a:rPr lang="en-US" sz="4000" baseline="30000" dirty="0" smtClean="0"/>
              <a:t>5</a:t>
            </a:r>
            <a:r>
              <a:rPr lang="en-US" sz="4000" dirty="0" smtClean="0"/>
              <a:t>  =  </a:t>
            </a:r>
          </a:p>
          <a:p>
            <a:pPr>
              <a:buFont typeface="Wingdings 2" pitchFamily="18" charset="2"/>
              <a:buNone/>
            </a:pPr>
            <a:endParaRPr lang="en-US" sz="4000" dirty="0" smtClean="0"/>
          </a:p>
          <a:p>
            <a:pPr>
              <a:buFont typeface="Wingdings 2" pitchFamily="18" charset="2"/>
              <a:buNone/>
            </a:pPr>
            <a:r>
              <a:rPr lang="en-US" sz="4000" dirty="0" smtClean="0"/>
              <a:t>2) 9.90 x 10</a:t>
            </a:r>
            <a:r>
              <a:rPr lang="en-US" sz="4000" baseline="30000" dirty="0" smtClean="0"/>
              <a:t>-5</a:t>
            </a:r>
            <a:r>
              <a:rPr lang="en-US" sz="4000" dirty="0" smtClean="0"/>
              <a:t>   x  3.3 x 10</a:t>
            </a:r>
            <a:r>
              <a:rPr lang="en-US" sz="4000" baseline="30000" dirty="0" smtClean="0"/>
              <a:t>-4</a:t>
            </a:r>
            <a:r>
              <a:rPr lang="en-US" sz="4000" dirty="0" smtClean="0"/>
              <a:t>  =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400800" y="1905000"/>
            <a:ext cx="243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4000" dirty="0"/>
              <a:t>2.78 x 10</a:t>
            </a:r>
            <a:r>
              <a:rPr lang="en-US" sz="4000" baseline="30000" dirty="0"/>
              <a:t>7</a:t>
            </a:r>
            <a:endParaRPr lang="en-US" sz="40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77000" y="3429000"/>
            <a:ext cx="2667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4000"/>
              <a:t>3.267 x 10</a:t>
            </a:r>
            <a:r>
              <a:rPr lang="en-US" sz="4000" baseline="30000"/>
              <a:t>-8</a:t>
            </a:r>
            <a:endParaRPr lang="en-US" sz="4000"/>
          </a:p>
        </p:txBody>
      </p:sp>
      <p:sp>
        <p:nvSpPr>
          <p:cNvPr id="2" name="TextBox 1"/>
          <p:cNvSpPr txBox="1"/>
          <p:nvPr/>
        </p:nvSpPr>
        <p:spPr>
          <a:xfrm>
            <a:off x="381000" y="10740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Practice putting numbers in scientific notation into the calculator.  See if you get the same answer.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3809999"/>
          </a:xfrm>
        </p:spPr>
        <p:txBody>
          <a:bodyPr/>
          <a:lstStyle/>
          <a:p>
            <a:pPr marL="0" indent="0">
              <a:buNone/>
            </a:pPr>
            <a:r>
              <a:rPr lang="en-US" sz="4800" dirty="0" smtClean="0"/>
              <a:t>This means that you will be recording all the known measurements of the device and then estimate what the next number is.</a:t>
            </a:r>
            <a:endParaRPr lang="en-US" sz="4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786" y="4419599"/>
            <a:ext cx="4953000" cy="220281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10200" y="3812711"/>
            <a:ext cx="2743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know that the object is 11.6 cm for sure.  We can estimate that the last digit will be 5.  So the object has a length of 11.65 cm.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89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/>
              <a:t>Rules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915400" cy="5638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400" dirty="0" smtClean="0"/>
          </a:p>
          <a:p>
            <a:pPr eaLnBrk="1" hangingPunct="1">
              <a:buFontTx/>
              <a:buNone/>
            </a:pPr>
            <a:r>
              <a:rPr lang="en-US" sz="4800" dirty="0" smtClean="0"/>
              <a:t>Read the four rules given and answer the questions.  These are the rules from the EOC Chemistry Chart. We can sum up the four rules into only TWO rules!!!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0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  <p:bldP spid="51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/>
              <a:t>Rules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89154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7200" smtClean="0"/>
              <a:t>There are </a:t>
            </a:r>
            <a:r>
              <a:rPr lang="en-US" sz="7200" i="1" smtClean="0"/>
              <a:t>ONLY</a:t>
            </a:r>
            <a:r>
              <a:rPr lang="en-US" sz="7200" smtClean="0"/>
              <a:t> two</a:t>
            </a:r>
          </a:p>
          <a:p>
            <a:pPr eaLnBrk="1" hangingPunct="1">
              <a:buFontTx/>
              <a:buNone/>
            </a:pPr>
            <a:r>
              <a:rPr lang="en-US" sz="7200" smtClean="0"/>
              <a:t>rules to remember to</a:t>
            </a:r>
          </a:p>
          <a:p>
            <a:pPr eaLnBrk="1" hangingPunct="1">
              <a:buFontTx/>
              <a:buNone/>
            </a:pPr>
            <a:r>
              <a:rPr lang="en-US" sz="7200" smtClean="0"/>
              <a:t>tell the # of Sig Figs.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  <p:bldP spid="51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0600"/>
              <a:t>Ask yourself: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8915400" cy="3810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9600" smtClean="0"/>
              <a:t>Is there a shown</a:t>
            </a:r>
          </a:p>
          <a:p>
            <a:pPr eaLnBrk="1" hangingPunct="1">
              <a:buFontTx/>
              <a:buNone/>
            </a:pPr>
            <a:r>
              <a:rPr lang="en-US" sz="9600" smtClean="0"/>
              <a:t>decimal point?</a:t>
            </a: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0600"/>
              <a:t>Answer:YES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Count from first non-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zero number moving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from the left to the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7200" smtClean="0"/>
              <a:t>right.</a:t>
            </a:r>
            <a:endParaRPr lang="en-US" sz="4000" smtClean="0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667000" y="4876800"/>
            <a:ext cx="5638800" cy="1524000"/>
          </a:xfrm>
          <a:prstGeom prst="rightArrow">
            <a:avLst>
              <a:gd name="adj1" fmla="val 50000"/>
              <a:gd name="adj2" fmla="val 92500"/>
            </a:avLst>
          </a:prstGeom>
          <a:solidFill>
            <a:srgbClr val="FFFF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  <p:bldP spid="71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4200" dirty="0"/>
              <a:t>Examples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2590800" cy="1371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8800" dirty="0" smtClean="0"/>
              <a:t>2.35   </a:t>
            </a:r>
            <a:endParaRPr lang="en-US" sz="8800" dirty="0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5638800" y="19812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3 S.F.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5800" y="3276600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 dirty="0"/>
              <a:t>0.2500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638800" y="32766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4 S.F.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685800" y="4648200"/>
            <a:ext cx="358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 dirty="0"/>
              <a:t>100.25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5638800" y="45720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8800"/>
              <a:t>5 S.F.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838200" y="33528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990600" y="6172200"/>
            <a:ext cx="274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524000" y="4659086"/>
            <a:ext cx="2438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p" autoUpdateAnimBg="0"/>
      <p:bldP spid="9222" grpId="0" autoUpdateAnimBg="0"/>
      <p:bldP spid="9223" grpId="0" autoUpdateAnimBg="0"/>
      <p:bldP spid="9224" grpId="0" autoUpdateAnimBg="0"/>
      <p:bldP spid="9225" grpId="0" autoUpdateAnimBg="0"/>
      <p:bldP spid="9226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1156</TotalTime>
  <Words>726</Words>
  <Application>Microsoft Office PowerPoint</Application>
  <PresentationFormat>On-screen Show (4:3)</PresentationFormat>
  <Paragraphs>175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Flow</vt:lpstr>
      <vt:lpstr>Significant Figures</vt:lpstr>
      <vt:lpstr>Definition</vt:lpstr>
      <vt:lpstr>PowerPoint Presentation</vt:lpstr>
      <vt:lpstr>PowerPoint Presentation</vt:lpstr>
      <vt:lpstr>Rules</vt:lpstr>
      <vt:lpstr>Rules</vt:lpstr>
      <vt:lpstr>Ask yourself:</vt:lpstr>
      <vt:lpstr>Answer:YES</vt:lpstr>
      <vt:lpstr>Examples</vt:lpstr>
      <vt:lpstr>Examples</vt:lpstr>
      <vt:lpstr>Ask yourself:</vt:lpstr>
      <vt:lpstr>Answer:NO</vt:lpstr>
      <vt:lpstr>Examples</vt:lpstr>
      <vt:lpstr>Examples</vt:lpstr>
      <vt:lpstr>Give the number of significant figures in each of the following measurements: </vt:lpstr>
      <vt:lpstr>Rounding Numbers</vt:lpstr>
      <vt:lpstr>Round off the following numbers to three significant figures: (Hint:  Put number in scientific notation. </vt:lpstr>
      <vt:lpstr>Using in calculations</vt:lpstr>
      <vt:lpstr>Rules</vt:lpstr>
      <vt:lpstr>For multiplication and division. </vt:lpstr>
      <vt:lpstr>Your answer can not be more accurate than the least accurate measurement.</vt:lpstr>
      <vt:lpstr>PowerPoint Presentation</vt:lpstr>
      <vt:lpstr>Examples</vt:lpstr>
      <vt:lpstr>PowerPoint Presentation</vt:lpstr>
      <vt:lpstr>PowerPoint Presentation</vt:lpstr>
      <vt:lpstr>Multiplication &amp; Division Examples:</vt:lpstr>
      <vt:lpstr>For addition and subtraction </vt:lpstr>
      <vt:lpstr>PowerPoint Presentation</vt:lpstr>
      <vt:lpstr>PowerPoint Presentation</vt:lpstr>
      <vt:lpstr>PowerPoint Presentation</vt:lpstr>
      <vt:lpstr>Addition and Subtraction Examples:</vt:lpstr>
      <vt:lpstr>Scientific notation</vt:lpstr>
      <vt:lpstr>PowerPoint Presentation</vt:lpstr>
      <vt:lpstr>Examples</vt:lpstr>
      <vt:lpstr>Using A Calculator</vt:lpstr>
      <vt:lpstr>Using A Calculator</vt:lpstr>
      <vt:lpstr>Using A Calculator</vt:lpstr>
      <vt:lpstr>Calculator Practice</vt:lpstr>
    </vt:vector>
  </TitlesOfParts>
  <Company>C-FB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Significant Figures</dc:title>
  <dc:creator>Todd Abronowitz</dc:creator>
  <cp:lastModifiedBy>AISD Employee</cp:lastModifiedBy>
  <cp:revision>44</cp:revision>
  <cp:lastPrinted>2011-09-12T18:16:39Z</cp:lastPrinted>
  <dcterms:created xsi:type="dcterms:W3CDTF">2000-08-17T21:48:22Z</dcterms:created>
  <dcterms:modified xsi:type="dcterms:W3CDTF">2013-04-23T20:19:00Z</dcterms:modified>
</cp:coreProperties>
</file>