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wav" ContentType="audio/wav"/>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theme/themeOverride3.xml" ContentType="application/vnd.openxmlformats-officedocument.themeOverride+xml"/>
  <Override PartName="/ppt/notesSlides/notesSlide3.xml" ContentType="application/vnd.openxmlformats-officedocument.presentationml.notesSlide+xml"/>
  <Override PartName="/ppt/theme/themeOverride4.xml" ContentType="application/vnd.openxmlformats-officedocument.themeOverride+xml"/>
  <Override PartName="/ppt/notesSlides/notesSlide4.xml" ContentType="application/vnd.openxmlformats-officedocument.presentationml.notesSlide+xml"/>
  <Override PartName="/ppt/theme/themeOverride5.xml" ContentType="application/vnd.openxmlformats-officedocument.themeOverride+xml"/>
  <Override PartName="/ppt/notesSlides/notesSlide5.xml" ContentType="application/vnd.openxmlformats-officedocument.presentationml.notesSlide+xml"/>
  <Override PartName="/ppt/theme/themeOverride6.xml" ContentType="application/vnd.openxmlformats-officedocument.themeOverride+xml"/>
  <Override PartName="/ppt/notesSlides/notesSlide6.xml" ContentType="application/vnd.openxmlformats-officedocument.presentationml.notesSlide+xml"/>
  <Override PartName="/ppt/theme/themeOverride7.xml" ContentType="application/vnd.openxmlformats-officedocument.themeOverride+xml"/>
  <Override PartName="/ppt/notesSlides/notesSlide7.xml" ContentType="application/vnd.openxmlformats-officedocument.presentationml.notesSlide+xml"/>
  <Override PartName="/ppt/theme/themeOverride8.xml" ContentType="application/vnd.openxmlformats-officedocument.themeOverride+xml"/>
  <Override PartName="/ppt/notesSlides/notesSlide8.xml" ContentType="application/vnd.openxmlformats-officedocument.presentationml.notesSlide+xml"/>
  <Override PartName="/ppt/theme/themeOverride9.xml" ContentType="application/vnd.openxmlformats-officedocument.themeOverride+xml"/>
  <Override PartName="/ppt/notesSlides/notesSlide9.xml" ContentType="application/vnd.openxmlformats-officedocument.presentationml.notesSlide+xml"/>
  <Override PartName="/ppt/theme/themeOverride10.xml" ContentType="application/vnd.openxmlformats-officedocument.themeOverride+xml"/>
  <Override PartName="/ppt/notesSlides/notesSlide10.xml" ContentType="application/vnd.openxmlformats-officedocument.presentationml.notesSlide+xml"/>
  <Override PartName="/ppt/theme/themeOverride11.xml" ContentType="application/vnd.openxmlformats-officedocument.themeOverride+xml"/>
  <Override PartName="/ppt/notesSlides/notesSlide11.xml" ContentType="application/vnd.openxmlformats-officedocument.presentationml.notesSlide+xml"/>
  <Override PartName="/ppt/theme/themeOverride12.xml" ContentType="application/vnd.openxmlformats-officedocument.themeOverride+xml"/>
  <Override PartName="/ppt/notesSlides/notesSlide12.xml" ContentType="application/vnd.openxmlformats-officedocument.presentationml.notesSlide+xml"/>
  <Override PartName="/ppt/theme/themeOverride13.xml" ContentType="application/vnd.openxmlformats-officedocument.themeOverride+xml"/>
  <Override PartName="/ppt/notesSlides/notesSlide13.xml" ContentType="application/vnd.openxmlformats-officedocument.presentationml.notesSlide+xml"/>
  <Override PartName="/ppt/theme/themeOverride14.xml" ContentType="application/vnd.openxmlformats-officedocument.themeOverride+xml"/>
  <Override PartName="/ppt/notesSlides/notesSlide14.xml" ContentType="application/vnd.openxmlformats-officedocument.presentationml.notesSlide+xml"/>
  <Override PartName="/ppt/theme/themeOverride15.xml" ContentType="application/vnd.openxmlformats-officedocument.themeOverr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91" r:id="rId2"/>
    <p:sldId id="297" r:id="rId3"/>
    <p:sldId id="294" r:id="rId4"/>
    <p:sldId id="295" r:id="rId5"/>
    <p:sldId id="296" r:id="rId6"/>
    <p:sldId id="298" r:id="rId7"/>
    <p:sldId id="299" r:id="rId8"/>
    <p:sldId id="292" r:id="rId9"/>
    <p:sldId id="293" r:id="rId10"/>
    <p:sldId id="258" r:id="rId11"/>
    <p:sldId id="259" r:id="rId12"/>
    <p:sldId id="260" r:id="rId13"/>
    <p:sldId id="261" r:id="rId14"/>
    <p:sldId id="262" r:id="rId15"/>
    <p:sldId id="263" r:id="rId16"/>
    <p:sldId id="264" r:id="rId17"/>
    <p:sldId id="268" r:id="rId18"/>
    <p:sldId id="269" r:id="rId19"/>
    <p:sldId id="270" r:id="rId20"/>
    <p:sldId id="271" r:id="rId21"/>
    <p:sldId id="272" r:id="rId22"/>
    <p:sldId id="273" r:id="rId23"/>
    <p:sldId id="289" r:id="rId24"/>
    <p:sldId id="290" r:id="rId2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96" y="-58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en-US"/>
          </a:p>
        </p:txBody>
      </p:sp>
      <p:sp>
        <p:nvSpPr>
          <p:cNvPr id="184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8288061A-7D29-4A5B-85F3-20A72B3DE657}" type="slidenum">
              <a:rPr lang="en-US"/>
              <a:pPr>
                <a:defRPr/>
              </a:pPr>
              <a:t>‹#›</a:t>
            </a:fld>
            <a:endParaRPr lang="en-US"/>
          </a:p>
        </p:txBody>
      </p:sp>
    </p:spTree>
    <p:extLst>
      <p:ext uri="{BB962C8B-B14F-4D97-AF65-F5344CB8AC3E}">
        <p14:creationId xmlns:p14="http://schemas.microsoft.com/office/powerpoint/2010/main" val="86338434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8A49BA1F-DA99-4F9A-B9EC-53296EF63A18}" type="slidenum">
              <a:rPr lang="en-US" smtClean="0"/>
              <a:pPr/>
              <a:t>10</a:t>
            </a:fld>
            <a:endParaRPr lang="en-US" smtClean="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964A4CA7-327A-4E4C-9BB5-03B22553C0CA}" type="slidenum">
              <a:rPr lang="en-US" smtClean="0"/>
              <a:pPr/>
              <a:t>19</a:t>
            </a:fld>
            <a:endParaRPr lang="en-US"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BF2E2225-1B96-4895-B418-46ED30C49BE8}" type="slidenum">
              <a:rPr lang="en-US" smtClean="0"/>
              <a:pPr/>
              <a:t>20</a:t>
            </a:fld>
            <a:endParaRPr lang="en-US"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9C22E747-9F2D-4F60-BCC8-24C52A54AA98}" type="slidenum">
              <a:rPr lang="en-US" smtClean="0"/>
              <a:pPr/>
              <a:t>21</a:t>
            </a:fld>
            <a:endParaRPr lang="en-US"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xfrm>
            <a:off x="914400" y="4343400"/>
            <a:ext cx="5029200" cy="4114800"/>
          </a:xfrm>
          <a:noFill/>
          <a:ln/>
        </p:spPr>
        <p:txBody>
          <a:bodyPr/>
          <a:lstStyle/>
          <a:p>
            <a:pPr eaLnBrk="1" hangingPunct="1"/>
            <a:r>
              <a:rPr lang="en-US" smtClean="0">
                <a:cs typeface="Arial" charset="0"/>
              </a:rPr>
              <a:t>“Two Ways of Viewing Density”</a:t>
            </a:r>
            <a:endParaRPr lang="en-US" smtClean="0">
              <a:cs typeface="Times New Roman" pitchFamily="18" charset="0"/>
            </a:endParaRPr>
          </a:p>
          <a:p>
            <a:pPr eaLnBrk="1" hangingPunct="1"/>
            <a:r>
              <a:rPr lang="en-US" smtClean="0">
                <a:cs typeface="Arial" charset="0"/>
              </a:rPr>
              <a:t> </a:t>
            </a:r>
            <a:endParaRPr lang="en-US" smtClean="0">
              <a:cs typeface="Times New Roman" pitchFamily="18" charset="0"/>
            </a:endParaRPr>
          </a:p>
          <a:p>
            <a:pPr eaLnBrk="1" hangingPunct="1"/>
            <a:r>
              <a:rPr lang="en-US" b="1" smtClean="0">
                <a:cs typeface="Arial" charset="0"/>
              </a:rPr>
              <a:t>Description</a:t>
            </a:r>
            <a:endParaRPr lang="en-US" b="1" smtClean="0">
              <a:cs typeface="Times New Roman" pitchFamily="18" charset="0"/>
            </a:endParaRPr>
          </a:p>
          <a:p>
            <a:pPr eaLnBrk="1" hangingPunct="1"/>
            <a:r>
              <a:rPr lang="en-US" smtClean="0">
                <a:cs typeface="Arial" charset="0"/>
              </a:rPr>
              <a:t>This slide illustrates (density) =   </a:t>
            </a:r>
            <a:r>
              <a:rPr lang="en-US" baseline="30000" smtClean="0">
                <a:cs typeface="Arial" charset="0"/>
              </a:rPr>
              <a:t>mass</a:t>
            </a:r>
            <a:r>
              <a:rPr lang="en-US" smtClean="0">
                <a:cs typeface="Arial" charset="0"/>
              </a:rPr>
              <a:t> / </a:t>
            </a:r>
            <a:r>
              <a:rPr lang="en-US" baseline="-25000" smtClean="0">
                <a:cs typeface="Arial" charset="0"/>
              </a:rPr>
              <a:t>volume</a:t>
            </a:r>
            <a:r>
              <a:rPr lang="en-US" smtClean="0">
                <a:cs typeface="Arial" charset="0"/>
              </a:rPr>
              <a:t>  relationships for gold and aluminum.</a:t>
            </a:r>
            <a:endParaRPr lang="en-US" smtClean="0">
              <a:cs typeface="Times New Roman" pitchFamily="18" charset="0"/>
            </a:endParaRPr>
          </a:p>
          <a:p>
            <a:pPr eaLnBrk="1" hangingPunct="1"/>
            <a:r>
              <a:rPr lang="en-US" smtClean="0">
                <a:cs typeface="Arial" charset="0"/>
              </a:rPr>
              <a:t> </a:t>
            </a:r>
            <a:endParaRPr lang="en-US" smtClean="0">
              <a:cs typeface="Times New Roman" pitchFamily="18" charset="0"/>
            </a:endParaRPr>
          </a:p>
          <a:p>
            <a:pPr eaLnBrk="1" hangingPunct="1"/>
            <a:r>
              <a:rPr lang="en-US" b="1" smtClean="0">
                <a:cs typeface="Arial" charset="0"/>
              </a:rPr>
              <a:t>Basic Concepts</a:t>
            </a:r>
            <a:endParaRPr lang="en-US" b="1" smtClean="0">
              <a:cs typeface="Times New Roman" pitchFamily="18" charset="0"/>
            </a:endParaRPr>
          </a:p>
          <a:p>
            <a:pPr eaLnBrk="1" hangingPunct="1">
              <a:buFontTx/>
              <a:buChar char="•"/>
            </a:pPr>
            <a:r>
              <a:rPr lang="en-US" smtClean="0">
                <a:cs typeface="Arial" charset="0"/>
              </a:rPr>
              <a:t>Density is an intensive property, that it, it does not depend on the size of the sample.  </a:t>
            </a:r>
            <a:endParaRPr lang="en-US" smtClean="0"/>
          </a:p>
          <a:p>
            <a:pPr eaLnBrk="1" hangingPunct="1">
              <a:buFontTx/>
              <a:buChar char="•"/>
            </a:pPr>
            <a:r>
              <a:rPr lang="en-US" smtClean="0">
                <a:cs typeface="Arial" charset="0"/>
              </a:rPr>
              <a:t>The density of an object can be calculated using the following formula:  density = </a:t>
            </a:r>
            <a:r>
              <a:rPr lang="en-US" baseline="30000" smtClean="0">
                <a:cs typeface="Arial" charset="0"/>
              </a:rPr>
              <a:t>mass</a:t>
            </a:r>
            <a:r>
              <a:rPr lang="en-US" smtClean="0">
                <a:cs typeface="Arial" charset="0"/>
              </a:rPr>
              <a:t> / </a:t>
            </a:r>
            <a:r>
              <a:rPr lang="en-US" baseline="-25000" smtClean="0">
                <a:cs typeface="Arial" charset="0"/>
              </a:rPr>
              <a:t>volume</a:t>
            </a:r>
            <a:r>
              <a:rPr lang="en-US" smtClean="0">
                <a:cs typeface="Arial" charset="0"/>
              </a:rPr>
              <a:t>.</a:t>
            </a:r>
            <a:endParaRPr lang="en-US" smtClean="0"/>
          </a:p>
          <a:p>
            <a:pPr eaLnBrk="1" hangingPunct="1">
              <a:buFontTx/>
              <a:buChar char="•"/>
            </a:pPr>
            <a:r>
              <a:rPr lang="en-US" smtClean="0">
                <a:cs typeface="Arial" charset="0"/>
              </a:rPr>
              <a:t>The density of a substance changes with changes in temperature.</a:t>
            </a:r>
            <a:endParaRPr lang="en-US" smtClean="0"/>
          </a:p>
          <a:p>
            <a:pPr eaLnBrk="1" hangingPunct="1"/>
            <a:r>
              <a:rPr lang="en-US" smtClean="0">
                <a:cs typeface="Arial" charset="0"/>
              </a:rPr>
              <a:t> </a:t>
            </a:r>
            <a:endParaRPr lang="en-US" smtClean="0">
              <a:cs typeface="Times New Roman" pitchFamily="18" charset="0"/>
            </a:endParaRPr>
          </a:p>
          <a:p>
            <a:pPr eaLnBrk="1" hangingPunct="1"/>
            <a:r>
              <a:rPr lang="en-US" b="1" smtClean="0">
                <a:cs typeface="Arial" charset="0"/>
              </a:rPr>
              <a:t>Teaching Suggestions</a:t>
            </a:r>
            <a:endParaRPr lang="en-US" b="1" smtClean="0">
              <a:cs typeface="Times New Roman" pitchFamily="18" charset="0"/>
            </a:endParaRPr>
          </a:p>
          <a:p>
            <a:pPr eaLnBrk="1" hangingPunct="1"/>
            <a:r>
              <a:rPr lang="en-US" smtClean="0">
                <a:cs typeface="Arial" charset="0"/>
              </a:rPr>
              <a:t>     Use this slide to review the definition of density.  Remind students that density is an intensive property.  Review the equation for calculating the density of a sample.</a:t>
            </a:r>
            <a:endParaRPr lang="en-US" smtClean="0">
              <a:cs typeface="Times New Roman" pitchFamily="18" charset="0"/>
            </a:endParaRPr>
          </a:p>
          <a:p>
            <a:pPr eaLnBrk="1" hangingPunct="1"/>
            <a:r>
              <a:rPr lang="en-US" smtClean="0">
                <a:cs typeface="Arial" charset="0"/>
              </a:rPr>
              <a:t>     Point out that density describes the relationship between the mass and the volume of a sample.</a:t>
            </a:r>
            <a:endParaRPr lang="en-US" smtClean="0">
              <a:cs typeface="Times New Roman" pitchFamily="18" charset="0"/>
            </a:endParaRPr>
          </a:p>
          <a:p>
            <a:pPr eaLnBrk="1" hangingPunct="1"/>
            <a:r>
              <a:rPr lang="en-US" smtClean="0">
                <a:cs typeface="Arial" charset="0"/>
              </a:rPr>
              <a:t>     To make this concept more concrete, use numbers with the concept of density.  In the case of aluminum and gold, there is less mass in 1 cm</a:t>
            </a:r>
            <a:r>
              <a:rPr lang="en-US" baseline="30000" smtClean="0">
                <a:cs typeface="Arial" charset="0"/>
              </a:rPr>
              <a:t>3</a:t>
            </a:r>
            <a:r>
              <a:rPr lang="en-US" smtClean="0">
                <a:cs typeface="Arial" charset="0"/>
              </a:rPr>
              <a:t> of aluminum (2.7 grams) than in 1 cm</a:t>
            </a:r>
            <a:r>
              <a:rPr lang="en-US" baseline="30000" smtClean="0">
                <a:cs typeface="Arial" charset="0"/>
              </a:rPr>
              <a:t>3</a:t>
            </a:r>
            <a:r>
              <a:rPr lang="en-US" smtClean="0">
                <a:cs typeface="Arial" charset="0"/>
              </a:rPr>
              <a:t> of gold (19.3 grams).  Put another way, 1 gram of aluminum occupies a larger volume (0.37 cm</a:t>
            </a:r>
            <a:r>
              <a:rPr lang="en-US" baseline="30000" smtClean="0">
                <a:cs typeface="Arial" charset="0"/>
              </a:rPr>
              <a:t>3</a:t>
            </a:r>
            <a:r>
              <a:rPr lang="en-US" smtClean="0">
                <a:cs typeface="Arial" charset="0"/>
              </a:rPr>
              <a:t>) than 1 gram of gold (0.05 cm</a:t>
            </a:r>
            <a:r>
              <a:rPr lang="en-US" baseline="30000" smtClean="0">
                <a:cs typeface="Arial" charset="0"/>
              </a:rPr>
              <a:t>3</a:t>
            </a:r>
            <a:r>
              <a:rPr lang="en-US" smtClean="0">
                <a:cs typeface="Arial" charset="0"/>
              </a:rPr>
              <a:t>).</a:t>
            </a:r>
            <a:endParaRPr lang="en-US" smtClean="0">
              <a:cs typeface="Times New Roman" pitchFamily="18" charset="0"/>
            </a:endParaRPr>
          </a:p>
          <a:p>
            <a:pPr eaLnBrk="1" hangingPunct="1"/>
            <a:r>
              <a:rPr lang="en-US" smtClean="0">
                <a:cs typeface="Arial" charset="0"/>
              </a:rPr>
              <a:t> </a:t>
            </a:r>
            <a:endParaRPr lang="en-US" smtClean="0">
              <a:cs typeface="Times New Roman" pitchFamily="18" charset="0"/>
            </a:endParaRPr>
          </a:p>
          <a:p>
            <a:pPr eaLnBrk="1" hangingPunct="1"/>
            <a:r>
              <a:rPr lang="en-US" b="1" smtClean="0">
                <a:cs typeface="Arial" charset="0"/>
              </a:rPr>
              <a:t>Questions</a:t>
            </a:r>
            <a:endParaRPr lang="en-US" b="1" smtClean="0">
              <a:cs typeface="Times New Roman" pitchFamily="18" charset="0"/>
            </a:endParaRPr>
          </a:p>
          <a:p>
            <a:pPr eaLnBrk="1" hangingPunct="1"/>
            <a:r>
              <a:rPr lang="en-US" smtClean="0">
                <a:cs typeface="Arial" charset="0"/>
              </a:rPr>
              <a:t>1.</a:t>
            </a:r>
            <a:r>
              <a:rPr lang="en-US" smtClean="0">
                <a:cs typeface="Times New Roman" pitchFamily="18" charset="0"/>
              </a:rPr>
              <a:t>       </a:t>
            </a:r>
            <a:r>
              <a:rPr lang="en-US" smtClean="0">
                <a:cs typeface="Arial" charset="0"/>
              </a:rPr>
              <a:t>What does diagram (A) show about density?</a:t>
            </a:r>
            <a:endParaRPr lang="en-US" smtClean="0">
              <a:cs typeface="Times New Roman" pitchFamily="18" charset="0"/>
            </a:endParaRPr>
          </a:p>
          <a:p>
            <a:pPr eaLnBrk="1" hangingPunct="1"/>
            <a:r>
              <a:rPr lang="en-US" smtClean="0">
                <a:cs typeface="Arial" charset="0"/>
              </a:rPr>
              <a:t>2.</a:t>
            </a:r>
            <a:r>
              <a:rPr lang="en-US" smtClean="0">
                <a:cs typeface="Times New Roman" pitchFamily="18" charset="0"/>
              </a:rPr>
              <a:t>       </a:t>
            </a:r>
            <a:r>
              <a:rPr lang="en-US" smtClean="0">
                <a:cs typeface="Arial" charset="0"/>
              </a:rPr>
              <a:t>What does diagram (B) show about density?</a:t>
            </a:r>
            <a:endParaRPr lang="en-US" smtClean="0">
              <a:cs typeface="Times New Roman" pitchFamily="18" charset="0"/>
            </a:endParaRPr>
          </a:p>
          <a:p>
            <a:pPr eaLnBrk="1" hangingPunct="1"/>
            <a:r>
              <a:rPr lang="en-US" smtClean="0">
                <a:cs typeface="Arial" charset="0"/>
              </a:rPr>
              <a:t>3.</a:t>
            </a:r>
            <a:r>
              <a:rPr lang="en-US" smtClean="0">
                <a:cs typeface="Times New Roman" pitchFamily="18" charset="0"/>
              </a:rPr>
              <a:t>       </a:t>
            </a:r>
            <a:r>
              <a:rPr lang="en-US" smtClean="0">
                <a:cs typeface="Arial" charset="0"/>
              </a:rPr>
              <a:t>Would a knowledge of density be useful in</a:t>
            </a:r>
            <a:endParaRPr lang="en-US" smtClean="0">
              <a:cs typeface="Times New Roman" pitchFamily="18" charset="0"/>
            </a:endParaRPr>
          </a:p>
          <a:p>
            <a:pPr eaLnBrk="1" hangingPunct="1"/>
            <a:r>
              <a:rPr lang="en-US" smtClean="0">
                <a:cs typeface="Arial" charset="0"/>
              </a:rPr>
              <a:t>a.</a:t>
            </a:r>
            <a:r>
              <a:rPr lang="en-US" smtClean="0">
                <a:cs typeface="Times New Roman" pitchFamily="18" charset="0"/>
              </a:rPr>
              <a:t>     </a:t>
            </a:r>
            <a:r>
              <a:rPr lang="en-US" smtClean="0">
                <a:cs typeface="Arial" charset="0"/>
              </a:rPr>
              <a:t>Choosing a material with which to construct a 10-kilogram barbell?</a:t>
            </a:r>
            <a:endParaRPr lang="en-US" smtClean="0">
              <a:cs typeface="Times New Roman" pitchFamily="18" charset="0"/>
            </a:endParaRPr>
          </a:p>
          <a:p>
            <a:pPr eaLnBrk="1" hangingPunct="1"/>
            <a:r>
              <a:rPr lang="en-US" smtClean="0">
                <a:cs typeface="Arial" charset="0"/>
              </a:rPr>
              <a:t>b.</a:t>
            </a:r>
            <a:r>
              <a:rPr lang="en-US" smtClean="0">
                <a:cs typeface="Times New Roman" pitchFamily="18" charset="0"/>
              </a:rPr>
              <a:t>     </a:t>
            </a:r>
            <a:r>
              <a:rPr lang="en-US" smtClean="0">
                <a:cs typeface="Arial" charset="0"/>
              </a:rPr>
              <a:t>Selecting a head of lettuce that will give you the most lettuce for your money if lettuce sells for 99 cents a head?</a:t>
            </a:r>
            <a:endParaRPr lang="en-US" smtClean="0">
              <a:cs typeface="Times New Roman" pitchFamily="18" charset="0"/>
            </a:endParaRPr>
          </a:p>
          <a:p>
            <a:pPr eaLnBrk="1" hangingPunct="1"/>
            <a:r>
              <a:rPr lang="en-US" smtClean="0">
                <a:cs typeface="Arial" charset="0"/>
              </a:rPr>
              <a:t>c.</a:t>
            </a:r>
            <a:r>
              <a:rPr lang="en-US" smtClean="0">
                <a:cs typeface="Times New Roman" pitchFamily="18" charset="0"/>
              </a:rPr>
              <a:t>     </a:t>
            </a:r>
            <a:r>
              <a:rPr lang="en-US" smtClean="0">
                <a:cs typeface="Arial" charset="0"/>
              </a:rPr>
              <a:t>Predicting whether an object would float or sink in water?</a:t>
            </a:r>
            <a:endParaRPr lang="en-US" smtClean="0">
              <a:cs typeface="Times New Roman" pitchFamily="18" charset="0"/>
            </a:endParaRPr>
          </a:p>
          <a:p>
            <a:pPr eaLnBrk="1" hangingPunct="1"/>
            <a:r>
              <a:rPr lang="en-US" smtClean="0">
                <a:cs typeface="Arial" charset="0"/>
              </a:rPr>
              <a:t>For each, explain why or why not.</a:t>
            </a:r>
            <a:endParaRPr lang="en-US" smtClean="0">
              <a:cs typeface="Times New Roman" pitchFamily="18" charset="0"/>
            </a:endParaRPr>
          </a:p>
          <a:p>
            <a:pPr eaLnBrk="1" hangingPunct="1"/>
            <a:r>
              <a:rPr lang="en-US" smtClean="0">
                <a:cs typeface="Arial" charset="0"/>
              </a:rPr>
              <a:t>4.</a:t>
            </a:r>
            <a:r>
              <a:rPr lang="en-US" smtClean="0">
                <a:cs typeface="Times New Roman" pitchFamily="18" charset="0"/>
              </a:rPr>
              <a:t>       </a:t>
            </a:r>
            <a:r>
              <a:rPr lang="en-US" smtClean="0">
                <a:cs typeface="Arial" charset="0"/>
              </a:rPr>
              <a:t>Suppose a 20-gram cube of aluminum were cut into four equal parts.  How would the density of one part be related to the density of the whole cube?</a:t>
            </a:r>
            <a:endParaRPr lang="en-US" smtClean="0">
              <a:cs typeface="Times New Roman" pitchFamily="18" charset="0"/>
            </a:endParaRPr>
          </a:p>
          <a:p>
            <a:pPr eaLnBrk="1" hangingPunct="1"/>
            <a:r>
              <a:rPr lang="en-US" smtClean="0">
                <a:cs typeface="Arial" charset="0"/>
              </a:rPr>
              <a:t>5.</a:t>
            </a:r>
            <a:r>
              <a:rPr lang="en-US" smtClean="0">
                <a:cs typeface="Times New Roman" pitchFamily="18" charset="0"/>
              </a:rPr>
              <a:t>       </a:t>
            </a:r>
            <a:r>
              <a:rPr lang="en-US" smtClean="0">
                <a:cs typeface="Arial" charset="0"/>
              </a:rPr>
              <a:t>Metals expand when heated.  If gold is heated, what will happen to its density?  Explain.</a:t>
            </a:r>
            <a:endParaRPr lang="en-US" smtClean="0">
              <a:cs typeface="Times New Roman" pitchFamily="18" charset="0"/>
            </a:endParaRPr>
          </a:p>
          <a:p>
            <a:pPr eaLnBrk="1" hangingPunct="1"/>
            <a:r>
              <a:rPr lang="en-US" smtClean="0">
                <a:cs typeface="Arial" charset="0"/>
              </a:rPr>
              <a:t>6.</a:t>
            </a:r>
            <a:r>
              <a:rPr lang="en-US" smtClean="0">
                <a:cs typeface="Times New Roman" pitchFamily="18" charset="0"/>
              </a:rPr>
              <a:t>       </a:t>
            </a:r>
            <a:r>
              <a:rPr lang="en-US" smtClean="0">
                <a:cs typeface="Arial" charset="0"/>
              </a:rPr>
              <a:t>The density of ice is 0.9 g/cm</a:t>
            </a:r>
            <a:r>
              <a:rPr lang="en-US" baseline="30000" smtClean="0">
                <a:cs typeface="Arial" charset="0"/>
              </a:rPr>
              <a:t>3</a:t>
            </a:r>
            <a:r>
              <a:rPr lang="en-US" smtClean="0">
                <a:cs typeface="Arial" charset="0"/>
              </a:rPr>
              <a:t>, and the density of water is 1.0 g/cm</a:t>
            </a:r>
            <a:r>
              <a:rPr lang="en-US" baseline="30000" smtClean="0">
                <a:cs typeface="Arial" charset="0"/>
              </a:rPr>
              <a:t>3</a:t>
            </a:r>
            <a:r>
              <a:rPr lang="en-US" smtClean="0">
                <a:cs typeface="Arial" charset="0"/>
              </a:rPr>
              <a:t>.  Suppose a glass containing ice is filled with water so the ice is even with the rim of the glass.  As the ice melts, would you expect any water to spill out of the glass?  Why or why not?</a:t>
            </a:r>
            <a:endParaRPr lang="en-US" smtClean="0">
              <a:cs typeface="Times New Roman" pitchFamily="18" charset="0"/>
            </a:endParaRPr>
          </a:p>
          <a:p>
            <a:pPr eaLnBrk="1" hangingPunct="1"/>
            <a:r>
              <a:rPr lang="en-US" smtClean="0">
                <a:cs typeface="Arial" charset="0"/>
              </a:rPr>
              <a:t> </a:t>
            </a:r>
            <a:endParaRPr lang="en-US" smtClean="0">
              <a:cs typeface="Times New Roman" pitchFamily="18" charset="0"/>
            </a:endParaRPr>
          </a:p>
          <a:p>
            <a:pPr eaLnBrk="1" hangingPunct="1"/>
            <a:r>
              <a:rPr lang="en-US" smtClean="0">
                <a:cs typeface="Arial" charset="0"/>
              </a:rPr>
              <a:t/>
            </a:r>
            <a:br>
              <a:rPr lang="en-US" smtClean="0">
                <a:cs typeface="Arial" charset="0"/>
              </a:rPr>
            </a:br>
            <a:endParaRPr lang="en-US" smtClean="0">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1E82D15F-52EF-4D25-AD5B-C7C271444A94}" type="slidenum">
              <a:rPr lang="en-US" smtClean="0"/>
              <a:pPr/>
              <a:t>22</a:t>
            </a:fld>
            <a:endParaRPr lang="en-US"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r>
              <a:rPr lang="en-US" b="1" smtClean="0"/>
              <a:t>Specific gravity</a:t>
            </a:r>
          </a:p>
          <a:p>
            <a:pPr eaLnBrk="1" hangingPunct="1"/>
            <a:r>
              <a:rPr lang="en-US" smtClean="0"/>
              <a:t>A quantity that is very closely related to density, and which is frequently used in its place, is specific gravity.</a:t>
            </a:r>
          </a:p>
          <a:p>
            <a:pPr eaLnBrk="1" hangingPunct="1"/>
            <a:endParaRPr lang="en-US" b="1" i="1" smtClean="0"/>
          </a:p>
          <a:p>
            <a:pPr eaLnBrk="1" hangingPunct="1"/>
            <a:r>
              <a:rPr lang="en-US" b="1" i="1" smtClean="0"/>
              <a:t>Specific gravity</a:t>
            </a:r>
            <a:r>
              <a:rPr lang="en-US" smtClean="0"/>
              <a:t> is the ratio of the mass of a material to that of an equal volume of water. Because the density of water is about 1.00 g mL</a:t>
            </a:r>
            <a:r>
              <a:rPr lang="en-US" baseline="30000" smtClean="0"/>
              <a:t>–1</a:t>
            </a:r>
            <a:r>
              <a:rPr lang="en-US" smtClean="0"/>
              <a:t>, the specific gravity is numerically very close to that of the density, but being a ratio, it is dimensionless.</a:t>
            </a:r>
          </a:p>
          <a:p>
            <a:pPr eaLnBrk="1" hangingPunct="1"/>
            <a:endParaRPr lang="en-US" smtClean="0"/>
          </a:p>
          <a:p>
            <a:pPr eaLnBrk="1" hangingPunct="1"/>
            <a:r>
              <a:rPr lang="en-US" smtClean="0"/>
              <a:t>The relationship of specific gravity and buoyancy.  Aluminum has a specific gravity greater than that of water and does not float.  Ice has a specific gravity slightly less than that of water and floats largely submerged.  Cork has a low specific gravity and floats with most of its mass above water.  The weight of the ice and cork push down, while a buoyant force lifts the objects upward.  The aluminum’s weight is larger than the buoyant force of the water.</a:t>
            </a:r>
          </a:p>
          <a:p>
            <a:pPr eaLnBrk="1" hangingPunct="1"/>
            <a:endParaRPr lang="en-US" smtClean="0"/>
          </a:p>
          <a:p>
            <a:pPr eaLnBrk="1" hangingPunct="1"/>
            <a:r>
              <a:rPr lang="en-US" smtClean="0"/>
              <a:t>Specific gravity is relative to water that is 1.0 g/mL.</a:t>
            </a:r>
          </a:p>
          <a:p>
            <a:pPr eaLnBrk="1" hangingPunct="1"/>
            <a:endParaRPr lang="en-US" smtClean="0"/>
          </a:p>
          <a:p>
            <a:pPr eaLnBrk="1" hangingPunct="1"/>
            <a:r>
              <a:rPr lang="en-US" smtClean="0"/>
              <a:t>Note:  90% of the ice is submerged below the water (its specific gravity is 0.9) </a:t>
            </a:r>
          </a:p>
          <a:p>
            <a:pPr eaLnBrk="1" hangingPunct="1"/>
            <a:r>
              <a:rPr lang="en-US" smtClean="0"/>
              <a:t>	 and 25% of the cork is below the water (its specific gravity is 0.25).</a:t>
            </a:r>
          </a:p>
          <a:p>
            <a:pPr eaLnBrk="1" hangingPunct="1"/>
            <a:endParaRPr lang="en-US" smtClean="0"/>
          </a:p>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D032B9D6-330E-4DDB-8C8A-49C09FCF7384}" type="slidenum">
              <a:rPr lang="en-US" smtClean="0"/>
              <a:pPr/>
              <a:t>23</a:t>
            </a:fld>
            <a:endParaRPr 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4D884D56-C1D2-4DD8-B22F-B1DCE99EB78D}" type="slidenum">
              <a:rPr lang="en-US" smtClean="0"/>
              <a:pPr/>
              <a:t>24</a:t>
            </a:fld>
            <a:endParaRPr lang="en-US"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2835112B-C4CC-4C68-8FCD-69FB589B0405}" type="slidenum">
              <a:rPr lang="en-US" smtClean="0"/>
              <a:pPr/>
              <a:t>11</a:t>
            </a:fld>
            <a:endParaRPr lang="en-US"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xfrm>
            <a:off x="914400" y="4343400"/>
            <a:ext cx="5029200" cy="4114800"/>
          </a:xfrm>
          <a:noFill/>
          <a:ln/>
        </p:spPr>
        <p:txBody>
          <a:bodyPr/>
          <a:lstStyle/>
          <a:p>
            <a:pPr eaLnBrk="1" hangingPunct="1"/>
            <a:r>
              <a:rPr lang="en-US" smtClean="0"/>
              <a:t>http://antoine.frostburg.edu/chem/senese/101/matter/slides/sld001.htm</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D525E373-7EE0-4489-B7EB-9933885E0215}" type="slidenum">
              <a:rPr lang="en-US" smtClean="0"/>
              <a:pPr/>
              <a:t>12</a:t>
            </a:fld>
            <a:endParaRPr 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xfrm>
            <a:off x="914400" y="4343400"/>
            <a:ext cx="5029200" cy="4114800"/>
          </a:xfrm>
          <a:noFill/>
          <a:ln/>
        </p:spPr>
        <p:txBody>
          <a:bodyPr/>
          <a:lstStyle/>
          <a:p>
            <a:pPr eaLnBrk="1" hangingPunct="1"/>
            <a:r>
              <a:rPr lang="en-US" smtClean="0"/>
              <a:t>Ask the students, "which weighs more...a ton of feathers or a ton of bricks?"  You'll be surprised how many will answer "the bricks!"</a:t>
            </a:r>
          </a:p>
          <a:p>
            <a:pPr eaLnBrk="1" hangingPunct="1"/>
            <a:r>
              <a:rPr lang="en-US" smtClean="0"/>
              <a:t>The students are confusing / misusing the terms density and mass.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624210D9-F33F-4833-A82A-DE6F7AA3EB8D}" type="slidenum">
              <a:rPr lang="en-US" smtClean="0"/>
              <a:pPr/>
              <a:t>13</a:t>
            </a:fld>
            <a:endParaRPr lang="en-US"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548E87B9-1189-40E1-820B-0FE44AA77175}" type="slidenum">
              <a:rPr lang="en-US" smtClean="0"/>
              <a:pPr/>
              <a:t>14</a:t>
            </a:fld>
            <a:endParaRPr lang="en-US"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389DD7C2-FFD8-4341-AD1B-C3E578C3D085}" type="slidenum">
              <a:rPr lang="en-US" smtClean="0"/>
              <a:pPr/>
              <a:t>15</a:t>
            </a:fld>
            <a:endParaRPr lang="en-US"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C7C805AF-AE1C-4DEB-8C1F-7786BD11BBCA}" type="slidenum">
              <a:rPr lang="en-US" smtClean="0"/>
              <a:pPr/>
              <a:t>16</a:t>
            </a:fld>
            <a:endParaRPr lang="en-US"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xfrm>
            <a:off x="914400" y="4343400"/>
            <a:ext cx="5029200" cy="4114800"/>
          </a:xfrm>
          <a:noFill/>
          <a:ln/>
        </p:spPr>
        <p:txBody>
          <a:bodyPr/>
          <a:lstStyle/>
          <a:p>
            <a:pPr eaLnBrk="1" hangingPunct="1"/>
            <a:r>
              <a:rPr lang="en-US" smtClean="0"/>
              <a:t>Density is a derived unit.  </a:t>
            </a:r>
          </a:p>
          <a:p>
            <a:pPr eaLnBrk="1" hangingPunct="1"/>
            <a:endParaRPr lang="en-US" smtClean="0"/>
          </a:p>
          <a:p>
            <a:pPr eaLnBrk="1" hangingPunct="1"/>
            <a:r>
              <a:rPr lang="en-US" smtClean="0"/>
              <a:t>Mathematically:  Density = </a:t>
            </a:r>
            <a:r>
              <a:rPr lang="en-US" baseline="30000" smtClean="0"/>
              <a:t>mass</a:t>
            </a:r>
            <a:r>
              <a:rPr lang="en-US" smtClean="0"/>
              <a:t> / </a:t>
            </a:r>
            <a:r>
              <a:rPr lang="en-US" baseline="-25000" smtClean="0"/>
              <a:t>volume</a:t>
            </a:r>
          </a:p>
          <a:p>
            <a:pPr eaLnBrk="1" hangingPunct="1"/>
            <a:endParaRPr lang="en-US" baseline="-25000" smtClean="0"/>
          </a:p>
          <a:p>
            <a:pPr eaLnBrk="1" hangingPunct="1"/>
            <a:r>
              <a:rPr lang="en-US" smtClean="0"/>
              <a:t>Density is an </a:t>
            </a:r>
            <a:r>
              <a:rPr lang="en-US" i="1" smtClean="0"/>
              <a:t>intensive property </a:t>
            </a:r>
            <a:r>
              <a:rPr lang="en-US" smtClean="0"/>
              <a:t>of matter. </a:t>
            </a:r>
          </a:p>
          <a:p>
            <a:pPr eaLnBrk="1" hangingPunct="1"/>
            <a:endParaRPr lang="en-US" smtClean="0"/>
          </a:p>
          <a:p>
            <a:pPr eaLnBrk="1" hangingPunct="1"/>
            <a:r>
              <a:rPr lang="en-US" smtClean="0"/>
              <a:t>Water has a density (specific gravity) of 1 g/mL.  </a:t>
            </a:r>
          </a:p>
          <a:p>
            <a:pPr eaLnBrk="1" hangingPunct="1"/>
            <a:r>
              <a:rPr lang="en-US" smtClean="0"/>
              <a:t>     	Substances with a density greater than 1 g/mL will sink in water. </a:t>
            </a:r>
          </a:p>
          <a:p>
            <a:pPr eaLnBrk="1" hangingPunct="1"/>
            <a:r>
              <a:rPr lang="en-US" smtClean="0"/>
              <a:t>  	Substances with a density less than 1 g/mL will float in water.</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D1AC3333-1FDD-45B0-9758-E428D143331A}" type="slidenum">
              <a:rPr lang="en-US" smtClean="0"/>
              <a:pPr/>
              <a:t>17</a:t>
            </a:fld>
            <a:endParaRPr 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971A4019-6D87-42EA-B42E-A462785FF0B2}" type="slidenum">
              <a:rPr lang="en-US" smtClean="0"/>
              <a:pPr/>
              <a:t>18</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xfrm>
            <a:off x="914400" y="4343400"/>
            <a:ext cx="5029200" cy="4114800"/>
          </a:xfrm>
          <a:noFill/>
          <a:ln/>
        </p:spPr>
        <p:txBody>
          <a:bodyPr/>
          <a:lstStyle/>
          <a:p>
            <a:pPr eaLnBrk="1" hangingPunct="1"/>
            <a:r>
              <a:rPr lang="en-US" b="1" smtClean="0"/>
              <a:t>Question</a:t>
            </a:r>
            <a:r>
              <a:rPr lang="en-US" smtClean="0"/>
              <a:t>:  </a:t>
            </a:r>
            <a:r>
              <a:rPr lang="en-US" i="1" smtClean="0"/>
              <a:t>Which weighs more a ton of feathers or a ton of bricks?</a:t>
            </a:r>
          </a:p>
          <a:p>
            <a:pPr eaLnBrk="1" hangingPunct="1"/>
            <a:r>
              <a:rPr lang="en-US" smtClean="0"/>
              <a:t>			(They weigh the same)</a:t>
            </a:r>
          </a:p>
          <a:p>
            <a:pPr eaLnBrk="1" hangingPunct="1"/>
            <a:endParaRPr lang="en-US" smtClean="0"/>
          </a:p>
          <a:p>
            <a:pPr eaLnBrk="1" hangingPunct="1"/>
            <a:r>
              <a:rPr lang="en-US" b="1" smtClean="0"/>
              <a:t>Question</a:t>
            </a:r>
            <a:r>
              <a:rPr lang="en-US" smtClean="0"/>
              <a:t>:  </a:t>
            </a:r>
            <a:r>
              <a:rPr lang="en-US" i="1" smtClean="0"/>
              <a:t>Which occupies a larger volume; a ton of feathers or a ton of bricks?</a:t>
            </a:r>
          </a:p>
          <a:p>
            <a:pPr eaLnBrk="1" hangingPunct="1"/>
            <a:r>
              <a:rPr lang="en-US" smtClean="0"/>
              <a:t>			(the feathers will occupy a larger volume)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F40870A-871C-4336-A0F3-ECD96EF0EA2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E7A5D28-D3BF-49CB-84CE-F2DBE5ECB3A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4633E8F-5793-4CA8-B527-4648925FFB5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AC449689-482C-4B89-9963-B5A75D75AA5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A1B3DB-CC35-40DE-B85F-E33FA896A59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A0AB338-B8AF-44A6-B7B7-20CF4B559C8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1E73CB9-F975-405D-A8B5-BC5300857B3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CE2BF75-CFE2-4CE5-B3F1-D0144095882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05247AA-C573-4FCD-BB2B-65781313532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D1A50DB-D148-46CF-9430-33FD99C38A8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BF6C12-9C28-4AAA-BE0B-E57337E7567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AB4E3E5-2435-49A2-91AA-39B6D2283B2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a:defRPr/>
            </a:pPr>
            <a:fld id="{692CF882-6B74-4EA5-ACD9-10F3974E106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hemeOverride" Target="../theme/themeOverride1.xml"/><Relationship Id="rId5" Type="http://schemas.openxmlformats.org/officeDocument/2006/relationships/hyperlink" Target="http://en.wikipedia.org/wiki/Density" TargetMode="External"/><Relationship Id="rId4" Type="http://schemas.openxmlformats.org/officeDocument/2006/relationships/hyperlink" Target="http://en.wikipedia.org/wiki/Intensive_and_extensive_properties" TargetMode="Externa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themeOverride" Target="../theme/themeOverride2.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themeOverride" Target="../theme/themeOverride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hemeOverride" Target="../theme/themeOverride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hemeOverride" Target="../theme/themeOverride5.xml"/><Relationship Id="rId4" Type="http://schemas.openxmlformats.org/officeDocument/2006/relationships/slide" Target="slide10.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hemeOverride" Target="../theme/themeOverride6.xml"/><Relationship Id="rId5" Type="http://schemas.openxmlformats.org/officeDocument/2006/relationships/slide" Target="slide10.xml"/><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hemeOverride" Target="../theme/themeOverride7.xml"/><Relationship Id="rId4" Type="http://schemas.openxmlformats.org/officeDocument/2006/relationships/slide" Target="slide10.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themeOverride" Target="../theme/themeOverride8.xml"/><Relationship Id="rId4" Type="http://schemas.openxmlformats.org/officeDocument/2006/relationships/slide" Target="slide10.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hemeOverride" Target="../theme/themeOverride10.xml"/><Relationship Id="rId4" Type="http://schemas.openxmlformats.org/officeDocument/2006/relationships/slide" Target="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hemeOverride" Target="../theme/themeOverride11.xml"/><Relationship Id="rId4" Type="http://schemas.openxmlformats.org/officeDocument/2006/relationships/slide" Target="slide10.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hemeOverride" Target="../theme/themeOverride12.xml"/><Relationship Id="rId4" Type="http://schemas.openxmlformats.org/officeDocument/2006/relationships/slide" Target="slide10.xml"/></Relationships>
</file>

<file path=ppt/slides/_rels/slide2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audio" Target="../media/audio2.wav"/><Relationship Id="rId7" Type="http://schemas.openxmlformats.org/officeDocument/2006/relationships/image" Target="../media/image5.jpeg"/><Relationship Id="rId2" Type="http://schemas.openxmlformats.org/officeDocument/2006/relationships/audio" Target="../media/audio1.wav"/><Relationship Id="rId1" Type="http://schemas.openxmlformats.org/officeDocument/2006/relationships/themeOverride" Target="../theme/themeOverride13.xml"/><Relationship Id="rId6" Type="http://schemas.openxmlformats.org/officeDocument/2006/relationships/notesSlide" Target="../notesSlides/notesSlide13.xml"/><Relationship Id="rId5" Type="http://schemas.openxmlformats.org/officeDocument/2006/relationships/slideLayout" Target="../slideLayouts/slideLayout2.xml"/><Relationship Id="rId4" Type="http://schemas.openxmlformats.org/officeDocument/2006/relationships/audio" Target="../media/audio3.wav"/><Relationship Id="rId9" Type="http://schemas.openxmlformats.org/officeDocument/2006/relationships/slide" Target="slide10.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hemeOverride" Target="../theme/themeOverride14.xml"/><Relationship Id="rId6" Type="http://schemas.openxmlformats.org/officeDocument/2006/relationships/hyperlink" Target="http://en.wikipedia.org/wiki/Galilean_thermometer" TargetMode="External"/><Relationship Id="rId5" Type="http://schemas.openxmlformats.org/officeDocument/2006/relationships/slide" Target="slide10.xml"/><Relationship Id="rId4" Type="http://schemas.openxmlformats.org/officeDocument/2006/relationships/image" Target="../media/image7.jpeg"/></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6.xml"/><Relationship Id="rId1" Type="http://schemas.openxmlformats.org/officeDocument/2006/relationships/themeOverride" Target="../theme/themeOverride15.xml"/><Relationship Id="rId4" Type="http://schemas.openxmlformats.org/officeDocument/2006/relationships/slide" Target="slide10.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image" Target="../media/image1.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4.bin"/><Relationship Id="rId4" Type="http://schemas.openxmlformats.org/officeDocument/2006/relationships/image" Target="../media/image1.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7.bin"/><Relationship Id="rId5" Type="http://schemas.openxmlformats.org/officeDocument/2006/relationships/oleObject" Target="../embeddings/oleObject6.bin"/><Relationship Id="rId4" Type="http://schemas.openxmlformats.org/officeDocument/2006/relationships/image" Target="../media/image1.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xfrm>
            <a:off x="457200" y="76200"/>
            <a:ext cx="8229600" cy="457200"/>
          </a:xfrm>
        </p:spPr>
        <p:txBody>
          <a:bodyPr>
            <a:normAutofit fontScale="90000"/>
          </a:bodyPr>
          <a:lstStyle/>
          <a:p>
            <a:r>
              <a:rPr lang="en-US" sz="2800" b="1">
                <a:solidFill>
                  <a:srgbClr val="A50021"/>
                </a:solidFill>
              </a:rPr>
              <a:t>Density</a:t>
            </a:r>
          </a:p>
        </p:txBody>
      </p:sp>
      <p:sp>
        <p:nvSpPr>
          <p:cNvPr id="121859" name="Rectangle 3"/>
          <p:cNvSpPr>
            <a:spLocks noGrp="1" noChangeArrowheads="1"/>
          </p:cNvSpPr>
          <p:nvPr>
            <p:ph type="body" idx="1"/>
          </p:nvPr>
        </p:nvSpPr>
        <p:spPr>
          <a:xfrm>
            <a:off x="152400" y="457200"/>
            <a:ext cx="8991600" cy="6172200"/>
          </a:xfrm>
        </p:spPr>
        <p:txBody>
          <a:bodyPr/>
          <a:lstStyle/>
          <a:p>
            <a:pPr>
              <a:spcBef>
                <a:spcPct val="0"/>
              </a:spcBef>
              <a:spcAft>
                <a:spcPct val="50000"/>
              </a:spcAft>
              <a:buSzPct val="150000"/>
            </a:pPr>
            <a:r>
              <a:rPr lang="en-US" sz="2400" i="1" dirty="0"/>
              <a:t> </a:t>
            </a:r>
            <a:r>
              <a:rPr lang="en-US" sz="2400" b="1" i="1" dirty="0">
                <a:solidFill>
                  <a:srgbClr val="000099"/>
                </a:solidFill>
              </a:rPr>
              <a:t>Density</a:t>
            </a:r>
            <a:r>
              <a:rPr lang="en-US" sz="2400" dirty="0"/>
              <a:t> is a ___________ of an object’s mass and its volume.</a:t>
            </a:r>
          </a:p>
          <a:p>
            <a:pPr>
              <a:spcBef>
                <a:spcPct val="0"/>
              </a:spcBef>
              <a:spcAft>
                <a:spcPct val="50000"/>
              </a:spcAft>
              <a:buSzPct val="150000"/>
            </a:pPr>
            <a:r>
              <a:rPr lang="en-US" sz="2400" dirty="0"/>
              <a:t>Density does not depend on the _________ of the sample you have</a:t>
            </a:r>
            <a:r>
              <a:rPr lang="en-US" sz="2400" dirty="0" smtClean="0"/>
              <a:t>. (Intensive property)</a:t>
            </a:r>
            <a:endParaRPr lang="en-US" sz="2400" dirty="0"/>
          </a:p>
          <a:p>
            <a:pPr>
              <a:spcBef>
                <a:spcPct val="0"/>
              </a:spcBef>
              <a:spcAft>
                <a:spcPct val="50000"/>
              </a:spcAft>
              <a:buSzPct val="150000"/>
            </a:pPr>
            <a:r>
              <a:rPr lang="en-US" sz="2400" dirty="0"/>
              <a:t>The density of an object will determine if it will float or sink in another phase.  If an object floats, it is _______ dense than the other substance.  If it sinks, it is ________ dense.   </a:t>
            </a:r>
          </a:p>
          <a:p>
            <a:pPr>
              <a:spcBef>
                <a:spcPct val="0"/>
              </a:spcBef>
              <a:spcAft>
                <a:spcPct val="50000"/>
              </a:spcAft>
              <a:buSzPct val="150000"/>
            </a:pPr>
            <a:r>
              <a:rPr lang="en-US" sz="2400" dirty="0"/>
              <a:t>The density of water is 1.0 g/</a:t>
            </a:r>
            <a:r>
              <a:rPr lang="en-US" sz="2400" dirty="0" err="1"/>
              <a:t>mL</a:t>
            </a:r>
            <a:r>
              <a:rPr lang="en-US" sz="2400" dirty="0"/>
              <a:t>, and air has a density of  </a:t>
            </a:r>
            <a:r>
              <a:rPr lang="en-US" sz="2400" dirty="0" smtClean="0"/>
              <a:t>0.00129 </a:t>
            </a:r>
            <a:r>
              <a:rPr lang="en-US" sz="2400" dirty="0"/>
              <a:t>g/</a:t>
            </a:r>
            <a:r>
              <a:rPr lang="en-US" sz="2400" dirty="0" err="1"/>
              <a:t>mL</a:t>
            </a:r>
            <a:r>
              <a:rPr lang="en-US" sz="2400" dirty="0"/>
              <a:t> (or 1.29 g/L).</a:t>
            </a:r>
          </a:p>
          <a:p>
            <a:pPr>
              <a:spcBef>
                <a:spcPct val="0"/>
              </a:spcBef>
              <a:spcAft>
                <a:spcPct val="50000"/>
              </a:spcAft>
              <a:buSzPct val="150000"/>
              <a:buNone/>
            </a:pPr>
            <a:r>
              <a:rPr lang="en-US" sz="2400" dirty="0" smtClean="0"/>
              <a:t>				Density </a:t>
            </a:r>
            <a:r>
              <a:rPr lang="en-US" sz="2400" dirty="0"/>
              <a:t>= Mass/Volume </a:t>
            </a:r>
          </a:p>
        </p:txBody>
      </p:sp>
      <p:sp>
        <p:nvSpPr>
          <p:cNvPr id="121860" name="AutoShape 4"/>
          <p:cNvSpPr>
            <a:spLocks noChangeArrowheads="1"/>
          </p:cNvSpPr>
          <p:nvPr/>
        </p:nvSpPr>
        <p:spPr bwMode="auto">
          <a:xfrm>
            <a:off x="762000" y="4495800"/>
            <a:ext cx="2743200" cy="1828800"/>
          </a:xfrm>
          <a:prstGeom prst="triangle">
            <a:avLst>
              <a:gd name="adj" fmla="val 50000"/>
            </a:avLst>
          </a:prstGeom>
          <a:solidFill>
            <a:schemeClr val="bg1"/>
          </a:solidFill>
          <a:ln w="9525">
            <a:solidFill>
              <a:schemeClr val="tx1"/>
            </a:solidFill>
            <a:miter lim="800000"/>
            <a:headEnd/>
            <a:tailEnd/>
          </a:ln>
          <a:effectLst/>
        </p:spPr>
        <p:txBody>
          <a:bodyPr wrap="none" anchor="ctr"/>
          <a:lstStyle/>
          <a:p>
            <a:endParaRPr lang="en-US"/>
          </a:p>
        </p:txBody>
      </p:sp>
      <p:sp>
        <p:nvSpPr>
          <p:cNvPr id="121861" name="Text Box 5"/>
          <p:cNvSpPr txBox="1">
            <a:spLocks noChangeArrowheads="1"/>
          </p:cNvSpPr>
          <p:nvPr/>
        </p:nvSpPr>
        <p:spPr bwMode="auto">
          <a:xfrm>
            <a:off x="1752600" y="5029200"/>
            <a:ext cx="762000" cy="519113"/>
          </a:xfrm>
          <a:prstGeom prst="rect">
            <a:avLst/>
          </a:prstGeom>
          <a:noFill/>
          <a:ln w="9525">
            <a:noFill/>
            <a:miter lim="800000"/>
            <a:headEnd/>
            <a:tailEnd/>
          </a:ln>
          <a:effectLst/>
        </p:spPr>
        <p:txBody>
          <a:bodyPr>
            <a:spAutoFit/>
          </a:bodyPr>
          <a:lstStyle/>
          <a:p>
            <a:pPr algn="ctr">
              <a:spcBef>
                <a:spcPct val="50000"/>
              </a:spcBef>
            </a:pPr>
            <a:r>
              <a:rPr lang="en-US" sz="2800"/>
              <a:t>m</a:t>
            </a:r>
          </a:p>
        </p:txBody>
      </p:sp>
      <p:sp>
        <p:nvSpPr>
          <p:cNvPr id="121862" name="Line 6"/>
          <p:cNvSpPr>
            <a:spLocks noChangeShapeType="1"/>
          </p:cNvSpPr>
          <p:nvPr/>
        </p:nvSpPr>
        <p:spPr bwMode="auto">
          <a:xfrm>
            <a:off x="1371600" y="5562600"/>
            <a:ext cx="1524000" cy="0"/>
          </a:xfrm>
          <a:prstGeom prst="line">
            <a:avLst/>
          </a:prstGeom>
          <a:noFill/>
          <a:ln w="9525">
            <a:solidFill>
              <a:schemeClr val="tx1"/>
            </a:solidFill>
            <a:round/>
            <a:headEnd/>
            <a:tailEnd/>
          </a:ln>
          <a:effectLst/>
        </p:spPr>
        <p:txBody>
          <a:bodyPr/>
          <a:lstStyle/>
          <a:p>
            <a:endParaRPr lang="en-US"/>
          </a:p>
        </p:txBody>
      </p:sp>
      <p:sp>
        <p:nvSpPr>
          <p:cNvPr id="121863" name="Line 7"/>
          <p:cNvSpPr>
            <a:spLocks noChangeShapeType="1"/>
          </p:cNvSpPr>
          <p:nvPr/>
        </p:nvSpPr>
        <p:spPr bwMode="auto">
          <a:xfrm>
            <a:off x="2133600" y="5562600"/>
            <a:ext cx="0" cy="838200"/>
          </a:xfrm>
          <a:prstGeom prst="line">
            <a:avLst/>
          </a:prstGeom>
          <a:noFill/>
          <a:ln w="9525">
            <a:solidFill>
              <a:schemeClr val="tx1"/>
            </a:solidFill>
            <a:round/>
            <a:headEnd/>
            <a:tailEnd/>
          </a:ln>
          <a:effectLst/>
        </p:spPr>
        <p:txBody>
          <a:bodyPr/>
          <a:lstStyle/>
          <a:p>
            <a:endParaRPr lang="en-US"/>
          </a:p>
        </p:txBody>
      </p:sp>
      <p:sp>
        <p:nvSpPr>
          <p:cNvPr id="121864" name="Text Box 8"/>
          <p:cNvSpPr txBox="1">
            <a:spLocks noChangeArrowheads="1"/>
          </p:cNvSpPr>
          <p:nvPr/>
        </p:nvSpPr>
        <p:spPr bwMode="auto">
          <a:xfrm>
            <a:off x="990600" y="5791200"/>
            <a:ext cx="1219200" cy="519113"/>
          </a:xfrm>
          <a:prstGeom prst="rect">
            <a:avLst/>
          </a:prstGeom>
          <a:noFill/>
          <a:ln w="9525">
            <a:noFill/>
            <a:miter lim="800000"/>
            <a:headEnd/>
            <a:tailEnd/>
          </a:ln>
          <a:effectLst/>
        </p:spPr>
        <p:txBody>
          <a:bodyPr>
            <a:spAutoFit/>
          </a:bodyPr>
          <a:lstStyle/>
          <a:p>
            <a:pPr algn="ctr">
              <a:spcBef>
                <a:spcPct val="50000"/>
              </a:spcBef>
            </a:pPr>
            <a:r>
              <a:rPr lang="en-US" sz="2800"/>
              <a:t>D</a:t>
            </a:r>
          </a:p>
        </p:txBody>
      </p:sp>
      <p:sp>
        <p:nvSpPr>
          <p:cNvPr id="121865" name="Text Box 9"/>
          <p:cNvSpPr txBox="1">
            <a:spLocks noChangeArrowheads="1"/>
          </p:cNvSpPr>
          <p:nvPr/>
        </p:nvSpPr>
        <p:spPr bwMode="auto">
          <a:xfrm>
            <a:off x="2133600" y="5805488"/>
            <a:ext cx="1219200" cy="519112"/>
          </a:xfrm>
          <a:prstGeom prst="rect">
            <a:avLst/>
          </a:prstGeom>
          <a:noFill/>
          <a:ln w="9525">
            <a:noFill/>
            <a:miter lim="800000"/>
            <a:headEnd/>
            <a:tailEnd/>
          </a:ln>
          <a:effectLst/>
        </p:spPr>
        <p:txBody>
          <a:bodyPr>
            <a:spAutoFit/>
          </a:bodyPr>
          <a:lstStyle/>
          <a:p>
            <a:pPr algn="ctr">
              <a:spcBef>
                <a:spcPct val="50000"/>
              </a:spcBef>
            </a:pPr>
            <a:r>
              <a:rPr lang="en-US" sz="2800"/>
              <a:t>V</a:t>
            </a:r>
            <a:r>
              <a:rPr lang="en-US" sz="2000"/>
              <a:t> </a:t>
            </a:r>
          </a:p>
        </p:txBody>
      </p:sp>
      <p:sp>
        <p:nvSpPr>
          <p:cNvPr id="121866" name="Text Box 10"/>
          <p:cNvSpPr txBox="1">
            <a:spLocks noChangeArrowheads="1"/>
          </p:cNvSpPr>
          <p:nvPr/>
        </p:nvSpPr>
        <p:spPr bwMode="auto">
          <a:xfrm>
            <a:off x="1905000" y="5715000"/>
            <a:ext cx="441325" cy="519113"/>
          </a:xfrm>
          <a:prstGeom prst="rect">
            <a:avLst/>
          </a:prstGeom>
          <a:noFill/>
          <a:ln w="9525">
            <a:noFill/>
            <a:miter lim="800000"/>
            <a:headEnd/>
            <a:tailEnd/>
          </a:ln>
          <a:effectLst/>
        </p:spPr>
        <p:txBody>
          <a:bodyPr wrap="none">
            <a:spAutoFit/>
          </a:bodyPr>
          <a:lstStyle/>
          <a:p>
            <a:r>
              <a:rPr lang="en-US" sz="2800" b="1" dirty="0"/>
              <a:t>X</a:t>
            </a:r>
          </a:p>
        </p:txBody>
      </p:sp>
      <p:sp>
        <p:nvSpPr>
          <p:cNvPr id="121867" name="Text Box 11"/>
          <p:cNvSpPr txBox="1">
            <a:spLocks noChangeArrowheads="1"/>
          </p:cNvSpPr>
          <p:nvPr/>
        </p:nvSpPr>
        <p:spPr bwMode="auto">
          <a:xfrm>
            <a:off x="4876800" y="5105400"/>
            <a:ext cx="3505200" cy="457200"/>
          </a:xfrm>
          <a:prstGeom prst="rect">
            <a:avLst/>
          </a:prstGeom>
          <a:noFill/>
          <a:ln w="9525">
            <a:noFill/>
            <a:miter lim="800000"/>
            <a:headEnd/>
            <a:tailEnd/>
          </a:ln>
          <a:effectLst/>
        </p:spPr>
        <p:txBody>
          <a:bodyPr>
            <a:spAutoFit/>
          </a:bodyPr>
          <a:lstStyle/>
          <a:p>
            <a:pPr algn="ctr">
              <a:spcBef>
                <a:spcPct val="50000"/>
              </a:spcBef>
            </a:pPr>
            <a:r>
              <a:rPr lang="en-US" sz="2400" dirty="0">
                <a:solidFill>
                  <a:srgbClr val="6600CC"/>
                </a:solidFill>
              </a:rPr>
              <a:t>Mass = D x V</a:t>
            </a:r>
          </a:p>
        </p:txBody>
      </p:sp>
      <p:sp>
        <p:nvSpPr>
          <p:cNvPr id="121869" name="Text Box 13"/>
          <p:cNvSpPr txBox="1">
            <a:spLocks noChangeArrowheads="1"/>
          </p:cNvSpPr>
          <p:nvPr/>
        </p:nvSpPr>
        <p:spPr bwMode="auto">
          <a:xfrm>
            <a:off x="2514600" y="457200"/>
            <a:ext cx="1066800" cy="457200"/>
          </a:xfrm>
          <a:prstGeom prst="rect">
            <a:avLst/>
          </a:prstGeom>
          <a:noFill/>
          <a:ln w="9525">
            <a:noFill/>
            <a:miter lim="800000"/>
            <a:headEnd/>
            <a:tailEnd/>
          </a:ln>
          <a:effectLst/>
        </p:spPr>
        <p:txBody>
          <a:bodyPr>
            <a:spAutoFit/>
          </a:bodyPr>
          <a:lstStyle/>
          <a:p>
            <a:pPr algn="ctr">
              <a:spcBef>
                <a:spcPct val="50000"/>
              </a:spcBef>
            </a:pPr>
            <a:r>
              <a:rPr lang="en-US" sz="2400" dirty="0">
                <a:solidFill>
                  <a:srgbClr val="6600CC"/>
                </a:solidFill>
                <a:cs typeface="Times New Roman" pitchFamily="18" charset="0"/>
              </a:rPr>
              <a:t>ratio</a:t>
            </a:r>
            <a:endParaRPr lang="en-US" sz="1600" dirty="0">
              <a:solidFill>
                <a:srgbClr val="6600CC"/>
              </a:solidFill>
              <a:cs typeface="Times New Roman" pitchFamily="18" charset="0"/>
            </a:endParaRPr>
          </a:p>
        </p:txBody>
      </p:sp>
      <p:sp>
        <p:nvSpPr>
          <p:cNvPr id="121870" name="Text Box 14"/>
          <p:cNvSpPr txBox="1">
            <a:spLocks noChangeArrowheads="1"/>
          </p:cNvSpPr>
          <p:nvPr/>
        </p:nvSpPr>
        <p:spPr bwMode="auto">
          <a:xfrm>
            <a:off x="5181600" y="1295400"/>
            <a:ext cx="1066800" cy="457200"/>
          </a:xfrm>
          <a:prstGeom prst="rect">
            <a:avLst/>
          </a:prstGeom>
          <a:noFill/>
          <a:ln w="9525">
            <a:noFill/>
            <a:miter lim="800000"/>
            <a:headEnd/>
            <a:tailEnd/>
          </a:ln>
          <a:effectLst/>
        </p:spPr>
        <p:txBody>
          <a:bodyPr>
            <a:spAutoFit/>
          </a:bodyPr>
          <a:lstStyle/>
          <a:p>
            <a:pPr algn="ctr">
              <a:spcBef>
                <a:spcPct val="50000"/>
              </a:spcBef>
            </a:pPr>
            <a:r>
              <a:rPr lang="en-US" sz="2400" dirty="0">
                <a:solidFill>
                  <a:srgbClr val="6600CC"/>
                </a:solidFill>
                <a:cs typeface="Times New Roman" pitchFamily="18" charset="0"/>
              </a:rPr>
              <a:t>size</a:t>
            </a:r>
            <a:endParaRPr lang="en-US" sz="1600" dirty="0">
              <a:solidFill>
                <a:srgbClr val="6600CC"/>
              </a:solidFill>
              <a:cs typeface="Times New Roman" pitchFamily="18" charset="0"/>
            </a:endParaRPr>
          </a:p>
        </p:txBody>
      </p:sp>
      <p:sp>
        <p:nvSpPr>
          <p:cNvPr id="121871" name="Text Box 15"/>
          <p:cNvSpPr txBox="1">
            <a:spLocks noChangeArrowheads="1"/>
          </p:cNvSpPr>
          <p:nvPr/>
        </p:nvSpPr>
        <p:spPr bwMode="auto">
          <a:xfrm>
            <a:off x="5867400" y="2590800"/>
            <a:ext cx="1066800" cy="457200"/>
          </a:xfrm>
          <a:prstGeom prst="rect">
            <a:avLst/>
          </a:prstGeom>
          <a:noFill/>
          <a:ln w="9525">
            <a:noFill/>
            <a:miter lim="800000"/>
            <a:headEnd/>
            <a:tailEnd/>
          </a:ln>
          <a:effectLst/>
        </p:spPr>
        <p:txBody>
          <a:bodyPr>
            <a:spAutoFit/>
          </a:bodyPr>
          <a:lstStyle/>
          <a:p>
            <a:pPr algn="ctr">
              <a:spcBef>
                <a:spcPct val="50000"/>
              </a:spcBef>
            </a:pPr>
            <a:r>
              <a:rPr lang="en-US" sz="2400" dirty="0">
                <a:solidFill>
                  <a:srgbClr val="6600CC"/>
                </a:solidFill>
                <a:cs typeface="Times New Roman" pitchFamily="18" charset="0"/>
              </a:rPr>
              <a:t>less</a:t>
            </a:r>
            <a:endParaRPr lang="en-US" sz="1600" dirty="0">
              <a:solidFill>
                <a:srgbClr val="6600CC"/>
              </a:solidFill>
              <a:cs typeface="Times New Roman" pitchFamily="18" charset="0"/>
            </a:endParaRPr>
          </a:p>
        </p:txBody>
      </p:sp>
      <p:sp>
        <p:nvSpPr>
          <p:cNvPr id="121872" name="Text Box 16"/>
          <p:cNvSpPr txBox="1">
            <a:spLocks noChangeArrowheads="1"/>
          </p:cNvSpPr>
          <p:nvPr/>
        </p:nvSpPr>
        <p:spPr bwMode="auto">
          <a:xfrm>
            <a:off x="5638800" y="3048000"/>
            <a:ext cx="1066800" cy="457200"/>
          </a:xfrm>
          <a:prstGeom prst="rect">
            <a:avLst/>
          </a:prstGeom>
          <a:noFill/>
          <a:ln w="9525">
            <a:noFill/>
            <a:miter lim="800000"/>
            <a:headEnd/>
            <a:tailEnd/>
          </a:ln>
          <a:effectLst/>
        </p:spPr>
        <p:txBody>
          <a:bodyPr>
            <a:spAutoFit/>
          </a:bodyPr>
          <a:lstStyle/>
          <a:p>
            <a:pPr algn="ctr">
              <a:spcBef>
                <a:spcPct val="50000"/>
              </a:spcBef>
            </a:pPr>
            <a:r>
              <a:rPr lang="en-US" sz="2400" dirty="0">
                <a:solidFill>
                  <a:srgbClr val="6600CC"/>
                </a:solidFill>
                <a:cs typeface="Times New Roman" pitchFamily="18" charset="0"/>
              </a:rPr>
              <a:t>more</a:t>
            </a:r>
            <a:endParaRPr lang="en-US" sz="1600" dirty="0">
              <a:solidFill>
                <a:srgbClr val="6600CC"/>
              </a:solidFill>
              <a:cs typeface="Times New Roman" pitchFamily="18" charset="0"/>
            </a:endParaRPr>
          </a:p>
        </p:txBody>
      </p:sp>
      <p:sp>
        <p:nvSpPr>
          <p:cNvPr id="121874" name="Text Box 18"/>
          <p:cNvSpPr txBox="1">
            <a:spLocks noChangeArrowheads="1"/>
          </p:cNvSpPr>
          <p:nvPr/>
        </p:nvSpPr>
        <p:spPr bwMode="auto">
          <a:xfrm>
            <a:off x="4953000" y="6019800"/>
            <a:ext cx="3505200" cy="457200"/>
          </a:xfrm>
          <a:prstGeom prst="rect">
            <a:avLst/>
          </a:prstGeom>
          <a:noFill/>
          <a:ln w="9525">
            <a:noFill/>
            <a:miter lim="800000"/>
            <a:headEnd/>
            <a:tailEnd/>
          </a:ln>
          <a:effectLst/>
        </p:spPr>
        <p:txBody>
          <a:bodyPr>
            <a:spAutoFit/>
          </a:bodyPr>
          <a:lstStyle/>
          <a:p>
            <a:pPr algn="ctr">
              <a:spcBef>
                <a:spcPct val="50000"/>
              </a:spcBef>
            </a:pPr>
            <a:r>
              <a:rPr lang="en-US" sz="2400" dirty="0">
                <a:solidFill>
                  <a:srgbClr val="6600CC"/>
                </a:solidFill>
              </a:rPr>
              <a:t>Density = m/V</a:t>
            </a:r>
          </a:p>
        </p:txBody>
      </p:sp>
      <p:sp>
        <p:nvSpPr>
          <p:cNvPr id="121875" name="Text Box 19"/>
          <p:cNvSpPr txBox="1">
            <a:spLocks noChangeArrowheads="1"/>
          </p:cNvSpPr>
          <p:nvPr/>
        </p:nvSpPr>
        <p:spPr bwMode="auto">
          <a:xfrm>
            <a:off x="4953000" y="5562600"/>
            <a:ext cx="3505200" cy="457200"/>
          </a:xfrm>
          <a:prstGeom prst="rect">
            <a:avLst/>
          </a:prstGeom>
          <a:noFill/>
          <a:ln w="9525">
            <a:noFill/>
            <a:miter lim="800000"/>
            <a:headEnd/>
            <a:tailEnd/>
          </a:ln>
          <a:effectLst/>
        </p:spPr>
        <p:txBody>
          <a:bodyPr>
            <a:spAutoFit/>
          </a:bodyPr>
          <a:lstStyle/>
          <a:p>
            <a:pPr algn="ctr">
              <a:spcBef>
                <a:spcPct val="50000"/>
              </a:spcBef>
            </a:pPr>
            <a:r>
              <a:rPr lang="en-US" sz="2400" dirty="0">
                <a:solidFill>
                  <a:srgbClr val="6600CC"/>
                </a:solidFill>
              </a:rPr>
              <a:t>Volume = m/D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21869"/>
                                        </p:tgtEl>
                                        <p:attrNameLst>
                                          <p:attrName>style.visibility</p:attrName>
                                        </p:attrNameLst>
                                      </p:cBhvr>
                                      <p:to>
                                        <p:strVal val="visible"/>
                                      </p:to>
                                    </p:set>
                                    <p:anim calcmode="lin" valueType="num">
                                      <p:cBhvr>
                                        <p:cTn id="7" dur="500" fill="hold"/>
                                        <p:tgtEl>
                                          <p:spTgt spid="121869"/>
                                        </p:tgtEl>
                                        <p:attrNameLst>
                                          <p:attrName>ppt_w</p:attrName>
                                        </p:attrNameLst>
                                      </p:cBhvr>
                                      <p:tavLst>
                                        <p:tav tm="0">
                                          <p:val>
                                            <p:fltVal val="0"/>
                                          </p:val>
                                        </p:tav>
                                        <p:tav tm="100000">
                                          <p:val>
                                            <p:strVal val="#ppt_w"/>
                                          </p:val>
                                        </p:tav>
                                      </p:tavLst>
                                    </p:anim>
                                    <p:anim calcmode="lin" valueType="num">
                                      <p:cBhvr>
                                        <p:cTn id="8" dur="500" fill="hold"/>
                                        <p:tgtEl>
                                          <p:spTgt spid="121869"/>
                                        </p:tgtEl>
                                        <p:attrNameLst>
                                          <p:attrName>ppt_h</p:attrName>
                                        </p:attrNameLst>
                                      </p:cBhvr>
                                      <p:tavLst>
                                        <p:tav tm="0">
                                          <p:val>
                                            <p:fltVal val="0"/>
                                          </p:val>
                                        </p:tav>
                                        <p:tav tm="100000">
                                          <p:val>
                                            <p:strVal val="#ppt_h"/>
                                          </p:val>
                                        </p:tav>
                                      </p:tavLst>
                                    </p:anim>
                                    <p:animEffect transition="in" filter="fade">
                                      <p:cBhvr>
                                        <p:cTn id="9" dur="500"/>
                                        <p:tgtEl>
                                          <p:spTgt spid="12186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21870"/>
                                        </p:tgtEl>
                                        <p:attrNameLst>
                                          <p:attrName>style.visibility</p:attrName>
                                        </p:attrNameLst>
                                      </p:cBhvr>
                                      <p:to>
                                        <p:strVal val="visible"/>
                                      </p:to>
                                    </p:set>
                                    <p:anim calcmode="lin" valueType="num">
                                      <p:cBhvr>
                                        <p:cTn id="14" dur="500" fill="hold"/>
                                        <p:tgtEl>
                                          <p:spTgt spid="121870"/>
                                        </p:tgtEl>
                                        <p:attrNameLst>
                                          <p:attrName>ppt_w</p:attrName>
                                        </p:attrNameLst>
                                      </p:cBhvr>
                                      <p:tavLst>
                                        <p:tav tm="0">
                                          <p:val>
                                            <p:fltVal val="0"/>
                                          </p:val>
                                        </p:tav>
                                        <p:tav tm="100000">
                                          <p:val>
                                            <p:strVal val="#ppt_w"/>
                                          </p:val>
                                        </p:tav>
                                      </p:tavLst>
                                    </p:anim>
                                    <p:anim calcmode="lin" valueType="num">
                                      <p:cBhvr>
                                        <p:cTn id="15" dur="500" fill="hold"/>
                                        <p:tgtEl>
                                          <p:spTgt spid="121870"/>
                                        </p:tgtEl>
                                        <p:attrNameLst>
                                          <p:attrName>ppt_h</p:attrName>
                                        </p:attrNameLst>
                                      </p:cBhvr>
                                      <p:tavLst>
                                        <p:tav tm="0">
                                          <p:val>
                                            <p:fltVal val="0"/>
                                          </p:val>
                                        </p:tav>
                                        <p:tav tm="100000">
                                          <p:val>
                                            <p:strVal val="#ppt_h"/>
                                          </p:val>
                                        </p:tav>
                                      </p:tavLst>
                                    </p:anim>
                                    <p:animEffect transition="in" filter="fade">
                                      <p:cBhvr>
                                        <p:cTn id="16" dur="500"/>
                                        <p:tgtEl>
                                          <p:spTgt spid="121870"/>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121871"/>
                                        </p:tgtEl>
                                        <p:attrNameLst>
                                          <p:attrName>style.visibility</p:attrName>
                                        </p:attrNameLst>
                                      </p:cBhvr>
                                      <p:to>
                                        <p:strVal val="visible"/>
                                      </p:to>
                                    </p:set>
                                    <p:anim calcmode="lin" valueType="num">
                                      <p:cBhvr>
                                        <p:cTn id="21" dur="500" fill="hold"/>
                                        <p:tgtEl>
                                          <p:spTgt spid="121871"/>
                                        </p:tgtEl>
                                        <p:attrNameLst>
                                          <p:attrName>ppt_w</p:attrName>
                                        </p:attrNameLst>
                                      </p:cBhvr>
                                      <p:tavLst>
                                        <p:tav tm="0">
                                          <p:val>
                                            <p:fltVal val="0"/>
                                          </p:val>
                                        </p:tav>
                                        <p:tav tm="100000">
                                          <p:val>
                                            <p:strVal val="#ppt_w"/>
                                          </p:val>
                                        </p:tav>
                                      </p:tavLst>
                                    </p:anim>
                                    <p:anim calcmode="lin" valueType="num">
                                      <p:cBhvr>
                                        <p:cTn id="22" dur="500" fill="hold"/>
                                        <p:tgtEl>
                                          <p:spTgt spid="121871"/>
                                        </p:tgtEl>
                                        <p:attrNameLst>
                                          <p:attrName>ppt_h</p:attrName>
                                        </p:attrNameLst>
                                      </p:cBhvr>
                                      <p:tavLst>
                                        <p:tav tm="0">
                                          <p:val>
                                            <p:fltVal val="0"/>
                                          </p:val>
                                        </p:tav>
                                        <p:tav tm="100000">
                                          <p:val>
                                            <p:strVal val="#ppt_h"/>
                                          </p:val>
                                        </p:tav>
                                      </p:tavLst>
                                    </p:anim>
                                    <p:animEffect transition="in" filter="fade">
                                      <p:cBhvr>
                                        <p:cTn id="23" dur="500"/>
                                        <p:tgtEl>
                                          <p:spTgt spid="121871"/>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121872"/>
                                        </p:tgtEl>
                                        <p:attrNameLst>
                                          <p:attrName>style.visibility</p:attrName>
                                        </p:attrNameLst>
                                      </p:cBhvr>
                                      <p:to>
                                        <p:strVal val="visible"/>
                                      </p:to>
                                    </p:set>
                                    <p:anim calcmode="lin" valueType="num">
                                      <p:cBhvr>
                                        <p:cTn id="28" dur="500" fill="hold"/>
                                        <p:tgtEl>
                                          <p:spTgt spid="121872"/>
                                        </p:tgtEl>
                                        <p:attrNameLst>
                                          <p:attrName>ppt_w</p:attrName>
                                        </p:attrNameLst>
                                      </p:cBhvr>
                                      <p:tavLst>
                                        <p:tav tm="0">
                                          <p:val>
                                            <p:fltVal val="0"/>
                                          </p:val>
                                        </p:tav>
                                        <p:tav tm="100000">
                                          <p:val>
                                            <p:strVal val="#ppt_w"/>
                                          </p:val>
                                        </p:tav>
                                      </p:tavLst>
                                    </p:anim>
                                    <p:anim calcmode="lin" valueType="num">
                                      <p:cBhvr>
                                        <p:cTn id="29" dur="500" fill="hold"/>
                                        <p:tgtEl>
                                          <p:spTgt spid="121872"/>
                                        </p:tgtEl>
                                        <p:attrNameLst>
                                          <p:attrName>ppt_h</p:attrName>
                                        </p:attrNameLst>
                                      </p:cBhvr>
                                      <p:tavLst>
                                        <p:tav tm="0">
                                          <p:val>
                                            <p:fltVal val="0"/>
                                          </p:val>
                                        </p:tav>
                                        <p:tav tm="100000">
                                          <p:val>
                                            <p:strVal val="#ppt_h"/>
                                          </p:val>
                                        </p:tav>
                                      </p:tavLst>
                                    </p:anim>
                                    <p:animEffect transition="in" filter="fade">
                                      <p:cBhvr>
                                        <p:cTn id="30" dur="500"/>
                                        <p:tgtEl>
                                          <p:spTgt spid="121872"/>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21860"/>
                                        </p:tgtEl>
                                        <p:attrNameLst>
                                          <p:attrName>style.visibility</p:attrName>
                                        </p:attrNameLst>
                                      </p:cBhvr>
                                      <p:to>
                                        <p:strVal val="visible"/>
                                      </p:to>
                                    </p:set>
                                    <p:anim calcmode="lin" valueType="num">
                                      <p:cBhvr additive="base">
                                        <p:cTn id="35" dur="500" fill="hold"/>
                                        <p:tgtEl>
                                          <p:spTgt spid="121860"/>
                                        </p:tgtEl>
                                        <p:attrNameLst>
                                          <p:attrName>ppt_x</p:attrName>
                                        </p:attrNameLst>
                                      </p:cBhvr>
                                      <p:tavLst>
                                        <p:tav tm="0">
                                          <p:val>
                                            <p:strVal val="#ppt_x"/>
                                          </p:val>
                                        </p:tav>
                                        <p:tav tm="100000">
                                          <p:val>
                                            <p:strVal val="#ppt_x"/>
                                          </p:val>
                                        </p:tav>
                                      </p:tavLst>
                                    </p:anim>
                                    <p:anim calcmode="lin" valueType="num">
                                      <p:cBhvr additive="base">
                                        <p:cTn id="36" dur="500" fill="hold"/>
                                        <p:tgtEl>
                                          <p:spTgt spid="121860"/>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21861"/>
                                        </p:tgtEl>
                                        <p:attrNameLst>
                                          <p:attrName>style.visibility</p:attrName>
                                        </p:attrNameLst>
                                      </p:cBhvr>
                                      <p:to>
                                        <p:strVal val="visible"/>
                                      </p:to>
                                    </p:set>
                                    <p:anim calcmode="lin" valueType="num">
                                      <p:cBhvr additive="base">
                                        <p:cTn id="39" dur="500" fill="hold"/>
                                        <p:tgtEl>
                                          <p:spTgt spid="121861"/>
                                        </p:tgtEl>
                                        <p:attrNameLst>
                                          <p:attrName>ppt_x</p:attrName>
                                        </p:attrNameLst>
                                      </p:cBhvr>
                                      <p:tavLst>
                                        <p:tav tm="0">
                                          <p:val>
                                            <p:strVal val="#ppt_x"/>
                                          </p:val>
                                        </p:tav>
                                        <p:tav tm="100000">
                                          <p:val>
                                            <p:strVal val="#ppt_x"/>
                                          </p:val>
                                        </p:tav>
                                      </p:tavLst>
                                    </p:anim>
                                    <p:anim calcmode="lin" valueType="num">
                                      <p:cBhvr additive="base">
                                        <p:cTn id="40" dur="500" fill="hold"/>
                                        <p:tgtEl>
                                          <p:spTgt spid="121861"/>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21862"/>
                                        </p:tgtEl>
                                        <p:attrNameLst>
                                          <p:attrName>style.visibility</p:attrName>
                                        </p:attrNameLst>
                                      </p:cBhvr>
                                      <p:to>
                                        <p:strVal val="visible"/>
                                      </p:to>
                                    </p:set>
                                    <p:anim calcmode="lin" valueType="num">
                                      <p:cBhvr additive="base">
                                        <p:cTn id="43" dur="500" fill="hold"/>
                                        <p:tgtEl>
                                          <p:spTgt spid="121862"/>
                                        </p:tgtEl>
                                        <p:attrNameLst>
                                          <p:attrName>ppt_x</p:attrName>
                                        </p:attrNameLst>
                                      </p:cBhvr>
                                      <p:tavLst>
                                        <p:tav tm="0">
                                          <p:val>
                                            <p:strVal val="#ppt_x"/>
                                          </p:val>
                                        </p:tav>
                                        <p:tav tm="100000">
                                          <p:val>
                                            <p:strVal val="#ppt_x"/>
                                          </p:val>
                                        </p:tav>
                                      </p:tavLst>
                                    </p:anim>
                                    <p:anim calcmode="lin" valueType="num">
                                      <p:cBhvr additive="base">
                                        <p:cTn id="44" dur="500" fill="hold"/>
                                        <p:tgtEl>
                                          <p:spTgt spid="121862"/>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21863"/>
                                        </p:tgtEl>
                                        <p:attrNameLst>
                                          <p:attrName>style.visibility</p:attrName>
                                        </p:attrNameLst>
                                      </p:cBhvr>
                                      <p:to>
                                        <p:strVal val="visible"/>
                                      </p:to>
                                    </p:set>
                                    <p:anim calcmode="lin" valueType="num">
                                      <p:cBhvr additive="base">
                                        <p:cTn id="47" dur="500" fill="hold"/>
                                        <p:tgtEl>
                                          <p:spTgt spid="121863"/>
                                        </p:tgtEl>
                                        <p:attrNameLst>
                                          <p:attrName>ppt_x</p:attrName>
                                        </p:attrNameLst>
                                      </p:cBhvr>
                                      <p:tavLst>
                                        <p:tav tm="0">
                                          <p:val>
                                            <p:strVal val="#ppt_x"/>
                                          </p:val>
                                        </p:tav>
                                        <p:tav tm="100000">
                                          <p:val>
                                            <p:strVal val="#ppt_x"/>
                                          </p:val>
                                        </p:tav>
                                      </p:tavLst>
                                    </p:anim>
                                    <p:anim calcmode="lin" valueType="num">
                                      <p:cBhvr additive="base">
                                        <p:cTn id="48" dur="500" fill="hold"/>
                                        <p:tgtEl>
                                          <p:spTgt spid="121863"/>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121864"/>
                                        </p:tgtEl>
                                        <p:attrNameLst>
                                          <p:attrName>style.visibility</p:attrName>
                                        </p:attrNameLst>
                                      </p:cBhvr>
                                      <p:to>
                                        <p:strVal val="visible"/>
                                      </p:to>
                                    </p:set>
                                    <p:anim calcmode="lin" valueType="num">
                                      <p:cBhvr additive="base">
                                        <p:cTn id="51" dur="500" fill="hold"/>
                                        <p:tgtEl>
                                          <p:spTgt spid="121864"/>
                                        </p:tgtEl>
                                        <p:attrNameLst>
                                          <p:attrName>ppt_x</p:attrName>
                                        </p:attrNameLst>
                                      </p:cBhvr>
                                      <p:tavLst>
                                        <p:tav tm="0">
                                          <p:val>
                                            <p:strVal val="#ppt_x"/>
                                          </p:val>
                                        </p:tav>
                                        <p:tav tm="100000">
                                          <p:val>
                                            <p:strVal val="#ppt_x"/>
                                          </p:val>
                                        </p:tav>
                                      </p:tavLst>
                                    </p:anim>
                                    <p:anim calcmode="lin" valueType="num">
                                      <p:cBhvr additive="base">
                                        <p:cTn id="52" dur="500" fill="hold"/>
                                        <p:tgtEl>
                                          <p:spTgt spid="121864"/>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121865"/>
                                        </p:tgtEl>
                                        <p:attrNameLst>
                                          <p:attrName>style.visibility</p:attrName>
                                        </p:attrNameLst>
                                      </p:cBhvr>
                                      <p:to>
                                        <p:strVal val="visible"/>
                                      </p:to>
                                    </p:set>
                                    <p:anim calcmode="lin" valueType="num">
                                      <p:cBhvr additive="base">
                                        <p:cTn id="55" dur="500" fill="hold"/>
                                        <p:tgtEl>
                                          <p:spTgt spid="121865"/>
                                        </p:tgtEl>
                                        <p:attrNameLst>
                                          <p:attrName>ppt_x</p:attrName>
                                        </p:attrNameLst>
                                      </p:cBhvr>
                                      <p:tavLst>
                                        <p:tav tm="0">
                                          <p:val>
                                            <p:strVal val="#ppt_x"/>
                                          </p:val>
                                        </p:tav>
                                        <p:tav tm="100000">
                                          <p:val>
                                            <p:strVal val="#ppt_x"/>
                                          </p:val>
                                        </p:tav>
                                      </p:tavLst>
                                    </p:anim>
                                    <p:anim calcmode="lin" valueType="num">
                                      <p:cBhvr additive="base">
                                        <p:cTn id="56" dur="500" fill="hold"/>
                                        <p:tgtEl>
                                          <p:spTgt spid="121865"/>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121866"/>
                                        </p:tgtEl>
                                        <p:attrNameLst>
                                          <p:attrName>style.visibility</p:attrName>
                                        </p:attrNameLst>
                                      </p:cBhvr>
                                      <p:to>
                                        <p:strVal val="visible"/>
                                      </p:to>
                                    </p:set>
                                    <p:anim calcmode="lin" valueType="num">
                                      <p:cBhvr additive="base">
                                        <p:cTn id="59" dur="500" fill="hold"/>
                                        <p:tgtEl>
                                          <p:spTgt spid="121866"/>
                                        </p:tgtEl>
                                        <p:attrNameLst>
                                          <p:attrName>ppt_x</p:attrName>
                                        </p:attrNameLst>
                                      </p:cBhvr>
                                      <p:tavLst>
                                        <p:tav tm="0">
                                          <p:val>
                                            <p:strVal val="#ppt_x"/>
                                          </p:val>
                                        </p:tav>
                                        <p:tav tm="100000">
                                          <p:val>
                                            <p:strVal val="#ppt_x"/>
                                          </p:val>
                                        </p:tav>
                                      </p:tavLst>
                                    </p:anim>
                                    <p:anim calcmode="lin" valueType="num">
                                      <p:cBhvr additive="base">
                                        <p:cTn id="60" dur="500" fill="hold"/>
                                        <p:tgtEl>
                                          <p:spTgt spid="121866"/>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0" presetClass="entr" presetSubtype="0" fill="hold" grpId="0" nodeType="clickEffect">
                                  <p:stCondLst>
                                    <p:cond delay="0"/>
                                  </p:stCondLst>
                                  <p:iterate type="lt">
                                    <p:tmPct val="10000"/>
                                  </p:iterate>
                                  <p:childTnLst>
                                    <p:set>
                                      <p:cBhvr>
                                        <p:cTn id="64" dur="1" fill="hold">
                                          <p:stCondLst>
                                            <p:cond delay="0"/>
                                          </p:stCondLst>
                                        </p:cTn>
                                        <p:tgtEl>
                                          <p:spTgt spid="121867"/>
                                        </p:tgtEl>
                                        <p:attrNameLst>
                                          <p:attrName>style.visibility</p:attrName>
                                        </p:attrNameLst>
                                      </p:cBhvr>
                                      <p:to>
                                        <p:strVal val="visible"/>
                                      </p:to>
                                    </p:set>
                                    <p:animEffect transition="in" filter="fade">
                                      <p:cBhvr>
                                        <p:cTn id="65" dur="1000"/>
                                        <p:tgtEl>
                                          <p:spTgt spid="121867"/>
                                        </p:tgtEl>
                                      </p:cBhvr>
                                    </p:animEffect>
                                    <p:anim calcmode="lin" valueType="num">
                                      <p:cBhvr>
                                        <p:cTn id="66" dur="1000" fill="hold"/>
                                        <p:tgtEl>
                                          <p:spTgt spid="121867"/>
                                        </p:tgtEl>
                                        <p:attrNameLst>
                                          <p:attrName>ppt_x</p:attrName>
                                        </p:attrNameLst>
                                      </p:cBhvr>
                                      <p:tavLst>
                                        <p:tav tm="0">
                                          <p:val>
                                            <p:strVal val="#ppt_x-.1"/>
                                          </p:val>
                                        </p:tav>
                                        <p:tav tm="100000">
                                          <p:val>
                                            <p:strVal val="#ppt_x"/>
                                          </p:val>
                                        </p:tav>
                                      </p:tavLst>
                                    </p:anim>
                                    <p:anim calcmode="lin" valueType="num">
                                      <p:cBhvr>
                                        <p:cTn id="67" dur="1000" fill="hold"/>
                                        <p:tgtEl>
                                          <p:spTgt spid="121867"/>
                                        </p:tgtEl>
                                        <p:attrNameLst>
                                          <p:attrName>ppt_y</p:attrName>
                                        </p:attrNameLst>
                                      </p:cBhvr>
                                      <p:tavLst>
                                        <p:tav tm="0">
                                          <p:val>
                                            <p:strVal val="#ppt_y"/>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40" presetClass="entr" presetSubtype="0" fill="hold" grpId="0" nodeType="clickEffect">
                                  <p:stCondLst>
                                    <p:cond delay="0"/>
                                  </p:stCondLst>
                                  <p:iterate type="lt">
                                    <p:tmPct val="10000"/>
                                  </p:iterate>
                                  <p:childTnLst>
                                    <p:set>
                                      <p:cBhvr>
                                        <p:cTn id="71" dur="1" fill="hold">
                                          <p:stCondLst>
                                            <p:cond delay="0"/>
                                          </p:stCondLst>
                                        </p:cTn>
                                        <p:tgtEl>
                                          <p:spTgt spid="121874"/>
                                        </p:tgtEl>
                                        <p:attrNameLst>
                                          <p:attrName>style.visibility</p:attrName>
                                        </p:attrNameLst>
                                      </p:cBhvr>
                                      <p:to>
                                        <p:strVal val="visible"/>
                                      </p:to>
                                    </p:set>
                                    <p:animEffect transition="in" filter="fade">
                                      <p:cBhvr>
                                        <p:cTn id="72" dur="1000"/>
                                        <p:tgtEl>
                                          <p:spTgt spid="121874"/>
                                        </p:tgtEl>
                                      </p:cBhvr>
                                    </p:animEffect>
                                    <p:anim calcmode="lin" valueType="num">
                                      <p:cBhvr>
                                        <p:cTn id="73" dur="1000" fill="hold"/>
                                        <p:tgtEl>
                                          <p:spTgt spid="121874"/>
                                        </p:tgtEl>
                                        <p:attrNameLst>
                                          <p:attrName>ppt_x</p:attrName>
                                        </p:attrNameLst>
                                      </p:cBhvr>
                                      <p:tavLst>
                                        <p:tav tm="0">
                                          <p:val>
                                            <p:strVal val="#ppt_x-.1"/>
                                          </p:val>
                                        </p:tav>
                                        <p:tav tm="100000">
                                          <p:val>
                                            <p:strVal val="#ppt_x"/>
                                          </p:val>
                                        </p:tav>
                                      </p:tavLst>
                                    </p:anim>
                                    <p:anim calcmode="lin" valueType="num">
                                      <p:cBhvr>
                                        <p:cTn id="74" dur="1000" fill="hold"/>
                                        <p:tgtEl>
                                          <p:spTgt spid="121874"/>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40" presetClass="entr" presetSubtype="0" fill="hold" grpId="0" nodeType="clickEffect">
                                  <p:stCondLst>
                                    <p:cond delay="0"/>
                                  </p:stCondLst>
                                  <p:iterate type="lt">
                                    <p:tmPct val="10000"/>
                                  </p:iterate>
                                  <p:childTnLst>
                                    <p:set>
                                      <p:cBhvr>
                                        <p:cTn id="78" dur="1" fill="hold">
                                          <p:stCondLst>
                                            <p:cond delay="0"/>
                                          </p:stCondLst>
                                        </p:cTn>
                                        <p:tgtEl>
                                          <p:spTgt spid="121875"/>
                                        </p:tgtEl>
                                        <p:attrNameLst>
                                          <p:attrName>style.visibility</p:attrName>
                                        </p:attrNameLst>
                                      </p:cBhvr>
                                      <p:to>
                                        <p:strVal val="visible"/>
                                      </p:to>
                                    </p:set>
                                    <p:animEffect transition="in" filter="fade">
                                      <p:cBhvr>
                                        <p:cTn id="79" dur="1000"/>
                                        <p:tgtEl>
                                          <p:spTgt spid="121875"/>
                                        </p:tgtEl>
                                      </p:cBhvr>
                                    </p:animEffect>
                                    <p:anim calcmode="lin" valueType="num">
                                      <p:cBhvr>
                                        <p:cTn id="80" dur="1000" fill="hold"/>
                                        <p:tgtEl>
                                          <p:spTgt spid="121875"/>
                                        </p:tgtEl>
                                        <p:attrNameLst>
                                          <p:attrName>ppt_x</p:attrName>
                                        </p:attrNameLst>
                                      </p:cBhvr>
                                      <p:tavLst>
                                        <p:tav tm="0">
                                          <p:val>
                                            <p:strVal val="#ppt_x-.1"/>
                                          </p:val>
                                        </p:tav>
                                        <p:tav tm="100000">
                                          <p:val>
                                            <p:strVal val="#ppt_x"/>
                                          </p:val>
                                        </p:tav>
                                      </p:tavLst>
                                    </p:anim>
                                    <p:anim calcmode="lin" valueType="num">
                                      <p:cBhvr>
                                        <p:cTn id="81" dur="1000" fill="hold"/>
                                        <p:tgtEl>
                                          <p:spTgt spid="12187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60" grpId="0" animBg="1"/>
      <p:bldP spid="121861" grpId="0"/>
      <p:bldP spid="121862" grpId="0" animBg="1"/>
      <p:bldP spid="121863" grpId="0" animBg="1"/>
      <p:bldP spid="121864" grpId="0"/>
      <p:bldP spid="121865" grpId="0"/>
      <p:bldP spid="121866" grpId="0"/>
      <p:bldP spid="121867" grpId="0"/>
      <p:bldP spid="121869" grpId="0"/>
      <p:bldP spid="121870" grpId="0"/>
      <p:bldP spid="121871" grpId="0"/>
      <p:bldP spid="121872" grpId="0"/>
      <p:bldP spid="121874" grpId="0"/>
      <p:bldP spid="12187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sz="4000" smtClean="0"/>
              <a:t>Density</a:t>
            </a:r>
          </a:p>
        </p:txBody>
      </p:sp>
      <p:sp>
        <p:nvSpPr>
          <p:cNvPr id="76803" name="Text Box 3"/>
          <p:cNvSpPr txBox="1">
            <a:spLocks noChangeArrowheads="1"/>
          </p:cNvSpPr>
          <p:nvPr/>
        </p:nvSpPr>
        <p:spPr bwMode="auto">
          <a:xfrm>
            <a:off x="898525" y="1436688"/>
            <a:ext cx="3662363" cy="1373187"/>
          </a:xfrm>
          <a:prstGeom prst="rect">
            <a:avLst/>
          </a:prstGeom>
          <a:noFill/>
          <a:ln w="9525">
            <a:noFill/>
            <a:miter lim="800000"/>
            <a:headEnd/>
            <a:tailEnd/>
          </a:ln>
          <a:effectLst/>
        </p:spPr>
        <p:txBody>
          <a:bodyPr wrap="none">
            <a:spAutoFit/>
          </a:bodyPr>
          <a:lstStyle/>
          <a:p>
            <a:pPr>
              <a:buFontTx/>
              <a:buChar char="•"/>
              <a:defRPr/>
            </a:pPr>
            <a:r>
              <a:rPr lang="en-US" sz="1400">
                <a:cs typeface="+mn-cs"/>
              </a:rPr>
              <a:t>  </a:t>
            </a:r>
            <a:r>
              <a:rPr lang="en-US" sz="2800">
                <a:cs typeface="+mn-cs"/>
              </a:rPr>
              <a:t>Density is an</a:t>
            </a:r>
          </a:p>
          <a:p>
            <a:pPr>
              <a:defRPr/>
            </a:pPr>
            <a:r>
              <a:rPr lang="en-US" sz="2800">
                <a:cs typeface="+mn-cs"/>
              </a:rPr>
              <a:t>  </a:t>
            </a:r>
            <a:r>
              <a:rPr lang="en-US" sz="2800" b="1">
                <a:solidFill>
                  <a:schemeClr val="accent2"/>
                </a:solidFill>
                <a:effectLst>
                  <a:outerShdw blurRad="38100" dist="38100" dir="2700000" algn="tl">
                    <a:srgbClr val="C0C0C0"/>
                  </a:outerShdw>
                </a:effectLst>
                <a:cs typeface="+mn-cs"/>
              </a:rPr>
              <a:t>INTENSIVE</a:t>
            </a:r>
            <a:r>
              <a:rPr lang="en-US" sz="2800">
                <a:cs typeface="+mn-cs"/>
              </a:rPr>
              <a:t> property</a:t>
            </a:r>
          </a:p>
          <a:p>
            <a:pPr>
              <a:defRPr/>
            </a:pPr>
            <a:r>
              <a:rPr lang="en-US" sz="2800">
                <a:cs typeface="+mn-cs"/>
              </a:rPr>
              <a:t>  of matter.</a:t>
            </a:r>
          </a:p>
        </p:txBody>
      </p:sp>
      <p:sp>
        <p:nvSpPr>
          <p:cNvPr id="76804" name="Text Box 4"/>
          <p:cNvSpPr txBox="1">
            <a:spLocks noChangeArrowheads="1"/>
          </p:cNvSpPr>
          <p:nvPr/>
        </p:nvSpPr>
        <p:spPr bwMode="auto">
          <a:xfrm>
            <a:off x="1508125" y="2782888"/>
            <a:ext cx="6727825" cy="1917700"/>
          </a:xfrm>
          <a:prstGeom prst="rect">
            <a:avLst/>
          </a:prstGeom>
          <a:noFill/>
          <a:ln w="9525">
            <a:noFill/>
            <a:miter lim="800000"/>
            <a:headEnd/>
            <a:tailEnd/>
          </a:ln>
        </p:spPr>
        <p:txBody>
          <a:bodyPr wrap="none">
            <a:spAutoFit/>
          </a:bodyPr>
          <a:lstStyle/>
          <a:p>
            <a:r>
              <a:rPr lang="en-US" sz="2400"/>
              <a:t>- does NOT depend </a:t>
            </a:r>
          </a:p>
          <a:p>
            <a:r>
              <a:rPr lang="en-US" sz="2400"/>
              <a:t>  on quantity of </a:t>
            </a:r>
          </a:p>
          <a:p>
            <a:r>
              <a:rPr lang="en-US" sz="2400"/>
              <a:t>  matter. </a:t>
            </a:r>
          </a:p>
          <a:p>
            <a:r>
              <a:rPr lang="en-US" sz="2400"/>
              <a:t>- color, melting point, boiling point, odor, density </a:t>
            </a:r>
          </a:p>
          <a:p>
            <a:endParaRPr lang="en-US" sz="2400"/>
          </a:p>
        </p:txBody>
      </p:sp>
      <p:sp>
        <p:nvSpPr>
          <p:cNvPr id="76805" name="Text Box 5"/>
          <p:cNvSpPr txBox="1">
            <a:spLocks noChangeArrowheads="1"/>
          </p:cNvSpPr>
          <p:nvPr/>
        </p:nvSpPr>
        <p:spPr bwMode="auto">
          <a:xfrm>
            <a:off x="873125" y="4418013"/>
            <a:ext cx="2486025" cy="1006475"/>
          </a:xfrm>
          <a:prstGeom prst="rect">
            <a:avLst/>
          </a:prstGeom>
          <a:noFill/>
          <a:ln w="9525">
            <a:noFill/>
            <a:miter lim="800000"/>
            <a:headEnd/>
            <a:tailEnd/>
          </a:ln>
          <a:effectLst/>
        </p:spPr>
        <p:txBody>
          <a:bodyPr wrap="none">
            <a:spAutoFit/>
          </a:bodyPr>
          <a:lstStyle/>
          <a:p>
            <a:pPr>
              <a:buFontTx/>
              <a:buChar char="•"/>
              <a:defRPr/>
            </a:pPr>
            <a:r>
              <a:rPr lang="en-US" sz="1400">
                <a:cs typeface="+mn-cs"/>
              </a:rPr>
              <a:t>  </a:t>
            </a:r>
            <a:r>
              <a:rPr lang="en-US" sz="2800">
                <a:cs typeface="+mn-cs"/>
              </a:rPr>
              <a:t>Contrast with</a:t>
            </a:r>
          </a:p>
          <a:p>
            <a:pPr>
              <a:defRPr/>
            </a:pPr>
            <a:r>
              <a:rPr lang="en-US" sz="2800">
                <a:cs typeface="+mn-cs"/>
              </a:rPr>
              <a:t>  </a:t>
            </a:r>
            <a:r>
              <a:rPr lang="en-US" sz="2800" b="1">
                <a:solidFill>
                  <a:schemeClr val="accent2"/>
                </a:solidFill>
                <a:effectLst>
                  <a:outerShdw blurRad="38100" dist="38100" dir="2700000" algn="tl">
                    <a:srgbClr val="C0C0C0"/>
                  </a:outerShdw>
                </a:effectLst>
                <a:cs typeface="+mn-cs"/>
              </a:rPr>
              <a:t>EXTENSIVE</a:t>
            </a:r>
            <a:r>
              <a:rPr lang="en-US" sz="3200">
                <a:cs typeface="+mn-cs"/>
              </a:rPr>
              <a:t> </a:t>
            </a:r>
          </a:p>
        </p:txBody>
      </p:sp>
      <p:sp>
        <p:nvSpPr>
          <p:cNvPr id="76806" name="Text Box 6"/>
          <p:cNvSpPr txBox="1">
            <a:spLocks noChangeArrowheads="1"/>
          </p:cNvSpPr>
          <p:nvPr/>
        </p:nvSpPr>
        <p:spPr bwMode="auto">
          <a:xfrm>
            <a:off x="1482725" y="5397500"/>
            <a:ext cx="6232525" cy="1187450"/>
          </a:xfrm>
          <a:prstGeom prst="rect">
            <a:avLst/>
          </a:prstGeom>
          <a:noFill/>
          <a:ln w="9525">
            <a:noFill/>
            <a:miter lim="800000"/>
            <a:headEnd/>
            <a:tailEnd/>
          </a:ln>
        </p:spPr>
        <p:txBody>
          <a:bodyPr>
            <a:spAutoFit/>
          </a:bodyPr>
          <a:lstStyle/>
          <a:p>
            <a:r>
              <a:rPr lang="en-US" sz="2400"/>
              <a:t>- depends on </a:t>
            </a:r>
          </a:p>
          <a:p>
            <a:r>
              <a:rPr lang="en-US" sz="2400"/>
              <a:t>  quantity of matter.</a:t>
            </a:r>
          </a:p>
          <a:p>
            <a:r>
              <a:rPr lang="en-US" sz="2400"/>
              <a:t>- mass, volume, heat content (calories)</a:t>
            </a:r>
          </a:p>
        </p:txBody>
      </p:sp>
      <p:grpSp>
        <p:nvGrpSpPr>
          <p:cNvPr id="2" name="Group 7"/>
          <p:cNvGrpSpPr>
            <a:grpSpLocks/>
          </p:cNvGrpSpPr>
          <p:nvPr/>
        </p:nvGrpSpPr>
        <p:grpSpPr bwMode="auto">
          <a:xfrm>
            <a:off x="5170488" y="3005138"/>
            <a:ext cx="1482725" cy="676275"/>
            <a:chOff x="3257" y="2013"/>
            <a:chExt cx="934" cy="426"/>
          </a:xfrm>
        </p:grpSpPr>
        <p:sp>
          <p:nvSpPr>
            <p:cNvPr id="3085" name="AutoShape 8"/>
            <p:cNvSpPr>
              <a:spLocks noChangeArrowheads="1"/>
            </p:cNvSpPr>
            <p:nvPr/>
          </p:nvSpPr>
          <p:spPr bwMode="auto">
            <a:xfrm>
              <a:off x="3257" y="2013"/>
              <a:ext cx="934" cy="426"/>
            </a:xfrm>
            <a:prstGeom prst="cube">
              <a:avLst>
                <a:gd name="adj" fmla="val 25000"/>
              </a:avLst>
            </a:prstGeom>
            <a:gradFill rotWithShape="1">
              <a:gsLst>
                <a:gs pos="0">
                  <a:srgbClr val="F8F8F8"/>
                </a:gs>
                <a:gs pos="100000">
                  <a:srgbClr val="E5E5E5"/>
                </a:gs>
              </a:gsLst>
              <a:lin ang="5400000" scaled="1"/>
            </a:gradFill>
            <a:ln w="9525">
              <a:solidFill>
                <a:schemeClr val="tx1"/>
              </a:solidFill>
              <a:miter lim="800000"/>
              <a:headEnd/>
              <a:tailEnd/>
            </a:ln>
          </p:spPr>
          <p:txBody>
            <a:bodyPr wrap="none" anchor="ctr"/>
            <a:lstStyle/>
            <a:p>
              <a:endParaRPr lang="en-US"/>
            </a:p>
          </p:txBody>
        </p:sp>
        <p:sp>
          <p:nvSpPr>
            <p:cNvPr id="3086" name="Text Box 9"/>
            <p:cNvSpPr txBox="1">
              <a:spLocks noChangeArrowheads="1"/>
            </p:cNvSpPr>
            <p:nvPr/>
          </p:nvSpPr>
          <p:spPr bwMode="auto">
            <a:xfrm>
              <a:off x="3369" y="2167"/>
              <a:ext cx="625" cy="192"/>
            </a:xfrm>
            <a:prstGeom prst="rect">
              <a:avLst/>
            </a:prstGeom>
            <a:noFill/>
            <a:ln w="9525">
              <a:noFill/>
              <a:miter lim="800000"/>
              <a:headEnd/>
              <a:tailEnd/>
            </a:ln>
          </p:spPr>
          <p:txBody>
            <a:bodyPr wrap="none">
              <a:spAutoFit/>
            </a:bodyPr>
            <a:lstStyle/>
            <a:p>
              <a:r>
                <a:rPr lang="en-US" sz="1400"/>
                <a:t>Styrofoam</a:t>
              </a:r>
            </a:p>
          </p:txBody>
        </p:sp>
      </p:grpSp>
      <p:grpSp>
        <p:nvGrpSpPr>
          <p:cNvPr id="3" name="Group 10"/>
          <p:cNvGrpSpPr>
            <a:grpSpLocks/>
          </p:cNvGrpSpPr>
          <p:nvPr/>
        </p:nvGrpSpPr>
        <p:grpSpPr bwMode="auto">
          <a:xfrm>
            <a:off x="7019925" y="2944813"/>
            <a:ext cx="1482725" cy="676275"/>
            <a:chOff x="4422" y="1975"/>
            <a:chExt cx="934" cy="426"/>
          </a:xfrm>
        </p:grpSpPr>
        <p:sp>
          <p:nvSpPr>
            <p:cNvPr id="3083" name="AutoShape 11"/>
            <p:cNvSpPr>
              <a:spLocks noChangeArrowheads="1"/>
            </p:cNvSpPr>
            <p:nvPr/>
          </p:nvSpPr>
          <p:spPr bwMode="auto">
            <a:xfrm>
              <a:off x="4422" y="1975"/>
              <a:ext cx="934" cy="426"/>
            </a:xfrm>
            <a:prstGeom prst="cube">
              <a:avLst>
                <a:gd name="adj" fmla="val 25000"/>
              </a:avLst>
            </a:prstGeom>
            <a:gradFill rotWithShape="1">
              <a:gsLst>
                <a:gs pos="0">
                  <a:srgbClr val="996633"/>
                </a:gs>
                <a:gs pos="100000">
                  <a:srgbClr val="472F18"/>
                </a:gs>
              </a:gsLst>
              <a:lin ang="5400000" scaled="1"/>
            </a:gradFill>
            <a:ln w="9525">
              <a:solidFill>
                <a:schemeClr val="tx1"/>
              </a:solidFill>
              <a:miter lim="800000"/>
              <a:headEnd/>
              <a:tailEnd/>
            </a:ln>
          </p:spPr>
          <p:txBody>
            <a:bodyPr wrap="none" anchor="ctr"/>
            <a:lstStyle/>
            <a:p>
              <a:endParaRPr lang="en-US"/>
            </a:p>
          </p:txBody>
        </p:sp>
        <p:sp>
          <p:nvSpPr>
            <p:cNvPr id="3084" name="Text Box 12"/>
            <p:cNvSpPr txBox="1">
              <a:spLocks noChangeArrowheads="1"/>
            </p:cNvSpPr>
            <p:nvPr/>
          </p:nvSpPr>
          <p:spPr bwMode="auto">
            <a:xfrm>
              <a:off x="4647" y="2146"/>
              <a:ext cx="365" cy="192"/>
            </a:xfrm>
            <a:prstGeom prst="rect">
              <a:avLst/>
            </a:prstGeom>
            <a:noFill/>
            <a:ln w="9525">
              <a:noFill/>
              <a:miter lim="800000"/>
              <a:headEnd/>
              <a:tailEnd/>
            </a:ln>
          </p:spPr>
          <p:txBody>
            <a:bodyPr wrap="none">
              <a:spAutoFit/>
            </a:bodyPr>
            <a:lstStyle/>
            <a:p>
              <a:r>
                <a:rPr lang="en-US" sz="1400"/>
                <a:t>Brick</a:t>
              </a:r>
            </a:p>
          </p:txBody>
        </p:sp>
      </p:grpSp>
      <p:sp>
        <p:nvSpPr>
          <p:cNvPr id="3081" name="Rectangle 13">
            <a:hlinkClick r:id="rId4" tooltip="Wikipedia - Intensive vs. Extensive"/>
          </p:cNvPr>
          <p:cNvSpPr>
            <a:spLocks noChangeArrowheads="1"/>
          </p:cNvSpPr>
          <p:nvPr/>
        </p:nvSpPr>
        <p:spPr bwMode="auto">
          <a:xfrm>
            <a:off x="1101725" y="1911350"/>
            <a:ext cx="1984375" cy="436563"/>
          </a:xfrm>
          <a:prstGeom prst="rect">
            <a:avLst/>
          </a:prstGeom>
          <a:noFill/>
          <a:ln w="9525">
            <a:noFill/>
            <a:miter lim="800000"/>
            <a:headEnd/>
            <a:tailEnd/>
          </a:ln>
        </p:spPr>
        <p:txBody>
          <a:bodyPr wrap="none" anchor="ctr"/>
          <a:lstStyle/>
          <a:p>
            <a:endParaRPr lang="en-US"/>
          </a:p>
        </p:txBody>
      </p:sp>
      <p:sp>
        <p:nvSpPr>
          <p:cNvPr id="3082" name="Rectangle 14">
            <a:hlinkClick r:id="rId5" tooltip="Wikipedia -  D E N S I T Y"/>
          </p:cNvPr>
          <p:cNvSpPr>
            <a:spLocks noChangeArrowheads="1"/>
          </p:cNvSpPr>
          <p:nvPr/>
        </p:nvSpPr>
        <p:spPr bwMode="auto">
          <a:xfrm>
            <a:off x="3625850" y="612775"/>
            <a:ext cx="1892300" cy="561975"/>
          </a:xfrm>
          <a:prstGeom prst="rect">
            <a:avLst/>
          </a:prstGeom>
          <a:noFill/>
          <a:ln w="9525">
            <a:noFill/>
            <a:miter lim="800000"/>
            <a:headEnd/>
            <a:tailEnd/>
          </a:ln>
        </p:spPr>
        <p:txBody>
          <a:bodyPr wrap="none" anchor="ctr"/>
          <a:lstStyle/>
          <a:p>
            <a:endParaRPr lang="en-US"/>
          </a:p>
        </p:txBody>
      </p:sp>
    </p:spTree>
  </p:cSld>
  <p:clrMapOvr>
    <a:overrideClrMapping bg1="lt1" tx1="dk1" bg2="lt2" tx2="dk2" accent1="accent1" accent2="accent2" accent3="accent3" accent4="accent4" accent5="accent5" accent6="accent6" hlink="hlink" folHlink="folHlink"/>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76804">
                                            <p:txEl>
                                              <p:pRg st="0" end="0"/>
                                            </p:txEl>
                                          </p:spTgt>
                                        </p:tgtEl>
                                        <p:attrNameLst>
                                          <p:attrName>style.visibility</p:attrName>
                                        </p:attrNameLst>
                                      </p:cBhvr>
                                      <p:to>
                                        <p:strVal val="visible"/>
                                      </p:to>
                                    </p:set>
                                    <p:anim calcmode="lin" valueType="num">
                                      <p:cBhvr>
                                        <p:cTn id="7" dur="1000" fill="hold"/>
                                        <p:tgtEl>
                                          <p:spTgt spid="76804">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76804">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76804">
                                            <p:txEl>
                                              <p:pRg st="0" end="0"/>
                                            </p:txEl>
                                          </p:spTgt>
                                        </p:tgtEl>
                                      </p:cBhvr>
                                    </p:animEffect>
                                  </p:childTnLst>
                                </p:cTn>
                              </p:par>
                              <p:par>
                                <p:cTn id="10" presetID="29" presetClass="entr" presetSubtype="0" fill="hold" nodeType="withEffect">
                                  <p:stCondLst>
                                    <p:cond delay="0"/>
                                  </p:stCondLst>
                                  <p:childTnLst>
                                    <p:set>
                                      <p:cBhvr>
                                        <p:cTn id="11" dur="1" fill="hold">
                                          <p:stCondLst>
                                            <p:cond delay="0"/>
                                          </p:stCondLst>
                                        </p:cTn>
                                        <p:tgtEl>
                                          <p:spTgt spid="76804">
                                            <p:txEl>
                                              <p:pRg st="1" end="1"/>
                                            </p:txEl>
                                          </p:spTgt>
                                        </p:tgtEl>
                                        <p:attrNameLst>
                                          <p:attrName>style.visibility</p:attrName>
                                        </p:attrNameLst>
                                      </p:cBhvr>
                                      <p:to>
                                        <p:strVal val="visible"/>
                                      </p:to>
                                    </p:set>
                                    <p:anim calcmode="lin" valueType="num">
                                      <p:cBhvr>
                                        <p:cTn id="12" dur="1000" fill="hold"/>
                                        <p:tgtEl>
                                          <p:spTgt spid="76804">
                                            <p:txEl>
                                              <p:pRg st="1" end="1"/>
                                            </p:txEl>
                                          </p:spTgt>
                                        </p:tgtEl>
                                        <p:attrNameLst>
                                          <p:attrName>ppt_x</p:attrName>
                                        </p:attrNameLst>
                                      </p:cBhvr>
                                      <p:tavLst>
                                        <p:tav tm="0">
                                          <p:val>
                                            <p:strVal val="#ppt_x-.2"/>
                                          </p:val>
                                        </p:tav>
                                        <p:tav tm="100000">
                                          <p:val>
                                            <p:strVal val="#ppt_x"/>
                                          </p:val>
                                        </p:tav>
                                      </p:tavLst>
                                    </p:anim>
                                    <p:anim calcmode="lin" valueType="num">
                                      <p:cBhvr>
                                        <p:cTn id="13" dur="1000" fill="hold"/>
                                        <p:tgtEl>
                                          <p:spTgt spid="76804">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76804">
                                            <p:txEl>
                                              <p:pRg st="1" end="1"/>
                                            </p:txEl>
                                          </p:spTgt>
                                        </p:tgtEl>
                                      </p:cBhvr>
                                    </p:animEffect>
                                  </p:childTnLst>
                                </p:cTn>
                              </p:par>
                              <p:par>
                                <p:cTn id="15" presetID="29" presetClass="entr" presetSubtype="0" fill="hold" nodeType="withEffect">
                                  <p:stCondLst>
                                    <p:cond delay="0"/>
                                  </p:stCondLst>
                                  <p:childTnLst>
                                    <p:set>
                                      <p:cBhvr>
                                        <p:cTn id="16" dur="1" fill="hold">
                                          <p:stCondLst>
                                            <p:cond delay="0"/>
                                          </p:stCondLst>
                                        </p:cTn>
                                        <p:tgtEl>
                                          <p:spTgt spid="76804">
                                            <p:txEl>
                                              <p:pRg st="2" end="2"/>
                                            </p:txEl>
                                          </p:spTgt>
                                        </p:tgtEl>
                                        <p:attrNameLst>
                                          <p:attrName>style.visibility</p:attrName>
                                        </p:attrNameLst>
                                      </p:cBhvr>
                                      <p:to>
                                        <p:strVal val="visible"/>
                                      </p:to>
                                    </p:set>
                                    <p:anim calcmode="lin" valueType="num">
                                      <p:cBhvr>
                                        <p:cTn id="17" dur="1000" fill="hold"/>
                                        <p:tgtEl>
                                          <p:spTgt spid="76804">
                                            <p:txEl>
                                              <p:pRg st="2" end="2"/>
                                            </p:txEl>
                                          </p:spTgt>
                                        </p:tgtEl>
                                        <p:attrNameLst>
                                          <p:attrName>ppt_x</p:attrName>
                                        </p:attrNameLst>
                                      </p:cBhvr>
                                      <p:tavLst>
                                        <p:tav tm="0">
                                          <p:val>
                                            <p:strVal val="#ppt_x-.2"/>
                                          </p:val>
                                        </p:tav>
                                        <p:tav tm="100000">
                                          <p:val>
                                            <p:strVal val="#ppt_x"/>
                                          </p:val>
                                        </p:tav>
                                      </p:tavLst>
                                    </p:anim>
                                    <p:anim calcmode="lin" valueType="num">
                                      <p:cBhvr>
                                        <p:cTn id="18" dur="1000" fill="hold"/>
                                        <p:tgtEl>
                                          <p:spTgt spid="76804">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9" dur="1000"/>
                                        <p:tgtEl>
                                          <p:spTgt spid="76804">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nodeType="clickEffect">
                                  <p:stCondLst>
                                    <p:cond delay="0"/>
                                  </p:stCondLst>
                                  <p:childTnLst>
                                    <p:set>
                                      <p:cBhvr>
                                        <p:cTn id="23" dur="1" fill="hold">
                                          <p:stCondLst>
                                            <p:cond delay="0"/>
                                          </p:stCondLst>
                                        </p:cTn>
                                        <p:tgtEl>
                                          <p:spTgt spid="76804">
                                            <p:txEl>
                                              <p:pRg st="3" end="3"/>
                                            </p:txEl>
                                          </p:spTgt>
                                        </p:tgtEl>
                                        <p:attrNameLst>
                                          <p:attrName>style.visibility</p:attrName>
                                        </p:attrNameLst>
                                      </p:cBhvr>
                                      <p:to>
                                        <p:strVal val="visible"/>
                                      </p:to>
                                    </p:set>
                                    <p:animEffect transition="in" filter="wipe(left)">
                                      <p:cBhvr>
                                        <p:cTn id="24" dur="5000"/>
                                        <p:tgtEl>
                                          <p:spTgt spid="76804">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3"/>
                                        </p:tgtEl>
                                        <p:attrNameLst>
                                          <p:attrName>style.visibility</p:attrName>
                                        </p:attrNameLst>
                                      </p:cBhvr>
                                      <p:to>
                                        <p:strVal val="visible"/>
                                      </p:to>
                                    </p:set>
                                    <p:animEffect transition="in" filter="wipe(down)">
                                      <p:cBhvr>
                                        <p:cTn id="29" dur="500"/>
                                        <p:tgtEl>
                                          <p:spTgt spid="3"/>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9" fill="hold" nodeType="clickEffect">
                                  <p:stCondLst>
                                    <p:cond delay="0"/>
                                  </p:stCondLst>
                                  <p:childTnLst>
                                    <p:set>
                                      <p:cBhvr>
                                        <p:cTn id="33" dur="1" fill="hold">
                                          <p:stCondLst>
                                            <p:cond delay="0"/>
                                          </p:stCondLst>
                                        </p:cTn>
                                        <p:tgtEl>
                                          <p:spTgt spid="2"/>
                                        </p:tgtEl>
                                        <p:attrNameLst>
                                          <p:attrName>style.visibility</p:attrName>
                                        </p:attrNameLst>
                                      </p:cBhvr>
                                      <p:to>
                                        <p:strVal val="visible"/>
                                      </p:to>
                                    </p:set>
                                    <p:anim calcmode="lin" valueType="num">
                                      <p:cBhvr additive="base">
                                        <p:cTn id="34" dur="500" fill="hold"/>
                                        <p:tgtEl>
                                          <p:spTgt spid="2"/>
                                        </p:tgtEl>
                                        <p:attrNameLst>
                                          <p:attrName>ppt_x</p:attrName>
                                        </p:attrNameLst>
                                      </p:cBhvr>
                                      <p:tavLst>
                                        <p:tav tm="0">
                                          <p:val>
                                            <p:strVal val="0-#ppt_w/2"/>
                                          </p:val>
                                        </p:tav>
                                        <p:tav tm="100000">
                                          <p:val>
                                            <p:strVal val="#ppt_x"/>
                                          </p:val>
                                        </p:tav>
                                      </p:tavLst>
                                    </p:anim>
                                    <p:anim calcmode="lin" valueType="num">
                                      <p:cBhvr additive="base">
                                        <p:cTn id="35"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76805"/>
                                        </p:tgtEl>
                                        <p:attrNameLst>
                                          <p:attrName>style.visibility</p:attrName>
                                        </p:attrNameLst>
                                      </p:cBhvr>
                                      <p:to>
                                        <p:strVal val="visible"/>
                                      </p:to>
                                    </p:set>
                                    <p:animEffect transition="in" filter="fade">
                                      <p:cBhvr>
                                        <p:cTn id="40" dur="1000"/>
                                        <p:tgtEl>
                                          <p:spTgt spid="76805"/>
                                        </p:tgtEl>
                                      </p:cBhvr>
                                    </p:animEffect>
                                    <p:anim calcmode="lin" valueType="num">
                                      <p:cBhvr>
                                        <p:cTn id="41" dur="1000" fill="hold"/>
                                        <p:tgtEl>
                                          <p:spTgt spid="76805"/>
                                        </p:tgtEl>
                                        <p:attrNameLst>
                                          <p:attrName>ppt_x</p:attrName>
                                        </p:attrNameLst>
                                      </p:cBhvr>
                                      <p:tavLst>
                                        <p:tav tm="0">
                                          <p:val>
                                            <p:strVal val="#ppt_x"/>
                                          </p:val>
                                        </p:tav>
                                        <p:tav tm="100000">
                                          <p:val>
                                            <p:strVal val="#ppt_x"/>
                                          </p:val>
                                        </p:tav>
                                      </p:tavLst>
                                    </p:anim>
                                    <p:anim calcmode="lin" valueType="num">
                                      <p:cBhvr>
                                        <p:cTn id="42" dur="1000" fill="hold"/>
                                        <p:tgtEl>
                                          <p:spTgt spid="76805"/>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7" presetClass="entr" presetSubtype="0" fill="hold" nodeType="clickEffect">
                                  <p:stCondLst>
                                    <p:cond delay="0"/>
                                  </p:stCondLst>
                                  <p:childTnLst>
                                    <p:set>
                                      <p:cBhvr>
                                        <p:cTn id="46" dur="1" fill="hold">
                                          <p:stCondLst>
                                            <p:cond delay="0"/>
                                          </p:stCondLst>
                                        </p:cTn>
                                        <p:tgtEl>
                                          <p:spTgt spid="76806">
                                            <p:txEl>
                                              <p:pRg st="0" end="0"/>
                                            </p:txEl>
                                          </p:spTgt>
                                        </p:tgtEl>
                                        <p:attrNameLst>
                                          <p:attrName>style.visibility</p:attrName>
                                        </p:attrNameLst>
                                      </p:cBhvr>
                                      <p:to>
                                        <p:strVal val="visible"/>
                                      </p:to>
                                    </p:set>
                                    <p:animEffect transition="in" filter="fade">
                                      <p:cBhvr>
                                        <p:cTn id="47" dur="1000"/>
                                        <p:tgtEl>
                                          <p:spTgt spid="76806">
                                            <p:txEl>
                                              <p:pRg st="0" end="0"/>
                                            </p:txEl>
                                          </p:spTgt>
                                        </p:tgtEl>
                                      </p:cBhvr>
                                    </p:animEffect>
                                    <p:anim calcmode="lin" valueType="num">
                                      <p:cBhvr>
                                        <p:cTn id="48" dur="1000" fill="hold"/>
                                        <p:tgtEl>
                                          <p:spTgt spid="76806">
                                            <p:txEl>
                                              <p:pRg st="0" end="0"/>
                                            </p:txEl>
                                          </p:spTgt>
                                        </p:tgtEl>
                                        <p:attrNameLst>
                                          <p:attrName>ppt_x</p:attrName>
                                        </p:attrNameLst>
                                      </p:cBhvr>
                                      <p:tavLst>
                                        <p:tav tm="0">
                                          <p:val>
                                            <p:strVal val="#ppt_x"/>
                                          </p:val>
                                        </p:tav>
                                        <p:tav tm="100000">
                                          <p:val>
                                            <p:strVal val="#ppt_x"/>
                                          </p:val>
                                        </p:tav>
                                      </p:tavLst>
                                    </p:anim>
                                    <p:anim calcmode="lin" valueType="num">
                                      <p:cBhvr>
                                        <p:cTn id="49" dur="1000" fill="hold"/>
                                        <p:tgtEl>
                                          <p:spTgt spid="76806">
                                            <p:txEl>
                                              <p:pRg st="0" end="0"/>
                                            </p:txEl>
                                          </p:spTgt>
                                        </p:tgtEl>
                                        <p:attrNameLst>
                                          <p:attrName>ppt_y</p:attrName>
                                        </p:attrNameLst>
                                      </p:cBhvr>
                                      <p:tavLst>
                                        <p:tav tm="0">
                                          <p:val>
                                            <p:strVal val="#ppt_y-.1"/>
                                          </p:val>
                                        </p:tav>
                                        <p:tav tm="100000">
                                          <p:val>
                                            <p:strVal val="#ppt_y"/>
                                          </p:val>
                                        </p:tav>
                                      </p:tavLst>
                                    </p:anim>
                                  </p:childTnLst>
                                </p:cTn>
                              </p:par>
                              <p:par>
                                <p:cTn id="50" presetID="47" presetClass="entr" presetSubtype="0" fill="hold" nodeType="withEffect">
                                  <p:stCondLst>
                                    <p:cond delay="0"/>
                                  </p:stCondLst>
                                  <p:childTnLst>
                                    <p:set>
                                      <p:cBhvr>
                                        <p:cTn id="51" dur="1" fill="hold">
                                          <p:stCondLst>
                                            <p:cond delay="0"/>
                                          </p:stCondLst>
                                        </p:cTn>
                                        <p:tgtEl>
                                          <p:spTgt spid="76806">
                                            <p:txEl>
                                              <p:pRg st="1" end="1"/>
                                            </p:txEl>
                                          </p:spTgt>
                                        </p:tgtEl>
                                        <p:attrNameLst>
                                          <p:attrName>style.visibility</p:attrName>
                                        </p:attrNameLst>
                                      </p:cBhvr>
                                      <p:to>
                                        <p:strVal val="visible"/>
                                      </p:to>
                                    </p:set>
                                    <p:animEffect transition="in" filter="fade">
                                      <p:cBhvr>
                                        <p:cTn id="52" dur="1000"/>
                                        <p:tgtEl>
                                          <p:spTgt spid="76806">
                                            <p:txEl>
                                              <p:pRg st="1" end="1"/>
                                            </p:txEl>
                                          </p:spTgt>
                                        </p:tgtEl>
                                      </p:cBhvr>
                                    </p:animEffect>
                                    <p:anim calcmode="lin" valueType="num">
                                      <p:cBhvr>
                                        <p:cTn id="53" dur="1000" fill="hold"/>
                                        <p:tgtEl>
                                          <p:spTgt spid="76806">
                                            <p:txEl>
                                              <p:pRg st="1" end="1"/>
                                            </p:txEl>
                                          </p:spTgt>
                                        </p:tgtEl>
                                        <p:attrNameLst>
                                          <p:attrName>ppt_x</p:attrName>
                                        </p:attrNameLst>
                                      </p:cBhvr>
                                      <p:tavLst>
                                        <p:tav tm="0">
                                          <p:val>
                                            <p:strVal val="#ppt_x"/>
                                          </p:val>
                                        </p:tav>
                                        <p:tav tm="100000">
                                          <p:val>
                                            <p:strVal val="#ppt_x"/>
                                          </p:val>
                                        </p:tav>
                                      </p:tavLst>
                                    </p:anim>
                                    <p:anim calcmode="lin" valueType="num">
                                      <p:cBhvr>
                                        <p:cTn id="54" dur="1000" fill="hold"/>
                                        <p:tgtEl>
                                          <p:spTgt spid="7680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47" presetClass="entr" presetSubtype="0" fill="hold" nodeType="clickEffect">
                                  <p:stCondLst>
                                    <p:cond delay="0"/>
                                  </p:stCondLst>
                                  <p:childTnLst>
                                    <p:set>
                                      <p:cBhvr>
                                        <p:cTn id="58" dur="1" fill="hold">
                                          <p:stCondLst>
                                            <p:cond delay="0"/>
                                          </p:stCondLst>
                                        </p:cTn>
                                        <p:tgtEl>
                                          <p:spTgt spid="76806">
                                            <p:txEl>
                                              <p:pRg st="2" end="2"/>
                                            </p:txEl>
                                          </p:spTgt>
                                        </p:tgtEl>
                                        <p:attrNameLst>
                                          <p:attrName>style.visibility</p:attrName>
                                        </p:attrNameLst>
                                      </p:cBhvr>
                                      <p:to>
                                        <p:strVal val="visible"/>
                                      </p:to>
                                    </p:set>
                                    <p:animEffect transition="in" filter="fade">
                                      <p:cBhvr>
                                        <p:cTn id="59" dur="1000"/>
                                        <p:tgtEl>
                                          <p:spTgt spid="76806">
                                            <p:txEl>
                                              <p:pRg st="2" end="2"/>
                                            </p:txEl>
                                          </p:spTgt>
                                        </p:tgtEl>
                                      </p:cBhvr>
                                    </p:animEffect>
                                    <p:anim calcmode="lin" valueType="num">
                                      <p:cBhvr>
                                        <p:cTn id="60" dur="1000" fill="hold"/>
                                        <p:tgtEl>
                                          <p:spTgt spid="76806">
                                            <p:txEl>
                                              <p:pRg st="2" end="2"/>
                                            </p:txEl>
                                          </p:spTgt>
                                        </p:tgtEl>
                                        <p:attrNameLst>
                                          <p:attrName>ppt_x</p:attrName>
                                        </p:attrNameLst>
                                      </p:cBhvr>
                                      <p:tavLst>
                                        <p:tav tm="0">
                                          <p:val>
                                            <p:strVal val="#ppt_x"/>
                                          </p:val>
                                        </p:tav>
                                        <p:tav tm="100000">
                                          <p:val>
                                            <p:strVal val="#ppt_x"/>
                                          </p:val>
                                        </p:tav>
                                      </p:tavLst>
                                    </p:anim>
                                    <p:anim calcmode="lin" valueType="num">
                                      <p:cBhvr>
                                        <p:cTn id="61" dur="1000" fill="hold"/>
                                        <p:tgtEl>
                                          <p:spTgt spid="7680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990600" y="4953000"/>
            <a:ext cx="7132638" cy="1000125"/>
          </a:xfrm>
          <a:prstGeom prst="rect">
            <a:avLst/>
          </a:prstGeom>
          <a:solidFill>
            <a:srgbClr val="EAEAEA"/>
          </a:solidFill>
          <a:ln w="9525">
            <a:noFill/>
            <a:miter lim="800000"/>
            <a:headEnd/>
            <a:tailEnd/>
          </a:ln>
        </p:spPr>
        <p:txBody>
          <a:bodyPr wrap="none" anchor="ctr"/>
          <a:lstStyle/>
          <a:p>
            <a:endParaRPr lang="en-US"/>
          </a:p>
        </p:txBody>
      </p:sp>
      <p:sp>
        <p:nvSpPr>
          <p:cNvPr id="4099" name="Rectangle 3"/>
          <p:cNvSpPr>
            <a:spLocks noGrp="1" noChangeArrowheads="1"/>
          </p:cNvSpPr>
          <p:nvPr>
            <p:ph type="title"/>
          </p:nvPr>
        </p:nvSpPr>
        <p:spPr/>
        <p:txBody>
          <a:bodyPr/>
          <a:lstStyle/>
          <a:p>
            <a:pPr eaLnBrk="1" hangingPunct="1"/>
            <a:r>
              <a:rPr lang="en-US" smtClean="0"/>
              <a:t>Properties of Matter</a:t>
            </a:r>
          </a:p>
        </p:txBody>
      </p:sp>
      <p:sp>
        <p:nvSpPr>
          <p:cNvPr id="4100" name="Rectangle 4"/>
          <p:cNvSpPr>
            <a:spLocks noChangeArrowheads="1"/>
          </p:cNvSpPr>
          <p:nvPr/>
        </p:nvSpPr>
        <p:spPr bwMode="auto">
          <a:xfrm>
            <a:off x="0" y="6626225"/>
            <a:ext cx="3381375" cy="214313"/>
          </a:xfrm>
          <a:prstGeom prst="rect">
            <a:avLst/>
          </a:prstGeom>
          <a:noFill/>
          <a:ln w="9525">
            <a:noFill/>
            <a:miter lim="800000"/>
            <a:headEnd/>
            <a:tailEnd/>
          </a:ln>
        </p:spPr>
        <p:txBody>
          <a:bodyPr wrap="none">
            <a:spAutoFit/>
          </a:bodyPr>
          <a:lstStyle/>
          <a:p>
            <a:r>
              <a:rPr lang="en-US" sz="800"/>
              <a:t>http://antoine.frostburg.edu/chem/senese/101/matter/slides/sld001.htm</a:t>
            </a:r>
          </a:p>
        </p:txBody>
      </p:sp>
      <p:grpSp>
        <p:nvGrpSpPr>
          <p:cNvPr id="4101" name="Group 5"/>
          <p:cNvGrpSpPr>
            <a:grpSpLocks/>
          </p:cNvGrpSpPr>
          <p:nvPr/>
        </p:nvGrpSpPr>
        <p:grpSpPr bwMode="auto">
          <a:xfrm>
            <a:off x="4294188" y="1881188"/>
            <a:ext cx="1670050" cy="1878012"/>
            <a:chOff x="702" y="936"/>
            <a:chExt cx="1052" cy="1183"/>
          </a:xfrm>
        </p:grpSpPr>
        <p:pic>
          <p:nvPicPr>
            <p:cNvPr id="4135" name="Picture 6" descr="salt separated into water"/>
            <p:cNvPicPr>
              <a:picLocks noChangeAspect="1" noChangeArrowheads="1"/>
            </p:cNvPicPr>
            <p:nvPr/>
          </p:nvPicPr>
          <p:blipFill>
            <a:blip r:embed="rId4" cstate="print"/>
            <a:srcRect l="5455" t="5527" r="74622" b="27750"/>
            <a:stretch>
              <a:fillRect/>
            </a:stretch>
          </p:blipFill>
          <p:spPr bwMode="auto">
            <a:xfrm>
              <a:off x="702" y="936"/>
              <a:ext cx="1052" cy="1183"/>
            </a:xfrm>
            <a:prstGeom prst="rect">
              <a:avLst/>
            </a:prstGeom>
            <a:noFill/>
            <a:ln w="9525">
              <a:noFill/>
              <a:miter lim="800000"/>
              <a:headEnd/>
              <a:tailEnd/>
            </a:ln>
          </p:spPr>
        </p:pic>
        <p:sp>
          <p:nvSpPr>
            <p:cNvPr id="78855" name="Rectangle 7"/>
            <p:cNvSpPr>
              <a:spLocks noChangeArrowheads="1"/>
            </p:cNvSpPr>
            <p:nvPr/>
          </p:nvSpPr>
          <p:spPr bwMode="auto">
            <a:xfrm>
              <a:off x="907" y="1414"/>
              <a:ext cx="741" cy="557"/>
            </a:xfrm>
            <a:prstGeom prst="rect">
              <a:avLst/>
            </a:prstGeom>
            <a:gradFill rotWithShape="1">
              <a:gsLst>
                <a:gs pos="0">
                  <a:schemeClr val="folHlink">
                    <a:alpha val="35001"/>
                  </a:schemeClr>
                </a:gs>
                <a:gs pos="50000">
                  <a:schemeClr val="bg1"/>
                </a:gs>
                <a:gs pos="100000">
                  <a:schemeClr val="folHlink">
                    <a:alpha val="35001"/>
                  </a:schemeClr>
                </a:gs>
              </a:gsLst>
              <a:lin ang="0" scaled="1"/>
            </a:gradFill>
            <a:ln w="9525">
              <a:noFill/>
              <a:miter lim="800000"/>
              <a:headEnd/>
              <a:tailEnd/>
            </a:ln>
            <a:effectLst/>
          </p:spPr>
          <p:txBody>
            <a:bodyPr wrap="none" anchor="ctr"/>
            <a:lstStyle/>
            <a:p>
              <a:pPr>
                <a:defRPr/>
              </a:pPr>
              <a:endParaRPr lang="en-US">
                <a:cs typeface="+mn-cs"/>
              </a:endParaRPr>
            </a:p>
          </p:txBody>
        </p:sp>
        <p:sp>
          <p:nvSpPr>
            <p:cNvPr id="4137" name="Oval 8"/>
            <p:cNvSpPr>
              <a:spLocks noChangeArrowheads="1"/>
            </p:cNvSpPr>
            <p:nvPr/>
          </p:nvSpPr>
          <p:spPr bwMode="auto">
            <a:xfrm>
              <a:off x="907" y="1307"/>
              <a:ext cx="741" cy="178"/>
            </a:xfrm>
            <a:prstGeom prst="ellipse">
              <a:avLst/>
            </a:prstGeom>
            <a:gradFill rotWithShape="1">
              <a:gsLst>
                <a:gs pos="0">
                  <a:schemeClr val="folHlink">
                    <a:alpha val="48000"/>
                  </a:schemeClr>
                </a:gs>
                <a:gs pos="100000">
                  <a:schemeClr val="bg1"/>
                </a:gs>
              </a:gsLst>
              <a:lin ang="5400000" scaled="1"/>
            </a:gradFill>
            <a:ln w="9525">
              <a:noFill/>
              <a:miter lim="800000"/>
              <a:headEnd/>
              <a:tailEnd/>
            </a:ln>
          </p:spPr>
          <p:txBody>
            <a:bodyPr wrap="none" anchor="ctr"/>
            <a:lstStyle/>
            <a:p>
              <a:endParaRPr lang="en-US"/>
            </a:p>
          </p:txBody>
        </p:sp>
        <p:sp>
          <p:nvSpPr>
            <p:cNvPr id="4138" name="Rectangle 9"/>
            <p:cNvSpPr>
              <a:spLocks noChangeArrowheads="1"/>
            </p:cNvSpPr>
            <p:nvPr/>
          </p:nvSpPr>
          <p:spPr bwMode="auto">
            <a:xfrm>
              <a:off x="1056" y="1485"/>
              <a:ext cx="392" cy="503"/>
            </a:xfrm>
            <a:prstGeom prst="rect">
              <a:avLst/>
            </a:prstGeom>
            <a:gradFill rotWithShape="1">
              <a:gsLst>
                <a:gs pos="0">
                  <a:srgbClr val="CDD9FF"/>
                </a:gs>
                <a:gs pos="50000">
                  <a:srgbClr val="D4D2E8"/>
                </a:gs>
                <a:gs pos="100000">
                  <a:srgbClr val="CDD9FF"/>
                </a:gs>
              </a:gsLst>
              <a:lin ang="0" scaled="1"/>
            </a:gradFill>
            <a:ln w="9525">
              <a:noFill/>
              <a:miter lim="800000"/>
              <a:headEnd/>
              <a:tailEnd/>
            </a:ln>
          </p:spPr>
          <p:txBody>
            <a:bodyPr wrap="none" anchor="ctr"/>
            <a:lstStyle/>
            <a:p>
              <a:endParaRPr lang="en-US"/>
            </a:p>
          </p:txBody>
        </p:sp>
        <p:sp>
          <p:nvSpPr>
            <p:cNvPr id="4139" name="Oval 10"/>
            <p:cNvSpPr>
              <a:spLocks noChangeArrowheads="1"/>
            </p:cNvSpPr>
            <p:nvPr/>
          </p:nvSpPr>
          <p:spPr bwMode="auto">
            <a:xfrm flipV="1">
              <a:off x="907" y="1895"/>
              <a:ext cx="741" cy="178"/>
            </a:xfrm>
            <a:prstGeom prst="ellipse">
              <a:avLst/>
            </a:prstGeom>
            <a:gradFill rotWithShape="1">
              <a:gsLst>
                <a:gs pos="0">
                  <a:schemeClr val="folHlink">
                    <a:alpha val="48000"/>
                  </a:schemeClr>
                </a:gs>
                <a:gs pos="100000">
                  <a:schemeClr val="bg1"/>
                </a:gs>
              </a:gsLst>
              <a:lin ang="5400000" scaled="1"/>
            </a:gradFill>
            <a:ln w="9525">
              <a:noFill/>
              <a:miter lim="800000"/>
              <a:headEnd/>
              <a:tailEnd/>
            </a:ln>
          </p:spPr>
          <p:txBody>
            <a:bodyPr wrap="none" anchor="ctr"/>
            <a:lstStyle/>
            <a:p>
              <a:endParaRPr lang="en-US"/>
            </a:p>
          </p:txBody>
        </p:sp>
        <p:grpSp>
          <p:nvGrpSpPr>
            <p:cNvPr id="4140" name="Group 11"/>
            <p:cNvGrpSpPr>
              <a:grpSpLocks/>
            </p:cNvGrpSpPr>
            <p:nvPr/>
          </p:nvGrpSpPr>
          <p:grpSpPr bwMode="auto">
            <a:xfrm>
              <a:off x="1149" y="1454"/>
              <a:ext cx="461" cy="481"/>
              <a:chOff x="1151" y="1457"/>
              <a:chExt cx="461" cy="481"/>
            </a:xfrm>
          </p:grpSpPr>
          <p:sp>
            <p:nvSpPr>
              <p:cNvPr id="78860" name="Text Box 12"/>
              <p:cNvSpPr txBox="1">
                <a:spLocks noChangeArrowheads="1"/>
              </p:cNvSpPr>
              <p:nvPr/>
            </p:nvSpPr>
            <p:spPr bwMode="auto">
              <a:xfrm>
                <a:off x="1300" y="1457"/>
                <a:ext cx="312" cy="144"/>
              </a:xfrm>
              <a:prstGeom prst="rect">
                <a:avLst/>
              </a:prstGeom>
              <a:noFill/>
              <a:ln w="9525">
                <a:noFill/>
                <a:miter lim="800000"/>
                <a:headEnd/>
                <a:tailEnd/>
              </a:ln>
              <a:effectLst/>
            </p:spPr>
            <p:txBody>
              <a:bodyPr wrap="none">
                <a:spAutoFit/>
              </a:bodyPr>
              <a:lstStyle/>
              <a:p>
                <a:pPr>
                  <a:defRPr/>
                </a:pPr>
                <a:r>
                  <a:rPr lang="en-US" sz="900" b="1">
                    <a:solidFill>
                      <a:schemeClr val="bg1"/>
                    </a:solidFill>
                    <a:effectLst>
                      <a:outerShdw blurRad="38100" dist="38100" dir="2700000" algn="tl">
                        <a:srgbClr val="C0C0C0"/>
                      </a:outerShdw>
                    </a:effectLst>
                    <a:cs typeface="+mn-cs"/>
                  </a:rPr>
                  <a:t>Pyrex</a:t>
                </a:r>
              </a:p>
            </p:txBody>
          </p:sp>
          <p:sp>
            <p:nvSpPr>
              <p:cNvPr id="4142" name="AutoShape 13"/>
              <p:cNvSpPr>
                <a:spLocks noChangeArrowheads="1"/>
              </p:cNvSpPr>
              <p:nvPr/>
            </p:nvSpPr>
            <p:spPr bwMode="auto">
              <a:xfrm>
                <a:off x="1372" y="1594"/>
                <a:ext cx="171" cy="148"/>
              </a:xfrm>
              <a:prstGeom prst="hexagon">
                <a:avLst>
                  <a:gd name="adj" fmla="val 28885"/>
                  <a:gd name="vf" fmla="val 115470"/>
                </a:avLst>
              </a:prstGeom>
              <a:solidFill>
                <a:schemeClr val="bg1"/>
              </a:solidFill>
              <a:ln w="9525">
                <a:noFill/>
                <a:miter lim="800000"/>
                <a:headEnd/>
                <a:tailEnd/>
              </a:ln>
            </p:spPr>
            <p:txBody>
              <a:bodyPr wrap="none" anchor="ctr"/>
              <a:lstStyle/>
              <a:p>
                <a:endParaRPr lang="en-US"/>
              </a:p>
            </p:txBody>
          </p:sp>
          <p:sp>
            <p:nvSpPr>
              <p:cNvPr id="4143" name="Line 14"/>
              <p:cNvSpPr>
                <a:spLocks noChangeShapeType="1"/>
              </p:cNvSpPr>
              <p:nvPr/>
            </p:nvSpPr>
            <p:spPr bwMode="auto">
              <a:xfrm>
                <a:off x="1321" y="1571"/>
                <a:ext cx="0" cy="367"/>
              </a:xfrm>
              <a:prstGeom prst="line">
                <a:avLst/>
              </a:prstGeom>
              <a:noFill/>
              <a:ln w="12700">
                <a:solidFill>
                  <a:schemeClr val="bg1"/>
                </a:solidFill>
                <a:miter lim="800000"/>
                <a:headEnd/>
                <a:tailEnd/>
              </a:ln>
            </p:spPr>
            <p:txBody>
              <a:bodyPr wrap="none"/>
              <a:lstStyle/>
              <a:p>
                <a:endParaRPr lang="en-US"/>
              </a:p>
            </p:txBody>
          </p:sp>
          <p:sp>
            <p:nvSpPr>
              <p:cNvPr id="4144" name="Line 15"/>
              <p:cNvSpPr>
                <a:spLocks noChangeShapeType="1"/>
              </p:cNvSpPr>
              <p:nvPr/>
            </p:nvSpPr>
            <p:spPr bwMode="auto">
              <a:xfrm flipH="1">
                <a:off x="1151" y="1565"/>
                <a:ext cx="142" cy="0"/>
              </a:xfrm>
              <a:prstGeom prst="line">
                <a:avLst/>
              </a:prstGeom>
              <a:noFill/>
              <a:ln w="12700">
                <a:solidFill>
                  <a:schemeClr val="bg1"/>
                </a:solidFill>
                <a:miter lim="800000"/>
                <a:headEnd/>
                <a:tailEnd/>
              </a:ln>
            </p:spPr>
            <p:txBody>
              <a:bodyPr wrap="none"/>
              <a:lstStyle/>
              <a:p>
                <a:endParaRPr lang="en-US"/>
              </a:p>
            </p:txBody>
          </p:sp>
          <p:sp>
            <p:nvSpPr>
              <p:cNvPr id="4145" name="Line 16"/>
              <p:cNvSpPr>
                <a:spLocks noChangeShapeType="1"/>
              </p:cNvSpPr>
              <p:nvPr/>
            </p:nvSpPr>
            <p:spPr bwMode="auto">
              <a:xfrm flipH="1">
                <a:off x="1151" y="1645"/>
                <a:ext cx="142" cy="0"/>
              </a:xfrm>
              <a:prstGeom prst="line">
                <a:avLst/>
              </a:prstGeom>
              <a:noFill/>
              <a:ln w="12700">
                <a:solidFill>
                  <a:schemeClr val="bg1"/>
                </a:solidFill>
                <a:miter lim="800000"/>
                <a:headEnd/>
                <a:tailEnd/>
              </a:ln>
            </p:spPr>
            <p:txBody>
              <a:bodyPr wrap="none"/>
              <a:lstStyle/>
              <a:p>
                <a:endParaRPr lang="en-US"/>
              </a:p>
            </p:txBody>
          </p:sp>
          <p:sp>
            <p:nvSpPr>
              <p:cNvPr id="4146" name="Line 17"/>
              <p:cNvSpPr>
                <a:spLocks noChangeShapeType="1"/>
              </p:cNvSpPr>
              <p:nvPr/>
            </p:nvSpPr>
            <p:spPr bwMode="auto">
              <a:xfrm flipH="1">
                <a:off x="1151" y="1717"/>
                <a:ext cx="142" cy="0"/>
              </a:xfrm>
              <a:prstGeom prst="line">
                <a:avLst/>
              </a:prstGeom>
              <a:noFill/>
              <a:ln w="12700">
                <a:solidFill>
                  <a:schemeClr val="bg1"/>
                </a:solidFill>
                <a:miter lim="800000"/>
                <a:headEnd/>
                <a:tailEnd/>
              </a:ln>
            </p:spPr>
            <p:txBody>
              <a:bodyPr wrap="none"/>
              <a:lstStyle/>
              <a:p>
                <a:endParaRPr lang="en-US"/>
              </a:p>
            </p:txBody>
          </p:sp>
          <p:sp>
            <p:nvSpPr>
              <p:cNvPr id="4147" name="Line 18"/>
              <p:cNvSpPr>
                <a:spLocks noChangeShapeType="1"/>
              </p:cNvSpPr>
              <p:nvPr/>
            </p:nvSpPr>
            <p:spPr bwMode="auto">
              <a:xfrm flipH="1">
                <a:off x="1151" y="1787"/>
                <a:ext cx="142" cy="0"/>
              </a:xfrm>
              <a:prstGeom prst="line">
                <a:avLst/>
              </a:prstGeom>
              <a:noFill/>
              <a:ln w="12700">
                <a:solidFill>
                  <a:schemeClr val="bg1"/>
                </a:solidFill>
                <a:miter lim="800000"/>
                <a:headEnd/>
                <a:tailEnd/>
              </a:ln>
            </p:spPr>
            <p:txBody>
              <a:bodyPr wrap="none"/>
              <a:lstStyle/>
              <a:p>
                <a:endParaRPr lang="en-US"/>
              </a:p>
            </p:txBody>
          </p:sp>
          <p:sp>
            <p:nvSpPr>
              <p:cNvPr id="4148" name="Line 19"/>
              <p:cNvSpPr>
                <a:spLocks noChangeShapeType="1"/>
              </p:cNvSpPr>
              <p:nvPr/>
            </p:nvSpPr>
            <p:spPr bwMode="auto">
              <a:xfrm flipH="1">
                <a:off x="1151" y="1857"/>
                <a:ext cx="142" cy="0"/>
              </a:xfrm>
              <a:prstGeom prst="line">
                <a:avLst/>
              </a:prstGeom>
              <a:noFill/>
              <a:ln w="12700">
                <a:solidFill>
                  <a:schemeClr val="bg1"/>
                </a:solidFill>
                <a:miter lim="800000"/>
                <a:headEnd/>
                <a:tailEnd/>
              </a:ln>
            </p:spPr>
            <p:txBody>
              <a:bodyPr wrap="none"/>
              <a:lstStyle/>
              <a:p>
                <a:endParaRPr lang="en-US"/>
              </a:p>
            </p:txBody>
          </p:sp>
          <p:sp>
            <p:nvSpPr>
              <p:cNvPr id="4149" name="Line 20"/>
              <p:cNvSpPr>
                <a:spLocks noChangeShapeType="1"/>
              </p:cNvSpPr>
              <p:nvPr/>
            </p:nvSpPr>
            <p:spPr bwMode="auto">
              <a:xfrm flipH="1">
                <a:off x="1151" y="1927"/>
                <a:ext cx="142" cy="0"/>
              </a:xfrm>
              <a:prstGeom prst="line">
                <a:avLst/>
              </a:prstGeom>
              <a:noFill/>
              <a:ln w="12700">
                <a:solidFill>
                  <a:schemeClr val="bg1"/>
                </a:solidFill>
                <a:miter lim="800000"/>
                <a:headEnd/>
                <a:tailEnd/>
              </a:ln>
            </p:spPr>
            <p:txBody>
              <a:bodyPr wrap="none"/>
              <a:lstStyle/>
              <a:p>
                <a:endParaRPr lang="en-US"/>
              </a:p>
            </p:txBody>
          </p:sp>
        </p:grpSp>
      </p:grpSp>
      <p:grpSp>
        <p:nvGrpSpPr>
          <p:cNvPr id="4102" name="Group 21"/>
          <p:cNvGrpSpPr>
            <a:grpSpLocks/>
          </p:cNvGrpSpPr>
          <p:nvPr/>
        </p:nvGrpSpPr>
        <p:grpSpPr bwMode="auto">
          <a:xfrm>
            <a:off x="6072188" y="1878013"/>
            <a:ext cx="1670050" cy="1878012"/>
            <a:chOff x="3170" y="1010"/>
            <a:chExt cx="1052" cy="1183"/>
          </a:xfrm>
        </p:grpSpPr>
        <p:pic>
          <p:nvPicPr>
            <p:cNvPr id="4120" name="Picture 22" descr="salt separated into water"/>
            <p:cNvPicPr>
              <a:picLocks noChangeAspect="1" noChangeArrowheads="1"/>
            </p:cNvPicPr>
            <p:nvPr/>
          </p:nvPicPr>
          <p:blipFill>
            <a:blip r:embed="rId4" cstate="print"/>
            <a:srcRect l="5455" t="5527" r="74622" b="27750"/>
            <a:stretch>
              <a:fillRect/>
            </a:stretch>
          </p:blipFill>
          <p:spPr bwMode="auto">
            <a:xfrm>
              <a:off x="3170" y="1010"/>
              <a:ext cx="1052" cy="1183"/>
            </a:xfrm>
            <a:prstGeom prst="rect">
              <a:avLst/>
            </a:prstGeom>
            <a:noFill/>
            <a:ln w="9525">
              <a:noFill/>
              <a:miter lim="800000"/>
              <a:headEnd/>
              <a:tailEnd/>
            </a:ln>
          </p:spPr>
        </p:pic>
        <p:sp>
          <p:nvSpPr>
            <p:cNvPr id="78871" name="Rectangle 23"/>
            <p:cNvSpPr>
              <a:spLocks noChangeArrowheads="1"/>
            </p:cNvSpPr>
            <p:nvPr/>
          </p:nvSpPr>
          <p:spPr bwMode="auto">
            <a:xfrm>
              <a:off x="3375" y="1854"/>
              <a:ext cx="741" cy="191"/>
            </a:xfrm>
            <a:prstGeom prst="rect">
              <a:avLst/>
            </a:prstGeom>
            <a:gradFill rotWithShape="1">
              <a:gsLst>
                <a:gs pos="0">
                  <a:schemeClr val="folHlink">
                    <a:alpha val="35001"/>
                  </a:schemeClr>
                </a:gs>
                <a:gs pos="50000">
                  <a:schemeClr val="bg1"/>
                </a:gs>
                <a:gs pos="100000">
                  <a:schemeClr val="folHlink">
                    <a:alpha val="35001"/>
                  </a:schemeClr>
                </a:gs>
              </a:gsLst>
              <a:lin ang="0" scaled="1"/>
            </a:gradFill>
            <a:ln w="9525">
              <a:noFill/>
              <a:miter lim="800000"/>
              <a:headEnd/>
              <a:tailEnd/>
            </a:ln>
            <a:effectLst/>
          </p:spPr>
          <p:txBody>
            <a:bodyPr wrap="none" anchor="ctr"/>
            <a:lstStyle/>
            <a:p>
              <a:pPr>
                <a:defRPr/>
              </a:pPr>
              <a:endParaRPr lang="en-US">
                <a:cs typeface="+mn-cs"/>
              </a:endParaRPr>
            </a:p>
          </p:txBody>
        </p:sp>
        <p:sp>
          <p:nvSpPr>
            <p:cNvPr id="4122" name="Rectangle 24"/>
            <p:cNvSpPr>
              <a:spLocks noChangeArrowheads="1"/>
            </p:cNvSpPr>
            <p:nvPr/>
          </p:nvSpPr>
          <p:spPr bwMode="auto">
            <a:xfrm>
              <a:off x="3524" y="1814"/>
              <a:ext cx="392" cy="248"/>
            </a:xfrm>
            <a:prstGeom prst="rect">
              <a:avLst/>
            </a:prstGeom>
            <a:gradFill rotWithShape="1">
              <a:gsLst>
                <a:gs pos="0">
                  <a:srgbClr val="CDD9FF"/>
                </a:gs>
                <a:gs pos="50000">
                  <a:srgbClr val="DDDDDD"/>
                </a:gs>
                <a:gs pos="100000">
                  <a:srgbClr val="CDD9FF"/>
                </a:gs>
              </a:gsLst>
              <a:lin ang="0" scaled="1"/>
            </a:gradFill>
            <a:ln w="9525">
              <a:noFill/>
              <a:miter lim="800000"/>
              <a:headEnd/>
              <a:tailEnd/>
            </a:ln>
          </p:spPr>
          <p:txBody>
            <a:bodyPr wrap="none" anchor="ctr"/>
            <a:lstStyle/>
            <a:p>
              <a:endParaRPr lang="en-US"/>
            </a:p>
          </p:txBody>
        </p:sp>
        <p:sp>
          <p:nvSpPr>
            <p:cNvPr id="4123" name="Oval 25"/>
            <p:cNvSpPr>
              <a:spLocks noChangeArrowheads="1"/>
            </p:cNvSpPr>
            <p:nvPr/>
          </p:nvSpPr>
          <p:spPr bwMode="auto">
            <a:xfrm>
              <a:off x="3375" y="1765"/>
              <a:ext cx="741" cy="178"/>
            </a:xfrm>
            <a:prstGeom prst="ellipse">
              <a:avLst/>
            </a:prstGeom>
            <a:gradFill rotWithShape="1">
              <a:gsLst>
                <a:gs pos="0">
                  <a:schemeClr val="folHlink">
                    <a:alpha val="48000"/>
                  </a:schemeClr>
                </a:gs>
                <a:gs pos="100000">
                  <a:schemeClr val="bg1"/>
                </a:gs>
              </a:gsLst>
              <a:lin ang="5400000" scaled="1"/>
            </a:gradFill>
            <a:ln w="9525">
              <a:noFill/>
              <a:miter lim="800000"/>
              <a:headEnd/>
              <a:tailEnd/>
            </a:ln>
          </p:spPr>
          <p:txBody>
            <a:bodyPr wrap="none" anchor="ctr"/>
            <a:lstStyle/>
            <a:p>
              <a:endParaRPr lang="en-US"/>
            </a:p>
          </p:txBody>
        </p:sp>
        <p:sp>
          <p:nvSpPr>
            <p:cNvPr id="4124" name="Oval 26"/>
            <p:cNvSpPr>
              <a:spLocks noChangeArrowheads="1"/>
            </p:cNvSpPr>
            <p:nvPr/>
          </p:nvSpPr>
          <p:spPr bwMode="auto">
            <a:xfrm flipV="1">
              <a:off x="3375" y="1969"/>
              <a:ext cx="741" cy="178"/>
            </a:xfrm>
            <a:prstGeom prst="ellipse">
              <a:avLst/>
            </a:prstGeom>
            <a:gradFill rotWithShape="1">
              <a:gsLst>
                <a:gs pos="0">
                  <a:schemeClr val="folHlink">
                    <a:alpha val="48000"/>
                  </a:schemeClr>
                </a:gs>
                <a:gs pos="100000">
                  <a:schemeClr val="bg1"/>
                </a:gs>
              </a:gsLst>
              <a:lin ang="5400000" scaled="1"/>
            </a:gradFill>
            <a:ln w="9525">
              <a:noFill/>
              <a:miter lim="800000"/>
              <a:headEnd/>
              <a:tailEnd/>
            </a:ln>
          </p:spPr>
          <p:txBody>
            <a:bodyPr wrap="none" anchor="ctr"/>
            <a:lstStyle/>
            <a:p>
              <a:endParaRPr lang="en-US"/>
            </a:p>
          </p:txBody>
        </p:sp>
        <p:grpSp>
          <p:nvGrpSpPr>
            <p:cNvPr id="4125" name="Group 27"/>
            <p:cNvGrpSpPr>
              <a:grpSpLocks/>
            </p:cNvGrpSpPr>
            <p:nvPr/>
          </p:nvGrpSpPr>
          <p:grpSpPr bwMode="auto">
            <a:xfrm>
              <a:off x="3617" y="1528"/>
              <a:ext cx="461" cy="481"/>
              <a:chOff x="1151" y="1457"/>
              <a:chExt cx="461" cy="481"/>
            </a:xfrm>
          </p:grpSpPr>
          <p:sp>
            <p:nvSpPr>
              <p:cNvPr id="78876" name="Text Box 28"/>
              <p:cNvSpPr txBox="1">
                <a:spLocks noChangeArrowheads="1"/>
              </p:cNvSpPr>
              <p:nvPr/>
            </p:nvSpPr>
            <p:spPr bwMode="auto">
              <a:xfrm>
                <a:off x="1300" y="1457"/>
                <a:ext cx="312" cy="144"/>
              </a:xfrm>
              <a:prstGeom prst="rect">
                <a:avLst/>
              </a:prstGeom>
              <a:noFill/>
              <a:ln w="9525">
                <a:noFill/>
                <a:miter lim="800000"/>
                <a:headEnd/>
                <a:tailEnd/>
              </a:ln>
              <a:effectLst/>
            </p:spPr>
            <p:txBody>
              <a:bodyPr wrap="none">
                <a:spAutoFit/>
              </a:bodyPr>
              <a:lstStyle/>
              <a:p>
                <a:pPr>
                  <a:defRPr/>
                </a:pPr>
                <a:r>
                  <a:rPr lang="en-US" sz="900" b="1">
                    <a:solidFill>
                      <a:schemeClr val="bg1"/>
                    </a:solidFill>
                    <a:effectLst>
                      <a:outerShdw blurRad="38100" dist="38100" dir="2700000" algn="tl">
                        <a:srgbClr val="C0C0C0"/>
                      </a:outerShdw>
                    </a:effectLst>
                    <a:cs typeface="+mn-cs"/>
                  </a:rPr>
                  <a:t>Pyrex</a:t>
                </a:r>
              </a:p>
            </p:txBody>
          </p:sp>
          <p:sp>
            <p:nvSpPr>
              <p:cNvPr id="4127" name="AutoShape 29"/>
              <p:cNvSpPr>
                <a:spLocks noChangeArrowheads="1"/>
              </p:cNvSpPr>
              <p:nvPr/>
            </p:nvSpPr>
            <p:spPr bwMode="auto">
              <a:xfrm>
                <a:off x="1372" y="1594"/>
                <a:ext cx="171" cy="148"/>
              </a:xfrm>
              <a:prstGeom prst="hexagon">
                <a:avLst>
                  <a:gd name="adj" fmla="val 28885"/>
                  <a:gd name="vf" fmla="val 115470"/>
                </a:avLst>
              </a:prstGeom>
              <a:solidFill>
                <a:schemeClr val="bg1"/>
              </a:solidFill>
              <a:ln w="9525">
                <a:noFill/>
                <a:miter lim="800000"/>
                <a:headEnd/>
                <a:tailEnd/>
              </a:ln>
            </p:spPr>
            <p:txBody>
              <a:bodyPr wrap="none" anchor="ctr"/>
              <a:lstStyle/>
              <a:p>
                <a:endParaRPr lang="en-US"/>
              </a:p>
            </p:txBody>
          </p:sp>
          <p:sp>
            <p:nvSpPr>
              <p:cNvPr id="4128" name="Line 30"/>
              <p:cNvSpPr>
                <a:spLocks noChangeShapeType="1"/>
              </p:cNvSpPr>
              <p:nvPr/>
            </p:nvSpPr>
            <p:spPr bwMode="auto">
              <a:xfrm>
                <a:off x="1321" y="1571"/>
                <a:ext cx="0" cy="367"/>
              </a:xfrm>
              <a:prstGeom prst="line">
                <a:avLst/>
              </a:prstGeom>
              <a:noFill/>
              <a:ln w="12700">
                <a:solidFill>
                  <a:schemeClr val="bg1"/>
                </a:solidFill>
                <a:miter lim="800000"/>
                <a:headEnd/>
                <a:tailEnd/>
              </a:ln>
            </p:spPr>
            <p:txBody>
              <a:bodyPr wrap="none"/>
              <a:lstStyle/>
              <a:p>
                <a:endParaRPr lang="en-US"/>
              </a:p>
            </p:txBody>
          </p:sp>
          <p:sp>
            <p:nvSpPr>
              <p:cNvPr id="4129" name="Line 31"/>
              <p:cNvSpPr>
                <a:spLocks noChangeShapeType="1"/>
              </p:cNvSpPr>
              <p:nvPr/>
            </p:nvSpPr>
            <p:spPr bwMode="auto">
              <a:xfrm flipH="1">
                <a:off x="1151" y="1565"/>
                <a:ext cx="142" cy="0"/>
              </a:xfrm>
              <a:prstGeom prst="line">
                <a:avLst/>
              </a:prstGeom>
              <a:noFill/>
              <a:ln w="12700">
                <a:solidFill>
                  <a:schemeClr val="bg1"/>
                </a:solidFill>
                <a:miter lim="800000"/>
                <a:headEnd/>
                <a:tailEnd/>
              </a:ln>
            </p:spPr>
            <p:txBody>
              <a:bodyPr wrap="none"/>
              <a:lstStyle/>
              <a:p>
                <a:endParaRPr lang="en-US"/>
              </a:p>
            </p:txBody>
          </p:sp>
          <p:sp>
            <p:nvSpPr>
              <p:cNvPr id="4130" name="Line 32"/>
              <p:cNvSpPr>
                <a:spLocks noChangeShapeType="1"/>
              </p:cNvSpPr>
              <p:nvPr/>
            </p:nvSpPr>
            <p:spPr bwMode="auto">
              <a:xfrm flipH="1">
                <a:off x="1151" y="1645"/>
                <a:ext cx="142" cy="0"/>
              </a:xfrm>
              <a:prstGeom prst="line">
                <a:avLst/>
              </a:prstGeom>
              <a:noFill/>
              <a:ln w="12700">
                <a:solidFill>
                  <a:schemeClr val="bg1"/>
                </a:solidFill>
                <a:miter lim="800000"/>
                <a:headEnd/>
                <a:tailEnd/>
              </a:ln>
            </p:spPr>
            <p:txBody>
              <a:bodyPr wrap="none"/>
              <a:lstStyle/>
              <a:p>
                <a:endParaRPr lang="en-US"/>
              </a:p>
            </p:txBody>
          </p:sp>
          <p:sp>
            <p:nvSpPr>
              <p:cNvPr id="4131" name="Line 33"/>
              <p:cNvSpPr>
                <a:spLocks noChangeShapeType="1"/>
              </p:cNvSpPr>
              <p:nvPr/>
            </p:nvSpPr>
            <p:spPr bwMode="auto">
              <a:xfrm flipH="1">
                <a:off x="1151" y="1717"/>
                <a:ext cx="142" cy="0"/>
              </a:xfrm>
              <a:prstGeom prst="line">
                <a:avLst/>
              </a:prstGeom>
              <a:noFill/>
              <a:ln w="12700">
                <a:solidFill>
                  <a:schemeClr val="bg1"/>
                </a:solidFill>
                <a:miter lim="800000"/>
                <a:headEnd/>
                <a:tailEnd/>
              </a:ln>
            </p:spPr>
            <p:txBody>
              <a:bodyPr wrap="none"/>
              <a:lstStyle/>
              <a:p>
                <a:endParaRPr lang="en-US"/>
              </a:p>
            </p:txBody>
          </p:sp>
          <p:sp>
            <p:nvSpPr>
              <p:cNvPr id="4132" name="Line 34"/>
              <p:cNvSpPr>
                <a:spLocks noChangeShapeType="1"/>
              </p:cNvSpPr>
              <p:nvPr/>
            </p:nvSpPr>
            <p:spPr bwMode="auto">
              <a:xfrm flipH="1">
                <a:off x="1151" y="1787"/>
                <a:ext cx="142" cy="0"/>
              </a:xfrm>
              <a:prstGeom prst="line">
                <a:avLst/>
              </a:prstGeom>
              <a:noFill/>
              <a:ln w="12700">
                <a:solidFill>
                  <a:schemeClr val="bg1"/>
                </a:solidFill>
                <a:miter lim="800000"/>
                <a:headEnd/>
                <a:tailEnd/>
              </a:ln>
            </p:spPr>
            <p:txBody>
              <a:bodyPr wrap="none"/>
              <a:lstStyle/>
              <a:p>
                <a:endParaRPr lang="en-US"/>
              </a:p>
            </p:txBody>
          </p:sp>
          <p:sp>
            <p:nvSpPr>
              <p:cNvPr id="4133" name="Line 35"/>
              <p:cNvSpPr>
                <a:spLocks noChangeShapeType="1"/>
              </p:cNvSpPr>
              <p:nvPr/>
            </p:nvSpPr>
            <p:spPr bwMode="auto">
              <a:xfrm flipH="1">
                <a:off x="1151" y="1857"/>
                <a:ext cx="142" cy="0"/>
              </a:xfrm>
              <a:prstGeom prst="line">
                <a:avLst/>
              </a:prstGeom>
              <a:noFill/>
              <a:ln w="12700">
                <a:solidFill>
                  <a:schemeClr val="bg1"/>
                </a:solidFill>
                <a:miter lim="800000"/>
                <a:headEnd/>
                <a:tailEnd/>
              </a:ln>
            </p:spPr>
            <p:txBody>
              <a:bodyPr wrap="none"/>
              <a:lstStyle/>
              <a:p>
                <a:endParaRPr lang="en-US"/>
              </a:p>
            </p:txBody>
          </p:sp>
          <p:sp>
            <p:nvSpPr>
              <p:cNvPr id="4134" name="Line 36"/>
              <p:cNvSpPr>
                <a:spLocks noChangeShapeType="1"/>
              </p:cNvSpPr>
              <p:nvPr/>
            </p:nvSpPr>
            <p:spPr bwMode="auto">
              <a:xfrm flipH="1">
                <a:off x="1151" y="1927"/>
                <a:ext cx="142" cy="0"/>
              </a:xfrm>
              <a:prstGeom prst="line">
                <a:avLst/>
              </a:prstGeom>
              <a:noFill/>
              <a:ln w="12700">
                <a:solidFill>
                  <a:schemeClr val="bg1"/>
                </a:solidFill>
                <a:miter lim="800000"/>
                <a:headEnd/>
                <a:tailEnd/>
              </a:ln>
            </p:spPr>
            <p:txBody>
              <a:bodyPr wrap="none"/>
              <a:lstStyle/>
              <a:p>
                <a:endParaRPr lang="en-US"/>
              </a:p>
            </p:txBody>
          </p:sp>
        </p:grpSp>
      </p:grpSp>
      <p:sp>
        <p:nvSpPr>
          <p:cNvPr id="4103" name="Oval 37"/>
          <p:cNvSpPr>
            <a:spLocks noChangeArrowheads="1"/>
          </p:cNvSpPr>
          <p:nvPr/>
        </p:nvSpPr>
        <p:spPr bwMode="auto">
          <a:xfrm>
            <a:off x="6397625" y="2454275"/>
            <a:ext cx="1176338" cy="282575"/>
          </a:xfrm>
          <a:prstGeom prst="ellipse">
            <a:avLst/>
          </a:prstGeom>
          <a:gradFill rotWithShape="1">
            <a:gsLst>
              <a:gs pos="0">
                <a:srgbClr val="DDDDDD">
                  <a:alpha val="48000"/>
                </a:srgbClr>
              </a:gs>
              <a:gs pos="100000">
                <a:schemeClr val="bg1"/>
              </a:gs>
            </a:gsLst>
            <a:lin ang="5400000" scaled="1"/>
          </a:gradFill>
          <a:ln w="3175">
            <a:solidFill>
              <a:srgbClr val="DDDDDD"/>
            </a:solidFill>
            <a:miter lim="800000"/>
            <a:headEnd/>
            <a:tailEnd/>
          </a:ln>
        </p:spPr>
        <p:txBody>
          <a:bodyPr wrap="none" anchor="ctr"/>
          <a:lstStyle/>
          <a:p>
            <a:endParaRPr lang="en-US"/>
          </a:p>
        </p:txBody>
      </p:sp>
      <p:sp>
        <p:nvSpPr>
          <p:cNvPr id="4104" name="Rectangle 38"/>
          <p:cNvSpPr>
            <a:spLocks noChangeArrowheads="1"/>
          </p:cNvSpPr>
          <p:nvPr/>
        </p:nvSpPr>
        <p:spPr bwMode="auto">
          <a:xfrm>
            <a:off x="990600" y="3922713"/>
            <a:ext cx="7132638" cy="2030412"/>
          </a:xfrm>
          <a:prstGeom prst="rect">
            <a:avLst/>
          </a:prstGeom>
          <a:noFill/>
          <a:ln w="15875">
            <a:solidFill>
              <a:schemeClr val="tx1"/>
            </a:solidFill>
            <a:miter lim="800000"/>
            <a:headEnd/>
            <a:tailEnd/>
          </a:ln>
        </p:spPr>
        <p:txBody>
          <a:bodyPr wrap="none" anchor="ctr"/>
          <a:lstStyle/>
          <a:p>
            <a:endParaRPr lang="en-US"/>
          </a:p>
        </p:txBody>
      </p:sp>
      <p:sp>
        <p:nvSpPr>
          <p:cNvPr id="4105" name="Line 39"/>
          <p:cNvSpPr>
            <a:spLocks noChangeShapeType="1"/>
          </p:cNvSpPr>
          <p:nvPr/>
        </p:nvSpPr>
        <p:spPr bwMode="auto">
          <a:xfrm>
            <a:off x="990600" y="4953000"/>
            <a:ext cx="7132638" cy="0"/>
          </a:xfrm>
          <a:prstGeom prst="line">
            <a:avLst/>
          </a:prstGeom>
          <a:noFill/>
          <a:ln w="3175">
            <a:solidFill>
              <a:srgbClr val="C0C0C0"/>
            </a:solidFill>
            <a:miter lim="800000"/>
            <a:headEnd/>
            <a:tailEnd/>
          </a:ln>
        </p:spPr>
        <p:txBody>
          <a:bodyPr wrap="none"/>
          <a:lstStyle/>
          <a:p>
            <a:endParaRPr lang="en-US"/>
          </a:p>
        </p:txBody>
      </p:sp>
      <p:sp>
        <p:nvSpPr>
          <p:cNvPr id="4106" name="Text Box 40"/>
          <p:cNvSpPr txBox="1">
            <a:spLocks noChangeArrowheads="1"/>
          </p:cNvSpPr>
          <p:nvPr/>
        </p:nvSpPr>
        <p:spPr bwMode="auto">
          <a:xfrm>
            <a:off x="1289050" y="4090988"/>
            <a:ext cx="1439863" cy="701675"/>
          </a:xfrm>
          <a:prstGeom prst="rect">
            <a:avLst/>
          </a:prstGeom>
          <a:noFill/>
          <a:ln w="9525">
            <a:noFill/>
            <a:miter lim="800000"/>
            <a:headEnd/>
            <a:tailEnd/>
          </a:ln>
        </p:spPr>
        <p:txBody>
          <a:bodyPr wrap="none">
            <a:spAutoFit/>
          </a:bodyPr>
          <a:lstStyle/>
          <a:p>
            <a:r>
              <a:rPr lang="en-US" sz="2000" b="1"/>
              <a:t>Extensive</a:t>
            </a:r>
          </a:p>
          <a:p>
            <a:r>
              <a:rPr lang="en-US" sz="2000" b="1"/>
              <a:t>Properties</a:t>
            </a:r>
          </a:p>
        </p:txBody>
      </p:sp>
      <p:sp>
        <p:nvSpPr>
          <p:cNvPr id="4107" name="Text Box 41"/>
          <p:cNvSpPr txBox="1">
            <a:spLocks noChangeArrowheads="1"/>
          </p:cNvSpPr>
          <p:nvPr/>
        </p:nvSpPr>
        <p:spPr bwMode="auto">
          <a:xfrm>
            <a:off x="1289050" y="4995863"/>
            <a:ext cx="1439863" cy="701675"/>
          </a:xfrm>
          <a:prstGeom prst="rect">
            <a:avLst/>
          </a:prstGeom>
          <a:noFill/>
          <a:ln w="9525">
            <a:noFill/>
            <a:miter lim="800000"/>
            <a:headEnd/>
            <a:tailEnd/>
          </a:ln>
        </p:spPr>
        <p:txBody>
          <a:bodyPr wrap="none">
            <a:spAutoFit/>
          </a:bodyPr>
          <a:lstStyle/>
          <a:p>
            <a:r>
              <a:rPr lang="en-US" sz="2000" b="1"/>
              <a:t>Intensive</a:t>
            </a:r>
          </a:p>
          <a:p>
            <a:r>
              <a:rPr lang="en-US" sz="2000" b="1"/>
              <a:t>Properties</a:t>
            </a:r>
          </a:p>
        </p:txBody>
      </p:sp>
      <p:sp>
        <p:nvSpPr>
          <p:cNvPr id="4108" name="Rectangle 42"/>
          <p:cNvSpPr>
            <a:spLocks noChangeArrowheads="1"/>
          </p:cNvSpPr>
          <p:nvPr/>
        </p:nvSpPr>
        <p:spPr bwMode="auto">
          <a:xfrm>
            <a:off x="3038475" y="4167188"/>
            <a:ext cx="984250" cy="366712"/>
          </a:xfrm>
          <a:prstGeom prst="rect">
            <a:avLst/>
          </a:prstGeom>
          <a:noFill/>
          <a:ln w="9525">
            <a:noFill/>
            <a:miter lim="800000"/>
            <a:headEnd/>
            <a:tailEnd/>
          </a:ln>
        </p:spPr>
        <p:txBody>
          <a:bodyPr wrap="none">
            <a:spAutoFit/>
          </a:bodyPr>
          <a:lstStyle/>
          <a:p>
            <a:r>
              <a:rPr lang="en-US"/>
              <a:t>volume:</a:t>
            </a:r>
          </a:p>
        </p:txBody>
      </p:sp>
      <p:sp>
        <p:nvSpPr>
          <p:cNvPr id="4109" name="Rectangle 43"/>
          <p:cNvSpPr>
            <a:spLocks noChangeArrowheads="1"/>
          </p:cNvSpPr>
          <p:nvPr/>
        </p:nvSpPr>
        <p:spPr bwMode="auto">
          <a:xfrm>
            <a:off x="3038475" y="4454525"/>
            <a:ext cx="793750" cy="366713"/>
          </a:xfrm>
          <a:prstGeom prst="rect">
            <a:avLst/>
          </a:prstGeom>
          <a:noFill/>
          <a:ln w="9525">
            <a:noFill/>
            <a:miter lim="800000"/>
            <a:headEnd/>
            <a:tailEnd/>
          </a:ln>
        </p:spPr>
        <p:txBody>
          <a:bodyPr wrap="none">
            <a:spAutoFit/>
          </a:bodyPr>
          <a:lstStyle/>
          <a:p>
            <a:r>
              <a:rPr lang="en-US"/>
              <a:t>mass:</a:t>
            </a:r>
          </a:p>
        </p:txBody>
      </p:sp>
      <p:sp>
        <p:nvSpPr>
          <p:cNvPr id="4110" name="Rectangle 44"/>
          <p:cNvSpPr>
            <a:spLocks noChangeArrowheads="1"/>
          </p:cNvSpPr>
          <p:nvPr/>
        </p:nvSpPr>
        <p:spPr bwMode="auto">
          <a:xfrm>
            <a:off x="3038475" y="4995863"/>
            <a:ext cx="971550" cy="366712"/>
          </a:xfrm>
          <a:prstGeom prst="rect">
            <a:avLst/>
          </a:prstGeom>
          <a:noFill/>
          <a:ln w="9525">
            <a:noFill/>
            <a:miter lim="800000"/>
            <a:headEnd/>
            <a:tailEnd/>
          </a:ln>
        </p:spPr>
        <p:txBody>
          <a:bodyPr wrap="none">
            <a:spAutoFit/>
          </a:bodyPr>
          <a:lstStyle/>
          <a:p>
            <a:r>
              <a:rPr lang="en-US"/>
              <a:t>density:</a:t>
            </a:r>
          </a:p>
        </p:txBody>
      </p:sp>
      <p:sp>
        <p:nvSpPr>
          <p:cNvPr id="4111" name="Rectangle 45"/>
          <p:cNvSpPr>
            <a:spLocks noChangeArrowheads="1"/>
          </p:cNvSpPr>
          <p:nvPr/>
        </p:nvSpPr>
        <p:spPr bwMode="auto">
          <a:xfrm>
            <a:off x="3035300" y="5283200"/>
            <a:ext cx="1479550" cy="366713"/>
          </a:xfrm>
          <a:prstGeom prst="rect">
            <a:avLst/>
          </a:prstGeom>
          <a:noFill/>
          <a:ln w="9525">
            <a:noFill/>
            <a:miter lim="800000"/>
            <a:headEnd/>
            <a:tailEnd/>
          </a:ln>
        </p:spPr>
        <p:txBody>
          <a:bodyPr wrap="none">
            <a:spAutoFit/>
          </a:bodyPr>
          <a:lstStyle/>
          <a:p>
            <a:r>
              <a:rPr lang="en-US"/>
              <a:t>temperature:</a:t>
            </a:r>
          </a:p>
        </p:txBody>
      </p:sp>
      <p:sp>
        <p:nvSpPr>
          <p:cNvPr id="4112" name="Rectangle 46"/>
          <p:cNvSpPr>
            <a:spLocks noChangeArrowheads="1"/>
          </p:cNvSpPr>
          <p:nvPr/>
        </p:nvSpPr>
        <p:spPr bwMode="auto">
          <a:xfrm>
            <a:off x="4733925" y="4167188"/>
            <a:ext cx="946150" cy="366712"/>
          </a:xfrm>
          <a:prstGeom prst="rect">
            <a:avLst/>
          </a:prstGeom>
          <a:noFill/>
          <a:ln w="9525">
            <a:noFill/>
            <a:miter lim="800000"/>
            <a:headEnd/>
            <a:tailEnd/>
          </a:ln>
        </p:spPr>
        <p:txBody>
          <a:bodyPr wrap="none">
            <a:spAutoFit/>
          </a:bodyPr>
          <a:lstStyle/>
          <a:p>
            <a:r>
              <a:rPr lang="en-US"/>
              <a:t>100 mL</a:t>
            </a:r>
          </a:p>
        </p:txBody>
      </p:sp>
      <p:sp>
        <p:nvSpPr>
          <p:cNvPr id="4113" name="Rectangle 47"/>
          <p:cNvSpPr>
            <a:spLocks noChangeArrowheads="1"/>
          </p:cNvSpPr>
          <p:nvPr/>
        </p:nvSpPr>
        <p:spPr bwMode="auto">
          <a:xfrm>
            <a:off x="4733925" y="4454525"/>
            <a:ext cx="1200150" cy="366713"/>
          </a:xfrm>
          <a:prstGeom prst="rect">
            <a:avLst/>
          </a:prstGeom>
          <a:noFill/>
          <a:ln w="9525">
            <a:noFill/>
            <a:miter lim="800000"/>
            <a:headEnd/>
            <a:tailEnd/>
          </a:ln>
        </p:spPr>
        <p:txBody>
          <a:bodyPr wrap="none">
            <a:spAutoFit/>
          </a:bodyPr>
          <a:lstStyle/>
          <a:p>
            <a:r>
              <a:rPr lang="en-US"/>
              <a:t>99.9347 g</a:t>
            </a:r>
          </a:p>
        </p:txBody>
      </p:sp>
      <p:sp>
        <p:nvSpPr>
          <p:cNvPr id="4114" name="Rectangle 48"/>
          <p:cNvSpPr>
            <a:spLocks noChangeArrowheads="1"/>
          </p:cNvSpPr>
          <p:nvPr/>
        </p:nvSpPr>
        <p:spPr bwMode="auto">
          <a:xfrm>
            <a:off x="4733925" y="4995863"/>
            <a:ext cx="1327150" cy="366712"/>
          </a:xfrm>
          <a:prstGeom prst="rect">
            <a:avLst/>
          </a:prstGeom>
          <a:noFill/>
          <a:ln w="9525">
            <a:noFill/>
            <a:miter lim="800000"/>
            <a:headEnd/>
            <a:tailEnd/>
          </a:ln>
        </p:spPr>
        <p:txBody>
          <a:bodyPr wrap="none">
            <a:spAutoFit/>
          </a:bodyPr>
          <a:lstStyle/>
          <a:p>
            <a:r>
              <a:rPr lang="en-US"/>
              <a:t>0.999 g/mL</a:t>
            </a:r>
          </a:p>
        </p:txBody>
      </p:sp>
      <p:sp>
        <p:nvSpPr>
          <p:cNvPr id="4115" name="Rectangle 49"/>
          <p:cNvSpPr>
            <a:spLocks noChangeArrowheads="1"/>
          </p:cNvSpPr>
          <p:nvPr/>
        </p:nvSpPr>
        <p:spPr bwMode="auto">
          <a:xfrm>
            <a:off x="4730750" y="5283200"/>
            <a:ext cx="687388" cy="366713"/>
          </a:xfrm>
          <a:prstGeom prst="rect">
            <a:avLst/>
          </a:prstGeom>
          <a:noFill/>
          <a:ln w="9525">
            <a:noFill/>
            <a:miter lim="800000"/>
            <a:headEnd/>
            <a:tailEnd/>
          </a:ln>
        </p:spPr>
        <p:txBody>
          <a:bodyPr wrap="none">
            <a:spAutoFit/>
          </a:bodyPr>
          <a:lstStyle/>
          <a:p>
            <a:r>
              <a:rPr lang="en-US"/>
              <a:t>20</a:t>
            </a:r>
            <a:r>
              <a:rPr lang="en-US" baseline="30000"/>
              <a:t>o</a:t>
            </a:r>
            <a:r>
              <a:rPr lang="en-US"/>
              <a:t>C</a:t>
            </a:r>
          </a:p>
        </p:txBody>
      </p:sp>
      <p:sp>
        <p:nvSpPr>
          <p:cNvPr id="4116" name="Rectangle 50"/>
          <p:cNvSpPr>
            <a:spLocks noChangeArrowheads="1"/>
          </p:cNvSpPr>
          <p:nvPr/>
        </p:nvSpPr>
        <p:spPr bwMode="auto">
          <a:xfrm>
            <a:off x="6324600" y="4167188"/>
            <a:ext cx="819150" cy="366712"/>
          </a:xfrm>
          <a:prstGeom prst="rect">
            <a:avLst/>
          </a:prstGeom>
          <a:noFill/>
          <a:ln w="9525">
            <a:noFill/>
            <a:miter lim="800000"/>
            <a:headEnd/>
            <a:tailEnd/>
          </a:ln>
        </p:spPr>
        <p:txBody>
          <a:bodyPr wrap="none">
            <a:spAutoFit/>
          </a:bodyPr>
          <a:lstStyle/>
          <a:p>
            <a:r>
              <a:rPr lang="en-US"/>
              <a:t>15 mL</a:t>
            </a:r>
          </a:p>
        </p:txBody>
      </p:sp>
      <p:sp>
        <p:nvSpPr>
          <p:cNvPr id="4117" name="Rectangle 51"/>
          <p:cNvSpPr>
            <a:spLocks noChangeArrowheads="1"/>
          </p:cNvSpPr>
          <p:nvPr/>
        </p:nvSpPr>
        <p:spPr bwMode="auto">
          <a:xfrm>
            <a:off x="6324600" y="4454525"/>
            <a:ext cx="1200150" cy="366713"/>
          </a:xfrm>
          <a:prstGeom prst="rect">
            <a:avLst/>
          </a:prstGeom>
          <a:noFill/>
          <a:ln w="9525">
            <a:noFill/>
            <a:miter lim="800000"/>
            <a:headEnd/>
            <a:tailEnd/>
          </a:ln>
        </p:spPr>
        <p:txBody>
          <a:bodyPr wrap="none">
            <a:spAutoFit/>
          </a:bodyPr>
          <a:lstStyle/>
          <a:p>
            <a:r>
              <a:rPr lang="en-US"/>
              <a:t>14.9902 g</a:t>
            </a:r>
          </a:p>
        </p:txBody>
      </p:sp>
      <p:sp>
        <p:nvSpPr>
          <p:cNvPr id="4118" name="Rectangle 52"/>
          <p:cNvSpPr>
            <a:spLocks noChangeArrowheads="1"/>
          </p:cNvSpPr>
          <p:nvPr/>
        </p:nvSpPr>
        <p:spPr bwMode="auto">
          <a:xfrm>
            <a:off x="6324600" y="4995863"/>
            <a:ext cx="1327150" cy="366712"/>
          </a:xfrm>
          <a:prstGeom prst="rect">
            <a:avLst/>
          </a:prstGeom>
          <a:noFill/>
          <a:ln w="9525">
            <a:noFill/>
            <a:miter lim="800000"/>
            <a:headEnd/>
            <a:tailEnd/>
          </a:ln>
        </p:spPr>
        <p:txBody>
          <a:bodyPr wrap="none">
            <a:spAutoFit/>
          </a:bodyPr>
          <a:lstStyle/>
          <a:p>
            <a:r>
              <a:rPr lang="en-US"/>
              <a:t>0.999 g/mL</a:t>
            </a:r>
          </a:p>
        </p:txBody>
      </p:sp>
      <p:sp>
        <p:nvSpPr>
          <p:cNvPr id="4119" name="Rectangle 53"/>
          <p:cNvSpPr>
            <a:spLocks noChangeArrowheads="1"/>
          </p:cNvSpPr>
          <p:nvPr/>
        </p:nvSpPr>
        <p:spPr bwMode="auto">
          <a:xfrm>
            <a:off x="6321425" y="5283200"/>
            <a:ext cx="687388" cy="366713"/>
          </a:xfrm>
          <a:prstGeom prst="rect">
            <a:avLst/>
          </a:prstGeom>
          <a:noFill/>
          <a:ln w="9525">
            <a:noFill/>
            <a:miter lim="800000"/>
            <a:headEnd/>
            <a:tailEnd/>
          </a:ln>
        </p:spPr>
        <p:txBody>
          <a:bodyPr wrap="none">
            <a:spAutoFit/>
          </a:bodyPr>
          <a:lstStyle/>
          <a:p>
            <a:r>
              <a:rPr lang="en-US"/>
              <a:t>20</a:t>
            </a:r>
            <a:r>
              <a:rPr lang="en-US" baseline="30000"/>
              <a:t>o</a:t>
            </a:r>
            <a:r>
              <a:rPr lang="en-US"/>
              <a:t>C</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2"/>
          <p:cNvSpPr>
            <a:spLocks noChangeArrowheads="1"/>
          </p:cNvSpPr>
          <p:nvPr/>
        </p:nvSpPr>
        <p:spPr bwMode="auto">
          <a:xfrm>
            <a:off x="649288" y="5129213"/>
            <a:ext cx="2936875" cy="509587"/>
          </a:xfrm>
          <a:prstGeom prst="can">
            <a:avLst>
              <a:gd name="adj" fmla="val 50000"/>
            </a:avLst>
          </a:prstGeom>
          <a:solidFill>
            <a:srgbClr val="C0C0C0"/>
          </a:solidFill>
          <a:ln w="9525">
            <a:solidFill>
              <a:schemeClr val="tx1"/>
            </a:solidFill>
            <a:miter lim="800000"/>
            <a:headEnd/>
            <a:tailEnd/>
          </a:ln>
        </p:spPr>
        <p:txBody>
          <a:bodyPr wrap="none" anchor="ctr"/>
          <a:lstStyle/>
          <a:p>
            <a:endParaRPr lang="en-US"/>
          </a:p>
        </p:txBody>
      </p:sp>
      <p:sp>
        <p:nvSpPr>
          <p:cNvPr id="5123" name="AutoShape 3"/>
          <p:cNvSpPr>
            <a:spLocks noChangeArrowheads="1"/>
          </p:cNvSpPr>
          <p:nvPr/>
        </p:nvSpPr>
        <p:spPr bwMode="auto">
          <a:xfrm>
            <a:off x="1566863" y="4683125"/>
            <a:ext cx="1482725" cy="676275"/>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grpSp>
        <p:nvGrpSpPr>
          <p:cNvPr id="2" name="Group 4"/>
          <p:cNvGrpSpPr>
            <a:grpSpLocks/>
          </p:cNvGrpSpPr>
          <p:nvPr/>
        </p:nvGrpSpPr>
        <p:grpSpPr bwMode="auto">
          <a:xfrm>
            <a:off x="-573088" y="-315913"/>
            <a:ext cx="6176963" cy="5670551"/>
            <a:chOff x="-326" y="-213"/>
            <a:chExt cx="3891" cy="3572"/>
          </a:xfrm>
        </p:grpSpPr>
        <p:sp>
          <p:nvSpPr>
            <p:cNvPr id="5134" name="AutoShape 5"/>
            <p:cNvSpPr>
              <a:spLocks noChangeArrowheads="1"/>
            </p:cNvSpPr>
            <p:nvPr/>
          </p:nvSpPr>
          <p:spPr bwMode="auto">
            <a:xfrm>
              <a:off x="167" y="2883"/>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35" name="AutoShape 6"/>
            <p:cNvSpPr>
              <a:spLocks noChangeArrowheads="1"/>
            </p:cNvSpPr>
            <p:nvPr/>
          </p:nvSpPr>
          <p:spPr bwMode="auto">
            <a:xfrm>
              <a:off x="-326" y="2576"/>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36" name="AutoShape 7"/>
            <p:cNvSpPr>
              <a:spLocks noChangeArrowheads="1"/>
            </p:cNvSpPr>
            <p:nvPr/>
          </p:nvSpPr>
          <p:spPr bwMode="auto">
            <a:xfrm>
              <a:off x="1845" y="2933"/>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37" name="AutoShape 8"/>
            <p:cNvSpPr>
              <a:spLocks noChangeArrowheads="1"/>
            </p:cNvSpPr>
            <p:nvPr/>
          </p:nvSpPr>
          <p:spPr bwMode="auto">
            <a:xfrm>
              <a:off x="493" y="2620"/>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38" name="AutoShape 9"/>
            <p:cNvSpPr>
              <a:spLocks noChangeArrowheads="1"/>
            </p:cNvSpPr>
            <p:nvPr/>
          </p:nvSpPr>
          <p:spPr bwMode="auto">
            <a:xfrm>
              <a:off x="1313" y="2627"/>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39" name="AutoShape 10"/>
            <p:cNvSpPr>
              <a:spLocks noChangeArrowheads="1"/>
            </p:cNvSpPr>
            <p:nvPr/>
          </p:nvSpPr>
          <p:spPr bwMode="auto">
            <a:xfrm>
              <a:off x="2145" y="2607"/>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40" name="AutoShape 11"/>
            <p:cNvSpPr>
              <a:spLocks noChangeArrowheads="1"/>
            </p:cNvSpPr>
            <p:nvPr/>
          </p:nvSpPr>
          <p:spPr bwMode="auto">
            <a:xfrm>
              <a:off x="110" y="2295"/>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41" name="AutoShape 12"/>
            <p:cNvSpPr>
              <a:spLocks noChangeArrowheads="1"/>
            </p:cNvSpPr>
            <p:nvPr/>
          </p:nvSpPr>
          <p:spPr bwMode="auto">
            <a:xfrm>
              <a:off x="923" y="2300"/>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42" name="AutoShape 13"/>
            <p:cNvSpPr>
              <a:spLocks noChangeArrowheads="1"/>
            </p:cNvSpPr>
            <p:nvPr/>
          </p:nvSpPr>
          <p:spPr bwMode="auto">
            <a:xfrm>
              <a:off x="1748" y="2339"/>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43" name="AutoShape 14"/>
            <p:cNvSpPr>
              <a:spLocks noChangeArrowheads="1"/>
            </p:cNvSpPr>
            <p:nvPr/>
          </p:nvSpPr>
          <p:spPr bwMode="auto">
            <a:xfrm>
              <a:off x="2575" y="2333"/>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44" name="AutoShape 15"/>
            <p:cNvSpPr>
              <a:spLocks noChangeArrowheads="1"/>
            </p:cNvSpPr>
            <p:nvPr/>
          </p:nvSpPr>
          <p:spPr bwMode="auto">
            <a:xfrm>
              <a:off x="6" y="1925"/>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45" name="AutoShape 16"/>
            <p:cNvSpPr>
              <a:spLocks noChangeArrowheads="1"/>
            </p:cNvSpPr>
            <p:nvPr/>
          </p:nvSpPr>
          <p:spPr bwMode="auto">
            <a:xfrm>
              <a:off x="833" y="1923"/>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46" name="AutoShape 17"/>
            <p:cNvSpPr>
              <a:spLocks noChangeArrowheads="1"/>
            </p:cNvSpPr>
            <p:nvPr/>
          </p:nvSpPr>
          <p:spPr bwMode="auto">
            <a:xfrm>
              <a:off x="1665" y="2006"/>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47" name="AutoShape 18"/>
            <p:cNvSpPr>
              <a:spLocks noChangeArrowheads="1"/>
            </p:cNvSpPr>
            <p:nvPr/>
          </p:nvSpPr>
          <p:spPr bwMode="auto">
            <a:xfrm>
              <a:off x="2491" y="2090"/>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48" name="AutoShape 19"/>
            <p:cNvSpPr>
              <a:spLocks noChangeArrowheads="1"/>
            </p:cNvSpPr>
            <p:nvPr/>
          </p:nvSpPr>
          <p:spPr bwMode="auto">
            <a:xfrm>
              <a:off x="2631" y="1731"/>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49" name="AutoShape 20"/>
            <p:cNvSpPr>
              <a:spLocks noChangeArrowheads="1"/>
            </p:cNvSpPr>
            <p:nvPr/>
          </p:nvSpPr>
          <p:spPr bwMode="auto">
            <a:xfrm>
              <a:off x="122" y="1629"/>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50" name="AutoShape 21"/>
            <p:cNvSpPr>
              <a:spLocks noChangeArrowheads="1"/>
            </p:cNvSpPr>
            <p:nvPr/>
          </p:nvSpPr>
          <p:spPr bwMode="auto">
            <a:xfrm>
              <a:off x="705" y="1628"/>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51" name="AutoShape 22"/>
            <p:cNvSpPr>
              <a:spLocks noChangeArrowheads="1"/>
            </p:cNvSpPr>
            <p:nvPr/>
          </p:nvSpPr>
          <p:spPr bwMode="auto">
            <a:xfrm>
              <a:off x="1421" y="1633"/>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52" name="AutoShape 23"/>
            <p:cNvSpPr>
              <a:spLocks noChangeArrowheads="1"/>
            </p:cNvSpPr>
            <p:nvPr/>
          </p:nvSpPr>
          <p:spPr bwMode="auto">
            <a:xfrm>
              <a:off x="2247" y="1636"/>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53" name="AutoShape 24"/>
            <p:cNvSpPr>
              <a:spLocks noChangeArrowheads="1"/>
            </p:cNvSpPr>
            <p:nvPr/>
          </p:nvSpPr>
          <p:spPr bwMode="auto">
            <a:xfrm>
              <a:off x="416" y="1302"/>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54" name="AutoShape 25"/>
            <p:cNvSpPr>
              <a:spLocks noChangeArrowheads="1"/>
            </p:cNvSpPr>
            <p:nvPr/>
          </p:nvSpPr>
          <p:spPr bwMode="auto">
            <a:xfrm>
              <a:off x="1248" y="1315"/>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55" name="AutoShape 26"/>
            <p:cNvSpPr>
              <a:spLocks noChangeArrowheads="1"/>
            </p:cNvSpPr>
            <p:nvPr/>
          </p:nvSpPr>
          <p:spPr bwMode="auto">
            <a:xfrm>
              <a:off x="2087" y="1309"/>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56" name="AutoShape 27"/>
            <p:cNvSpPr>
              <a:spLocks noChangeArrowheads="1"/>
            </p:cNvSpPr>
            <p:nvPr/>
          </p:nvSpPr>
          <p:spPr bwMode="auto">
            <a:xfrm>
              <a:off x="698" y="976"/>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57" name="AutoShape 28"/>
            <p:cNvSpPr>
              <a:spLocks noChangeArrowheads="1"/>
            </p:cNvSpPr>
            <p:nvPr/>
          </p:nvSpPr>
          <p:spPr bwMode="auto">
            <a:xfrm>
              <a:off x="1518" y="995"/>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58" name="AutoShape 29"/>
            <p:cNvSpPr>
              <a:spLocks noChangeArrowheads="1"/>
            </p:cNvSpPr>
            <p:nvPr/>
          </p:nvSpPr>
          <p:spPr bwMode="auto">
            <a:xfrm>
              <a:off x="2356" y="989"/>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59" name="AutoShape 30"/>
            <p:cNvSpPr>
              <a:spLocks noChangeArrowheads="1"/>
            </p:cNvSpPr>
            <p:nvPr/>
          </p:nvSpPr>
          <p:spPr bwMode="auto">
            <a:xfrm>
              <a:off x="929" y="649"/>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60" name="AutoShape 31"/>
            <p:cNvSpPr>
              <a:spLocks noChangeArrowheads="1"/>
            </p:cNvSpPr>
            <p:nvPr/>
          </p:nvSpPr>
          <p:spPr bwMode="auto">
            <a:xfrm>
              <a:off x="1767" y="675"/>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61" name="AutoShape 32"/>
            <p:cNvSpPr>
              <a:spLocks noChangeArrowheads="1"/>
            </p:cNvSpPr>
            <p:nvPr/>
          </p:nvSpPr>
          <p:spPr bwMode="auto">
            <a:xfrm>
              <a:off x="2605" y="649"/>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62" name="AutoShape 33"/>
            <p:cNvSpPr>
              <a:spLocks noChangeArrowheads="1"/>
            </p:cNvSpPr>
            <p:nvPr/>
          </p:nvSpPr>
          <p:spPr bwMode="auto">
            <a:xfrm>
              <a:off x="698" y="335"/>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63" name="AutoShape 34"/>
            <p:cNvSpPr>
              <a:spLocks noChangeArrowheads="1"/>
            </p:cNvSpPr>
            <p:nvPr/>
          </p:nvSpPr>
          <p:spPr bwMode="auto">
            <a:xfrm>
              <a:off x="1523" y="329"/>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64" name="AutoShape 35"/>
            <p:cNvSpPr>
              <a:spLocks noChangeArrowheads="1"/>
            </p:cNvSpPr>
            <p:nvPr/>
          </p:nvSpPr>
          <p:spPr bwMode="auto">
            <a:xfrm>
              <a:off x="2343" y="368"/>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65" name="AutoShape 36"/>
            <p:cNvSpPr>
              <a:spLocks noChangeArrowheads="1"/>
            </p:cNvSpPr>
            <p:nvPr/>
          </p:nvSpPr>
          <p:spPr bwMode="auto">
            <a:xfrm>
              <a:off x="967" y="0"/>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66" name="AutoShape 37"/>
            <p:cNvSpPr>
              <a:spLocks noChangeArrowheads="1"/>
            </p:cNvSpPr>
            <p:nvPr/>
          </p:nvSpPr>
          <p:spPr bwMode="auto">
            <a:xfrm>
              <a:off x="1793" y="0"/>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67" name="AutoShape 38"/>
            <p:cNvSpPr>
              <a:spLocks noChangeArrowheads="1"/>
            </p:cNvSpPr>
            <p:nvPr/>
          </p:nvSpPr>
          <p:spPr bwMode="auto">
            <a:xfrm>
              <a:off x="2618" y="86"/>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sp>
          <p:nvSpPr>
            <p:cNvPr id="5168" name="AutoShape 39"/>
            <p:cNvSpPr>
              <a:spLocks noChangeArrowheads="1"/>
            </p:cNvSpPr>
            <p:nvPr/>
          </p:nvSpPr>
          <p:spPr bwMode="auto">
            <a:xfrm>
              <a:off x="2429" y="-213"/>
              <a:ext cx="934" cy="426"/>
            </a:xfrm>
            <a:prstGeom prst="cube">
              <a:avLst>
                <a:gd name="adj" fmla="val 25000"/>
              </a:avLst>
            </a:prstGeom>
            <a:gradFill rotWithShape="1">
              <a:gsLst>
                <a:gs pos="0">
                  <a:srgbClr val="F8F8F8"/>
                </a:gs>
                <a:gs pos="100000">
                  <a:srgbClr val="E5E5E5"/>
                </a:gs>
              </a:gsLst>
              <a:lin ang="5400000" scaled="1"/>
            </a:gradFill>
            <a:ln w="9525">
              <a:solidFill>
                <a:srgbClr val="000000"/>
              </a:solidFill>
              <a:miter lim="800000"/>
              <a:headEnd/>
              <a:tailEnd/>
            </a:ln>
          </p:spPr>
          <p:txBody>
            <a:bodyPr wrap="none" anchor="ctr"/>
            <a:lstStyle/>
            <a:p>
              <a:endParaRPr lang="en-US"/>
            </a:p>
          </p:txBody>
        </p:sp>
      </p:grpSp>
      <p:sp>
        <p:nvSpPr>
          <p:cNvPr id="5126" name="Text Box 41"/>
          <p:cNvSpPr txBox="1">
            <a:spLocks noChangeArrowheads="1"/>
          </p:cNvSpPr>
          <p:nvPr/>
        </p:nvSpPr>
        <p:spPr bwMode="auto">
          <a:xfrm>
            <a:off x="1539875" y="5348288"/>
            <a:ext cx="992188" cy="304800"/>
          </a:xfrm>
          <a:prstGeom prst="rect">
            <a:avLst/>
          </a:prstGeom>
          <a:noFill/>
          <a:ln w="9525">
            <a:noFill/>
            <a:miter lim="800000"/>
            <a:headEnd/>
            <a:tailEnd/>
          </a:ln>
        </p:spPr>
        <p:txBody>
          <a:bodyPr wrap="none">
            <a:spAutoFit/>
          </a:bodyPr>
          <a:lstStyle/>
          <a:p>
            <a:r>
              <a:rPr lang="en-US" sz="1400">
                <a:solidFill>
                  <a:srgbClr val="000000"/>
                </a:solidFill>
              </a:rPr>
              <a:t>Styrofoam</a:t>
            </a:r>
          </a:p>
        </p:txBody>
      </p:sp>
      <p:sp>
        <p:nvSpPr>
          <p:cNvPr id="5127" name="AutoShape 42"/>
          <p:cNvSpPr>
            <a:spLocks noChangeArrowheads="1"/>
          </p:cNvSpPr>
          <p:nvPr/>
        </p:nvSpPr>
        <p:spPr bwMode="auto">
          <a:xfrm>
            <a:off x="5722938" y="5135563"/>
            <a:ext cx="2936875" cy="509587"/>
          </a:xfrm>
          <a:prstGeom prst="can">
            <a:avLst>
              <a:gd name="adj" fmla="val 50000"/>
            </a:avLst>
          </a:prstGeom>
          <a:solidFill>
            <a:srgbClr val="C0C0C0"/>
          </a:solidFill>
          <a:ln w="9525">
            <a:solidFill>
              <a:schemeClr val="tx1"/>
            </a:solidFill>
            <a:miter lim="800000"/>
            <a:headEnd/>
            <a:tailEnd/>
          </a:ln>
        </p:spPr>
        <p:txBody>
          <a:bodyPr wrap="none" anchor="ctr"/>
          <a:lstStyle/>
          <a:p>
            <a:endParaRPr lang="en-US"/>
          </a:p>
        </p:txBody>
      </p:sp>
      <p:sp>
        <p:nvSpPr>
          <p:cNvPr id="5128" name="Text Box 43"/>
          <p:cNvSpPr txBox="1">
            <a:spLocks noChangeArrowheads="1"/>
          </p:cNvSpPr>
          <p:nvPr/>
        </p:nvSpPr>
        <p:spPr bwMode="auto">
          <a:xfrm>
            <a:off x="6889750" y="5348288"/>
            <a:ext cx="579438" cy="304800"/>
          </a:xfrm>
          <a:prstGeom prst="rect">
            <a:avLst/>
          </a:prstGeom>
          <a:noFill/>
          <a:ln w="9525">
            <a:noFill/>
            <a:miter lim="800000"/>
            <a:headEnd/>
            <a:tailEnd/>
          </a:ln>
        </p:spPr>
        <p:txBody>
          <a:bodyPr wrap="none">
            <a:spAutoFit/>
          </a:bodyPr>
          <a:lstStyle/>
          <a:p>
            <a:r>
              <a:rPr lang="en-US" sz="1400">
                <a:solidFill>
                  <a:srgbClr val="000000"/>
                </a:solidFill>
              </a:rPr>
              <a:t>Brick</a:t>
            </a:r>
          </a:p>
        </p:txBody>
      </p:sp>
      <p:sp>
        <p:nvSpPr>
          <p:cNvPr id="5129" name="AutoShape 44"/>
          <p:cNvSpPr>
            <a:spLocks noChangeArrowheads="1"/>
          </p:cNvSpPr>
          <p:nvPr/>
        </p:nvSpPr>
        <p:spPr bwMode="auto">
          <a:xfrm>
            <a:off x="6500813" y="4638675"/>
            <a:ext cx="1482725" cy="676275"/>
          </a:xfrm>
          <a:prstGeom prst="cube">
            <a:avLst>
              <a:gd name="adj" fmla="val 25000"/>
            </a:avLst>
          </a:prstGeom>
          <a:gradFill rotWithShape="1">
            <a:gsLst>
              <a:gs pos="0">
                <a:srgbClr val="996633"/>
              </a:gs>
              <a:gs pos="100000">
                <a:srgbClr val="472F18"/>
              </a:gs>
            </a:gsLst>
            <a:lin ang="5400000" scaled="1"/>
          </a:gradFill>
          <a:ln w="9525">
            <a:solidFill>
              <a:srgbClr val="000000"/>
            </a:solidFill>
            <a:miter lim="800000"/>
            <a:headEnd/>
            <a:tailEnd/>
          </a:ln>
        </p:spPr>
        <p:txBody>
          <a:bodyPr wrap="none" anchor="ctr"/>
          <a:lstStyle/>
          <a:p>
            <a:endParaRPr lang="en-US"/>
          </a:p>
        </p:txBody>
      </p:sp>
      <p:sp>
        <p:nvSpPr>
          <p:cNvPr id="5130" name="Freeform 45"/>
          <p:cNvSpPr>
            <a:spLocks/>
          </p:cNvSpPr>
          <p:nvPr/>
        </p:nvSpPr>
        <p:spPr bwMode="auto">
          <a:xfrm>
            <a:off x="1971675" y="5638800"/>
            <a:ext cx="5343525" cy="549275"/>
          </a:xfrm>
          <a:custGeom>
            <a:avLst/>
            <a:gdLst>
              <a:gd name="T0" fmla="*/ 0 w 3366"/>
              <a:gd name="T1" fmla="*/ 0 h 346"/>
              <a:gd name="T2" fmla="*/ 0 w 3366"/>
              <a:gd name="T3" fmla="*/ 339 h 346"/>
              <a:gd name="T4" fmla="*/ 3366 w 3366"/>
              <a:gd name="T5" fmla="*/ 346 h 346"/>
              <a:gd name="T6" fmla="*/ 3366 w 3366"/>
              <a:gd name="T7" fmla="*/ 6 h 346"/>
              <a:gd name="T8" fmla="*/ 0 60000 65536"/>
              <a:gd name="T9" fmla="*/ 0 60000 65536"/>
              <a:gd name="T10" fmla="*/ 0 60000 65536"/>
              <a:gd name="T11" fmla="*/ 0 60000 65536"/>
              <a:gd name="T12" fmla="*/ 0 w 3366"/>
              <a:gd name="T13" fmla="*/ 0 h 346"/>
              <a:gd name="T14" fmla="*/ 3366 w 3366"/>
              <a:gd name="T15" fmla="*/ 346 h 346"/>
            </a:gdLst>
            <a:ahLst/>
            <a:cxnLst>
              <a:cxn ang="T8">
                <a:pos x="T0" y="T1"/>
              </a:cxn>
              <a:cxn ang="T9">
                <a:pos x="T2" y="T3"/>
              </a:cxn>
              <a:cxn ang="T10">
                <a:pos x="T4" y="T5"/>
              </a:cxn>
              <a:cxn ang="T11">
                <a:pos x="T6" y="T7"/>
              </a:cxn>
            </a:cxnLst>
            <a:rect l="T12" t="T13" r="T14" b="T15"/>
            <a:pathLst>
              <a:path w="3366" h="346">
                <a:moveTo>
                  <a:pt x="0" y="0"/>
                </a:moveTo>
                <a:lnTo>
                  <a:pt x="0" y="339"/>
                </a:lnTo>
                <a:lnTo>
                  <a:pt x="3366" y="346"/>
                </a:lnTo>
                <a:lnTo>
                  <a:pt x="3366" y="6"/>
                </a:lnTo>
              </a:path>
            </a:pathLst>
          </a:custGeom>
          <a:noFill/>
          <a:ln w="47625" cap="flat" cmpd="sng">
            <a:solidFill>
              <a:schemeClr val="tx1"/>
            </a:solidFill>
            <a:prstDash val="solid"/>
            <a:miter lim="800000"/>
            <a:headEnd type="none" w="med" len="med"/>
            <a:tailEnd type="none" w="med" len="med"/>
          </a:ln>
        </p:spPr>
        <p:txBody>
          <a:bodyPr wrap="none"/>
          <a:lstStyle/>
          <a:p>
            <a:endParaRPr lang="en-US"/>
          </a:p>
        </p:txBody>
      </p:sp>
      <p:sp>
        <p:nvSpPr>
          <p:cNvPr id="5131" name="AutoShape 46"/>
          <p:cNvSpPr>
            <a:spLocks noChangeArrowheads="1"/>
          </p:cNvSpPr>
          <p:nvPr/>
        </p:nvSpPr>
        <p:spPr bwMode="auto">
          <a:xfrm>
            <a:off x="4241800" y="6197600"/>
            <a:ext cx="549275" cy="538163"/>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80943" name="Text Box 47"/>
          <p:cNvSpPr txBox="1">
            <a:spLocks noChangeArrowheads="1"/>
          </p:cNvSpPr>
          <p:nvPr/>
        </p:nvSpPr>
        <p:spPr bwMode="auto">
          <a:xfrm>
            <a:off x="4165600" y="4041775"/>
            <a:ext cx="862013" cy="1555750"/>
          </a:xfrm>
          <a:prstGeom prst="rect">
            <a:avLst/>
          </a:prstGeom>
          <a:noFill/>
          <a:ln w="9525">
            <a:noFill/>
            <a:miter lim="800000"/>
            <a:headEnd/>
            <a:tailEnd/>
          </a:ln>
        </p:spPr>
        <p:txBody>
          <a:bodyPr wrap="none">
            <a:spAutoFit/>
          </a:bodyPr>
          <a:lstStyle/>
          <a:p>
            <a:r>
              <a:rPr lang="en-US" sz="9600"/>
              <a:t>?</a:t>
            </a:r>
          </a:p>
        </p:txBody>
      </p:sp>
      <p:sp>
        <p:nvSpPr>
          <p:cNvPr id="80944" name="Text Box 48"/>
          <p:cNvSpPr txBox="1">
            <a:spLocks noChangeArrowheads="1"/>
          </p:cNvSpPr>
          <p:nvPr/>
        </p:nvSpPr>
        <p:spPr bwMode="auto">
          <a:xfrm>
            <a:off x="5864225" y="3389313"/>
            <a:ext cx="3090863" cy="581025"/>
          </a:xfrm>
          <a:prstGeom prst="rect">
            <a:avLst/>
          </a:prstGeom>
          <a:noFill/>
          <a:ln w="9525">
            <a:noFill/>
            <a:miter lim="800000"/>
            <a:headEnd/>
            <a:tailEnd/>
          </a:ln>
        </p:spPr>
        <p:txBody>
          <a:bodyPr wrap="none">
            <a:spAutoFit/>
          </a:bodyPr>
          <a:lstStyle/>
          <a:p>
            <a:r>
              <a:rPr lang="en-US" sz="1600"/>
              <a:t>It appears that the brick is ~40x </a:t>
            </a:r>
          </a:p>
          <a:p>
            <a:r>
              <a:rPr lang="en-US" sz="1600"/>
              <a:t>more dense than the Styrofoam.</a:t>
            </a:r>
          </a:p>
        </p:txBody>
      </p:sp>
    </p:spTree>
  </p:cSld>
  <p:clrMapOvr>
    <a:overrideClrMapping bg1="lt1" tx1="dk1" bg2="lt2" tx2="dk2" accent1="accent1" accent2="accent2" accent3="accent3" accent4="accent4" accent5="accent5" accent6="accent6" hlink="hlink" folHlink="folHlink"/>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1" nodeType="clickEffect">
                                  <p:stCondLst>
                                    <p:cond delay="0"/>
                                  </p:stCondLst>
                                  <p:childTnLst>
                                    <p:set>
                                      <p:cBhvr>
                                        <p:cTn id="6" dur="1" fill="hold">
                                          <p:stCondLst>
                                            <p:cond delay="0"/>
                                          </p:stCondLst>
                                        </p:cTn>
                                        <p:tgtEl>
                                          <p:spTgt spid="80943"/>
                                        </p:tgtEl>
                                        <p:attrNameLst>
                                          <p:attrName>style.visibility</p:attrName>
                                        </p:attrNameLst>
                                      </p:cBhvr>
                                      <p:to>
                                        <p:strVal val="visible"/>
                                      </p:to>
                                    </p:set>
                                    <p:anim calcmode="lin" valueType="num">
                                      <p:cBhvr>
                                        <p:cTn id="7" dur="2000" fill="hold"/>
                                        <p:tgtEl>
                                          <p:spTgt spid="80943"/>
                                        </p:tgtEl>
                                        <p:attrNameLst>
                                          <p:attrName>ppt_w</p:attrName>
                                        </p:attrNameLst>
                                      </p:cBhvr>
                                      <p:tavLst>
                                        <p:tav tm="0">
                                          <p:val>
                                            <p:fltVal val="0"/>
                                          </p:val>
                                        </p:tav>
                                        <p:tav tm="100000">
                                          <p:val>
                                            <p:strVal val="#ppt_w"/>
                                          </p:val>
                                        </p:tav>
                                      </p:tavLst>
                                    </p:anim>
                                    <p:anim calcmode="lin" valueType="num">
                                      <p:cBhvr>
                                        <p:cTn id="8" dur="2000" fill="hold"/>
                                        <p:tgtEl>
                                          <p:spTgt spid="80943"/>
                                        </p:tgtEl>
                                        <p:attrNameLst>
                                          <p:attrName>ppt_h</p:attrName>
                                        </p:attrNameLst>
                                      </p:cBhvr>
                                      <p:tavLst>
                                        <p:tav tm="0">
                                          <p:val>
                                            <p:fltVal val="0"/>
                                          </p:val>
                                        </p:tav>
                                        <p:tav tm="100000">
                                          <p:val>
                                            <p:strVal val="#ppt_h"/>
                                          </p:val>
                                        </p:tav>
                                      </p:tavLst>
                                    </p:anim>
                                    <p:animEffect transition="in" filter="fade">
                                      <p:cBhvr>
                                        <p:cTn id="9" dur="2000"/>
                                        <p:tgtEl>
                                          <p:spTgt spid="80943"/>
                                        </p:tgtEl>
                                      </p:cBhvr>
                                    </p:animEffect>
                                  </p:childTnLst>
                                </p:cTn>
                              </p:par>
                              <p:par>
                                <p:cTn id="10" presetID="0" presetClass="path" presetSubtype="0" accel="50000" decel="50000" fill="hold" grpId="2" nodeType="withEffect">
                                  <p:stCondLst>
                                    <p:cond delay="0"/>
                                  </p:stCondLst>
                                  <p:childTnLst>
                                    <p:animMotion origin="layout" path="M 0 0 L -0.00729 0.24121 " pathEditMode="relative" ptsTypes="AA">
                                      <p:cBhvr>
                                        <p:cTn id="11" dur="2000" spd="-100000" fill="hold"/>
                                        <p:tgtEl>
                                          <p:spTgt spid="80943"/>
                                        </p:tgtEl>
                                        <p:attrNameLst>
                                          <p:attrName>ppt_x</p:attrName>
                                          <p:attrName>ppt_y</p:attrName>
                                        </p:attrNameLst>
                                      </p:cBhvr>
                                    </p:animMotion>
                                  </p:childTnLst>
                                </p:cTn>
                              </p:par>
                            </p:childTnLst>
                          </p:cTn>
                        </p:par>
                      </p:childTnLst>
                    </p:cTn>
                  </p:par>
                  <p:par>
                    <p:cTn id="12" fill="hold">
                      <p:stCondLst>
                        <p:cond delay="indefinite"/>
                      </p:stCondLst>
                      <p:childTnLst>
                        <p:par>
                          <p:cTn id="13" fill="hold">
                            <p:stCondLst>
                              <p:cond delay="0"/>
                            </p:stCondLst>
                            <p:childTnLst>
                              <p:par>
                                <p:cTn id="14" presetID="26" presetClass="entr" presetSubtype="0" fill="hold"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wipe(down)">
                                      <p:cBhvr>
                                        <p:cTn id="16" dur="580">
                                          <p:stCondLst>
                                            <p:cond delay="0"/>
                                          </p:stCondLst>
                                        </p:cTn>
                                        <p:tgtEl>
                                          <p:spTgt spid="2"/>
                                        </p:tgtEl>
                                      </p:cBhvr>
                                    </p:animEffect>
                                    <p:anim calcmode="lin" valueType="num">
                                      <p:cBhvr>
                                        <p:cTn id="17"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8"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9"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20"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21"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22" dur="26">
                                          <p:stCondLst>
                                            <p:cond delay="650"/>
                                          </p:stCondLst>
                                        </p:cTn>
                                        <p:tgtEl>
                                          <p:spTgt spid="2"/>
                                        </p:tgtEl>
                                      </p:cBhvr>
                                      <p:to x="100000" y="60000"/>
                                    </p:animScale>
                                    <p:animScale>
                                      <p:cBhvr>
                                        <p:cTn id="23" dur="166" decel="50000">
                                          <p:stCondLst>
                                            <p:cond delay="676"/>
                                          </p:stCondLst>
                                        </p:cTn>
                                        <p:tgtEl>
                                          <p:spTgt spid="2"/>
                                        </p:tgtEl>
                                      </p:cBhvr>
                                      <p:to x="100000" y="100000"/>
                                    </p:animScale>
                                    <p:animScale>
                                      <p:cBhvr>
                                        <p:cTn id="24" dur="26">
                                          <p:stCondLst>
                                            <p:cond delay="1312"/>
                                          </p:stCondLst>
                                        </p:cTn>
                                        <p:tgtEl>
                                          <p:spTgt spid="2"/>
                                        </p:tgtEl>
                                      </p:cBhvr>
                                      <p:to x="100000" y="80000"/>
                                    </p:animScale>
                                    <p:animScale>
                                      <p:cBhvr>
                                        <p:cTn id="25" dur="166" decel="50000">
                                          <p:stCondLst>
                                            <p:cond delay="1338"/>
                                          </p:stCondLst>
                                        </p:cTn>
                                        <p:tgtEl>
                                          <p:spTgt spid="2"/>
                                        </p:tgtEl>
                                      </p:cBhvr>
                                      <p:to x="100000" y="100000"/>
                                    </p:animScale>
                                    <p:animScale>
                                      <p:cBhvr>
                                        <p:cTn id="26" dur="26">
                                          <p:stCondLst>
                                            <p:cond delay="1642"/>
                                          </p:stCondLst>
                                        </p:cTn>
                                        <p:tgtEl>
                                          <p:spTgt spid="2"/>
                                        </p:tgtEl>
                                      </p:cBhvr>
                                      <p:to x="100000" y="90000"/>
                                    </p:animScale>
                                    <p:animScale>
                                      <p:cBhvr>
                                        <p:cTn id="27" dur="166" decel="50000">
                                          <p:stCondLst>
                                            <p:cond delay="1668"/>
                                          </p:stCondLst>
                                        </p:cTn>
                                        <p:tgtEl>
                                          <p:spTgt spid="2"/>
                                        </p:tgtEl>
                                      </p:cBhvr>
                                      <p:to x="100000" y="100000"/>
                                    </p:animScale>
                                    <p:animScale>
                                      <p:cBhvr>
                                        <p:cTn id="28" dur="26">
                                          <p:stCondLst>
                                            <p:cond delay="1808"/>
                                          </p:stCondLst>
                                        </p:cTn>
                                        <p:tgtEl>
                                          <p:spTgt spid="2"/>
                                        </p:tgtEl>
                                      </p:cBhvr>
                                      <p:to x="100000" y="95000"/>
                                    </p:animScale>
                                    <p:animScale>
                                      <p:cBhvr>
                                        <p:cTn id="29" dur="166" decel="50000">
                                          <p:stCondLst>
                                            <p:cond delay="1834"/>
                                          </p:stCondLst>
                                        </p:cTn>
                                        <p:tgtEl>
                                          <p:spTgt spid="2"/>
                                        </p:tgtEl>
                                      </p:cBhvr>
                                      <p:to x="100000" y="100000"/>
                                    </p:animScale>
                                  </p:childTnLst>
                                </p:cTn>
                              </p:par>
                              <p:par>
                                <p:cTn id="30" presetID="17" presetClass="exit" presetSubtype="10" fill="hold" grpId="0" nodeType="withEffect">
                                  <p:stCondLst>
                                    <p:cond delay="0"/>
                                  </p:stCondLst>
                                  <p:childTnLst>
                                    <p:anim calcmode="lin" valueType="num">
                                      <p:cBhvr>
                                        <p:cTn id="31" dur="500"/>
                                        <p:tgtEl>
                                          <p:spTgt spid="80943"/>
                                        </p:tgtEl>
                                        <p:attrNameLst>
                                          <p:attrName>ppt_w</p:attrName>
                                        </p:attrNameLst>
                                      </p:cBhvr>
                                      <p:tavLst>
                                        <p:tav tm="0">
                                          <p:val>
                                            <p:strVal val="ppt_w"/>
                                          </p:val>
                                        </p:tav>
                                        <p:tav tm="100000">
                                          <p:val>
                                            <p:fltVal val="0"/>
                                          </p:val>
                                        </p:tav>
                                      </p:tavLst>
                                    </p:anim>
                                    <p:anim calcmode="lin" valueType="num">
                                      <p:cBhvr>
                                        <p:cTn id="32" dur="500"/>
                                        <p:tgtEl>
                                          <p:spTgt spid="80943"/>
                                        </p:tgtEl>
                                        <p:attrNameLst>
                                          <p:attrName>ppt_h</p:attrName>
                                        </p:attrNameLst>
                                      </p:cBhvr>
                                      <p:tavLst>
                                        <p:tav tm="0">
                                          <p:val>
                                            <p:strVal val="ppt_h"/>
                                          </p:val>
                                        </p:tav>
                                        <p:tav tm="100000">
                                          <p:val>
                                            <p:strVal val="ppt_h"/>
                                          </p:val>
                                        </p:tav>
                                      </p:tavLst>
                                    </p:anim>
                                    <p:set>
                                      <p:cBhvr>
                                        <p:cTn id="33" dur="1" fill="hold">
                                          <p:stCondLst>
                                            <p:cond delay="499"/>
                                          </p:stCondLst>
                                        </p:cTn>
                                        <p:tgtEl>
                                          <p:spTgt spid="80943"/>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80944"/>
                                        </p:tgtEl>
                                        <p:attrNameLst>
                                          <p:attrName>style.visibility</p:attrName>
                                        </p:attrNameLst>
                                      </p:cBhvr>
                                      <p:to>
                                        <p:strVal val="visible"/>
                                      </p:to>
                                    </p:set>
                                    <p:animEffect transition="in" filter="fade">
                                      <p:cBhvr>
                                        <p:cTn id="38" dur="1000"/>
                                        <p:tgtEl>
                                          <p:spTgt spid="80944"/>
                                        </p:tgtEl>
                                      </p:cBhvr>
                                    </p:animEffect>
                                    <p:anim calcmode="lin" valueType="num">
                                      <p:cBhvr>
                                        <p:cTn id="39" dur="1000" fill="hold"/>
                                        <p:tgtEl>
                                          <p:spTgt spid="80944"/>
                                        </p:tgtEl>
                                        <p:attrNameLst>
                                          <p:attrName>ppt_x</p:attrName>
                                        </p:attrNameLst>
                                      </p:cBhvr>
                                      <p:tavLst>
                                        <p:tav tm="0">
                                          <p:val>
                                            <p:strVal val="#ppt_x"/>
                                          </p:val>
                                        </p:tav>
                                        <p:tav tm="100000">
                                          <p:val>
                                            <p:strVal val="#ppt_x"/>
                                          </p:val>
                                        </p:tav>
                                      </p:tavLst>
                                    </p:anim>
                                    <p:anim calcmode="lin" valueType="num">
                                      <p:cBhvr>
                                        <p:cTn id="40" dur="1000" fill="hold"/>
                                        <p:tgtEl>
                                          <p:spTgt spid="8094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43" grpId="0"/>
      <p:bldP spid="80943" grpId="1"/>
      <p:bldP spid="80943" grpId="2"/>
      <p:bldP spid="80944"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82946" name="Text Box 2"/>
          <p:cNvSpPr txBox="1">
            <a:spLocks noChangeArrowheads="1"/>
          </p:cNvSpPr>
          <p:nvPr/>
        </p:nvSpPr>
        <p:spPr bwMode="auto">
          <a:xfrm>
            <a:off x="7358063" y="2320925"/>
            <a:ext cx="1066800" cy="1555750"/>
          </a:xfrm>
          <a:prstGeom prst="rect">
            <a:avLst/>
          </a:prstGeom>
          <a:noFill/>
          <a:ln w="9525">
            <a:noFill/>
            <a:miter lim="800000"/>
            <a:headEnd/>
            <a:tailEnd/>
          </a:ln>
          <a:effectLst>
            <a:outerShdw dist="35921" dir="2700000" algn="ctr" rotWithShape="0">
              <a:schemeClr val="tx1"/>
            </a:outerShdw>
          </a:effectLst>
        </p:spPr>
        <p:txBody>
          <a:bodyPr>
            <a:spAutoFit/>
          </a:bodyPr>
          <a:lstStyle/>
          <a:p>
            <a:pPr algn="ctr" eaLnBrk="0" hangingPunct="0">
              <a:defRPr/>
            </a:pPr>
            <a:r>
              <a:rPr lang="en-US" sz="9600">
                <a:solidFill>
                  <a:srgbClr val="FFFF00"/>
                </a:solidFill>
                <a:latin typeface="Arial Black" pitchFamily="34" charset="0"/>
                <a:cs typeface="+mn-cs"/>
              </a:rPr>
              <a:t>M</a:t>
            </a:r>
            <a:endParaRPr lang="en-US" sz="3000">
              <a:solidFill>
                <a:srgbClr val="FFF30A"/>
              </a:solidFill>
              <a:latin typeface="Arial Black" pitchFamily="34" charset="0"/>
              <a:cs typeface="+mn-cs"/>
            </a:endParaRPr>
          </a:p>
        </p:txBody>
      </p:sp>
      <p:sp>
        <p:nvSpPr>
          <p:cNvPr id="6147" name="Line 3"/>
          <p:cNvSpPr>
            <a:spLocks noChangeShapeType="1"/>
          </p:cNvSpPr>
          <p:nvPr/>
        </p:nvSpPr>
        <p:spPr bwMode="auto">
          <a:xfrm>
            <a:off x="7358063" y="3886200"/>
            <a:ext cx="1066800" cy="0"/>
          </a:xfrm>
          <a:prstGeom prst="line">
            <a:avLst/>
          </a:prstGeom>
          <a:noFill/>
          <a:ln w="57150">
            <a:solidFill>
              <a:schemeClr val="tx1"/>
            </a:solidFill>
            <a:round/>
            <a:headEnd/>
            <a:tailEnd/>
          </a:ln>
        </p:spPr>
        <p:txBody>
          <a:bodyPr wrap="none" anchor="ctr"/>
          <a:lstStyle/>
          <a:p>
            <a:endParaRPr lang="en-US"/>
          </a:p>
        </p:txBody>
      </p:sp>
      <p:sp>
        <p:nvSpPr>
          <p:cNvPr id="82948" name="Text Box 4"/>
          <p:cNvSpPr txBox="1">
            <a:spLocks noChangeArrowheads="1"/>
          </p:cNvSpPr>
          <p:nvPr/>
        </p:nvSpPr>
        <p:spPr bwMode="auto">
          <a:xfrm>
            <a:off x="2551113" y="2930525"/>
            <a:ext cx="1066800" cy="762000"/>
          </a:xfrm>
          <a:prstGeom prst="rect">
            <a:avLst/>
          </a:prstGeom>
          <a:noFill/>
          <a:ln w="9525">
            <a:noFill/>
            <a:miter lim="800000"/>
            <a:headEnd/>
            <a:tailEnd/>
          </a:ln>
          <a:effectLst>
            <a:outerShdw dist="35921" dir="2700000" algn="ctr" rotWithShape="0">
              <a:schemeClr val="tx1"/>
            </a:outerShdw>
          </a:effectLst>
        </p:spPr>
        <p:txBody>
          <a:bodyPr>
            <a:spAutoFit/>
          </a:bodyPr>
          <a:lstStyle/>
          <a:p>
            <a:pPr algn="ctr" eaLnBrk="0" hangingPunct="0">
              <a:defRPr/>
            </a:pPr>
            <a:r>
              <a:rPr lang="en-US" sz="4400">
                <a:solidFill>
                  <a:srgbClr val="FFFF00"/>
                </a:solidFill>
                <a:latin typeface="Arial Black" pitchFamily="34" charset="0"/>
                <a:cs typeface="+mn-cs"/>
              </a:rPr>
              <a:t>M</a:t>
            </a:r>
            <a:endParaRPr lang="en-US" sz="3000">
              <a:solidFill>
                <a:srgbClr val="FFF30A"/>
              </a:solidFill>
              <a:latin typeface="Arial Black" pitchFamily="34" charset="0"/>
              <a:cs typeface="+mn-cs"/>
            </a:endParaRPr>
          </a:p>
        </p:txBody>
      </p:sp>
      <p:sp>
        <p:nvSpPr>
          <p:cNvPr id="82949" name="Text Box 5"/>
          <p:cNvSpPr txBox="1">
            <a:spLocks noChangeArrowheads="1"/>
          </p:cNvSpPr>
          <p:nvPr/>
        </p:nvSpPr>
        <p:spPr bwMode="auto">
          <a:xfrm>
            <a:off x="2627313" y="4025900"/>
            <a:ext cx="914400" cy="998538"/>
          </a:xfrm>
          <a:prstGeom prst="rect">
            <a:avLst/>
          </a:prstGeom>
          <a:noFill/>
          <a:ln w="9525">
            <a:noFill/>
            <a:miter lim="800000"/>
            <a:headEnd/>
            <a:tailEnd/>
          </a:ln>
          <a:effectLst>
            <a:outerShdw dist="35921" dir="2700000" algn="ctr" rotWithShape="0">
              <a:schemeClr val="tx1"/>
            </a:outerShdw>
          </a:effectLst>
        </p:spPr>
        <p:txBody>
          <a:bodyPr>
            <a:spAutoFit/>
          </a:bodyPr>
          <a:lstStyle/>
          <a:p>
            <a:pPr algn="ctr" eaLnBrk="0" hangingPunct="0">
              <a:lnSpc>
                <a:spcPct val="90000"/>
              </a:lnSpc>
              <a:defRPr/>
            </a:pPr>
            <a:r>
              <a:rPr lang="en-US" sz="6600">
                <a:solidFill>
                  <a:srgbClr val="FFFF00"/>
                </a:solidFill>
                <a:latin typeface="Arial Black" pitchFamily="34" charset="0"/>
                <a:cs typeface="+mn-cs"/>
              </a:rPr>
              <a:t>V</a:t>
            </a:r>
            <a:endParaRPr lang="en-US" sz="6600">
              <a:solidFill>
                <a:srgbClr val="FFF30A"/>
              </a:solidFill>
              <a:latin typeface="Arial Black" pitchFamily="34" charset="0"/>
              <a:cs typeface="+mn-cs"/>
            </a:endParaRPr>
          </a:p>
        </p:txBody>
      </p:sp>
      <p:sp>
        <p:nvSpPr>
          <p:cNvPr id="6150" name="Line 6"/>
          <p:cNvSpPr>
            <a:spLocks noChangeShapeType="1"/>
          </p:cNvSpPr>
          <p:nvPr/>
        </p:nvSpPr>
        <p:spPr bwMode="auto">
          <a:xfrm>
            <a:off x="2551113" y="3886200"/>
            <a:ext cx="1066800" cy="0"/>
          </a:xfrm>
          <a:prstGeom prst="line">
            <a:avLst/>
          </a:prstGeom>
          <a:noFill/>
          <a:ln w="57150">
            <a:solidFill>
              <a:schemeClr val="tx1"/>
            </a:solidFill>
            <a:round/>
            <a:headEnd/>
            <a:tailEnd/>
          </a:ln>
        </p:spPr>
        <p:txBody>
          <a:bodyPr wrap="none" anchor="ctr"/>
          <a:lstStyle/>
          <a:p>
            <a:endParaRPr lang="en-US"/>
          </a:p>
        </p:txBody>
      </p:sp>
      <p:sp>
        <p:nvSpPr>
          <p:cNvPr id="6151" name="Text Box 7"/>
          <p:cNvSpPr txBox="1">
            <a:spLocks noChangeArrowheads="1"/>
          </p:cNvSpPr>
          <p:nvPr/>
        </p:nvSpPr>
        <p:spPr bwMode="auto">
          <a:xfrm>
            <a:off x="1560513" y="3429000"/>
            <a:ext cx="1066800" cy="823913"/>
          </a:xfrm>
          <a:prstGeom prst="rect">
            <a:avLst/>
          </a:prstGeom>
          <a:noFill/>
          <a:ln w="9525">
            <a:noFill/>
            <a:miter lim="800000"/>
            <a:headEnd/>
            <a:tailEnd/>
          </a:ln>
        </p:spPr>
        <p:txBody>
          <a:bodyPr>
            <a:spAutoFit/>
          </a:bodyPr>
          <a:lstStyle/>
          <a:p>
            <a:pPr algn="ctr" eaLnBrk="0" hangingPunct="0"/>
            <a:r>
              <a:rPr lang="en-US" sz="4800">
                <a:latin typeface="Arial Black" pitchFamily="34" charset="0"/>
              </a:rPr>
              <a:t>=</a:t>
            </a:r>
            <a:endParaRPr lang="en-US" sz="3000">
              <a:solidFill>
                <a:srgbClr val="FFF30A"/>
              </a:solidFill>
              <a:latin typeface="Arial Black" pitchFamily="34" charset="0"/>
            </a:endParaRPr>
          </a:p>
        </p:txBody>
      </p:sp>
      <p:sp>
        <p:nvSpPr>
          <p:cNvPr id="6152" name="Text Box 8"/>
          <p:cNvSpPr txBox="1">
            <a:spLocks noChangeArrowheads="1"/>
          </p:cNvSpPr>
          <p:nvPr/>
        </p:nvSpPr>
        <p:spPr bwMode="auto">
          <a:xfrm>
            <a:off x="6062663" y="3429000"/>
            <a:ext cx="1066800" cy="823913"/>
          </a:xfrm>
          <a:prstGeom prst="rect">
            <a:avLst/>
          </a:prstGeom>
          <a:noFill/>
          <a:ln w="9525">
            <a:noFill/>
            <a:miter lim="800000"/>
            <a:headEnd/>
            <a:tailEnd/>
          </a:ln>
        </p:spPr>
        <p:txBody>
          <a:bodyPr>
            <a:spAutoFit/>
          </a:bodyPr>
          <a:lstStyle/>
          <a:p>
            <a:pPr algn="ctr" eaLnBrk="0" hangingPunct="0"/>
            <a:r>
              <a:rPr lang="en-US" sz="4800">
                <a:latin typeface="Arial Black" pitchFamily="34" charset="0"/>
              </a:rPr>
              <a:t>=</a:t>
            </a:r>
            <a:endParaRPr lang="en-US" sz="3000">
              <a:solidFill>
                <a:srgbClr val="FFF30A"/>
              </a:solidFill>
              <a:latin typeface="Arial Black" pitchFamily="34" charset="0"/>
            </a:endParaRPr>
          </a:p>
        </p:txBody>
      </p:sp>
      <p:sp>
        <p:nvSpPr>
          <p:cNvPr id="82953" name="Text Box 9"/>
          <p:cNvSpPr txBox="1">
            <a:spLocks noChangeArrowheads="1"/>
          </p:cNvSpPr>
          <p:nvPr/>
        </p:nvSpPr>
        <p:spPr bwMode="auto">
          <a:xfrm>
            <a:off x="5072063" y="2979738"/>
            <a:ext cx="1066800" cy="1433512"/>
          </a:xfrm>
          <a:prstGeom prst="rect">
            <a:avLst/>
          </a:prstGeom>
          <a:noFill/>
          <a:ln w="9525">
            <a:noFill/>
            <a:miter lim="800000"/>
            <a:headEnd/>
            <a:tailEnd/>
          </a:ln>
          <a:effectLst>
            <a:outerShdw dist="35921" dir="2700000" algn="ctr" rotWithShape="0">
              <a:schemeClr val="tx1"/>
            </a:outerShdw>
          </a:effectLst>
        </p:spPr>
        <p:txBody>
          <a:bodyPr>
            <a:spAutoFit/>
          </a:bodyPr>
          <a:lstStyle/>
          <a:p>
            <a:pPr algn="ctr" eaLnBrk="0" hangingPunct="0">
              <a:defRPr/>
            </a:pPr>
            <a:r>
              <a:rPr lang="en-US" sz="8800">
                <a:solidFill>
                  <a:srgbClr val="FFFF00"/>
                </a:solidFill>
                <a:latin typeface="Arial Black" pitchFamily="34" charset="0"/>
                <a:cs typeface="+mn-cs"/>
              </a:rPr>
              <a:t>D</a:t>
            </a:r>
            <a:endParaRPr lang="en-US" sz="8800">
              <a:solidFill>
                <a:srgbClr val="FFF30A"/>
              </a:solidFill>
              <a:latin typeface="Arial Black" pitchFamily="34" charset="0"/>
              <a:cs typeface="+mn-cs"/>
            </a:endParaRPr>
          </a:p>
        </p:txBody>
      </p:sp>
      <p:sp>
        <p:nvSpPr>
          <p:cNvPr id="82954" name="Text Box 10"/>
          <p:cNvSpPr txBox="1">
            <a:spLocks noChangeArrowheads="1"/>
          </p:cNvSpPr>
          <p:nvPr/>
        </p:nvSpPr>
        <p:spPr bwMode="auto">
          <a:xfrm>
            <a:off x="7434263" y="4025900"/>
            <a:ext cx="914400" cy="998538"/>
          </a:xfrm>
          <a:prstGeom prst="rect">
            <a:avLst/>
          </a:prstGeom>
          <a:noFill/>
          <a:ln w="9525">
            <a:noFill/>
            <a:miter lim="800000"/>
            <a:headEnd/>
            <a:tailEnd/>
          </a:ln>
          <a:effectLst>
            <a:outerShdw dist="35921" dir="2700000" algn="ctr" rotWithShape="0">
              <a:schemeClr val="tx1"/>
            </a:outerShdw>
          </a:effectLst>
        </p:spPr>
        <p:txBody>
          <a:bodyPr>
            <a:spAutoFit/>
          </a:bodyPr>
          <a:lstStyle/>
          <a:p>
            <a:pPr algn="ctr" eaLnBrk="0" hangingPunct="0">
              <a:lnSpc>
                <a:spcPct val="90000"/>
              </a:lnSpc>
              <a:defRPr/>
            </a:pPr>
            <a:r>
              <a:rPr lang="en-US" sz="6600">
                <a:solidFill>
                  <a:srgbClr val="FFFF00"/>
                </a:solidFill>
                <a:latin typeface="Arial Black" pitchFamily="34" charset="0"/>
                <a:cs typeface="+mn-cs"/>
              </a:rPr>
              <a:t>V</a:t>
            </a:r>
            <a:endParaRPr lang="en-US" sz="6600">
              <a:solidFill>
                <a:srgbClr val="FFF30A"/>
              </a:solidFill>
              <a:latin typeface="Arial Black" pitchFamily="34" charset="0"/>
              <a:cs typeface="+mn-cs"/>
            </a:endParaRPr>
          </a:p>
        </p:txBody>
      </p:sp>
      <p:sp>
        <p:nvSpPr>
          <p:cNvPr id="82955" name="Text Box 11"/>
          <p:cNvSpPr txBox="1">
            <a:spLocks noChangeArrowheads="1"/>
          </p:cNvSpPr>
          <p:nvPr/>
        </p:nvSpPr>
        <p:spPr bwMode="auto">
          <a:xfrm>
            <a:off x="722313" y="3429000"/>
            <a:ext cx="1066800" cy="762000"/>
          </a:xfrm>
          <a:prstGeom prst="rect">
            <a:avLst/>
          </a:prstGeom>
          <a:noFill/>
          <a:ln w="9525">
            <a:noFill/>
            <a:miter lim="800000"/>
            <a:headEnd/>
            <a:tailEnd/>
          </a:ln>
          <a:effectLst>
            <a:outerShdw dist="35921" dir="2700000" algn="ctr" rotWithShape="0">
              <a:schemeClr val="tx1"/>
            </a:outerShdw>
          </a:effectLst>
        </p:spPr>
        <p:txBody>
          <a:bodyPr>
            <a:spAutoFit/>
          </a:bodyPr>
          <a:lstStyle/>
          <a:p>
            <a:pPr algn="ctr" eaLnBrk="0" hangingPunct="0">
              <a:defRPr/>
            </a:pPr>
            <a:r>
              <a:rPr lang="en-US" sz="4400">
                <a:solidFill>
                  <a:srgbClr val="FFFF00"/>
                </a:solidFill>
                <a:latin typeface="Arial Black" pitchFamily="34" charset="0"/>
                <a:cs typeface="+mn-cs"/>
              </a:rPr>
              <a:t>D</a:t>
            </a:r>
            <a:endParaRPr lang="en-US" sz="8800">
              <a:solidFill>
                <a:srgbClr val="FFF30A"/>
              </a:solidFill>
              <a:latin typeface="Arial Black" pitchFamily="34" charset="0"/>
              <a:cs typeface="+mn-cs"/>
            </a:endParaRPr>
          </a:p>
        </p:txBody>
      </p:sp>
      <p:sp>
        <p:nvSpPr>
          <p:cNvPr id="82956" name="Text Box 12"/>
          <p:cNvSpPr txBox="1">
            <a:spLocks noChangeArrowheads="1"/>
          </p:cNvSpPr>
          <p:nvPr/>
        </p:nvSpPr>
        <p:spPr bwMode="auto">
          <a:xfrm>
            <a:off x="5080000" y="838200"/>
            <a:ext cx="3581400" cy="914400"/>
          </a:xfrm>
          <a:prstGeom prst="rect">
            <a:avLst/>
          </a:prstGeom>
          <a:noFill/>
          <a:ln w="9525">
            <a:noFill/>
            <a:miter lim="800000"/>
            <a:headEnd/>
            <a:tailEnd/>
          </a:ln>
          <a:effectLst>
            <a:outerShdw dist="81320" dir="2319588" algn="ctr" rotWithShape="0">
              <a:schemeClr val="tx1"/>
            </a:outerShdw>
          </a:effectLst>
        </p:spPr>
        <p:txBody>
          <a:bodyPr>
            <a:spAutoFit/>
          </a:bodyPr>
          <a:lstStyle/>
          <a:p>
            <a:pPr algn="ctr" eaLnBrk="0" hangingPunct="0">
              <a:defRPr/>
            </a:pPr>
            <a:r>
              <a:rPr lang="en-US" sz="5400" i="1">
                <a:solidFill>
                  <a:srgbClr val="FFA78C"/>
                </a:solidFill>
                <a:latin typeface="Arial Black" pitchFamily="34" charset="0"/>
                <a:cs typeface="+mn-cs"/>
              </a:rPr>
              <a:t>Brick</a:t>
            </a:r>
            <a:endParaRPr lang="en-US" sz="8800">
              <a:solidFill>
                <a:srgbClr val="FFA78C"/>
              </a:solidFill>
              <a:latin typeface="Arial Black" pitchFamily="34" charset="0"/>
              <a:cs typeface="+mn-cs"/>
            </a:endParaRPr>
          </a:p>
        </p:txBody>
      </p:sp>
      <p:sp>
        <p:nvSpPr>
          <p:cNvPr id="82957" name="Text Box 13"/>
          <p:cNvSpPr txBox="1">
            <a:spLocks noChangeArrowheads="1"/>
          </p:cNvSpPr>
          <p:nvPr/>
        </p:nvSpPr>
        <p:spPr bwMode="auto">
          <a:xfrm>
            <a:off x="357188" y="838200"/>
            <a:ext cx="4038600" cy="914400"/>
          </a:xfrm>
          <a:prstGeom prst="rect">
            <a:avLst/>
          </a:prstGeom>
          <a:noFill/>
          <a:ln w="9525">
            <a:noFill/>
            <a:miter lim="800000"/>
            <a:headEnd/>
            <a:tailEnd/>
          </a:ln>
          <a:effectLst>
            <a:outerShdw dist="81320" dir="2319588" algn="ctr" rotWithShape="0">
              <a:schemeClr val="tx1"/>
            </a:outerShdw>
          </a:effectLst>
        </p:spPr>
        <p:txBody>
          <a:bodyPr>
            <a:spAutoFit/>
          </a:bodyPr>
          <a:lstStyle/>
          <a:p>
            <a:pPr algn="ctr" eaLnBrk="0" hangingPunct="0">
              <a:defRPr/>
            </a:pPr>
            <a:r>
              <a:rPr lang="en-US" sz="5400" i="1">
                <a:solidFill>
                  <a:schemeClr val="bg1"/>
                </a:solidFill>
                <a:latin typeface="Arial Black" pitchFamily="34" charset="0"/>
                <a:cs typeface="+mn-cs"/>
              </a:rPr>
              <a:t>Styrofoam</a:t>
            </a:r>
            <a:endParaRPr lang="en-US" sz="8800">
              <a:solidFill>
                <a:schemeClr val="bg1"/>
              </a:solidFill>
              <a:latin typeface="Arial Black" pitchFamily="34" charset="0"/>
              <a:cs typeface="+mn-cs"/>
            </a:endParaRPr>
          </a:p>
        </p:txBody>
      </p:sp>
      <p:grpSp>
        <p:nvGrpSpPr>
          <p:cNvPr id="2" name="Group 14"/>
          <p:cNvGrpSpPr>
            <a:grpSpLocks/>
          </p:cNvGrpSpPr>
          <p:nvPr/>
        </p:nvGrpSpPr>
        <p:grpSpPr bwMode="auto">
          <a:xfrm>
            <a:off x="1490663" y="5426075"/>
            <a:ext cx="1482725" cy="676275"/>
            <a:chOff x="3257" y="2013"/>
            <a:chExt cx="934" cy="426"/>
          </a:xfrm>
        </p:grpSpPr>
        <p:sp>
          <p:nvSpPr>
            <p:cNvPr id="6162" name="AutoShape 15"/>
            <p:cNvSpPr>
              <a:spLocks noChangeArrowheads="1"/>
            </p:cNvSpPr>
            <p:nvPr/>
          </p:nvSpPr>
          <p:spPr bwMode="auto">
            <a:xfrm>
              <a:off x="3257" y="2013"/>
              <a:ext cx="934" cy="426"/>
            </a:xfrm>
            <a:prstGeom prst="cube">
              <a:avLst>
                <a:gd name="adj" fmla="val 25000"/>
              </a:avLst>
            </a:prstGeom>
            <a:gradFill rotWithShape="1">
              <a:gsLst>
                <a:gs pos="0">
                  <a:srgbClr val="F8F8F8"/>
                </a:gs>
                <a:gs pos="100000">
                  <a:srgbClr val="E5E5E5"/>
                </a:gs>
              </a:gsLst>
              <a:lin ang="5400000" scaled="1"/>
            </a:gradFill>
            <a:ln w="9525">
              <a:solidFill>
                <a:schemeClr val="tx1"/>
              </a:solidFill>
              <a:miter lim="800000"/>
              <a:headEnd/>
              <a:tailEnd/>
            </a:ln>
          </p:spPr>
          <p:txBody>
            <a:bodyPr wrap="none" anchor="ctr"/>
            <a:lstStyle/>
            <a:p>
              <a:endParaRPr lang="en-US"/>
            </a:p>
          </p:txBody>
        </p:sp>
        <p:sp>
          <p:nvSpPr>
            <p:cNvPr id="6163" name="Text Box 16"/>
            <p:cNvSpPr txBox="1">
              <a:spLocks noChangeArrowheads="1"/>
            </p:cNvSpPr>
            <p:nvPr/>
          </p:nvSpPr>
          <p:spPr bwMode="auto">
            <a:xfrm>
              <a:off x="3369" y="2167"/>
              <a:ext cx="625" cy="192"/>
            </a:xfrm>
            <a:prstGeom prst="rect">
              <a:avLst/>
            </a:prstGeom>
            <a:noFill/>
            <a:ln w="9525">
              <a:noFill/>
              <a:miter lim="800000"/>
              <a:headEnd/>
              <a:tailEnd/>
            </a:ln>
          </p:spPr>
          <p:txBody>
            <a:bodyPr wrap="none">
              <a:spAutoFit/>
            </a:bodyPr>
            <a:lstStyle/>
            <a:p>
              <a:r>
                <a:rPr lang="en-US" sz="1400"/>
                <a:t>Styrofoam</a:t>
              </a:r>
            </a:p>
          </p:txBody>
        </p:sp>
      </p:grpSp>
      <p:grpSp>
        <p:nvGrpSpPr>
          <p:cNvPr id="3" name="Group 17"/>
          <p:cNvGrpSpPr>
            <a:grpSpLocks/>
          </p:cNvGrpSpPr>
          <p:nvPr/>
        </p:nvGrpSpPr>
        <p:grpSpPr bwMode="auto">
          <a:xfrm>
            <a:off x="6272213" y="5365750"/>
            <a:ext cx="1482725" cy="676275"/>
            <a:chOff x="4422" y="1975"/>
            <a:chExt cx="934" cy="426"/>
          </a:xfrm>
        </p:grpSpPr>
        <p:sp>
          <p:nvSpPr>
            <p:cNvPr id="6160" name="AutoShape 18"/>
            <p:cNvSpPr>
              <a:spLocks noChangeArrowheads="1"/>
            </p:cNvSpPr>
            <p:nvPr/>
          </p:nvSpPr>
          <p:spPr bwMode="auto">
            <a:xfrm>
              <a:off x="4422" y="1975"/>
              <a:ext cx="934" cy="426"/>
            </a:xfrm>
            <a:prstGeom prst="cube">
              <a:avLst>
                <a:gd name="adj" fmla="val 25000"/>
              </a:avLst>
            </a:prstGeom>
            <a:gradFill rotWithShape="1">
              <a:gsLst>
                <a:gs pos="0">
                  <a:srgbClr val="996633"/>
                </a:gs>
                <a:gs pos="100000">
                  <a:srgbClr val="472F18"/>
                </a:gs>
              </a:gsLst>
              <a:lin ang="5400000" scaled="1"/>
            </a:gradFill>
            <a:ln w="9525">
              <a:solidFill>
                <a:schemeClr val="tx1"/>
              </a:solidFill>
              <a:miter lim="800000"/>
              <a:headEnd/>
              <a:tailEnd/>
            </a:ln>
          </p:spPr>
          <p:txBody>
            <a:bodyPr wrap="none" anchor="ctr"/>
            <a:lstStyle/>
            <a:p>
              <a:endParaRPr lang="en-US"/>
            </a:p>
          </p:txBody>
        </p:sp>
        <p:sp>
          <p:nvSpPr>
            <p:cNvPr id="6161" name="Text Box 19"/>
            <p:cNvSpPr txBox="1">
              <a:spLocks noChangeArrowheads="1"/>
            </p:cNvSpPr>
            <p:nvPr/>
          </p:nvSpPr>
          <p:spPr bwMode="auto">
            <a:xfrm>
              <a:off x="4647" y="2146"/>
              <a:ext cx="365" cy="192"/>
            </a:xfrm>
            <a:prstGeom prst="rect">
              <a:avLst/>
            </a:prstGeom>
            <a:noFill/>
            <a:ln w="9525">
              <a:noFill/>
              <a:miter lim="800000"/>
              <a:headEnd/>
              <a:tailEnd/>
            </a:ln>
          </p:spPr>
          <p:txBody>
            <a:bodyPr wrap="none">
              <a:spAutoFit/>
            </a:bodyPr>
            <a:lstStyle/>
            <a:p>
              <a:r>
                <a:rPr lang="en-US" sz="1400"/>
                <a:t>Brick</a:t>
              </a:r>
            </a:p>
          </p:txBody>
        </p:sp>
      </p:grpSp>
    </p:spTree>
  </p:cSld>
  <p:clrMapOvr>
    <a:overrideClrMapping bg1="lt1" tx1="dk1" bg2="lt2" tx2="dk2" accent1="accent1" accent2="accent2" accent3="accent3" accent4="accent4" accent5="accent5" accent6="accent6" hlink="hlink" folHlink="folHlink"/>
  </p:clrMapOvr>
  <p:transition>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9"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0-#ppt_w/2"/>
                                          </p:val>
                                        </p:tav>
                                        <p:tav tm="100000">
                                          <p:val>
                                            <p:strVal val="#ppt_x"/>
                                          </p:val>
                                        </p:tav>
                                      </p:tavLst>
                                    </p:anim>
                                    <p:anim calcmode="lin" valueType="num">
                                      <p:cBhvr additive="base">
                                        <p:cTn id="13" dur="500" fill="hold"/>
                                        <p:tgtEl>
                                          <p:spTgt spid="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904875" y="1828800"/>
            <a:ext cx="7334250" cy="4552950"/>
          </a:xfrm>
          <a:prstGeom prst="rect">
            <a:avLst/>
          </a:prstGeom>
          <a:solidFill>
            <a:srgbClr val="F8F8F8"/>
          </a:solidFill>
          <a:ln w="9525">
            <a:solidFill>
              <a:schemeClr val="tx1"/>
            </a:solidFill>
            <a:miter lim="800000"/>
            <a:headEnd/>
            <a:tailEnd/>
          </a:ln>
        </p:spPr>
        <p:txBody>
          <a:bodyPr wrap="none" anchor="ctr"/>
          <a:lstStyle/>
          <a:p>
            <a:endParaRPr lang="en-US"/>
          </a:p>
        </p:txBody>
      </p:sp>
      <p:sp>
        <p:nvSpPr>
          <p:cNvPr id="7171" name="Rectangle 3"/>
          <p:cNvSpPr>
            <a:spLocks noGrp="1" noChangeArrowheads="1"/>
          </p:cNvSpPr>
          <p:nvPr>
            <p:ph type="title"/>
          </p:nvPr>
        </p:nvSpPr>
        <p:spPr/>
        <p:txBody>
          <a:bodyPr/>
          <a:lstStyle/>
          <a:p>
            <a:pPr eaLnBrk="1" hangingPunct="1"/>
            <a:r>
              <a:rPr lang="en-US" sz="2800" smtClean="0"/>
              <a:t>Which liquid has the highest density?</a:t>
            </a:r>
          </a:p>
        </p:txBody>
      </p:sp>
      <p:grpSp>
        <p:nvGrpSpPr>
          <p:cNvPr id="2" name="Group 4"/>
          <p:cNvGrpSpPr>
            <a:grpSpLocks/>
          </p:cNvGrpSpPr>
          <p:nvPr/>
        </p:nvGrpSpPr>
        <p:grpSpPr bwMode="auto">
          <a:xfrm>
            <a:off x="6513513" y="2152650"/>
            <a:ext cx="930275" cy="3776663"/>
            <a:chOff x="4103" y="1356"/>
            <a:chExt cx="586" cy="2379"/>
          </a:xfrm>
        </p:grpSpPr>
        <p:sp>
          <p:nvSpPr>
            <p:cNvPr id="7204" name="Freeform 5"/>
            <p:cNvSpPr>
              <a:spLocks/>
            </p:cNvSpPr>
            <p:nvPr/>
          </p:nvSpPr>
          <p:spPr bwMode="auto">
            <a:xfrm>
              <a:off x="4103" y="1560"/>
              <a:ext cx="555" cy="1616"/>
            </a:xfrm>
            <a:custGeom>
              <a:avLst/>
              <a:gdLst>
                <a:gd name="T0" fmla="*/ 0 w 555"/>
                <a:gd name="T1" fmla="*/ 18 h 1616"/>
                <a:gd name="T2" fmla="*/ 474 w 555"/>
                <a:gd name="T3" fmla="*/ 0 h 1616"/>
                <a:gd name="T4" fmla="*/ 555 w 555"/>
                <a:gd name="T5" fmla="*/ 1613 h 1616"/>
                <a:gd name="T6" fmla="*/ 85 w 555"/>
                <a:gd name="T7" fmla="*/ 1616 h 1616"/>
                <a:gd name="T8" fmla="*/ 0 w 555"/>
                <a:gd name="T9" fmla="*/ 18 h 1616"/>
                <a:gd name="T10" fmla="*/ 0 60000 65536"/>
                <a:gd name="T11" fmla="*/ 0 60000 65536"/>
                <a:gd name="T12" fmla="*/ 0 60000 65536"/>
                <a:gd name="T13" fmla="*/ 0 60000 65536"/>
                <a:gd name="T14" fmla="*/ 0 60000 65536"/>
                <a:gd name="T15" fmla="*/ 0 w 555"/>
                <a:gd name="T16" fmla="*/ 0 h 1616"/>
                <a:gd name="T17" fmla="*/ 555 w 555"/>
                <a:gd name="T18" fmla="*/ 1616 h 1616"/>
              </a:gdLst>
              <a:ahLst/>
              <a:cxnLst>
                <a:cxn ang="T10">
                  <a:pos x="T0" y="T1"/>
                </a:cxn>
                <a:cxn ang="T11">
                  <a:pos x="T2" y="T3"/>
                </a:cxn>
                <a:cxn ang="T12">
                  <a:pos x="T4" y="T5"/>
                </a:cxn>
                <a:cxn ang="T13">
                  <a:pos x="T6" y="T7"/>
                </a:cxn>
                <a:cxn ang="T14">
                  <a:pos x="T8" y="T9"/>
                </a:cxn>
              </a:cxnLst>
              <a:rect l="T15" t="T16" r="T17" b="T18"/>
              <a:pathLst>
                <a:path w="555" h="1616">
                  <a:moveTo>
                    <a:pt x="0" y="18"/>
                  </a:moveTo>
                  <a:lnTo>
                    <a:pt x="474" y="0"/>
                  </a:lnTo>
                  <a:lnTo>
                    <a:pt x="555" y="1613"/>
                  </a:lnTo>
                  <a:lnTo>
                    <a:pt x="85" y="1616"/>
                  </a:lnTo>
                  <a:lnTo>
                    <a:pt x="0" y="18"/>
                  </a:lnTo>
                  <a:close/>
                </a:path>
              </a:pathLst>
            </a:custGeom>
            <a:solidFill>
              <a:srgbClr val="66FF66"/>
            </a:solidFill>
            <a:ln w="3175" cap="flat" cmpd="sng">
              <a:solidFill>
                <a:schemeClr val="tx1"/>
              </a:solidFill>
              <a:prstDash val="solid"/>
              <a:miter lim="800000"/>
              <a:headEnd type="none" w="med" len="med"/>
              <a:tailEnd type="none" w="med" len="med"/>
            </a:ln>
          </p:spPr>
          <p:txBody>
            <a:bodyPr wrap="none"/>
            <a:lstStyle/>
            <a:p>
              <a:endParaRPr lang="en-US"/>
            </a:p>
          </p:txBody>
        </p:sp>
        <p:sp>
          <p:nvSpPr>
            <p:cNvPr id="7205" name="Freeform 6"/>
            <p:cNvSpPr>
              <a:spLocks/>
            </p:cNvSpPr>
            <p:nvPr/>
          </p:nvSpPr>
          <p:spPr bwMode="auto">
            <a:xfrm>
              <a:off x="4187" y="3173"/>
              <a:ext cx="492" cy="325"/>
            </a:xfrm>
            <a:custGeom>
              <a:avLst/>
              <a:gdLst>
                <a:gd name="T0" fmla="*/ 0 w 492"/>
                <a:gd name="T1" fmla="*/ 0 h 325"/>
                <a:gd name="T2" fmla="*/ 474 w 492"/>
                <a:gd name="T3" fmla="*/ 0 h 325"/>
                <a:gd name="T4" fmla="*/ 492 w 492"/>
                <a:gd name="T5" fmla="*/ 325 h 325"/>
                <a:gd name="T6" fmla="*/ 19 w 492"/>
                <a:gd name="T7" fmla="*/ 324 h 325"/>
                <a:gd name="T8" fmla="*/ 0 w 492"/>
                <a:gd name="T9" fmla="*/ 0 h 325"/>
                <a:gd name="T10" fmla="*/ 0 60000 65536"/>
                <a:gd name="T11" fmla="*/ 0 60000 65536"/>
                <a:gd name="T12" fmla="*/ 0 60000 65536"/>
                <a:gd name="T13" fmla="*/ 0 60000 65536"/>
                <a:gd name="T14" fmla="*/ 0 60000 65536"/>
                <a:gd name="T15" fmla="*/ 0 w 492"/>
                <a:gd name="T16" fmla="*/ 0 h 325"/>
                <a:gd name="T17" fmla="*/ 492 w 492"/>
                <a:gd name="T18" fmla="*/ 325 h 325"/>
              </a:gdLst>
              <a:ahLst/>
              <a:cxnLst>
                <a:cxn ang="T10">
                  <a:pos x="T0" y="T1"/>
                </a:cxn>
                <a:cxn ang="T11">
                  <a:pos x="T2" y="T3"/>
                </a:cxn>
                <a:cxn ang="T12">
                  <a:pos x="T4" y="T5"/>
                </a:cxn>
                <a:cxn ang="T13">
                  <a:pos x="T6" y="T7"/>
                </a:cxn>
                <a:cxn ang="T14">
                  <a:pos x="T8" y="T9"/>
                </a:cxn>
              </a:cxnLst>
              <a:rect l="T15" t="T16" r="T17" b="T18"/>
              <a:pathLst>
                <a:path w="492" h="325">
                  <a:moveTo>
                    <a:pt x="0" y="0"/>
                  </a:moveTo>
                  <a:lnTo>
                    <a:pt x="474" y="0"/>
                  </a:lnTo>
                  <a:lnTo>
                    <a:pt x="492" y="325"/>
                  </a:lnTo>
                  <a:lnTo>
                    <a:pt x="19" y="324"/>
                  </a:lnTo>
                  <a:lnTo>
                    <a:pt x="0" y="0"/>
                  </a:lnTo>
                  <a:close/>
                </a:path>
              </a:pathLst>
            </a:custGeom>
            <a:solidFill>
              <a:srgbClr val="FF6600"/>
            </a:solidFill>
            <a:ln w="3175" cap="flat" cmpd="sng">
              <a:solidFill>
                <a:schemeClr val="tx1"/>
              </a:solidFill>
              <a:prstDash val="solid"/>
              <a:miter lim="800000"/>
              <a:headEnd type="none" w="med" len="med"/>
              <a:tailEnd type="none" w="med" len="med"/>
            </a:ln>
          </p:spPr>
          <p:txBody>
            <a:bodyPr wrap="none"/>
            <a:lstStyle/>
            <a:p>
              <a:endParaRPr lang="en-US"/>
            </a:p>
          </p:txBody>
        </p:sp>
        <p:sp>
          <p:nvSpPr>
            <p:cNvPr id="7206" name="Freeform 7"/>
            <p:cNvSpPr>
              <a:spLocks/>
            </p:cNvSpPr>
            <p:nvPr/>
          </p:nvSpPr>
          <p:spPr bwMode="auto">
            <a:xfrm>
              <a:off x="4206" y="3497"/>
              <a:ext cx="483" cy="237"/>
            </a:xfrm>
            <a:custGeom>
              <a:avLst/>
              <a:gdLst>
                <a:gd name="T0" fmla="*/ 0 w 483"/>
                <a:gd name="T1" fmla="*/ 0 h 237"/>
                <a:gd name="T2" fmla="*/ 473 w 483"/>
                <a:gd name="T3" fmla="*/ 0 h 237"/>
                <a:gd name="T4" fmla="*/ 483 w 483"/>
                <a:gd name="T5" fmla="*/ 162 h 237"/>
                <a:gd name="T6" fmla="*/ 467 w 483"/>
                <a:gd name="T7" fmla="*/ 184 h 237"/>
                <a:gd name="T8" fmla="*/ 437 w 483"/>
                <a:gd name="T9" fmla="*/ 199 h 237"/>
                <a:gd name="T10" fmla="*/ 402 w 483"/>
                <a:gd name="T11" fmla="*/ 210 h 237"/>
                <a:gd name="T12" fmla="*/ 363 w 483"/>
                <a:gd name="T13" fmla="*/ 220 h 237"/>
                <a:gd name="T14" fmla="*/ 294 w 483"/>
                <a:gd name="T15" fmla="*/ 234 h 237"/>
                <a:gd name="T16" fmla="*/ 231 w 483"/>
                <a:gd name="T17" fmla="*/ 237 h 237"/>
                <a:gd name="T18" fmla="*/ 179 w 483"/>
                <a:gd name="T19" fmla="*/ 237 h 237"/>
                <a:gd name="T20" fmla="*/ 129 w 483"/>
                <a:gd name="T21" fmla="*/ 234 h 237"/>
                <a:gd name="T22" fmla="*/ 68 w 483"/>
                <a:gd name="T23" fmla="*/ 223 h 237"/>
                <a:gd name="T24" fmla="*/ 32 w 483"/>
                <a:gd name="T25" fmla="*/ 211 h 237"/>
                <a:gd name="T26" fmla="*/ 11 w 483"/>
                <a:gd name="T27" fmla="*/ 196 h 237"/>
                <a:gd name="T28" fmla="*/ 0 w 483"/>
                <a:gd name="T29" fmla="*/ 0 h 23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483"/>
                <a:gd name="T46" fmla="*/ 0 h 237"/>
                <a:gd name="T47" fmla="*/ 483 w 483"/>
                <a:gd name="T48" fmla="*/ 237 h 237"/>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483" h="237">
                  <a:moveTo>
                    <a:pt x="0" y="0"/>
                  </a:moveTo>
                  <a:lnTo>
                    <a:pt x="473" y="0"/>
                  </a:lnTo>
                  <a:lnTo>
                    <a:pt x="483" y="162"/>
                  </a:lnTo>
                  <a:lnTo>
                    <a:pt x="467" y="184"/>
                  </a:lnTo>
                  <a:lnTo>
                    <a:pt x="437" y="199"/>
                  </a:lnTo>
                  <a:lnTo>
                    <a:pt x="402" y="210"/>
                  </a:lnTo>
                  <a:lnTo>
                    <a:pt x="363" y="220"/>
                  </a:lnTo>
                  <a:lnTo>
                    <a:pt x="294" y="234"/>
                  </a:lnTo>
                  <a:lnTo>
                    <a:pt x="231" y="237"/>
                  </a:lnTo>
                  <a:lnTo>
                    <a:pt x="179" y="237"/>
                  </a:lnTo>
                  <a:lnTo>
                    <a:pt x="129" y="234"/>
                  </a:lnTo>
                  <a:lnTo>
                    <a:pt x="68" y="223"/>
                  </a:lnTo>
                  <a:lnTo>
                    <a:pt x="32" y="211"/>
                  </a:lnTo>
                  <a:lnTo>
                    <a:pt x="11" y="196"/>
                  </a:lnTo>
                  <a:lnTo>
                    <a:pt x="0" y="0"/>
                  </a:lnTo>
                  <a:close/>
                </a:path>
              </a:pathLst>
            </a:custGeom>
            <a:solidFill>
              <a:srgbClr val="FFFF99"/>
            </a:solidFill>
            <a:ln w="3175" cap="flat" cmpd="sng">
              <a:solidFill>
                <a:schemeClr val="tx1"/>
              </a:solidFill>
              <a:prstDash val="solid"/>
              <a:miter lim="800000"/>
              <a:headEnd type="none" w="med" len="med"/>
              <a:tailEnd type="none" w="med" len="med"/>
            </a:ln>
          </p:spPr>
          <p:txBody>
            <a:bodyPr wrap="none"/>
            <a:lstStyle/>
            <a:p>
              <a:endParaRPr lang="en-US"/>
            </a:p>
          </p:txBody>
        </p:sp>
        <p:grpSp>
          <p:nvGrpSpPr>
            <p:cNvPr id="7207" name="Group 8"/>
            <p:cNvGrpSpPr>
              <a:grpSpLocks/>
            </p:cNvGrpSpPr>
            <p:nvPr/>
          </p:nvGrpSpPr>
          <p:grpSpPr bwMode="auto">
            <a:xfrm rot="-184859">
              <a:off x="4144" y="1356"/>
              <a:ext cx="501" cy="2379"/>
              <a:chOff x="814" y="1520"/>
              <a:chExt cx="501" cy="2379"/>
            </a:xfrm>
          </p:grpSpPr>
          <p:sp>
            <p:nvSpPr>
              <p:cNvPr id="7208" name="AutoShape 9"/>
              <p:cNvSpPr>
                <a:spLocks noChangeArrowheads="1"/>
              </p:cNvSpPr>
              <p:nvPr/>
            </p:nvSpPr>
            <p:spPr bwMode="auto">
              <a:xfrm>
                <a:off x="825" y="1643"/>
                <a:ext cx="473" cy="2256"/>
              </a:xfrm>
              <a:prstGeom prst="can">
                <a:avLst>
                  <a:gd name="adj" fmla="val 27911"/>
                </a:avLst>
              </a:prstGeom>
              <a:noFill/>
              <a:ln w="12700">
                <a:solidFill>
                  <a:schemeClr val="tx1"/>
                </a:solidFill>
                <a:miter lim="800000"/>
                <a:headEnd/>
                <a:tailEnd/>
              </a:ln>
            </p:spPr>
            <p:txBody>
              <a:bodyPr wrap="none" anchor="ctr"/>
              <a:lstStyle/>
              <a:p>
                <a:endParaRPr lang="en-US"/>
              </a:p>
            </p:txBody>
          </p:sp>
          <p:sp>
            <p:nvSpPr>
              <p:cNvPr id="7209" name="AutoShape 10"/>
              <p:cNvSpPr>
                <a:spLocks noChangeArrowheads="1"/>
              </p:cNvSpPr>
              <p:nvPr/>
            </p:nvSpPr>
            <p:spPr bwMode="auto">
              <a:xfrm>
                <a:off x="814" y="1634"/>
                <a:ext cx="501" cy="149"/>
              </a:xfrm>
              <a:custGeom>
                <a:avLst/>
                <a:gdLst>
                  <a:gd name="T0" fmla="*/ 250 w 21600"/>
                  <a:gd name="T1" fmla="*/ 0 h 21600"/>
                  <a:gd name="T2" fmla="*/ 73 w 21600"/>
                  <a:gd name="T3" fmla="*/ 22 h 21600"/>
                  <a:gd name="T4" fmla="*/ 0 w 21600"/>
                  <a:gd name="T5" fmla="*/ 75 h 21600"/>
                  <a:gd name="T6" fmla="*/ 73 w 21600"/>
                  <a:gd name="T7" fmla="*/ 127 h 21600"/>
                  <a:gd name="T8" fmla="*/ 250 w 21600"/>
                  <a:gd name="T9" fmla="*/ 149 h 21600"/>
                  <a:gd name="T10" fmla="*/ 428 w 21600"/>
                  <a:gd name="T11" fmla="*/ 127 h 21600"/>
                  <a:gd name="T12" fmla="*/ 501 w 21600"/>
                  <a:gd name="T13" fmla="*/ 75 h 21600"/>
                  <a:gd name="T14" fmla="*/ 428 w 21600"/>
                  <a:gd name="T15" fmla="*/ 22 h 21600"/>
                  <a:gd name="T16" fmla="*/ 0 60000 65536"/>
                  <a:gd name="T17" fmla="*/ 0 60000 65536"/>
                  <a:gd name="T18" fmla="*/ 0 60000 65536"/>
                  <a:gd name="T19" fmla="*/ 0 60000 65536"/>
                  <a:gd name="T20" fmla="*/ 0 60000 65536"/>
                  <a:gd name="T21" fmla="*/ 0 60000 65536"/>
                  <a:gd name="T22" fmla="*/ 0 60000 65536"/>
                  <a:gd name="T23" fmla="*/ 0 60000 65536"/>
                  <a:gd name="T24" fmla="*/ 3147 w 21600"/>
                  <a:gd name="T25" fmla="*/ 3189 h 21600"/>
                  <a:gd name="T26" fmla="*/ 18453 w 21600"/>
                  <a:gd name="T27" fmla="*/ 1841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38" y="10800"/>
                    </a:moveTo>
                    <a:cubicBezTo>
                      <a:pt x="1638" y="15860"/>
                      <a:pt x="5740" y="19962"/>
                      <a:pt x="10800" y="19962"/>
                    </a:cubicBezTo>
                    <a:cubicBezTo>
                      <a:pt x="15860" y="19962"/>
                      <a:pt x="19962" y="15860"/>
                      <a:pt x="19962" y="10800"/>
                    </a:cubicBezTo>
                    <a:cubicBezTo>
                      <a:pt x="19962" y="5740"/>
                      <a:pt x="15860" y="1638"/>
                      <a:pt x="10800" y="1638"/>
                    </a:cubicBezTo>
                    <a:cubicBezTo>
                      <a:pt x="5740" y="1638"/>
                      <a:pt x="1638" y="5740"/>
                      <a:pt x="1638" y="10800"/>
                    </a:cubicBezTo>
                    <a:close/>
                  </a:path>
                </a:pathLst>
              </a:custGeom>
              <a:solidFill>
                <a:srgbClr val="C0C0C0"/>
              </a:solidFill>
              <a:ln w="3175">
                <a:solidFill>
                  <a:schemeClr val="tx1"/>
                </a:solidFill>
                <a:miter lim="800000"/>
                <a:headEnd/>
                <a:tailEnd/>
              </a:ln>
            </p:spPr>
            <p:txBody>
              <a:bodyPr wrap="none" anchor="ctr"/>
              <a:lstStyle/>
              <a:p>
                <a:endParaRPr lang="en-US"/>
              </a:p>
            </p:txBody>
          </p:sp>
          <p:sp>
            <p:nvSpPr>
              <p:cNvPr id="7210" name="AutoShape 11"/>
              <p:cNvSpPr>
                <a:spLocks noChangeArrowheads="1"/>
              </p:cNvSpPr>
              <p:nvPr/>
            </p:nvSpPr>
            <p:spPr bwMode="auto">
              <a:xfrm>
                <a:off x="848" y="1520"/>
                <a:ext cx="436" cy="248"/>
              </a:xfrm>
              <a:prstGeom prst="can">
                <a:avLst>
                  <a:gd name="adj" fmla="val 42741"/>
                </a:avLst>
              </a:prstGeom>
              <a:solidFill>
                <a:srgbClr val="CD9B69"/>
              </a:solidFill>
              <a:ln w="9525">
                <a:solidFill>
                  <a:schemeClr val="tx1"/>
                </a:solidFill>
                <a:miter lim="800000"/>
                <a:headEnd/>
                <a:tailEnd/>
              </a:ln>
            </p:spPr>
            <p:txBody>
              <a:bodyPr wrap="none" anchor="ctr"/>
              <a:lstStyle/>
              <a:p>
                <a:endParaRPr lang="en-US"/>
              </a:p>
            </p:txBody>
          </p:sp>
        </p:grpSp>
      </p:grpSp>
      <p:grpSp>
        <p:nvGrpSpPr>
          <p:cNvPr id="4" name="Group 12"/>
          <p:cNvGrpSpPr>
            <a:grpSpLocks/>
          </p:cNvGrpSpPr>
          <p:nvPr/>
        </p:nvGrpSpPr>
        <p:grpSpPr bwMode="auto">
          <a:xfrm>
            <a:off x="3498850" y="2152650"/>
            <a:ext cx="795338" cy="3776663"/>
            <a:chOff x="2204" y="1356"/>
            <a:chExt cx="501" cy="2379"/>
          </a:xfrm>
        </p:grpSpPr>
        <p:sp>
          <p:nvSpPr>
            <p:cNvPr id="7196" name="Freeform 13"/>
            <p:cNvSpPr>
              <a:spLocks/>
            </p:cNvSpPr>
            <p:nvPr/>
          </p:nvSpPr>
          <p:spPr bwMode="auto">
            <a:xfrm>
              <a:off x="2214" y="1570"/>
              <a:ext cx="473" cy="904"/>
            </a:xfrm>
            <a:custGeom>
              <a:avLst/>
              <a:gdLst>
                <a:gd name="T0" fmla="*/ 0 w 473"/>
                <a:gd name="T1" fmla="*/ 0 h 904"/>
                <a:gd name="T2" fmla="*/ 473 w 473"/>
                <a:gd name="T3" fmla="*/ 12 h 904"/>
                <a:gd name="T4" fmla="*/ 473 w 473"/>
                <a:gd name="T5" fmla="*/ 904 h 904"/>
                <a:gd name="T6" fmla="*/ 0 w 473"/>
                <a:gd name="T7" fmla="*/ 904 h 904"/>
                <a:gd name="T8" fmla="*/ 0 w 473"/>
                <a:gd name="T9" fmla="*/ 0 h 904"/>
                <a:gd name="T10" fmla="*/ 0 60000 65536"/>
                <a:gd name="T11" fmla="*/ 0 60000 65536"/>
                <a:gd name="T12" fmla="*/ 0 60000 65536"/>
                <a:gd name="T13" fmla="*/ 0 60000 65536"/>
                <a:gd name="T14" fmla="*/ 0 60000 65536"/>
                <a:gd name="T15" fmla="*/ 0 w 473"/>
                <a:gd name="T16" fmla="*/ 0 h 904"/>
                <a:gd name="T17" fmla="*/ 473 w 473"/>
                <a:gd name="T18" fmla="*/ 904 h 904"/>
              </a:gdLst>
              <a:ahLst/>
              <a:cxnLst>
                <a:cxn ang="T10">
                  <a:pos x="T0" y="T1"/>
                </a:cxn>
                <a:cxn ang="T11">
                  <a:pos x="T2" y="T3"/>
                </a:cxn>
                <a:cxn ang="T12">
                  <a:pos x="T4" y="T5"/>
                </a:cxn>
                <a:cxn ang="T13">
                  <a:pos x="T6" y="T7"/>
                </a:cxn>
                <a:cxn ang="T14">
                  <a:pos x="T8" y="T9"/>
                </a:cxn>
              </a:cxnLst>
              <a:rect l="T15" t="T16" r="T17" b="T18"/>
              <a:pathLst>
                <a:path w="473" h="904">
                  <a:moveTo>
                    <a:pt x="0" y="0"/>
                  </a:moveTo>
                  <a:lnTo>
                    <a:pt x="473" y="12"/>
                  </a:lnTo>
                  <a:lnTo>
                    <a:pt x="473" y="904"/>
                  </a:lnTo>
                  <a:lnTo>
                    <a:pt x="0" y="904"/>
                  </a:lnTo>
                  <a:lnTo>
                    <a:pt x="0" y="0"/>
                  </a:lnTo>
                  <a:close/>
                </a:path>
              </a:pathLst>
            </a:custGeom>
            <a:solidFill>
              <a:srgbClr val="CC99FF"/>
            </a:solidFill>
            <a:ln w="3175" cap="flat" cmpd="sng">
              <a:solidFill>
                <a:schemeClr val="tx1"/>
              </a:solidFill>
              <a:prstDash val="solid"/>
              <a:miter lim="800000"/>
              <a:headEnd type="none" w="med" len="med"/>
              <a:tailEnd type="none" w="med" len="med"/>
            </a:ln>
          </p:spPr>
          <p:txBody>
            <a:bodyPr wrap="none"/>
            <a:lstStyle/>
            <a:p>
              <a:endParaRPr lang="en-US"/>
            </a:p>
          </p:txBody>
        </p:sp>
        <p:sp>
          <p:nvSpPr>
            <p:cNvPr id="7197" name="Freeform 14"/>
            <p:cNvSpPr>
              <a:spLocks/>
            </p:cNvSpPr>
            <p:nvPr/>
          </p:nvSpPr>
          <p:spPr bwMode="auto">
            <a:xfrm>
              <a:off x="2214" y="3371"/>
              <a:ext cx="474" cy="364"/>
            </a:xfrm>
            <a:custGeom>
              <a:avLst/>
              <a:gdLst>
                <a:gd name="T0" fmla="*/ 2 w 474"/>
                <a:gd name="T1" fmla="*/ 0 h 364"/>
                <a:gd name="T2" fmla="*/ 473 w 474"/>
                <a:gd name="T3" fmla="*/ 1 h 364"/>
                <a:gd name="T4" fmla="*/ 474 w 474"/>
                <a:gd name="T5" fmla="*/ 306 h 364"/>
                <a:gd name="T6" fmla="*/ 465 w 474"/>
                <a:gd name="T7" fmla="*/ 315 h 364"/>
                <a:gd name="T8" fmla="*/ 452 w 474"/>
                <a:gd name="T9" fmla="*/ 325 h 364"/>
                <a:gd name="T10" fmla="*/ 435 w 474"/>
                <a:gd name="T11" fmla="*/ 331 h 364"/>
                <a:gd name="T12" fmla="*/ 411 w 474"/>
                <a:gd name="T13" fmla="*/ 343 h 364"/>
                <a:gd name="T14" fmla="*/ 380 w 474"/>
                <a:gd name="T15" fmla="*/ 349 h 364"/>
                <a:gd name="T16" fmla="*/ 347 w 474"/>
                <a:gd name="T17" fmla="*/ 355 h 364"/>
                <a:gd name="T18" fmla="*/ 312 w 474"/>
                <a:gd name="T19" fmla="*/ 361 h 364"/>
                <a:gd name="T20" fmla="*/ 272 w 474"/>
                <a:gd name="T21" fmla="*/ 363 h 364"/>
                <a:gd name="T22" fmla="*/ 228 w 474"/>
                <a:gd name="T23" fmla="*/ 364 h 364"/>
                <a:gd name="T24" fmla="*/ 182 w 474"/>
                <a:gd name="T25" fmla="*/ 361 h 364"/>
                <a:gd name="T26" fmla="*/ 140 w 474"/>
                <a:gd name="T27" fmla="*/ 358 h 364"/>
                <a:gd name="T28" fmla="*/ 99 w 474"/>
                <a:gd name="T29" fmla="*/ 351 h 364"/>
                <a:gd name="T30" fmla="*/ 65 w 474"/>
                <a:gd name="T31" fmla="*/ 342 h 364"/>
                <a:gd name="T32" fmla="*/ 32 w 474"/>
                <a:gd name="T33" fmla="*/ 330 h 364"/>
                <a:gd name="T34" fmla="*/ 12 w 474"/>
                <a:gd name="T35" fmla="*/ 319 h 364"/>
                <a:gd name="T36" fmla="*/ 0 w 474"/>
                <a:gd name="T37" fmla="*/ 306 h 364"/>
                <a:gd name="T38" fmla="*/ 2 w 474"/>
                <a:gd name="T39" fmla="*/ 0 h 3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474"/>
                <a:gd name="T61" fmla="*/ 0 h 364"/>
                <a:gd name="T62" fmla="*/ 474 w 474"/>
                <a:gd name="T63" fmla="*/ 364 h 36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474" h="364">
                  <a:moveTo>
                    <a:pt x="2" y="0"/>
                  </a:moveTo>
                  <a:lnTo>
                    <a:pt x="473" y="1"/>
                  </a:lnTo>
                  <a:lnTo>
                    <a:pt x="474" y="306"/>
                  </a:lnTo>
                  <a:lnTo>
                    <a:pt x="465" y="315"/>
                  </a:lnTo>
                  <a:lnTo>
                    <a:pt x="452" y="325"/>
                  </a:lnTo>
                  <a:lnTo>
                    <a:pt x="435" y="331"/>
                  </a:lnTo>
                  <a:lnTo>
                    <a:pt x="411" y="343"/>
                  </a:lnTo>
                  <a:lnTo>
                    <a:pt x="380" y="349"/>
                  </a:lnTo>
                  <a:lnTo>
                    <a:pt x="347" y="355"/>
                  </a:lnTo>
                  <a:lnTo>
                    <a:pt x="312" y="361"/>
                  </a:lnTo>
                  <a:lnTo>
                    <a:pt x="272" y="363"/>
                  </a:lnTo>
                  <a:lnTo>
                    <a:pt x="228" y="364"/>
                  </a:lnTo>
                  <a:lnTo>
                    <a:pt x="182" y="361"/>
                  </a:lnTo>
                  <a:lnTo>
                    <a:pt x="140" y="358"/>
                  </a:lnTo>
                  <a:lnTo>
                    <a:pt x="99" y="351"/>
                  </a:lnTo>
                  <a:lnTo>
                    <a:pt x="65" y="342"/>
                  </a:lnTo>
                  <a:lnTo>
                    <a:pt x="32" y="330"/>
                  </a:lnTo>
                  <a:lnTo>
                    <a:pt x="12" y="319"/>
                  </a:lnTo>
                  <a:lnTo>
                    <a:pt x="0" y="306"/>
                  </a:lnTo>
                  <a:lnTo>
                    <a:pt x="2" y="0"/>
                  </a:lnTo>
                  <a:close/>
                </a:path>
              </a:pathLst>
            </a:custGeom>
            <a:solidFill>
              <a:srgbClr val="FF6600"/>
            </a:solidFill>
            <a:ln w="3175" cap="flat" cmpd="sng">
              <a:solidFill>
                <a:schemeClr val="tx1"/>
              </a:solidFill>
              <a:prstDash val="solid"/>
              <a:miter lim="800000"/>
              <a:headEnd type="none" w="med" len="med"/>
              <a:tailEnd type="none" w="med" len="med"/>
            </a:ln>
          </p:spPr>
          <p:txBody>
            <a:bodyPr wrap="none"/>
            <a:lstStyle/>
            <a:p>
              <a:endParaRPr lang="en-US"/>
            </a:p>
          </p:txBody>
        </p:sp>
        <p:sp>
          <p:nvSpPr>
            <p:cNvPr id="7198" name="Freeform 15"/>
            <p:cNvSpPr>
              <a:spLocks/>
            </p:cNvSpPr>
            <p:nvPr/>
          </p:nvSpPr>
          <p:spPr bwMode="auto">
            <a:xfrm>
              <a:off x="2214" y="2476"/>
              <a:ext cx="474" cy="898"/>
            </a:xfrm>
            <a:custGeom>
              <a:avLst/>
              <a:gdLst>
                <a:gd name="T0" fmla="*/ 0 w 474"/>
                <a:gd name="T1" fmla="*/ 0 h 898"/>
                <a:gd name="T2" fmla="*/ 474 w 474"/>
                <a:gd name="T3" fmla="*/ 0 h 898"/>
                <a:gd name="T4" fmla="*/ 473 w 474"/>
                <a:gd name="T5" fmla="*/ 898 h 898"/>
                <a:gd name="T6" fmla="*/ 0 w 474"/>
                <a:gd name="T7" fmla="*/ 897 h 898"/>
                <a:gd name="T8" fmla="*/ 0 w 474"/>
                <a:gd name="T9" fmla="*/ 0 h 898"/>
                <a:gd name="T10" fmla="*/ 0 60000 65536"/>
                <a:gd name="T11" fmla="*/ 0 60000 65536"/>
                <a:gd name="T12" fmla="*/ 0 60000 65536"/>
                <a:gd name="T13" fmla="*/ 0 60000 65536"/>
                <a:gd name="T14" fmla="*/ 0 60000 65536"/>
                <a:gd name="T15" fmla="*/ 0 w 474"/>
                <a:gd name="T16" fmla="*/ 0 h 898"/>
                <a:gd name="T17" fmla="*/ 474 w 474"/>
                <a:gd name="T18" fmla="*/ 898 h 898"/>
              </a:gdLst>
              <a:ahLst/>
              <a:cxnLst>
                <a:cxn ang="T10">
                  <a:pos x="T0" y="T1"/>
                </a:cxn>
                <a:cxn ang="T11">
                  <a:pos x="T2" y="T3"/>
                </a:cxn>
                <a:cxn ang="T12">
                  <a:pos x="T4" y="T5"/>
                </a:cxn>
                <a:cxn ang="T13">
                  <a:pos x="T6" y="T7"/>
                </a:cxn>
                <a:cxn ang="T14">
                  <a:pos x="T8" y="T9"/>
                </a:cxn>
              </a:cxnLst>
              <a:rect l="T15" t="T16" r="T17" b="T18"/>
              <a:pathLst>
                <a:path w="474" h="898">
                  <a:moveTo>
                    <a:pt x="0" y="0"/>
                  </a:moveTo>
                  <a:lnTo>
                    <a:pt x="474" y="0"/>
                  </a:lnTo>
                  <a:lnTo>
                    <a:pt x="473" y="898"/>
                  </a:lnTo>
                  <a:lnTo>
                    <a:pt x="0" y="897"/>
                  </a:lnTo>
                  <a:lnTo>
                    <a:pt x="0" y="0"/>
                  </a:lnTo>
                  <a:close/>
                </a:path>
              </a:pathLst>
            </a:custGeom>
            <a:solidFill>
              <a:srgbClr val="66FF66"/>
            </a:solidFill>
            <a:ln w="3175" cap="flat" cmpd="sng">
              <a:solidFill>
                <a:schemeClr val="tx1"/>
              </a:solidFill>
              <a:prstDash val="solid"/>
              <a:miter lim="800000"/>
              <a:headEnd type="none" w="med" len="med"/>
              <a:tailEnd type="none" w="med" len="med"/>
            </a:ln>
          </p:spPr>
          <p:txBody>
            <a:bodyPr wrap="none"/>
            <a:lstStyle/>
            <a:p>
              <a:endParaRPr lang="en-US"/>
            </a:p>
          </p:txBody>
        </p:sp>
        <p:grpSp>
          <p:nvGrpSpPr>
            <p:cNvPr id="7199" name="Group 16"/>
            <p:cNvGrpSpPr>
              <a:grpSpLocks/>
            </p:cNvGrpSpPr>
            <p:nvPr/>
          </p:nvGrpSpPr>
          <p:grpSpPr bwMode="auto">
            <a:xfrm>
              <a:off x="2204" y="1356"/>
              <a:ext cx="501" cy="2379"/>
              <a:chOff x="814" y="1520"/>
              <a:chExt cx="501" cy="2379"/>
            </a:xfrm>
          </p:grpSpPr>
          <p:sp>
            <p:nvSpPr>
              <p:cNvPr id="7201" name="AutoShape 17"/>
              <p:cNvSpPr>
                <a:spLocks noChangeArrowheads="1"/>
              </p:cNvSpPr>
              <p:nvPr/>
            </p:nvSpPr>
            <p:spPr bwMode="auto">
              <a:xfrm>
                <a:off x="825" y="1643"/>
                <a:ext cx="473" cy="2256"/>
              </a:xfrm>
              <a:prstGeom prst="can">
                <a:avLst>
                  <a:gd name="adj" fmla="val 27911"/>
                </a:avLst>
              </a:prstGeom>
              <a:noFill/>
              <a:ln w="12700">
                <a:solidFill>
                  <a:schemeClr val="tx1"/>
                </a:solidFill>
                <a:miter lim="800000"/>
                <a:headEnd/>
                <a:tailEnd/>
              </a:ln>
            </p:spPr>
            <p:txBody>
              <a:bodyPr wrap="none" anchor="ctr"/>
              <a:lstStyle/>
              <a:p>
                <a:endParaRPr lang="en-US"/>
              </a:p>
            </p:txBody>
          </p:sp>
          <p:sp>
            <p:nvSpPr>
              <p:cNvPr id="7202" name="AutoShape 18"/>
              <p:cNvSpPr>
                <a:spLocks noChangeArrowheads="1"/>
              </p:cNvSpPr>
              <p:nvPr/>
            </p:nvSpPr>
            <p:spPr bwMode="auto">
              <a:xfrm>
                <a:off x="814" y="1634"/>
                <a:ext cx="501" cy="149"/>
              </a:xfrm>
              <a:custGeom>
                <a:avLst/>
                <a:gdLst>
                  <a:gd name="T0" fmla="*/ 250 w 21600"/>
                  <a:gd name="T1" fmla="*/ 0 h 21600"/>
                  <a:gd name="T2" fmla="*/ 73 w 21600"/>
                  <a:gd name="T3" fmla="*/ 22 h 21600"/>
                  <a:gd name="T4" fmla="*/ 0 w 21600"/>
                  <a:gd name="T5" fmla="*/ 75 h 21600"/>
                  <a:gd name="T6" fmla="*/ 73 w 21600"/>
                  <a:gd name="T7" fmla="*/ 127 h 21600"/>
                  <a:gd name="T8" fmla="*/ 250 w 21600"/>
                  <a:gd name="T9" fmla="*/ 149 h 21600"/>
                  <a:gd name="T10" fmla="*/ 428 w 21600"/>
                  <a:gd name="T11" fmla="*/ 127 h 21600"/>
                  <a:gd name="T12" fmla="*/ 501 w 21600"/>
                  <a:gd name="T13" fmla="*/ 75 h 21600"/>
                  <a:gd name="T14" fmla="*/ 428 w 21600"/>
                  <a:gd name="T15" fmla="*/ 22 h 21600"/>
                  <a:gd name="T16" fmla="*/ 0 60000 65536"/>
                  <a:gd name="T17" fmla="*/ 0 60000 65536"/>
                  <a:gd name="T18" fmla="*/ 0 60000 65536"/>
                  <a:gd name="T19" fmla="*/ 0 60000 65536"/>
                  <a:gd name="T20" fmla="*/ 0 60000 65536"/>
                  <a:gd name="T21" fmla="*/ 0 60000 65536"/>
                  <a:gd name="T22" fmla="*/ 0 60000 65536"/>
                  <a:gd name="T23" fmla="*/ 0 60000 65536"/>
                  <a:gd name="T24" fmla="*/ 3147 w 21600"/>
                  <a:gd name="T25" fmla="*/ 3189 h 21600"/>
                  <a:gd name="T26" fmla="*/ 18453 w 21600"/>
                  <a:gd name="T27" fmla="*/ 1841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38" y="10800"/>
                    </a:moveTo>
                    <a:cubicBezTo>
                      <a:pt x="1638" y="15860"/>
                      <a:pt x="5740" y="19962"/>
                      <a:pt x="10800" y="19962"/>
                    </a:cubicBezTo>
                    <a:cubicBezTo>
                      <a:pt x="15860" y="19962"/>
                      <a:pt x="19962" y="15860"/>
                      <a:pt x="19962" y="10800"/>
                    </a:cubicBezTo>
                    <a:cubicBezTo>
                      <a:pt x="19962" y="5740"/>
                      <a:pt x="15860" y="1638"/>
                      <a:pt x="10800" y="1638"/>
                    </a:cubicBezTo>
                    <a:cubicBezTo>
                      <a:pt x="5740" y="1638"/>
                      <a:pt x="1638" y="5740"/>
                      <a:pt x="1638" y="10800"/>
                    </a:cubicBezTo>
                    <a:close/>
                  </a:path>
                </a:pathLst>
              </a:custGeom>
              <a:solidFill>
                <a:srgbClr val="C0C0C0"/>
              </a:solidFill>
              <a:ln w="3175">
                <a:solidFill>
                  <a:schemeClr val="tx1"/>
                </a:solidFill>
                <a:miter lim="800000"/>
                <a:headEnd/>
                <a:tailEnd/>
              </a:ln>
            </p:spPr>
            <p:txBody>
              <a:bodyPr wrap="none" anchor="ctr"/>
              <a:lstStyle/>
              <a:p>
                <a:endParaRPr lang="en-US"/>
              </a:p>
            </p:txBody>
          </p:sp>
          <p:sp>
            <p:nvSpPr>
              <p:cNvPr id="7203" name="AutoShape 19"/>
              <p:cNvSpPr>
                <a:spLocks noChangeArrowheads="1"/>
              </p:cNvSpPr>
              <p:nvPr/>
            </p:nvSpPr>
            <p:spPr bwMode="auto">
              <a:xfrm>
                <a:off x="848" y="1520"/>
                <a:ext cx="436" cy="248"/>
              </a:xfrm>
              <a:prstGeom prst="can">
                <a:avLst>
                  <a:gd name="adj" fmla="val 42741"/>
                </a:avLst>
              </a:prstGeom>
              <a:solidFill>
                <a:srgbClr val="CD9B69"/>
              </a:solidFill>
              <a:ln w="9525">
                <a:solidFill>
                  <a:schemeClr val="tx1"/>
                </a:solidFill>
                <a:miter lim="800000"/>
                <a:headEnd/>
                <a:tailEnd/>
              </a:ln>
            </p:spPr>
            <p:txBody>
              <a:bodyPr wrap="none" anchor="ctr"/>
              <a:lstStyle/>
              <a:p>
                <a:endParaRPr lang="en-US"/>
              </a:p>
            </p:txBody>
          </p:sp>
        </p:grpSp>
        <p:sp>
          <p:nvSpPr>
            <p:cNvPr id="7200" name="Text Box 20"/>
            <p:cNvSpPr txBox="1">
              <a:spLocks noChangeArrowheads="1"/>
            </p:cNvSpPr>
            <p:nvPr/>
          </p:nvSpPr>
          <p:spPr bwMode="auto">
            <a:xfrm>
              <a:off x="2364" y="3444"/>
              <a:ext cx="178" cy="192"/>
            </a:xfrm>
            <a:prstGeom prst="rect">
              <a:avLst/>
            </a:prstGeom>
            <a:noFill/>
            <a:ln w="9525">
              <a:noFill/>
              <a:miter lim="800000"/>
              <a:headEnd/>
              <a:tailEnd/>
            </a:ln>
          </p:spPr>
          <p:txBody>
            <a:bodyPr wrap="none">
              <a:spAutoFit/>
            </a:bodyPr>
            <a:lstStyle/>
            <a:p>
              <a:r>
                <a:rPr lang="en-US" sz="1400" b="1" i="1"/>
                <a:t>5</a:t>
              </a:r>
            </a:p>
          </p:txBody>
        </p:sp>
      </p:grpSp>
      <p:grpSp>
        <p:nvGrpSpPr>
          <p:cNvPr id="7174" name="Group 21"/>
          <p:cNvGrpSpPr>
            <a:grpSpLocks/>
          </p:cNvGrpSpPr>
          <p:nvPr/>
        </p:nvGrpSpPr>
        <p:grpSpPr bwMode="auto">
          <a:xfrm>
            <a:off x="1771650" y="2159000"/>
            <a:ext cx="962025" cy="3776663"/>
            <a:chOff x="1116" y="1360"/>
            <a:chExt cx="606" cy="2379"/>
          </a:xfrm>
        </p:grpSpPr>
        <p:sp>
          <p:nvSpPr>
            <p:cNvPr id="7186" name="Freeform 22"/>
            <p:cNvSpPr>
              <a:spLocks/>
            </p:cNvSpPr>
            <p:nvPr/>
          </p:nvSpPr>
          <p:spPr bwMode="auto">
            <a:xfrm>
              <a:off x="1116" y="1565"/>
              <a:ext cx="560" cy="1432"/>
            </a:xfrm>
            <a:custGeom>
              <a:avLst/>
              <a:gdLst>
                <a:gd name="T0" fmla="*/ 0 w 560"/>
                <a:gd name="T1" fmla="*/ 22 h 1432"/>
                <a:gd name="T2" fmla="*/ 87 w 560"/>
                <a:gd name="T3" fmla="*/ 1431 h 1432"/>
                <a:gd name="T4" fmla="*/ 560 w 560"/>
                <a:gd name="T5" fmla="*/ 1432 h 1432"/>
                <a:gd name="T6" fmla="*/ 473 w 560"/>
                <a:gd name="T7" fmla="*/ 0 h 1432"/>
                <a:gd name="T8" fmla="*/ 420 w 560"/>
                <a:gd name="T9" fmla="*/ 25 h 1432"/>
                <a:gd name="T10" fmla="*/ 353 w 560"/>
                <a:gd name="T11" fmla="*/ 43 h 1432"/>
                <a:gd name="T12" fmla="*/ 269 w 560"/>
                <a:gd name="T13" fmla="*/ 57 h 1432"/>
                <a:gd name="T14" fmla="*/ 186 w 560"/>
                <a:gd name="T15" fmla="*/ 61 h 1432"/>
                <a:gd name="T16" fmla="*/ 141 w 560"/>
                <a:gd name="T17" fmla="*/ 57 h 1432"/>
                <a:gd name="T18" fmla="*/ 98 w 560"/>
                <a:gd name="T19" fmla="*/ 51 h 1432"/>
                <a:gd name="T20" fmla="*/ 45 w 560"/>
                <a:gd name="T21" fmla="*/ 40 h 1432"/>
                <a:gd name="T22" fmla="*/ 0 w 560"/>
                <a:gd name="T23" fmla="*/ 22 h 143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560"/>
                <a:gd name="T37" fmla="*/ 0 h 1432"/>
                <a:gd name="T38" fmla="*/ 560 w 560"/>
                <a:gd name="T39" fmla="*/ 1432 h 143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560" h="1432">
                  <a:moveTo>
                    <a:pt x="0" y="22"/>
                  </a:moveTo>
                  <a:lnTo>
                    <a:pt x="87" y="1431"/>
                  </a:lnTo>
                  <a:lnTo>
                    <a:pt x="560" y="1432"/>
                  </a:lnTo>
                  <a:lnTo>
                    <a:pt x="473" y="0"/>
                  </a:lnTo>
                  <a:lnTo>
                    <a:pt x="420" y="25"/>
                  </a:lnTo>
                  <a:lnTo>
                    <a:pt x="353" y="43"/>
                  </a:lnTo>
                  <a:lnTo>
                    <a:pt x="269" y="57"/>
                  </a:lnTo>
                  <a:lnTo>
                    <a:pt x="186" y="61"/>
                  </a:lnTo>
                  <a:lnTo>
                    <a:pt x="141" y="57"/>
                  </a:lnTo>
                  <a:lnTo>
                    <a:pt x="98" y="51"/>
                  </a:lnTo>
                  <a:lnTo>
                    <a:pt x="45" y="40"/>
                  </a:lnTo>
                  <a:lnTo>
                    <a:pt x="0" y="22"/>
                  </a:lnTo>
                  <a:close/>
                </a:path>
              </a:pathLst>
            </a:custGeom>
            <a:solidFill>
              <a:srgbClr val="CC99FF"/>
            </a:solidFill>
            <a:ln w="3175" cap="flat" cmpd="sng">
              <a:solidFill>
                <a:schemeClr val="tx1"/>
              </a:solidFill>
              <a:prstDash val="solid"/>
              <a:miter lim="800000"/>
              <a:headEnd type="none" w="med" len="med"/>
              <a:tailEnd type="none" w="med" len="med"/>
            </a:ln>
          </p:spPr>
          <p:txBody>
            <a:bodyPr wrap="none"/>
            <a:lstStyle/>
            <a:p>
              <a:endParaRPr lang="en-US"/>
            </a:p>
          </p:txBody>
        </p:sp>
        <p:sp>
          <p:nvSpPr>
            <p:cNvPr id="7187" name="Freeform 23"/>
            <p:cNvSpPr>
              <a:spLocks/>
            </p:cNvSpPr>
            <p:nvPr/>
          </p:nvSpPr>
          <p:spPr bwMode="auto">
            <a:xfrm>
              <a:off x="1206" y="2997"/>
              <a:ext cx="491" cy="272"/>
            </a:xfrm>
            <a:custGeom>
              <a:avLst/>
              <a:gdLst>
                <a:gd name="T0" fmla="*/ 0 w 491"/>
                <a:gd name="T1" fmla="*/ 0 h 272"/>
                <a:gd name="T2" fmla="*/ 474 w 491"/>
                <a:gd name="T3" fmla="*/ 0 h 272"/>
                <a:gd name="T4" fmla="*/ 491 w 491"/>
                <a:gd name="T5" fmla="*/ 272 h 272"/>
                <a:gd name="T6" fmla="*/ 15 w 491"/>
                <a:gd name="T7" fmla="*/ 272 h 272"/>
                <a:gd name="T8" fmla="*/ 0 w 491"/>
                <a:gd name="T9" fmla="*/ 0 h 272"/>
                <a:gd name="T10" fmla="*/ 0 60000 65536"/>
                <a:gd name="T11" fmla="*/ 0 60000 65536"/>
                <a:gd name="T12" fmla="*/ 0 60000 65536"/>
                <a:gd name="T13" fmla="*/ 0 60000 65536"/>
                <a:gd name="T14" fmla="*/ 0 60000 65536"/>
                <a:gd name="T15" fmla="*/ 0 w 491"/>
                <a:gd name="T16" fmla="*/ 0 h 272"/>
                <a:gd name="T17" fmla="*/ 491 w 491"/>
                <a:gd name="T18" fmla="*/ 272 h 272"/>
              </a:gdLst>
              <a:ahLst/>
              <a:cxnLst>
                <a:cxn ang="T10">
                  <a:pos x="T0" y="T1"/>
                </a:cxn>
                <a:cxn ang="T11">
                  <a:pos x="T2" y="T3"/>
                </a:cxn>
                <a:cxn ang="T12">
                  <a:pos x="T4" y="T5"/>
                </a:cxn>
                <a:cxn ang="T13">
                  <a:pos x="T6" y="T7"/>
                </a:cxn>
                <a:cxn ang="T14">
                  <a:pos x="T8" y="T9"/>
                </a:cxn>
              </a:cxnLst>
              <a:rect l="T15" t="T16" r="T17" b="T18"/>
              <a:pathLst>
                <a:path w="491" h="272">
                  <a:moveTo>
                    <a:pt x="0" y="0"/>
                  </a:moveTo>
                  <a:lnTo>
                    <a:pt x="474" y="0"/>
                  </a:lnTo>
                  <a:lnTo>
                    <a:pt x="491" y="272"/>
                  </a:lnTo>
                  <a:lnTo>
                    <a:pt x="15" y="272"/>
                  </a:lnTo>
                  <a:lnTo>
                    <a:pt x="0" y="0"/>
                  </a:lnTo>
                  <a:close/>
                </a:path>
              </a:pathLst>
            </a:custGeom>
            <a:solidFill>
              <a:srgbClr val="66FF66"/>
            </a:solidFill>
            <a:ln w="3175" cap="flat" cmpd="sng">
              <a:solidFill>
                <a:schemeClr val="tx1"/>
              </a:solidFill>
              <a:prstDash val="solid"/>
              <a:miter lim="800000"/>
              <a:headEnd type="none" w="med" len="med"/>
              <a:tailEnd type="none" w="med" len="med"/>
            </a:ln>
          </p:spPr>
          <p:txBody>
            <a:bodyPr wrap="none"/>
            <a:lstStyle/>
            <a:p>
              <a:endParaRPr lang="en-US"/>
            </a:p>
          </p:txBody>
        </p:sp>
        <p:sp>
          <p:nvSpPr>
            <p:cNvPr id="7188" name="Freeform 24"/>
            <p:cNvSpPr>
              <a:spLocks/>
            </p:cNvSpPr>
            <p:nvPr/>
          </p:nvSpPr>
          <p:spPr bwMode="auto">
            <a:xfrm>
              <a:off x="1223" y="3269"/>
              <a:ext cx="499" cy="469"/>
            </a:xfrm>
            <a:custGeom>
              <a:avLst/>
              <a:gdLst>
                <a:gd name="T0" fmla="*/ 0 w 499"/>
                <a:gd name="T1" fmla="*/ 0 h 469"/>
                <a:gd name="T2" fmla="*/ 474 w 499"/>
                <a:gd name="T3" fmla="*/ 0 h 469"/>
                <a:gd name="T4" fmla="*/ 499 w 499"/>
                <a:gd name="T5" fmla="*/ 394 h 469"/>
                <a:gd name="T6" fmla="*/ 481 w 499"/>
                <a:gd name="T7" fmla="*/ 418 h 469"/>
                <a:gd name="T8" fmla="*/ 451 w 499"/>
                <a:gd name="T9" fmla="*/ 430 h 469"/>
                <a:gd name="T10" fmla="*/ 412 w 499"/>
                <a:gd name="T11" fmla="*/ 444 h 469"/>
                <a:gd name="T12" fmla="*/ 366 w 499"/>
                <a:gd name="T13" fmla="*/ 453 h 469"/>
                <a:gd name="T14" fmla="*/ 316 w 499"/>
                <a:gd name="T15" fmla="*/ 463 h 469"/>
                <a:gd name="T16" fmla="*/ 253 w 499"/>
                <a:gd name="T17" fmla="*/ 469 h 469"/>
                <a:gd name="T18" fmla="*/ 187 w 499"/>
                <a:gd name="T19" fmla="*/ 469 h 469"/>
                <a:gd name="T20" fmla="*/ 133 w 499"/>
                <a:gd name="T21" fmla="*/ 465 h 469"/>
                <a:gd name="T22" fmla="*/ 82 w 499"/>
                <a:gd name="T23" fmla="*/ 457 h 469"/>
                <a:gd name="T24" fmla="*/ 42 w 499"/>
                <a:gd name="T25" fmla="*/ 439 h 469"/>
                <a:gd name="T26" fmla="*/ 27 w 499"/>
                <a:gd name="T27" fmla="*/ 429 h 469"/>
                <a:gd name="T28" fmla="*/ 0 w 499"/>
                <a:gd name="T29" fmla="*/ 0 h 46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499"/>
                <a:gd name="T46" fmla="*/ 0 h 469"/>
                <a:gd name="T47" fmla="*/ 499 w 499"/>
                <a:gd name="T48" fmla="*/ 469 h 46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499" h="469">
                  <a:moveTo>
                    <a:pt x="0" y="0"/>
                  </a:moveTo>
                  <a:lnTo>
                    <a:pt x="474" y="0"/>
                  </a:lnTo>
                  <a:lnTo>
                    <a:pt x="499" y="394"/>
                  </a:lnTo>
                  <a:lnTo>
                    <a:pt x="481" y="418"/>
                  </a:lnTo>
                  <a:lnTo>
                    <a:pt x="451" y="430"/>
                  </a:lnTo>
                  <a:lnTo>
                    <a:pt x="412" y="444"/>
                  </a:lnTo>
                  <a:lnTo>
                    <a:pt x="366" y="453"/>
                  </a:lnTo>
                  <a:lnTo>
                    <a:pt x="316" y="463"/>
                  </a:lnTo>
                  <a:lnTo>
                    <a:pt x="253" y="469"/>
                  </a:lnTo>
                  <a:lnTo>
                    <a:pt x="187" y="469"/>
                  </a:lnTo>
                  <a:lnTo>
                    <a:pt x="133" y="465"/>
                  </a:lnTo>
                  <a:lnTo>
                    <a:pt x="82" y="457"/>
                  </a:lnTo>
                  <a:lnTo>
                    <a:pt x="42" y="439"/>
                  </a:lnTo>
                  <a:lnTo>
                    <a:pt x="27" y="429"/>
                  </a:lnTo>
                  <a:lnTo>
                    <a:pt x="0" y="0"/>
                  </a:lnTo>
                  <a:close/>
                </a:path>
              </a:pathLst>
            </a:custGeom>
            <a:solidFill>
              <a:srgbClr val="FFFF99"/>
            </a:solidFill>
            <a:ln w="3175" cap="flat" cmpd="sng">
              <a:solidFill>
                <a:schemeClr val="tx1"/>
              </a:solidFill>
              <a:prstDash val="solid"/>
              <a:miter lim="800000"/>
              <a:headEnd type="none" w="med" len="med"/>
              <a:tailEnd type="none" w="med" len="med"/>
            </a:ln>
          </p:spPr>
          <p:txBody>
            <a:bodyPr wrap="none"/>
            <a:lstStyle/>
            <a:p>
              <a:endParaRPr lang="en-US"/>
            </a:p>
          </p:txBody>
        </p:sp>
        <p:grpSp>
          <p:nvGrpSpPr>
            <p:cNvPr id="7189" name="Group 25"/>
            <p:cNvGrpSpPr>
              <a:grpSpLocks/>
            </p:cNvGrpSpPr>
            <p:nvPr/>
          </p:nvGrpSpPr>
          <p:grpSpPr bwMode="auto">
            <a:xfrm rot="-216736">
              <a:off x="1168" y="1360"/>
              <a:ext cx="501" cy="2379"/>
              <a:chOff x="814" y="1520"/>
              <a:chExt cx="501" cy="2379"/>
            </a:xfrm>
          </p:grpSpPr>
          <p:sp>
            <p:nvSpPr>
              <p:cNvPr id="7193" name="AutoShape 26"/>
              <p:cNvSpPr>
                <a:spLocks noChangeArrowheads="1"/>
              </p:cNvSpPr>
              <p:nvPr/>
            </p:nvSpPr>
            <p:spPr bwMode="auto">
              <a:xfrm>
                <a:off x="825" y="1643"/>
                <a:ext cx="473" cy="2256"/>
              </a:xfrm>
              <a:prstGeom prst="can">
                <a:avLst>
                  <a:gd name="adj" fmla="val 27911"/>
                </a:avLst>
              </a:prstGeom>
              <a:noFill/>
              <a:ln w="12700">
                <a:solidFill>
                  <a:schemeClr val="tx1"/>
                </a:solidFill>
                <a:miter lim="800000"/>
                <a:headEnd/>
                <a:tailEnd/>
              </a:ln>
            </p:spPr>
            <p:txBody>
              <a:bodyPr wrap="none" anchor="ctr"/>
              <a:lstStyle/>
              <a:p>
                <a:endParaRPr lang="en-US"/>
              </a:p>
            </p:txBody>
          </p:sp>
          <p:sp>
            <p:nvSpPr>
              <p:cNvPr id="7194" name="AutoShape 27"/>
              <p:cNvSpPr>
                <a:spLocks noChangeArrowheads="1"/>
              </p:cNvSpPr>
              <p:nvPr/>
            </p:nvSpPr>
            <p:spPr bwMode="auto">
              <a:xfrm>
                <a:off x="814" y="1634"/>
                <a:ext cx="501" cy="149"/>
              </a:xfrm>
              <a:custGeom>
                <a:avLst/>
                <a:gdLst>
                  <a:gd name="T0" fmla="*/ 250 w 21600"/>
                  <a:gd name="T1" fmla="*/ 0 h 21600"/>
                  <a:gd name="T2" fmla="*/ 73 w 21600"/>
                  <a:gd name="T3" fmla="*/ 22 h 21600"/>
                  <a:gd name="T4" fmla="*/ 0 w 21600"/>
                  <a:gd name="T5" fmla="*/ 75 h 21600"/>
                  <a:gd name="T6" fmla="*/ 73 w 21600"/>
                  <a:gd name="T7" fmla="*/ 127 h 21600"/>
                  <a:gd name="T8" fmla="*/ 250 w 21600"/>
                  <a:gd name="T9" fmla="*/ 149 h 21600"/>
                  <a:gd name="T10" fmla="*/ 428 w 21600"/>
                  <a:gd name="T11" fmla="*/ 127 h 21600"/>
                  <a:gd name="T12" fmla="*/ 501 w 21600"/>
                  <a:gd name="T13" fmla="*/ 75 h 21600"/>
                  <a:gd name="T14" fmla="*/ 428 w 21600"/>
                  <a:gd name="T15" fmla="*/ 22 h 21600"/>
                  <a:gd name="T16" fmla="*/ 0 60000 65536"/>
                  <a:gd name="T17" fmla="*/ 0 60000 65536"/>
                  <a:gd name="T18" fmla="*/ 0 60000 65536"/>
                  <a:gd name="T19" fmla="*/ 0 60000 65536"/>
                  <a:gd name="T20" fmla="*/ 0 60000 65536"/>
                  <a:gd name="T21" fmla="*/ 0 60000 65536"/>
                  <a:gd name="T22" fmla="*/ 0 60000 65536"/>
                  <a:gd name="T23" fmla="*/ 0 60000 65536"/>
                  <a:gd name="T24" fmla="*/ 3147 w 21600"/>
                  <a:gd name="T25" fmla="*/ 3189 h 21600"/>
                  <a:gd name="T26" fmla="*/ 18453 w 21600"/>
                  <a:gd name="T27" fmla="*/ 1841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38" y="10800"/>
                    </a:moveTo>
                    <a:cubicBezTo>
                      <a:pt x="1638" y="15860"/>
                      <a:pt x="5740" y="19962"/>
                      <a:pt x="10800" y="19962"/>
                    </a:cubicBezTo>
                    <a:cubicBezTo>
                      <a:pt x="15860" y="19962"/>
                      <a:pt x="19962" y="15860"/>
                      <a:pt x="19962" y="10800"/>
                    </a:cubicBezTo>
                    <a:cubicBezTo>
                      <a:pt x="19962" y="5740"/>
                      <a:pt x="15860" y="1638"/>
                      <a:pt x="10800" y="1638"/>
                    </a:cubicBezTo>
                    <a:cubicBezTo>
                      <a:pt x="5740" y="1638"/>
                      <a:pt x="1638" y="5740"/>
                      <a:pt x="1638" y="10800"/>
                    </a:cubicBezTo>
                    <a:close/>
                  </a:path>
                </a:pathLst>
              </a:custGeom>
              <a:solidFill>
                <a:srgbClr val="C0C0C0"/>
              </a:solidFill>
              <a:ln w="3175">
                <a:solidFill>
                  <a:schemeClr val="tx1"/>
                </a:solidFill>
                <a:miter lim="800000"/>
                <a:headEnd/>
                <a:tailEnd/>
              </a:ln>
            </p:spPr>
            <p:txBody>
              <a:bodyPr wrap="none" anchor="ctr"/>
              <a:lstStyle/>
              <a:p>
                <a:endParaRPr lang="en-US"/>
              </a:p>
            </p:txBody>
          </p:sp>
          <p:sp>
            <p:nvSpPr>
              <p:cNvPr id="7195" name="AutoShape 28"/>
              <p:cNvSpPr>
                <a:spLocks noChangeArrowheads="1"/>
              </p:cNvSpPr>
              <p:nvPr/>
            </p:nvSpPr>
            <p:spPr bwMode="auto">
              <a:xfrm>
                <a:off x="848" y="1520"/>
                <a:ext cx="436" cy="248"/>
              </a:xfrm>
              <a:prstGeom prst="can">
                <a:avLst>
                  <a:gd name="adj" fmla="val 42741"/>
                </a:avLst>
              </a:prstGeom>
              <a:solidFill>
                <a:srgbClr val="CD9B69"/>
              </a:solidFill>
              <a:ln w="9525">
                <a:solidFill>
                  <a:schemeClr val="tx1"/>
                </a:solidFill>
                <a:miter lim="800000"/>
                <a:headEnd/>
                <a:tailEnd/>
              </a:ln>
            </p:spPr>
            <p:txBody>
              <a:bodyPr wrap="none" anchor="ctr"/>
              <a:lstStyle/>
              <a:p>
                <a:endParaRPr lang="en-US"/>
              </a:p>
            </p:txBody>
          </p:sp>
        </p:grpSp>
        <p:sp>
          <p:nvSpPr>
            <p:cNvPr id="7190" name="Text Box 29"/>
            <p:cNvSpPr txBox="1">
              <a:spLocks noChangeArrowheads="1"/>
            </p:cNvSpPr>
            <p:nvPr/>
          </p:nvSpPr>
          <p:spPr bwMode="auto">
            <a:xfrm>
              <a:off x="1378" y="3402"/>
              <a:ext cx="178" cy="192"/>
            </a:xfrm>
            <a:prstGeom prst="rect">
              <a:avLst/>
            </a:prstGeom>
            <a:noFill/>
            <a:ln w="9525">
              <a:noFill/>
              <a:miter lim="800000"/>
              <a:headEnd/>
              <a:tailEnd/>
            </a:ln>
          </p:spPr>
          <p:txBody>
            <a:bodyPr wrap="none">
              <a:spAutoFit/>
            </a:bodyPr>
            <a:lstStyle/>
            <a:p>
              <a:r>
                <a:rPr lang="en-US" sz="1400" b="1" i="1"/>
                <a:t>2</a:t>
              </a:r>
            </a:p>
          </p:txBody>
        </p:sp>
        <p:sp>
          <p:nvSpPr>
            <p:cNvPr id="7191" name="Text Box 30"/>
            <p:cNvSpPr txBox="1">
              <a:spLocks noChangeArrowheads="1"/>
            </p:cNvSpPr>
            <p:nvPr/>
          </p:nvSpPr>
          <p:spPr bwMode="auto">
            <a:xfrm>
              <a:off x="1363" y="3042"/>
              <a:ext cx="178" cy="192"/>
            </a:xfrm>
            <a:prstGeom prst="rect">
              <a:avLst/>
            </a:prstGeom>
            <a:noFill/>
            <a:ln w="9525">
              <a:noFill/>
              <a:miter lim="800000"/>
              <a:headEnd/>
              <a:tailEnd/>
            </a:ln>
          </p:spPr>
          <p:txBody>
            <a:bodyPr wrap="none">
              <a:spAutoFit/>
            </a:bodyPr>
            <a:lstStyle/>
            <a:p>
              <a:r>
                <a:rPr lang="en-US" sz="1400" b="1" i="1"/>
                <a:t>3</a:t>
              </a:r>
            </a:p>
          </p:txBody>
        </p:sp>
        <p:sp>
          <p:nvSpPr>
            <p:cNvPr id="7192" name="Text Box 31"/>
            <p:cNvSpPr txBox="1">
              <a:spLocks noChangeArrowheads="1"/>
            </p:cNvSpPr>
            <p:nvPr/>
          </p:nvSpPr>
          <p:spPr bwMode="auto">
            <a:xfrm>
              <a:off x="1320" y="2382"/>
              <a:ext cx="178" cy="192"/>
            </a:xfrm>
            <a:prstGeom prst="rect">
              <a:avLst/>
            </a:prstGeom>
            <a:noFill/>
            <a:ln w="9525">
              <a:noFill/>
              <a:miter lim="800000"/>
              <a:headEnd/>
              <a:tailEnd/>
            </a:ln>
          </p:spPr>
          <p:txBody>
            <a:bodyPr wrap="none">
              <a:spAutoFit/>
            </a:bodyPr>
            <a:lstStyle/>
            <a:p>
              <a:r>
                <a:rPr lang="en-US" sz="1400" b="1" i="1"/>
                <a:t>1</a:t>
              </a:r>
            </a:p>
          </p:txBody>
        </p:sp>
      </p:grpSp>
      <p:grpSp>
        <p:nvGrpSpPr>
          <p:cNvPr id="8" name="Group 32"/>
          <p:cNvGrpSpPr>
            <a:grpSpLocks/>
          </p:cNvGrpSpPr>
          <p:nvPr/>
        </p:nvGrpSpPr>
        <p:grpSpPr bwMode="auto">
          <a:xfrm>
            <a:off x="4968875" y="2159000"/>
            <a:ext cx="941388" cy="3776663"/>
            <a:chOff x="3130" y="1360"/>
            <a:chExt cx="593" cy="2379"/>
          </a:xfrm>
        </p:grpSpPr>
        <p:sp>
          <p:nvSpPr>
            <p:cNvPr id="7179" name="Freeform 33"/>
            <p:cNvSpPr>
              <a:spLocks/>
            </p:cNvSpPr>
            <p:nvPr/>
          </p:nvSpPr>
          <p:spPr bwMode="auto">
            <a:xfrm>
              <a:off x="3141" y="1556"/>
              <a:ext cx="582" cy="1908"/>
            </a:xfrm>
            <a:custGeom>
              <a:avLst/>
              <a:gdLst>
                <a:gd name="T0" fmla="*/ 111 w 582"/>
                <a:gd name="T1" fmla="*/ 0 h 1908"/>
                <a:gd name="T2" fmla="*/ 582 w 582"/>
                <a:gd name="T3" fmla="*/ 37 h 1908"/>
                <a:gd name="T4" fmla="*/ 473 w 582"/>
                <a:gd name="T5" fmla="*/ 1908 h 1908"/>
                <a:gd name="T6" fmla="*/ 0 w 582"/>
                <a:gd name="T7" fmla="*/ 1890 h 1908"/>
                <a:gd name="T8" fmla="*/ 111 w 582"/>
                <a:gd name="T9" fmla="*/ 0 h 1908"/>
                <a:gd name="T10" fmla="*/ 0 60000 65536"/>
                <a:gd name="T11" fmla="*/ 0 60000 65536"/>
                <a:gd name="T12" fmla="*/ 0 60000 65536"/>
                <a:gd name="T13" fmla="*/ 0 60000 65536"/>
                <a:gd name="T14" fmla="*/ 0 60000 65536"/>
                <a:gd name="T15" fmla="*/ 0 w 582"/>
                <a:gd name="T16" fmla="*/ 0 h 1908"/>
                <a:gd name="T17" fmla="*/ 582 w 582"/>
                <a:gd name="T18" fmla="*/ 1908 h 1908"/>
              </a:gdLst>
              <a:ahLst/>
              <a:cxnLst>
                <a:cxn ang="T10">
                  <a:pos x="T0" y="T1"/>
                </a:cxn>
                <a:cxn ang="T11">
                  <a:pos x="T2" y="T3"/>
                </a:cxn>
                <a:cxn ang="T12">
                  <a:pos x="T4" y="T5"/>
                </a:cxn>
                <a:cxn ang="T13">
                  <a:pos x="T6" y="T7"/>
                </a:cxn>
                <a:cxn ang="T14">
                  <a:pos x="T8" y="T9"/>
                </a:cxn>
              </a:cxnLst>
              <a:rect l="T15" t="T16" r="T17" b="T18"/>
              <a:pathLst>
                <a:path w="582" h="1908">
                  <a:moveTo>
                    <a:pt x="111" y="0"/>
                  </a:moveTo>
                  <a:lnTo>
                    <a:pt x="582" y="37"/>
                  </a:lnTo>
                  <a:lnTo>
                    <a:pt x="473" y="1908"/>
                  </a:lnTo>
                  <a:lnTo>
                    <a:pt x="0" y="1890"/>
                  </a:lnTo>
                  <a:lnTo>
                    <a:pt x="111" y="0"/>
                  </a:lnTo>
                  <a:close/>
                </a:path>
              </a:pathLst>
            </a:custGeom>
            <a:solidFill>
              <a:srgbClr val="FFFF99"/>
            </a:solidFill>
            <a:ln w="3175" cap="flat" cmpd="sng">
              <a:solidFill>
                <a:schemeClr val="tx1"/>
              </a:solidFill>
              <a:prstDash val="solid"/>
              <a:miter lim="800000"/>
              <a:headEnd type="none" w="med" len="med"/>
              <a:tailEnd type="none" w="med" len="med"/>
            </a:ln>
          </p:spPr>
          <p:txBody>
            <a:bodyPr wrap="none"/>
            <a:lstStyle/>
            <a:p>
              <a:endParaRPr lang="en-US"/>
            </a:p>
          </p:txBody>
        </p:sp>
        <p:sp>
          <p:nvSpPr>
            <p:cNvPr id="7180" name="Freeform 34"/>
            <p:cNvSpPr>
              <a:spLocks/>
            </p:cNvSpPr>
            <p:nvPr/>
          </p:nvSpPr>
          <p:spPr bwMode="auto">
            <a:xfrm>
              <a:off x="3130" y="3444"/>
              <a:ext cx="485" cy="294"/>
            </a:xfrm>
            <a:custGeom>
              <a:avLst/>
              <a:gdLst>
                <a:gd name="T0" fmla="*/ 10 w 485"/>
                <a:gd name="T1" fmla="*/ 0 h 294"/>
                <a:gd name="T2" fmla="*/ 485 w 485"/>
                <a:gd name="T3" fmla="*/ 15 h 294"/>
                <a:gd name="T4" fmla="*/ 469 w 485"/>
                <a:gd name="T5" fmla="*/ 243 h 294"/>
                <a:gd name="T6" fmla="*/ 451 w 485"/>
                <a:gd name="T7" fmla="*/ 266 h 294"/>
                <a:gd name="T8" fmla="*/ 406 w 485"/>
                <a:gd name="T9" fmla="*/ 279 h 294"/>
                <a:gd name="T10" fmla="*/ 346 w 485"/>
                <a:gd name="T11" fmla="*/ 288 h 294"/>
                <a:gd name="T12" fmla="*/ 253 w 485"/>
                <a:gd name="T13" fmla="*/ 294 h 294"/>
                <a:gd name="T14" fmla="*/ 169 w 485"/>
                <a:gd name="T15" fmla="*/ 285 h 294"/>
                <a:gd name="T16" fmla="*/ 130 w 485"/>
                <a:gd name="T17" fmla="*/ 279 h 294"/>
                <a:gd name="T18" fmla="*/ 83 w 485"/>
                <a:gd name="T19" fmla="*/ 269 h 294"/>
                <a:gd name="T20" fmla="*/ 41 w 485"/>
                <a:gd name="T21" fmla="*/ 255 h 294"/>
                <a:gd name="T22" fmla="*/ 16 w 485"/>
                <a:gd name="T23" fmla="*/ 237 h 294"/>
                <a:gd name="T24" fmla="*/ 0 w 485"/>
                <a:gd name="T25" fmla="*/ 224 h 294"/>
                <a:gd name="T26" fmla="*/ 10 w 485"/>
                <a:gd name="T27" fmla="*/ 0 h 29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485"/>
                <a:gd name="T43" fmla="*/ 0 h 294"/>
                <a:gd name="T44" fmla="*/ 485 w 485"/>
                <a:gd name="T45" fmla="*/ 294 h 29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485" h="294">
                  <a:moveTo>
                    <a:pt x="10" y="0"/>
                  </a:moveTo>
                  <a:lnTo>
                    <a:pt x="485" y="15"/>
                  </a:lnTo>
                  <a:lnTo>
                    <a:pt x="469" y="243"/>
                  </a:lnTo>
                  <a:lnTo>
                    <a:pt x="451" y="266"/>
                  </a:lnTo>
                  <a:lnTo>
                    <a:pt x="406" y="279"/>
                  </a:lnTo>
                  <a:lnTo>
                    <a:pt x="346" y="288"/>
                  </a:lnTo>
                  <a:lnTo>
                    <a:pt x="253" y="294"/>
                  </a:lnTo>
                  <a:lnTo>
                    <a:pt x="169" y="285"/>
                  </a:lnTo>
                  <a:lnTo>
                    <a:pt x="130" y="279"/>
                  </a:lnTo>
                  <a:lnTo>
                    <a:pt x="83" y="269"/>
                  </a:lnTo>
                  <a:lnTo>
                    <a:pt x="41" y="255"/>
                  </a:lnTo>
                  <a:lnTo>
                    <a:pt x="16" y="237"/>
                  </a:lnTo>
                  <a:lnTo>
                    <a:pt x="0" y="224"/>
                  </a:lnTo>
                  <a:lnTo>
                    <a:pt x="10" y="0"/>
                  </a:lnTo>
                  <a:close/>
                </a:path>
              </a:pathLst>
            </a:custGeom>
            <a:solidFill>
              <a:srgbClr val="99CCFF"/>
            </a:solidFill>
            <a:ln w="3175" cap="flat" cmpd="sng">
              <a:solidFill>
                <a:schemeClr val="tx1"/>
              </a:solidFill>
              <a:prstDash val="solid"/>
              <a:miter lim="800000"/>
              <a:headEnd type="none" w="med" len="med"/>
              <a:tailEnd type="none" w="med" len="med"/>
            </a:ln>
          </p:spPr>
          <p:txBody>
            <a:bodyPr wrap="none"/>
            <a:lstStyle/>
            <a:p>
              <a:endParaRPr lang="en-US"/>
            </a:p>
          </p:txBody>
        </p:sp>
        <p:grpSp>
          <p:nvGrpSpPr>
            <p:cNvPr id="7181" name="Group 35"/>
            <p:cNvGrpSpPr>
              <a:grpSpLocks/>
            </p:cNvGrpSpPr>
            <p:nvPr/>
          </p:nvGrpSpPr>
          <p:grpSpPr bwMode="auto">
            <a:xfrm rot="205215">
              <a:off x="3184" y="1360"/>
              <a:ext cx="501" cy="2379"/>
              <a:chOff x="814" y="1520"/>
              <a:chExt cx="501" cy="2379"/>
            </a:xfrm>
          </p:grpSpPr>
          <p:sp>
            <p:nvSpPr>
              <p:cNvPr id="7183" name="AutoShape 36"/>
              <p:cNvSpPr>
                <a:spLocks noChangeArrowheads="1"/>
              </p:cNvSpPr>
              <p:nvPr/>
            </p:nvSpPr>
            <p:spPr bwMode="auto">
              <a:xfrm>
                <a:off x="825" y="1643"/>
                <a:ext cx="473" cy="2256"/>
              </a:xfrm>
              <a:prstGeom prst="can">
                <a:avLst>
                  <a:gd name="adj" fmla="val 27911"/>
                </a:avLst>
              </a:prstGeom>
              <a:noFill/>
              <a:ln w="12700">
                <a:solidFill>
                  <a:schemeClr val="tx1"/>
                </a:solidFill>
                <a:miter lim="800000"/>
                <a:headEnd/>
                <a:tailEnd/>
              </a:ln>
            </p:spPr>
            <p:txBody>
              <a:bodyPr wrap="none" anchor="ctr"/>
              <a:lstStyle/>
              <a:p>
                <a:endParaRPr lang="en-US"/>
              </a:p>
            </p:txBody>
          </p:sp>
          <p:sp>
            <p:nvSpPr>
              <p:cNvPr id="7184" name="AutoShape 37"/>
              <p:cNvSpPr>
                <a:spLocks noChangeArrowheads="1"/>
              </p:cNvSpPr>
              <p:nvPr/>
            </p:nvSpPr>
            <p:spPr bwMode="auto">
              <a:xfrm>
                <a:off x="814" y="1634"/>
                <a:ext cx="501" cy="149"/>
              </a:xfrm>
              <a:custGeom>
                <a:avLst/>
                <a:gdLst>
                  <a:gd name="T0" fmla="*/ 250 w 21600"/>
                  <a:gd name="T1" fmla="*/ 0 h 21600"/>
                  <a:gd name="T2" fmla="*/ 73 w 21600"/>
                  <a:gd name="T3" fmla="*/ 22 h 21600"/>
                  <a:gd name="T4" fmla="*/ 0 w 21600"/>
                  <a:gd name="T5" fmla="*/ 75 h 21600"/>
                  <a:gd name="T6" fmla="*/ 73 w 21600"/>
                  <a:gd name="T7" fmla="*/ 127 h 21600"/>
                  <a:gd name="T8" fmla="*/ 250 w 21600"/>
                  <a:gd name="T9" fmla="*/ 149 h 21600"/>
                  <a:gd name="T10" fmla="*/ 428 w 21600"/>
                  <a:gd name="T11" fmla="*/ 127 h 21600"/>
                  <a:gd name="T12" fmla="*/ 501 w 21600"/>
                  <a:gd name="T13" fmla="*/ 75 h 21600"/>
                  <a:gd name="T14" fmla="*/ 428 w 21600"/>
                  <a:gd name="T15" fmla="*/ 22 h 21600"/>
                  <a:gd name="T16" fmla="*/ 0 60000 65536"/>
                  <a:gd name="T17" fmla="*/ 0 60000 65536"/>
                  <a:gd name="T18" fmla="*/ 0 60000 65536"/>
                  <a:gd name="T19" fmla="*/ 0 60000 65536"/>
                  <a:gd name="T20" fmla="*/ 0 60000 65536"/>
                  <a:gd name="T21" fmla="*/ 0 60000 65536"/>
                  <a:gd name="T22" fmla="*/ 0 60000 65536"/>
                  <a:gd name="T23" fmla="*/ 0 60000 65536"/>
                  <a:gd name="T24" fmla="*/ 3147 w 21600"/>
                  <a:gd name="T25" fmla="*/ 3189 h 21600"/>
                  <a:gd name="T26" fmla="*/ 18453 w 21600"/>
                  <a:gd name="T27" fmla="*/ 1841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38" y="10800"/>
                    </a:moveTo>
                    <a:cubicBezTo>
                      <a:pt x="1638" y="15860"/>
                      <a:pt x="5740" y="19962"/>
                      <a:pt x="10800" y="19962"/>
                    </a:cubicBezTo>
                    <a:cubicBezTo>
                      <a:pt x="15860" y="19962"/>
                      <a:pt x="19962" y="15860"/>
                      <a:pt x="19962" y="10800"/>
                    </a:cubicBezTo>
                    <a:cubicBezTo>
                      <a:pt x="19962" y="5740"/>
                      <a:pt x="15860" y="1638"/>
                      <a:pt x="10800" y="1638"/>
                    </a:cubicBezTo>
                    <a:cubicBezTo>
                      <a:pt x="5740" y="1638"/>
                      <a:pt x="1638" y="5740"/>
                      <a:pt x="1638" y="10800"/>
                    </a:cubicBezTo>
                    <a:close/>
                  </a:path>
                </a:pathLst>
              </a:custGeom>
              <a:solidFill>
                <a:srgbClr val="C0C0C0"/>
              </a:solidFill>
              <a:ln w="3175">
                <a:solidFill>
                  <a:schemeClr val="tx1"/>
                </a:solidFill>
                <a:miter lim="800000"/>
                <a:headEnd/>
                <a:tailEnd/>
              </a:ln>
            </p:spPr>
            <p:txBody>
              <a:bodyPr wrap="none" anchor="ctr"/>
              <a:lstStyle/>
              <a:p>
                <a:endParaRPr lang="en-US"/>
              </a:p>
            </p:txBody>
          </p:sp>
          <p:sp>
            <p:nvSpPr>
              <p:cNvPr id="7185" name="AutoShape 38"/>
              <p:cNvSpPr>
                <a:spLocks noChangeArrowheads="1"/>
              </p:cNvSpPr>
              <p:nvPr/>
            </p:nvSpPr>
            <p:spPr bwMode="auto">
              <a:xfrm>
                <a:off x="848" y="1520"/>
                <a:ext cx="436" cy="248"/>
              </a:xfrm>
              <a:prstGeom prst="can">
                <a:avLst>
                  <a:gd name="adj" fmla="val 42741"/>
                </a:avLst>
              </a:prstGeom>
              <a:solidFill>
                <a:srgbClr val="CD9B69"/>
              </a:solidFill>
              <a:ln w="9525">
                <a:solidFill>
                  <a:schemeClr val="tx1"/>
                </a:solidFill>
                <a:miter lim="800000"/>
                <a:headEnd/>
                <a:tailEnd/>
              </a:ln>
            </p:spPr>
            <p:txBody>
              <a:bodyPr wrap="none" anchor="ctr"/>
              <a:lstStyle/>
              <a:p>
                <a:endParaRPr lang="en-US"/>
              </a:p>
            </p:txBody>
          </p:sp>
        </p:grpSp>
        <p:sp>
          <p:nvSpPr>
            <p:cNvPr id="7182" name="Text Box 39"/>
            <p:cNvSpPr txBox="1">
              <a:spLocks noChangeArrowheads="1"/>
            </p:cNvSpPr>
            <p:nvPr/>
          </p:nvSpPr>
          <p:spPr bwMode="auto">
            <a:xfrm>
              <a:off x="3283" y="3489"/>
              <a:ext cx="178" cy="192"/>
            </a:xfrm>
            <a:prstGeom prst="rect">
              <a:avLst/>
            </a:prstGeom>
            <a:noFill/>
            <a:ln w="9525">
              <a:noFill/>
              <a:miter lim="800000"/>
              <a:headEnd/>
              <a:tailEnd/>
            </a:ln>
          </p:spPr>
          <p:txBody>
            <a:bodyPr wrap="none">
              <a:spAutoFit/>
            </a:bodyPr>
            <a:lstStyle/>
            <a:p>
              <a:r>
                <a:rPr lang="en-US" sz="1400" b="1" i="1"/>
                <a:t>4</a:t>
              </a:r>
            </a:p>
          </p:txBody>
        </p:sp>
      </p:grpSp>
      <p:sp>
        <p:nvSpPr>
          <p:cNvPr id="7176" name="Rectangle 40"/>
          <p:cNvSpPr>
            <a:spLocks noChangeArrowheads="1"/>
          </p:cNvSpPr>
          <p:nvPr/>
        </p:nvSpPr>
        <p:spPr bwMode="auto">
          <a:xfrm>
            <a:off x="76200" y="6567488"/>
            <a:ext cx="3746500" cy="214312"/>
          </a:xfrm>
          <a:prstGeom prst="rect">
            <a:avLst/>
          </a:prstGeom>
          <a:noFill/>
          <a:ln w="9525">
            <a:noFill/>
            <a:miter lim="800000"/>
            <a:headEnd/>
            <a:tailEnd/>
          </a:ln>
        </p:spPr>
        <p:txBody>
          <a:bodyPr wrap="none">
            <a:spAutoFit/>
          </a:bodyPr>
          <a:lstStyle/>
          <a:p>
            <a:r>
              <a:rPr lang="en-US" sz="800"/>
              <a:t>Coussement, DeSchepper, et al. , </a:t>
            </a:r>
            <a:r>
              <a:rPr lang="en-US" sz="800" u="sng"/>
              <a:t>Brain Strains Power Puzzles</a:t>
            </a:r>
            <a:r>
              <a:rPr lang="en-US" sz="800"/>
              <a:t> </a:t>
            </a:r>
            <a:r>
              <a:rPr lang="en-US" sz="800">
                <a:latin typeface="Symbol" pitchFamily="18" charset="2"/>
              </a:rPr>
              <a:t> </a:t>
            </a:r>
            <a:r>
              <a:rPr lang="en-US" sz="800"/>
              <a:t>2002, page 16</a:t>
            </a:r>
          </a:p>
        </p:txBody>
      </p:sp>
      <p:sp>
        <p:nvSpPr>
          <p:cNvPr id="7177" name="AutoShape 41">
            <a:hlinkClick r:id="rId4" action="ppaction://hlinksldjump" highlightClick="1"/>
          </p:cNvPr>
          <p:cNvSpPr>
            <a:spLocks noChangeArrowheads="1"/>
          </p:cNvSpPr>
          <p:nvPr/>
        </p:nvSpPr>
        <p:spPr bwMode="auto">
          <a:xfrm>
            <a:off x="0" y="6119813"/>
            <a:ext cx="609600" cy="357187"/>
          </a:xfrm>
          <a:prstGeom prst="actionButtonBeginning">
            <a:avLst/>
          </a:prstGeom>
          <a:solidFill>
            <a:schemeClr val="bg1">
              <a:alpha val="50195"/>
            </a:schemeClr>
          </a:solidFill>
          <a:ln w="9525">
            <a:solidFill>
              <a:schemeClr val="bg1"/>
            </a:solidFill>
            <a:miter lim="800000"/>
            <a:headEnd/>
            <a:tailEnd/>
          </a:ln>
        </p:spPr>
        <p:txBody>
          <a:bodyPr wrap="none" anchor="ctr"/>
          <a:lstStyle/>
          <a:p>
            <a:endParaRPr lang="en-US"/>
          </a:p>
        </p:txBody>
      </p:sp>
      <p:sp>
        <p:nvSpPr>
          <p:cNvPr id="85034" name="Text Box 42"/>
          <p:cNvSpPr txBox="1">
            <a:spLocks noChangeArrowheads="1"/>
          </p:cNvSpPr>
          <p:nvPr/>
        </p:nvSpPr>
        <p:spPr bwMode="auto">
          <a:xfrm>
            <a:off x="1903413" y="1273175"/>
            <a:ext cx="5421312" cy="304800"/>
          </a:xfrm>
          <a:prstGeom prst="rect">
            <a:avLst/>
          </a:prstGeom>
          <a:noFill/>
          <a:ln w="9525">
            <a:noFill/>
            <a:miter lim="800000"/>
            <a:headEnd/>
            <a:tailEnd/>
          </a:ln>
        </p:spPr>
        <p:txBody>
          <a:bodyPr wrap="none">
            <a:spAutoFit/>
          </a:bodyPr>
          <a:lstStyle/>
          <a:p>
            <a:r>
              <a:rPr lang="en-US" sz="1400">
                <a:solidFill>
                  <a:srgbClr val="1C1C1C"/>
                </a:solidFill>
              </a:rPr>
              <a:t>least dense</a:t>
            </a:r>
            <a:r>
              <a:rPr lang="en-US" sz="1400"/>
              <a:t>      1    &lt;     3     &lt;     5     &lt;     2     &lt;     4      </a:t>
            </a:r>
            <a:r>
              <a:rPr lang="en-US" sz="1400">
                <a:solidFill>
                  <a:srgbClr val="1C1C1C"/>
                </a:solidFill>
              </a:rPr>
              <a:t>most dense</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53" presetClass="entr" presetSubtype="0" fill="hold" nodeType="after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500" fill="hold"/>
                                        <p:tgtEl>
                                          <p:spTgt spid="8"/>
                                        </p:tgtEl>
                                        <p:attrNameLst>
                                          <p:attrName>ppt_w</p:attrName>
                                        </p:attrNameLst>
                                      </p:cBhvr>
                                      <p:tavLst>
                                        <p:tav tm="0">
                                          <p:val>
                                            <p:fltVal val="0"/>
                                          </p:val>
                                        </p:tav>
                                        <p:tav tm="100000">
                                          <p:val>
                                            <p:strVal val="#ppt_w"/>
                                          </p:val>
                                        </p:tav>
                                      </p:tavLst>
                                    </p:anim>
                                    <p:anim calcmode="lin" valueType="num">
                                      <p:cBhvr>
                                        <p:cTn id="14" dur="500" fill="hold"/>
                                        <p:tgtEl>
                                          <p:spTgt spid="8"/>
                                        </p:tgtEl>
                                        <p:attrNameLst>
                                          <p:attrName>ppt_h</p:attrName>
                                        </p:attrNameLst>
                                      </p:cBhvr>
                                      <p:tavLst>
                                        <p:tav tm="0">
                                          <p:val>
                                            <p:fltVal val="0"/>
                                          </p:val>
                                        </p:tav>
                                        <p:tav tm="100000">
                                          <p:val>
                                            <p:strVal val="#ppt_h"/>
                                          </p:val>
                                        </p:tav>
                                      </p:tavLst>
                                    </p:anim>
                                    <p:animEffect transition="in" filter="fade">
                                      <p:cBhvr>
                                        <p:cTn id="15" dur="500"/>
                                        <p:tgtEl>
                                          <p:spTgt spid="8"/>
                                        </p:tgtEl>
                                      </p:cBhvr>
                                    </p:animEffect>
                                  </p:childTnLst>
                                </p:cTn>
                              </p:par>
                            </p:childTnLst>
                          </p:cTn>
                        </p:par>
                        <p:par>
                          <p:cTn id="16" fill="hold">
                            <p:stCondLst>
                              <p:cond delay="1000"/>
                            </p:stCondLst>
                            <p:childTnLst>
                              <p:par>
                                <p:cTn id="17" presetID="53" presetClass="entr" presetSubtype="0" fill="hold" nodeType="after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500" fill="hold"/>
                                        <p:tgtEl>
                                          <p:spTgt spid="2"/>
                                        </p:tgtEl>
                                        <p:attrNameLst>
                                          <p:attrName>ppt_w</p:attrName>
                                        </p:attrNameLst>
                                      </p:cBhvr>
                                      <p:tavLst>
                                        <p:tav tm="0">
                                          <p:val>
                                            <p:fltVal val="0"/>
                                          </p:val>
                                        </p:tav>
                                        <p:tav tm="100000">
                                          <p:val>
                                            <p:strVal val="#ppt_w"/>
                                          </p:val>
                                        </p:tav>
                                      </p:tavLst>
                                    </p:anim>
                                    <p:anim calcmode="lin" valueType="num">
                                      <p:cBhvr>
                                        <p:cTn id="20" dur="500" fill="hold"/>
                                        <p:tgtEl>
                                          <p:spTgt spid="2"/>
                                        </p:tgtEl>
                                        <p:attrNameLst>
                                          <p:attrName>ppt_h</p:attrName>
                                        </p:attrNameLst>
                                      </p:cBhvr>
                                      <p:tavLst>
                                        <p:tav tm="0">
                                          <p:val>
                                            <p:fltVal val="0"/>
                                          </p:val>
                                        </p:tav>
                                        <p:tav tm="100000">
                                          <p:val>
                                            <p:strVal val="#ppt_h"/>
                                          </p:val>
                                        </p:tav>
                                      </p:tavLst>
                                    </p:anim>
                                    <p:animEffect transition="in" filter="fade">
                                      <p:cBhvr>
                                        <p:cTn id="21" dur="500"/>
                                        <p:tgtEl>
                                          <p:spTgt spid="2"/>
                                        </p:tgtEl>
                                      </p:cBhvr>
                                    </p:animEffect>
                                  </p:childTnLst>
                                </p:cTn>
                              </p:par>
                            </p:childTnLst>
                          </p:cTn>
                        </p:par>
                      </p:childTnLst>
                    </p:cTn>
                  </p:par>
                  <p:par>
                    <p:cTn id="22" fill="hold">
                      <p:stCondLst>
                        <p:cond delay="indefinite"/>
                      </p:stCondLst>
                      <p:childTnLst>
                        <p:par>
                          <p:cTn id="23" fill="hold">
                            <p:stCondLst>
                              <p:cond delay="0"/>
                            </p:stCondLst>
                            <p:childTnLst>
                              <p:par>
                                <p:cTn id="24" presetID="40" presetClass="entr" presetSubtype="0" fill="hold" grpId="0" nodeType="clickEffect">
                                  <p:stCondLst>
                                    <p:cond delay="0"/>
                                  </p:stCondLst>
                                  <p:iterate type="lt">
                                    <p:tmPct val="10000"/>
                                  </p:iterate>
                                  <p:childTnLst>
                                    <p:set>
                                      <p:cBhvr>
                                        <p:cTn id="25" dur="1" fill="hold">
                                          <p:stCondLst>
                                            <p:cond delay="0"/>
                                          </p:stCondLst>
                                        </p:cTn>
                                        <p:tgtEl>
                                          <p:spTgt spid="85034"/>
                                        </p:tgtEl>
                                        <p:attrNameLst>
                                          <p:attrName>style.visibility</p:attrName>
                                        </p:attrNameLst>
                                      </p:cBhvr>
                                      <p:to>
                                        <p:strVal val="visible"/>
                                      </p:to>
                                    </p:set>
                                    <p:animEffect transition="in" filter="fade">
                                      <p:cBhvr>
                                        <p:cTn id="26" dur="1000"/>
                                        <p:tgtEl>
                                          <p:spTgt spid="85034"/>
                                        </p:tgtEl>
                                      </p:cBhvr>
                                    </p:animEffect>
                                    <p:anim calcmode="lin" valueType="num">
                                      <p:cBhvr>
                                        <p:cTn id="27" dur="1000" fill="hold"/>
                                        <p:tgtEl>
                                          <p:spTgt spid="85034"/>
                                        </p:tgtEl>
                                        <p:attrNameLst>
                                          <p:attrName>ppt_x</p:attrName>
                                        </p:attrNameLst>
                                      </p:cBhvr>
                                      <p:tavLst>
                                        <p:tav tm="0">
                                          <p:val>
                                            <p:strVal val="#ppt_x-.1"/>
                                          </p:val>
                                        </p:tav>
                                        <p:tav tm="100000">
                                          <p:val>
                                            <p:strVal val="#ppt_x"/>
                                          </p:val>
                                        </p:tav>
                                      </p:tavLst>
                                    </p:anim>
                                    <p:anim calcmode="lin" valueType="num">
                                      <p:cBhvr>
                                        <p:cTn id="28" dur="1000" fill="hold"/>
                                        <p:tgtEl>
                                          <p:spTgt spid="85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03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28600" y="2133600"/>
            <a:ext cx="4267200" cy="1143000"/>
          </a:xfrm>
        </p:spPr>
        <p:txBody>
          <a:bodyPr/>
          <a:lstStyle/>
          <a:p>
            <a:pPr eaLnBrk="1" hangingPunct="1"/>
            <a:r>
              <a:rPr lang="en-US" smtClean="0"/>
              <a:t>Cube Representations</a:t>
            </a:r>
          </a:p>
        </p:txBody>
      </p:sp>
      <p:pic>
        <p:nvPicPr>
          <p:cNvPr id="8195" name="Picture 3" descr="density cube"/>
          <p:cNvPicPr>
            <a:picLocks noChangeAspect="1" noChangeArrowheads="1"/>
          </p:cNvPicPr>
          <p:nvPr/>
        </p:nvPicPr>
        <p:blipFill>
          <a:blip r:embed="rId4" cstate="print"/>
          <a:srcRect/>
          <a:stretch>
            <a:fillRect/>
          </a:stretch>
        </p:blipFill>
        <p:spPr bwMode="auto">
          <a:xfrm>
            <a:off x="4886325" y="457200"/>
            <a:ext cx="3114675" cy="5943600"/>
          </a:xfrm>
          <a:prstGeom prst="rect">
            <a:avLst/>
          </a:prstGeom>
          <a:noFill/>
          <a:ln w="9525">
            <a:noFill/>
            <a:miter lim="800000"/>
            <a:headEnd/>
            <a:tailEnd/>
          </a:ln>
        </p:spPr>
      </p:pic>
      <p:sp>
        <p:nvSpPr>
          <p:cNvPr id="87044" name="Text Box 4"/>
          <p:cNvSpPr txBox="1">
            <a:spLocks noChangeArrowheads="1"/>
          </p:cNvSpPr>
          <p:nvPr/>
        </p:nvSpPr>
        <p:spPr bwMode="auto">
          <a:xfrm>
            <a:off x="746125" y="4154488"/>
            <a:ext cx="3279775" cy="457200"/>
          </a:xfrm>
          <a:prstGeom prst="rect">
            <a:avLst/>
          </a:prstGeom>
          <a:noFill/>
          <a:ln w="9525">
            <a:noFill/>
            <a:miter lim="800000"/>
            <a:headEnd/>
            <a:tailEnd/>
          </a:ln>
        </p:spPr>
        <p:txBody>
          <a:bodyPr wrap="none">
            <a:spAutoFit/>
          </a:bodyPr>
          <a:lstStyle/>
          <a:p>
            <a:r>
              <a:rPr lang="en-US" sz="2400"/>
              <a:t>1 m</a:t>
            </a:r>
            <a:r>
              <a:rPr lang="en-US" sz="2400" baseline="30000"/>
              <a:t>3</a:t>
            </a:r>
            <a:r>
              <a:rPr lang="en-US" sz="2400"/>
              <a:t>  =  1 000 000 cm</a:t>
            </a:r>
            <a:r>
              <a:rPr lang="en-US" sz="2400" baseline="30000"/>
              <a:t>3</a:t>
            </a:r>
          </a:p>
        </p:txBody>
      </p:sp>
      <p:sp>
        <p:nvSpPr>
          <p:cNvPr id="8197" name="Rectangle 5"/>
          <p:cNvSpPr>
            <a:spLocks noChangeArrowheads="1"/>
          </p:cNvSpPr>
          <p:nvPr/>
        </p:nvSpPr>
        <p:spPr bwMode="auto">
          <a:xfrm>
            <a:off x="76200" y="6567488"/>
            <a:ext cx="3179763" cy="214312"/>
          </a:xfrm>
          <a:prstGeom prst="rect">
            <a:avLst/>
          </a:prstGeom>
          <a:noFill/>
          <a:ln w="9525">
            <a:noFill/>
            <a:miter lim="800000"/>
            <a:headEnd/>
            <a:tailEnd/>
          </a:ln>
        </p:spPr>
        <p:txBody>
          <a:bodyPr wrap="none">
            <a:spAutoFit/>
          </a:bodyPr>
          <a:lstStyle/>
          <a:p>
            <a:r>
              <a:rPr lang="en-US" sz="800"/>
              <a:t>Zumdahl, Zumdahl, DeCoste, </a:t>
            </a:r>
            <a:r>
              <a:rPr lang="en-US" sz="800" u="sng"/>
              <a:t>World of Chemistry</a:t>
            </a:r>
            <a:r>
              <a:rPr lang="en-US" sz="800"/>
              <a:t> </a:t>
            </a:r>
            <a:r>
              <a:rPr lang="en-US" sz="800">
                <a:latin typeface="Symbol" pitchFamily="18" charset="2"/>
              </a:rPr>
              <a:t> </a:t>
            </a:r>
            <a:r>
              <a:rPr lang="en-US" sz="800"/>
              <a:t>2002, page 119</a:t>
            </a:r>
          </a:p>
        </p:txBody>
      </p:sp>
      <p:sp>
        <p:nvSpPr>
          <p:cNvPr id="8198" name="AutoShape 6">
            <a:hlinkClick r:id="rId5" action="ppaction://hlinksldjump" highlightClick="1"/>
          </p:cNvPr>
          <p:cNvSpPr>
            <a:spLocks noChangeArrowheads="1"/>
          </p:cNvSpPr>
          <p:nvPr/>
        </p:nvSpPr>
        <p:spPr bwMode="auto">
          <a:xfrm>
            <a:off x="0" y="6119813"/>
            <a:ext cx="609600" cy="357187"/>
          </a:xfrm>
          <a:prstGeom prst="actionButtonBeginning">
            <a:avLst/>
          </a:prstGeom>
          <a:solidFill>
            <a:schemeClr val="bg1">
              <a:alpha val="50195"/>
            </a:schemeClr>
          </a:solidFill>
          <a:ln w="9525">
            <a:solidFill>
              <a:schemeClr val="bg1"/>
            </a:solidFill>
            <a:miter lim="800000"/>
            <a:headEnd/>
            <a:tailEnd/>
          </a:ln>
        </p:spPr>
        <p:txBody>
          <a:bodyPr wrap="none" anchor="ctr"/>
          <a:lstStyle/>
          <a:p>
            <a:endParaRPr lang="en-US"/>
          </a:p>
        </p:txBody>
      </p:sp>
    </p:spTree>
  </p:cSld>
  <p:clrMapOvr>
    <a:overrideClrMapping bg1="lt1" tx1="dk1" bg2="lt2" tx2="dk2" accent1="accent1" accent2="accent2" accent3="accent3" accent4="accent4" accent5="accent5" accent6="accent6" hlink="hlink" folHlink="folHlink"/>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7044"/>
                                        </p:tgtEl>
                                        <p:attrNameLst>
                                          <p:attrName>style.visibility</p:attrName>
                                        </p:attrNameLst>
                                      </p:cBhvr>
                                      <p:to>
                                        <p:strVal val="visible"/>
                                      </p:to>
                                    </p:set>
                                    <p:animEffect transition="in" filter="dissolve">
                                      <p:cBhvr>
                                        <p:cTn id="7" dur="500"/>
                                        <p:tgtEl>
                                          <p:spTgt spid="870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85800" y="457200"/>
            <a:ext cx="7772400" cy="1143000"/>
          </a:xfrm>
        </p:spPr>
        <p:txBody>
          <a:bodyPr/>
          <a:lstStyle/>
          <a:p>
            <a:pPr eaLnBrk="1" hangingPunct="1"/>
            <a:r>
              <a:rPr lang="en-US" smtClean="0"/>
              <a:t>Volume and Density</a:t>
            </a:r>
          </a:p>
        </p:txBody>
      </p:sp>
      <p:sp>
        <p:nvSpPr>
          <p:cNvPr id="9219" name="Text Box 3"/>
          <p:cNvSpPr txBox="1">
            <a:spLocks noChangeArrowheads="1"/>
          </p:cNvSpPr>
          <p:nvPr/>
        </p:nvSpPr>
        <p:spPr bwMode="auto">
          <a:xfrm>
            <a:off x="1371600" y="1544638"/>
            <a:ext cx="6564313" cy="284162"/>
          </a:xfrm>
          <a:prstGeom prst="rect">
            <a:avLst/>
          </a:prstGeom>
          <a:solidFill>
            <a:srgbClr val="8DFF8D">
              <a:alpha val="50195"/>
            </a:srgbClr>
          </a:solidFill>
          <a:ln w="9525">
            <a:solidFill>
              <a:schemeClr val="tx1"/>
            </a:solidFill>
            <a:miter lim="800000"/>
            <a:headEnd/>
            <a:tailEnd/>
          </a:ln>
        </p:spPr>
        <p:txBody>
          <a:bodyPr wrap="none">
            <a:spAutoFit/>
          </a:bodyPr>
          <a:lstStyle/>
          <a:p>
            <a:r>
              <a:rPr lang="en-US" sz="1200" b="1"/>
              <a:t>Relationship Between Volume and Density for Identical Masses of Common Substances</a:t>
            </a:r>
          </a:p>
        </p:txBody>
      </p:sp>
      <p:sp>
        <p:nvSpPr>
          <p:cNvPr id="9220" name="Rectangle 4"/>
          <p:cNvSpPr>
            <a:spLocks noChangeArrowheads="1"/>
          </p:cNvSpPr>
          <p:nvPr/>
        </p:nvSpPr>
        <p:spPr bwMode="auto">
          <a:xfrm>
            <a:off x="1524000" y="1905000"/>
            <a:ext cx="6324600" cy="4648200"/>
          </a:xfrm>
          <a:prstGeom prst="rect">
            <a:avLst/>
          </a:prstGeom>
          <a:solidFill>
            <a:srgbClr val="EBFFEB">
              <a:alpha val="50195"/>
            </a:srgbClr>
          </a:solidFill>
          <a:ln w="38100" cmpd="dbl">
            <a:solidFill>
              <a:schemeClr val="tx1"/>
            </a:solidFill>
            <a:miter lim="800000"/>
            <a:headEnd/>
            <a:tailEnd/>
          </a:ln>
        </p:spPr>
        <p:txBody>
          <a:bodyPr wrap="none" anchor="ctr"/>
          <a:lstStyle/>
          <a:p>
            <a:pPr algn="ctr"/>
            <a:endParaRPr lang="en-US" sz="1000"/>
          </a:p>
        </p:txBody>
      </p:sp>
      <p:sp>
        <p:nvSpPr>
          <p:cNvPr id="9221" name="Rectangle 5"/>
          <p:cNvSpPr>
            <a:spLocks noChangeArrowheads="1"/>
          </p:cNvSpPr>
          <p:nvPr/>
        </p:nvSpPr>
        <p:spPr bwMode="auto">
          <a:xfrm>
            <a:off x="3124200" y="2819400"/>
            <a:ext cx="990600" cy="914400"/>
          </a:xfrm>
          <a:prstGeom prst="rect">
            <a:avLst/>
          </a:prstGeom>
          <a:gradFill rotWithShape="0">
            <a:gsLst>
              <a:gs pos="0">
                <a:srgbClr val="EFEDFD"/>
              </a:gs>
              <a:gs pos="100000">
                <a:schemeClr val="accent1"/>
              </a:gs>
            </a:gsLst>
            <a:lin ang="2700000" scaled="1"/>
          </a:gradFill>
          <a:ln w="9525">
            <a:miter lim="800000"/>
            <a:headEnd/>
            <a:tailEnd/>
          </a:ln>
          <a:scene3d>
            <a:camera prst="legacyPerspectiveTopRight"/>
            <a:lightRig rig="legacyFlat3" dir="b"/>
          </a:scene3d>
          <a:sp3d extrusionH="887400" prstMaterial="legacyMatte">
            <a:bevelT w="13500" h="13500" prst="angle"/>
            <a:bevelB w="13500" h="13500" prst="angle"/>
            <a:extrusionClr>
              <a:srgbClr val="EFEDFD"/>
            </a:extrusionClr>
          </a:sp3d>
        </p:spPr>
        <p:txBody>
          <a:bodyPr wrap="none" anchor="ctr">
            <a:flatTx/>
          </a:bodyPr>
          <a:lstStyle/>
          <a:p>
            <a:endParaRPr lang="en-US"/>
          </a:p>
        </p:txBody>
      </p:sp>
      <p:sp>
        <p:nvSpPr>
          <p:cNvPr id="9222" name="Rectangle 6"/>
          <p:cNvSpPr>
            <a:spLocks noChangeArrowheads="1"/>
          </p:cNvSpPr>
          <p:nvPr/>
        </p:nvSpPr>
        <p:spPr bwMode="auto">
          <a:xfrm>
            <a:off x="3124200" y="4191000"/>
            <a:ext cx="838200" cy="762000"/>
          </a:xfrm>
          <a:prstGeom prst="rect">
            <a:avLst/>
          </a:prstGeom>
          <a:gradFill rotWithShape="0">
            <a:gsLst>
              <a:gs pos="0">
                <a:srgbClr val="6699FF"/>
              </a:gs>
              <a:gs pos="100000">
                <a:srgbClr val="3366FF"/>
              </a:gs>
            </a:gsLst>
            <a:lin ang="2700000" scaled="1"/>
          </a:gradFill>
          <a:ln w="9525">
            <a:miter lim="800000"/>
            <a:headEnd/>
            <a:tailEnd/>
          </a:ln>
          <a:scene3d>
            <a:camera prst="legacyPerspectiveTopRight"/>
            <a:lightRig rig="legacyFlat3" dir="b"/>
          </a:scene3d>
          <a:sp3d extrusionH="887400" prstMaterial="legacyMatte">
            <a:bevelT w="13500" h="13500" prst="angle"/>
            <a:bevelB w="13500" h="13500" prst="angle"/>
            <a:extrusionClr>
              <a:srgbClr val="3366FF"/>
            </a:extrusionClr>
          </a:sp3d>
        </p:spPr>
        <p:txBody>
          <a:bodyPr wrap="none" anchor="ctr">
            <a:flatTx/>
          </a:bodyPr>
          <a:lstStyle/>
          <a:p>
            <a:endParaRPr lang="en-US"/>
          </a:p>
        </p:txBody>
      </p:sp>
      <p:sp>
        <p:nvSpPr>
          <p:cNvPr id="9223" name="Rectangle 7"/>
          <p:cNvSpPr>
            <a:spLocks noChangeArrowheads="1"/>
          </p:cNvSpPr>
          <p:nvPr/>
        </p:nvSpPr>
        <p:spPr bwMode="auto">
          <a:xfrm>
            <a:off x="3352800" y="5257800"/>
            <a:ext cx="533400" cy="533400"/>
          </a:xfrm>
          <a:prstGeom prst="rect">
            <a:avLst/>
          </a:prstGeom>
          <a:gradFill rotWithShape="0">
            <a:gsLst>
              <a:gs pos="0">
                <a:srgbClr val="DDDDDD"/>
              </a:gs>
              <a:gs pos="100000">
                <a:schemeClr val="bg2"/>
              </a:gs>
            </a:gsLst>
            <a:lin ang="2700000" scaled="1"/>
          </a:gradFill>
          <a:ln w="9525">
            <a:miter lim="800000"/>
            <a:headEnd/>
            <a:tailEnd/>
          </a:ln>
          <a:scene3d>
            <a:camera prst="legacyPerspectiveTopRight"/>
            <a:lightRig rig="legacyFlat3" dir="b"/>
          </a:scene3d>
          <a:sp3d extrusionH="887400" prstMaterial="legacyMatte">
            <a:bevelT w="13500" h="13500" prst="angle"/>
            <a:bevelB w="13500" h="13500" prst="angle"/>
            <a:extrusionClr>
              <a:schemeClr val="bg2"/>
            </a:extrusionClr>
          </a:sp3d>
        </p:spPr>
        <p:txBody>
          <a:bodyPr wrap="none" anchor="ctr">
            <a:flatTx/>
          </a:bodyPr>
          <a:lstStyle/>
          <a:p>
            <a:endParaRPr lang="en-US"/>
          </a:p>
        </p:txBody>
      </p:sp>
      <p:sp>
        <p:nvSpPr>
          <p:cNvPr id="9224" name="Rectangle 8"/>
          <p:cNvSpPr>
            <a:spLocks noChangeArrowheads="1"/>
          </p:cNvSpPr>
          <p:nvPr/>
        </p:nvSpPr>
        <p:spPr bwMode="auto">
          <a:xfrm>
            <a:off x="3429000" y="6019800"/>
            <a:ext cx="381000" cy="381000"/>
          </a:xfrm>
          <a:prstGeom prst="rect">
            <a:avLst/>
          </a:prstGeom>
          <a:gradFill rotWithShape="0">
            <a:gsLst>
              <a:gs pos="0">
                <a:schemeClr val="bg2"/>
              </a:gs>
              <a:gs pos="100000">
                <a:schemeClr val="tx2"/>
              </a:gs>
            </a:gsLst>
            <a:lin ang="2700000" scaled="1"/>
          </a:gradFill>
          <a:ln w="9525">
            <a:miter lim="800000"/>
            <a:headEnd/>
            <a:tailEnd/>
          </a:ln>
          <a:scene3d>
            <a:camera prst="legacyPerspectiveTopRight"/>
            <a:lightRig rig="legacyFlat3" dir="b"/>
          </a:scene3d>
          <a:sp3d extrusionH="887400" prstMaterial="legacyMatte">
            <a:bevelT w="13500" h="13500" prst="angle"/>
            <a:bevelB w="13500" h="13500" prst="angle"/>
            <a:extrusionClr>
              <a:schemeClr val="tx2"/>
            </a:extrusionClr>
          </a:sp3d>
        </p:spPr>
        <p:txBody>
          <a:bodyPr wrap="none" anchor="ctr">
            <a:flatTx/>
          </a:bodyPr>
          <a:lstStyle/>
          <a:p>
            <a:endParaRPr lang="en-US"/>
          </a:p>
        </p:txBody>
      </p:sp>
      <p:sp>
        <p:nvSpPr>
          <p:cNvPr id="9225" name="Text Box 9"/>
          <p:cNvSpPr txBox="1">
            <a:spLocks noChangeArrowheads="1"/>
          </p:cNvSpPr>
          <p:nvPr/>
        </p:nvSpPr>
        <p:spPr bwMode="auto">
          <a:xfrm>
            <a:off x="1524000" y="1905000"/>
            <a:ext cx="6099175" cy="457200"/>
          </a:xfrm>
          <a:prstGeom prst="rect">
            <a:avLst/>
          </a:prstGeom>
          <a:noFill/>
          <a:ln w="9525">
            <a:noFill/>
            <a:miter lim="800000"/>
            <a:headEnd/>
            <a:tailEnd/>
          </a:ln>
        </p:spPr>
        <p:txBody>
          <a:bodyPr wrap="none">
            <a:spAutoFit/>
          </a:bodyPr>
          <a:lstStyle/>
          <a:p>
            <a:r>
              <a:rPr lang="en-US" sz="1200" b="1"/>
              <a:t>	           Cube of substance            Mass	             Volume              Density</a:t>
            </a:r>
          </a:p>
          <a:p>
            <a:r>
              <a:rPr lang="en-US" sz="1200" b="1"/>
              <a:t>   Substance	       (face shown actual size)          (g)	              (cm</a:t>
            </a:r>
            <a:r>
              <a:rPr lang="en-US" sz="1200" b="1" baseline="30000"/>
              <a:t>3</a:t>
            </a:r>
            <a:r>
              <a:rPr lang="en-US" sz="1200" b="1"/>
              <a:t>)                 (g/cm</a:t>
            </a:r>
            <a:r>
              <a:rPr lang="en-US" sz="1200" b="1" baseline="30000"/>
              <a:t>3</a:t>
            </a:r>
            <a:r>
              <a:rPr lang="en-US" sz="1200" b="1"/>
              <a:t>)</a:t>
            </a:r>
          </a:p>
        </p:txBody>
      </p:sp>
      <p:sp>
        <p:nvSpPr>
          <p:cNvPr id="9226" name="Text Box 10"/>
          <p:cNvSpPr txBox="1">
            <a:spLocks noChangeArrowheads="1"/>
          </p:cNvSpPr>
          <p:nvPr/>
        </p:nvSpPr>
        <p:spPr bwMode="auto">
          <a:xfrm>
            <a:off x="1600200" y="2914650"/>
            <a:ext cx="1085850" cy="3389313"/>
          </a:xfrm>
          <a:prstGeom prst="rect">
            <a:avLst/>
          </a:prstGeom>
          <a:noFill/>
          <a:ln w="9525">
            <a:noFill/>
            <a:miter lim="800000"/>
            <a:headEnd/>
            <a:tailEnd/>
          </a:ln>
        </p:spPr>
        <p:txBody>
          <a:bodyPr wrap="none">
            <a:spAutoFit/>
          </a:bodyPr>
          <a:lstStyle/>
          <a:p>
            <a:r>
              <a:rPr lang="en-US" sz="1600"/>
              <a:t>Lithium</a:t>
            </a:r>
          </a:p>
          <a:p>
            <a:endParaRPr lang="en-US" sz="1600"/>
          </a:p>
          <a:p>
            <a:endParaRPr lang="en-US"/>
          </a:p>
          <a:p>
            <a:endParaRPr lang="en-US"/>
          </a:p>
          <a:p>
            <a:endParaRPr lang="en-US"/>
          </a:p>
          <a:p>
            <a:r>
              <a:rPr lang="en-US" sz="1600"/>
              <a:t>Water</a:t>
            </a:r>
          </a:p>
          <a:p>
            <a:endParaRPr lang="en-US" sz="1600"/>
          </a:p>
          <a:p>
            <a:endParaRPr lang="en-US" sz="1000"/>
          </a:p>
          <a:p>
            <a:endParaRPr lang="en-US" sz="1000"/>
          </a:p>
          <a:p>
            <a:endParaRPr lang="en-US" sz="1000"/>
          </a:p>
          <a:p>
            <a:r>
              <a:rPr lang="en-US" sz="1600"/>
              <a:t>Aluminum</a:t>
            </a:r>
          </a:p>
          <a:p>
            <a:endParaRPr lang="en-US"/>
          </a:p>
          <a:p>
            <a:endParaRPr lang="en-US"/>
          </a:p>
          <a:p>
            <a:r>
              <a:rPr lang="en-US" sz="1600"/>
              <a:t>Lead</a:t>
            </a:r>
          </a:p>
        </p:txBody>
      </p:sp>
      <p:sp>
        <p:nvSpPr>
          <p:cNvPr id="9227" name="Text Box 11"/>
          <p:cNvSpPr txBox="1">
            <a:spLocks noChangeArrowheads="1"/>
          </p:cNvSpPr>
          <p:nvPr/>
        </p:nvSpPr>
        <p:spPr bwMode="auto">
          <a:xfrm>
            <a:off x="4876800" y="2819400"/>
            <a:ext cx="2711450" cy="3509963"/>
          </a:xfrm>
          <a:prstGeom prst="rect">
            <a:avLst/>
          </a:prstGeom>
          <a:noFill/>
          <a:ln w="9525">
            <a:noFill/>
            <a:miter lim="800000"/>
            <a:headEnd/>
            <a:tailEnd/>
          </a:ln>
        </p:spPr>
        <p:txBody>
          <a:bodyPr wrap="none">
            <a:spAutoFit/>
          </a:bodyPr>
          <a:lstStyle/>
          <a:p>
            <a:r>
              <a:rPr lang="en-US"/>
              <a:t>10           19	    0.53</a:t>
            </a:r>
          </a:p>
          <a:p>
            <a:endParaRPr lang="en-US"/>
          </a:p>
          <a:p>
            <a:endParaRPr lang="en-US" sz="1600"/>
          </a:p>
          <a:p>
            <a:endParaRPr lang="en-US" sz="1600"/>
          </a:p>
          <a:p>
            <a:endParaRPr lang="en-US"/>
          </a:p>
          <a:p>
            <a:r>
              <a:rPr lang="en-US"/>
              <a:t>10	  10	     1.0</a:t>
            </a:r>
          </a:p>
          <a:p>
            <a:endParaRPr lang="en-US"/>
          </a:p>
          <a:p>
            <a:endParaRPr lang="en-US" sz="1000"/>
          </a:p>
          <a:p>
            <a:endParaRPr lang="en-US" sz="1000"/>
          </a:p>
          <a:p>
            <a:endParaRPr lang="en-US" sz="1000"/>
          </a:p>
          <a:p>
            <a:r>
              <a:rPr lang="en-US"/>
              <a:t>10	  3.7	     2.7</a:t>
            </a:r>
          </a:p>
          <a:p>
            <a:endParaRPr lang="en-US"/>
          </a:p>
          <a:p>
            <a:endParaRPr lang="en-US"/>
          </a:p>
          <a:p>
            <a:r>
              <a:rPr lang="en-US"/>
              <a:t>10	  0.58	   11.4</a:t>
            </a:r>
          </a:p>
        </p:txBody>
      </p:sp>
      <p:sp>
        <p:nvSpPr>
          <p:cNvPr id="9228" name="Line 12"/>
          <p:cNvSpPr>
            <a:spLocks noChangeShapeType="1"/>
          </p:cNvSpPr>
          <p:nvPr/>
        </p:nvSpPr>
        <p:spPr bwMode="auto">
          <a:xfrm>
            <a:off x="1524000" y="2362200"/>
            <a:ext cx="6324600" cy="0"/>
          </a:xfrm>
          <a:prstGeom prst="line">
            <a:avLst/>
          </a:prstGeom>
          <a:noFill/>
          <a:ln w="28575">
            <a:solidFill>
              <a:schemeClr val="tx1"/>
            </a:solidFill>
            <a:miter lim="800000"/>
            <a:headEnd/>
            <a:tailEnd/>
          </a:ln>
        </p:spPr>
        <p:txBody>
          <a:bodyPr wrap="none"/>
          <a:lstStyle/>
          <a:p>
            <a:endParaRPr lang="en-US"/>
          </a:p>
        </p:txBody>
      </p:sp>
      <p:sp>
        <p:nvSpPr>
          <p:cNvPr id="9229" name="Line 13"/>
          <p:cNvSpPr>
            <a:spLocks noChangeShapeType="1"/>
          </p:cNvSpPr>
          <p:nvPr/>
        </p:nvSpPr>
        <p:spPr bwMode="auto">
          <a:xfrm>
            <a:off x="2819400" y="2362200"/>
            <a:ext cx="0" cy="4191000"/>
          </a:xfrm>
          <a:prstGeom prst="line">
            <a:avLst/>
          </a:prstGeom>
          <a:noFill/>
          <a:ln w="12700">
            <a:solidFill>
              <a:schemeClr val="tx1"/>
            </a:solidFill>
            <a:miter lim="800000"/>
            <a:headEnd/>
            <a:tailEnd/>
          </a:ln>
        </p:spPr>
        <p:txBody>
          <a:bodyPr wrap="none"/>
          <a:lstStyle/>
          <a:p>
            <a:endParaRPr lang="en-US"/>
          </a:p>
        </p:txBody>
      </p:sp>
      <p:sp>
        <p:nvSpPr>
          <p:cNvPr id="9230" name="Line 14"/>
          <p:cNvSpPr>
            <a:spLocks noChangeShapeType="1"/>
          </p:cNvSpPr>
          <p:nvPr/>
        </p:nvSpPr>
        <p:spPr bwMode="auto">
          <a:xfrm>
            <a:off x="4648200" y="2362200"/>
            <a:ext cx="0" cy="4191000"/>
          </a:xfrm>
          <a:prstGeom prst="line">
            <a:avLst/>
          </a:prstGeom>
          <a:noFill/>
          <a:ln w="12700">
            <a:solidFill>
              <a:schemeClr val="tx1"/>
            </a:solidFill>
            <a:miter lim="800000"/>
            <a:headEnd/>
            <a:tailEnd/>
          </a:ln>
        </p:spPr>
        <p:txBody>
          <a:bodyPr wrap="none"/>
          <a:lstStyle/>
          <a:p>
            <a:endParaRPr lang="en-US"/>
          </a:p>
        </p:txBody>
      </p:sp>
      <p:sp>
        <p:nvSpPr>
          <p:cNvPr id="9231" name="Line 15"/>
          <p:cNvSpPr>
            <a:spLocks noChangeShapeType="1"/>
          </p:cNvSpPr>
          <p:nvPr/>
        </p:nvSpPr>
        <p:spPr bwMode="auto">
          <a:xfrm>
            <a:off x="5562600" y="2362200"/>
            <a:ext cx="0" cy="4191000"/>
          </a:xfrm>
          <a:prstGeom prst="line">
            <a:avLst/>
          </a:prstGeom>
          <a:noFill/>
          <a:ln w="12700">
            <a:solidFill>
              <a:schemeClr val="tx1"/>
            </a:solidFill>
            <a:miter lim="800000"/>
            <a:headEnd/>
            <a:tailEnd/>
          </a:ln>
        </p:spPr>
        <p:txBody>
          <a:bodyPr wrap="none"/>
          <a:lstStyle/>
          <a:p>
            <a:endParaRPr lang="en-US"/>
          </a:p>
        </p:txBody>
      </p:sp>
      <p:sp>
        <p:nvSpPr>
          <p:cNvPr id="9232" name="Line 16"/>
          <p:cNvSpPr>
            <a:spLocks noChangeShapeType="1"/>
          </p:cNvSpPr>
          <p:nvPr/>
        </p:nvSpPr>
        <p:spPr bwMode="auto">
          <a:xfrm>
            <a:off x="6705600" y="2362200"/>
            <a:ext cx="0" cy="4191000"/>
          </a:xfrm>
          <a:prstGeom prst="line">
            <a:avLst/>
          </a:prstGeom>
          <a:noFill/>
          <a:ln w="12700">
            <a:solidFill>
              <a:schemeClr val="tx1"/>
            </a:solidFill>
            <a:miter lim="800000"/>
            <a:headEnd/>
            <a:tailEnd/>
          </a:ln>
        </p:spPr>
        <p:txBody>
          <a:bodyPr wrap="none"/>
          <a:lstStyle/>
          <a:p>
            <a:endParaRPr lang="en-US"/>
          </a:p>
        </p:txBody>
      </p:sp>
      <p:sp>
        <p:nvSpPr>
          <p:cNvPr id="9233" name="AutoShape 17">
            <a:hlinkClick r:id="rId4" action="ppaction://hlinksldjump" highlightClick="1"/>
          </p:cNvPr>
          <p:cNvSpPr>
            <a:spLocks noChangeArrowheads="1"/>
          </p:cNvSpPr>
          <p:nvPr/>
        </p:nvSpPr>
        <p:spPr bwMode="auto">
          <a:xfrm>
            <a:off x="0" y="6119813"/>
            <a:ext cx="609600" cy="357187"/>
          </a:xfrm>
          <a:prstGeom prst="actionButtonBeginning">
            <a:avLst/>
          </a:prstGeom>
          <a:solidFill>
            <a:schemeClr val="bg1">
              <a:alpha val="50195"/>
            </a:schemeClr>
          </a:solidFill>
          <a:ln w="9525">
            <a:solidFill>
              <a:schemeClr val="bg1"/>
            </a:solidFill>
            <a:miter lim="800000"/>
            <a:headEnd/>
            <a:tailEnd/>
          </a:ln>
        </p:spPr>
        <p:txBody>
          <a:bodyPr wrap="none" anchor="ctr"/>
          <a:lstStyle/>
          <a:p>
            <a:endParaRPr lang="en-US"/>
          </a:p>
        </p:txBody>
      </p:sp>
    </p:spTree>
  </p:cSld>
  <p:clrMapOvr>
    <a:overrideClrMapping bg1="lt1" tx1="dk1" bg2="lt2" tx2="dk2" accent1="accent1" accent2="accent2" accent3="accent3" accent4="accent4" accent5="accent5" accent6="accent6" hlink="hlink" folHlink="folHlink"/>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743200" y="1600200"/>
            <a:ext cx="3276600" cy="457200"/>
          </a:xfrm>
        </p:spPr>
        <p:txBody>
          <a:bodyPr/>
          <a:lstStyle/>
          <a:p>
            <a:pPr eaLnBrk="1" hangingPunct="1"/>
            <a:r>
              <a:rPr lang="en-US" sz="800" smtClean="0"/>
              <a:t>Density of Some Common Substances</a:t>
            </a:r>
          </a:p>
        </p:txBody>
      </p:sp>
      <p:sp>
        <p:nvSpPr>
          <p:cNvPr id="97283" name="Rectangle 3"/>
          <p:cNvSpPr>
            <a:spLocks noChangeArrowheads="1"/>
          </p:cNvSpPr>
          <p:nvPr/>
        </p:nvSpPr>
        <p:spPr bwMode="auto">
          <a:xfrm>
            <a:off x="1752600" y="533400"/>
            <a:ext cx="5943600" cy="5867400"/>
          </a:xfrm>
          <a:prstGeom prst="rect">
            <a:avLst/>
          </a:prstGeom>
          <a:gradFill rotWithShape="0">
            <a:gsLst>
              <a:gs pos="0">
                <a:srgbClr val="B3FFB3"/>
              </a:gs>
              <a:gs pos="100000">
                <a:srgbClr val="FFFFFF"/>
              </a:gs>
            </a:gsLst>
            <a:lin ang="5400000" scaled="1"/>
          </a:gradFill>
          <a:ln w="9525">
            <a:solidFill>
              <a:schemeClr val="tx1"/>
            </a:solidFill>
            <a:miter lim="800000"/>
            <a:headEnd/>
            <a:tailEnd/>
          </a:ln>
          <a:effectLst>
            <a:outerShdw dist="107763" dir="8100000" algn="ctr" rotWithShape="0">
              <a:schemeClr val="bg2"/>
            </a:outerShdw>
          </a:effectLst>
        </p:spPr>
        <p:txBody>
          <a:bodyPr wrap="none" anchor="ctr"/>
          <a:lstStyle/>
          <a:p>
            <a:pPr>
              <a:defRPr/>
            </a:pPr>
            <a:r>
              <a:rPr lang="en-US" sz="2800">
                <a:cs typeface="+mn-cs"/>
              </a:rPr>
              <a:t>  Density of Some </a:t>
            </a:r>
          </a:p>
          <a:p>
            <a:pPr>
              <a:defRPr/>
            </a:pPr>
            <a:r>
              <a:rPr lang="en-US" sz="2800">
                <a:cs typeface="+mn-cs"/>
              </a:rPr>
              <a:t>  Common Substance</a:t>
            </a:r>
          </a:p>
          <a:p>
            <a:pPr>
              <a:defRPr/>
            </a:pPr>
            <a:endParaRPr lang="en-US" sz="2000" b="1">
              <a:cs typeface="+mn-cs"/>
            </a:endParaRPr>
          </a:p>
          <a:p>
            <a:pPr>
              <a:defRPr/>
            </a:pPr>
            <a:r>
              <a:rPr lang="en-US" sz="2400">
                <a:cs typeface="+mn-cs"/>
              </a:rPr>
              <a:t>   Substance                             Density</a:t>
            </a:r>
          </a:p>
          <a:p>
            <a:pPr>
              <a:defRPr/>
            </a:pPr>
            <a:r>
              <a:rPr lang="en-US" sz="2400">
                <a:cs typeface="+mn-cs"/>
              </a:rPr>
              <a:t>                                                  </a:t>
            </a:r>
            <a:r>
              <a:rPr lang="en-US">
                <a:cs typeface="+mn-cs"/>
              </a:rPr>
              <a:t>(g / cm</a:t>
            </a:r>
            <a:r>
              <a:rPr lang="en-US" baseline="30000">
                <a:cs typeface="+mn-cs"/>
              </a:rPr>
              <a:t>3</a:t>
            </a:r>
            <a:r>
              <a:rPr lang="en-US">
                <a:cs typeface="+mn-cs"/>
              </a:rPr>
              <a:t>)  </a:t>
            </a:r>
          </a:p>
          <a:p>
            <a:pPr>
              <a:defRPr/>
            </a:pPr>
            <a:endParaRPr lang="en-US">
              <a:cs typeface="+mn-cs"/>
            </a:endParaRPr>
          </a:p>
          <a:p>
            <a:pPr>
              <a:defRPr/>
            </a:pPr>
            <a:r>
              <a:rPr lang="en-US" sz="2400">
                <a:cs typeface="+mn-cs"/>
              </a:rPr>
              <a:t>     Air			  	      0.0013*</a:t>
            </a:r>
          </a:p>
          <a:p>
            <a:pPr>
              <a:defRPr/>
            </a:pPr>
            <a:r>
              <a:rPr lang="en-US" sz="2400">
                <a:cs typeface="+mn-cs"/>
              </a:rPr>
              <a:t>     Lithium			      0.53</a:t>
            </a:r>
          </a:p>
          <a:p>
            <a:pPr>
              <a:defRPr/>
            </a:pPr>
            <a:r>
              <a:rPr lang="en-US" sz="2400">
                <a:cs typeface="+mn-cs"/>
              </a:rPr>
              <a:t>     Ice				      0.917</a:t>
            </a:r>
          </a:p>
          <a:p>
            <a:pPr>
              <a:defRPr/>
            </a:pPr>
            <a:r>
              <a:rPr lang="en-US" sz="2400">
                <a:cs typeface="+mn-cs"/>
              </a:rPr>
              <a:t>     Water			      1.00</a:t>
            </a:r>
          </a:p>
          <a:p>
            <a:pPr>
              <a:defRPr/>
            </a:pPr>
            <a:r>
              <a:rPr lang="en-US" sz="2400">
                <a:cs typeface="+mn-cs"/>
              </a:rPr>
              <a:t>     Aluminum			      2.70</a:t>
            </a:r>
          </a:p>
          <a:p>
            <a:pPr>
              <a:defRPr/>
            </a:pPr>
            <a:r>
              <a:rPr lang="en-US" sz="2400">
                <a:cs typeface="+mn-cs"/>
              </a:rPr>
              <a:t>     Iron			      7.86</a:t>
            </a:r>
          </a:p>
          <a:p>
            <a:pPr>
              <a:defRPr/>
            </a:pPr>
            <a:r>
              <a:rPr lang="en-US" sz="2400">
                <a:cs typeface="+mn-cs"/>
              </a:rPr>
              <a:t>     Lead			    11.4</a:t>
            </a:r>
          </a:p>
          <a:p>
            <a:pPr>
              <a:defRPr/>
            </a:pPr>
            <a:r>
              <a:rPr lang="en-US" sz="2400">
                <a:cs typeface="+mn-cs"/>
              </a:rPr>
              <a:t>     Gold			    19.3</a:t>
            </a:r>
          </a:p>
          <a:p>
            <a:pPr>
              <a:defRPr/>
            </a:pPr>
            <a:endParaRPr lang="en-US" sz="2400">
              <a:cs typeface="+mn-cs"/>
            </a:endParaRPr>
          </a:p>
        </p:txBody>
      </p:sp>
      <p:sp>
        <p:nvSpPr>
          <p:cNvPr id="10244" name="Line 4"/>
          <p:cNvSpPr>
            <a:spLocks noChangeShapeType="1"/>
          </p:cNvSpPr>
          <p:nvPr/>
        </p:nvSpPr>
        <p:spPr bwMode="auto">
          <a:xfrm>
            <a:off x="2057400" y="1600200"/>
            <a:ext cx="5257800" cy="0"/>
          </a:xfrm>
          <a:prstGeom prst="line">
            <a:avLst/>
          </a:prstGeom>
          <a:noFill/>
          <a:ln w="57150">
            <a:solidFill>
              <a:srgbClr val="339966"/>
            </a:solidFill>
            <a:miter lim="800000"/>
            <a:headEnd/>
            <a:tailEnd/>
          </a:ln>
        </p:spPr>
        <p:txBody>
          <a:bodyPr wrap="none"/>
          <a:lstStyle/>
          <a:p>
            <a:endParaRPr lang="en-US"/>
          </a:p>
        </p:txBody>
      </p:sp>
      <p:sp>
        <p:nvSpPr>
          <p:cNvPr id="10245" name="Line 5"/>
          <p:cNvSpPr>
            <a:spLocks noChangeShapeType="1"/>
          </p:cNvSpPr>
          <p:nvPr/>
        </p:nvSpPr>
        <p:spPr bwMode="auto">
          <a:xfrm>
            <a:off x="2057400" y="2667000"/>
            <a:ext cx="5257800" cy="0"/>
          </a:xfrm>
          <a:prstGeom prst="line">
            <a:avLst/>
          </a:prstGeom>
          <a:noFill/>
          <a:ln w="19050">
            <a:solidFill>
              <a:schemeClr val="tx1"/>
            </a:solidFill>
            <a:miter lim="800000"/>
            <a:headEnd/>
            <a:tailEnd/>
          </a:ln>
        </p:spPr>
        <p:txBody>
          <a:bodyPr wrap="none"/>
          <a:lstStyle/>
          <a:p>
            <a:endParaRPr lang="en-US"/>
          </a:p>
        </p:txBody>
      </p:sp>
      <p:sp>
        <p:nvSpPr>
          <p:cNvPr id="10246" name="Line 6"/>
          <p:cNvSpPr>
            <a:spLocks noChangeShapeType="1"/>
          </p:cNvSpPr>
          <p:nvPr/>
        </p:nvSpPr>
        <p:spPr bwMode="auto">
          <a:xfrm>
            <a:off x="2057400" y="5943600"/>
            <a:ext cx="5257800" cy="0"/>
          </a:xfrm>
          <a:prstGeom prst="line">
            <a:avLst/>
          </a:prstGeom>
          <a:noFill/>
          <a:ln w="19050">
            <a:solidFill>
              <a:schemeClr val="tx1"/>
            </a:solidFill>
            <a:miter lim="800000"/>
            <a:headEnd/>
            <a:tailEnd/>
          </a:ln>
        </p:spPr>
        <p:txBody>
          <a:bodyPr wrap="none"/>
          <a:lstStyle/>
          <a:p>
            <a:endParaRPr lang="en-US"/>
          </a:p>
        </p:txBody>
      </p:sp>
      <p:sp>
        <p:nvSpPr>
          <p:cNvPr id="10247" name="Text Box 7"/>
          <p:cNvSpPr txBox="1">
            <a:spLocks noChangeArrowheads="1"/>
          </p:cNvSpPr>
          <p:nvPr/>
        </p:nvSpPr>
        <p:spPr bwMode="auto">
          <a:xfrm>
            <a:off x="2163763" y="6019800"/>
            <a:ext cx="2636837" cy="336550"/>
          </a:xfrm>
          <a:prstGeom prst="rect">
            <a:avLst/>
          </a:prstGeom>
          <a:noFill/>
          <a:ln w="9525">
            <a:noFill/>
            <a:miter lim="800000"/>
            <a:headEnd/>
            <a:tailEnd/>
          </a:ln>
        </p:spPr>
        <p:txBody>
          <a:bodyPr wrap="none">
            <a:spAutoFit/>
          </a:bodyPr>
          <a:lstStyle/>
          <a:p>
            <a:r>
              <a:rPr lang="en-US" sz="1600"/>
              <a:t>*at 0</a:t>
            </a:r>
            <a:r>
              <a:rPr lang="en-US" sz="1600" baseline="30000"/>
              <a:t>o</a:t>
            </a:r>
            <a:r>
              <a:rPr lang="en-US" sz="1600"/>
              <a:t>C and 1 atm pressure</a:t>
            </a:r>
          </a:p>
        </p:txBody>
      </p:sp>
      <p:sp>
        <p:nvSpPr>
          <p:cNvPr id="10248" name="AutoShape 8">
            <a:hlinkClick r:id="rId4" action="ppaction://hlinksldjump" highlightClick="1"/>
          </p:cNvPr>
          <p:cNvSpPr>
            <a:spLocks noChangeArrowheads="1"/>
          </p:cNvSpPr>
          <p:nvPr/>
        </p:nvSpPr>
        <p:spPr bwMode="auto">
          <a:xfrm>
            <a:off x="0" y="6119813"/>
            <a:ext cx="609600" cy="357187"/>
          </a:xfrm>
          <a:prstGeom prst="actionButtonBeginning">
            <a:avLst/>
          </a:prstGeom>
          <a:solidFill>
            <a:schemeClr val="bg1">
              <a:alpha val="50195"/>
            </a:schemeClr>
          </a:solidFill>
          <a:ln w="9525">
            <a:solidFill>
              <a:schemeClr val="bg1"/>
            </a:solidFill>
            <a:miter lim="800000"/>
            <a:headEnd/>
            <a:tailEnd/>
          </a:ln>
        </p:spPr>
        <p:txBody>
          <a:bodyPr wrap="none" anchor="ctr"/>
          <a:lstStyle/>
          <a:p>
            <a:endParaRPr lang="en-US"/>
          </a:p>
        </p:txBody>
      </p:sp>
    </p:spTree>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p:cNvSpPr>
            <a:spLocks noChangeArrowheads="1"/>
          </p:cNvSpPr>
          <p:nvPr/>
        </p:nvSpPr>
        <p:spPr bwMode="auto">
          <a:xfrm>
            <a:off x="6761163" y="6045200"/>
            <a:ext cx="555625" cy="568325"/>
          </a:xfrm>
          <a:prstGeom prst="cube">
            <a:avLst>
              <a:gd name="adj" fmla="val 31060"/>
            </a:avLst>
          </a:prstGeom>
          <a:gradFill rotWithShape="1">
            <a:gsLst>
              <a:gs pos="0">
                <a:srgbClr val="765E00"/>
              </a:gs>
              <a:gs pos="50000">
                <a:srgbClr val="FFCC00"/>
              </a:gs>
              <a:gs pos="100000">
                <a:srgbClr val="765E00"/>
              </a:gs>
            </a:gsLst>
            <a:lin ang="2700000" scaled="1"/>
          </a:gradFill>
          <a:ln w="3175">
            <a:solidFill>
              <a:srgbClr val="FFCC00"/>
            </a:solidFill>
            <a:miter lim="800000"/>
            <a:headEnd type="none" w="sm" len="sm"/>
            <a:tailEnd type="none" w="sm" len="sm"/>
          </a:ln>
        </p:spPr>
        <p:txBody>
          <a:bodyPr wrap="none" anchor="ctr"/>
          <a:lstStyle/>
          <a:p>
            <a:endParaRPr lang="en-US"/>
          </a:p>
        </p:txBody>
      </p:sp>
      <p:sp>
        <p:nvSpPr>
          <p:cNvPr id="11267" name="AutoShape 3"/>
          <p:cNvSpPr>
            <a:spLocks noChangeArrowheads="1"/>
          </p:cNvSpPr>
          <p:nvPr/>
        </p:nvSpPr>
        <p:spPr bwMode="auto">
          <a:xfrm>
            <a:off x="2181225" y="5245100"/>
            <a:ext cx="555625" cy="568325"/>
          </a:xfrm>
          <a:prstGeom prst="cube">
            <a:avLst>
              <a:gd name="adj" fmla="val 31060"/>
            </a:avLst>
          </a:prstGeom>
          <a:gradFill rotWithShape="1">
            <a:gsLst>
              <a:gs pos="0">
                <a:srgbClr val="475E76"/>
              </a:gs>
              <a:gs pos="50000">
                <a:srgbClr val="99CCFF"/>
              </a:gs>
              <a:gs pos="100000">
                <a:srgbClr val="475E76"/>
              </a:gs>
            </a:gsLst>
            <a:lin ang="2700000" scaled="1"/>
          </a:gradFill>
          <a:ln w="3175">
            <a:solidFill>
              <a:srgbClr val="669CEC"/>
            </a:solidFill>
            <a:miter lim="800000"/>
            <a:headEnd type="none" w="sm" len="sm"/>
            <a:tailEnd type="none" w="sm" len="sm"/>
          </a:ln>
        </p:spPr>
        <p:txBody>
          <a:bodyPr wrap="none" anchor="ctr"/>
          <a:lstStyle/>
          <a:p>
            <a:endParaRPr lang="en-US"/>
          </a:p>
        </p:txBody>
      </p:sp>
      <p:sp>
        <p:nvSpPr>
          <p:cNvPr id="11268" name="Rectangle 4"/>
          <p:cNvSpPr>
            <a:spLocks noGrp="1" noChangeArrowheads="1"/>
          </p:cNvSpPr>
          <p:nvPr>
            <p:ph type="title"/>
          </p:nvPr>
        </p:nvSpPr>
        <p:spPr>
          <a:xfrm>
            <a:off x="685800" y="533400"/>
            <a:ext cx="7772400" cy="1143000"/>
          </a:xfrm>
        </p:spPr>
        <p:txBody>
          <a:bodyPr/>
          <a:lstStyle/>
          <a:p>
            <a:pPr eaLnBrk="1" hangingPunct="1"/>
            <a:r>
              <a:rPr lang="en-US" smtClean="0"/>
              <a:t>Consider Equal Volumes</a:t>
            </a:r>
          </a:p>
        </p:txBody>
      </p:sp>
      <p:grpSp>
        <p:nvGrpSpPr>
          <p:cNvPr id="2" name="Group 5"/>
          <p:cNvGrpSpPr>
            <a:grpSpLocks/>
          </p:cNvGrpSpPr>
          <p:nvPr/>
        </p:nvGrpSpPr>
        <p:grpSpPr bwMode="auto">
          <a:xfrm>
            <a:off x="3200400" y="4191000"/>
            <a:ext cx="3200400" cy="1066800"/>
            <a:chOff x="2016" y="2640"/>
            <a:chExt cx="2016" cy="672"/>
          </a:xfrm>
        </p:grpSpPr>
        <p:sp>
          <p:nvSpPr>
            <p:cNvPr id="11324" name="Rectangle 6"/>
            <p:cNvSpPr>
              <a:spLocks noChangeArrowheads="1"/>
            </p:cNvSpPr>
            <p:nvPr/>
          </p:nvSpPr>
          <p:spPr bwMode="auto">
            <a:xfrm>
              <a:off x="2016" y="2640"/>
              <a:ext cx="2016" cy="672"/>
            </a:xfrm>
            <a:prstGeom prst="rect">
              <a:avLst/>
            </a:prstGeom>
            <a:noFill/>
            <a:ln w="9525">
              <a:solidFill>
                <a:schemeClr val="tx1"/>
              </a:solidFill>
              <a:miter lim="800000"/>
              <a:headEnd/>
              <a:tailEnd/>
            </a:ln>
          </p:spPr>
          <p:txBody>
            <a:bodyPr wrap="none" anchor="ctr"/>
            <a:lstStyle/>
            <a:p>
              <a:pPr algn="ctr"/>
              <a:endParaRPr lang="en-US" sz="2400" b="1"/>
            </a:p>
          </p:txBody>
        </p:sp>
        <p:sp>
          <p:nvSpPr>
            <p:cNvPr id="11325" name="Text Box 7"/>
            <p:cNvSpPr txBox="1">
              <a:spLocks noChangeArrowheads="1"/>
            </p:cNvSpPr>
            <p:nvPr/>
          </p:nvSpPr>
          <p:spPr bwMode="auto">
            <a:xfrm>
              <a:off x="2112" y="2688"/>
              <a:ext cx="1836" cy="577"/>
            </a:xfrm>
            <a:prstGeom prst="rect">
              <a:avLst/>
            </a:prstGeom>
            <a:noFill/>
            <a:ln w="9525">
              <a:noFill/>
              <a:miter lim="800000"/>
              <a:headEnd/>
              <a:tailEnd/>
            </a:ln>
          </p:spPr>
          <p:txBody>
            <a:bodyPr wrap="none">
              <a:spAutoFit/>
            </a:bodyPr>
            <a:lstStyle/>
            <a:p>
              <a:r>
                <a:rPr lang="en-US" b="1"/>
                <a:t>The more massive object</a:t>
              </a:r>
            </a:p>
            <a:p>
              <a:r>
                <a:rPr lang="en-US" b="1"/>
                <a:t>(the gold cube) has the</a:t>
              </a:r>
            </a:p>
            <a:p>
              <a:r>
                <a:rPr lang="en-US" b="1">
                  <a:solidFill>
                    <a:srgbClr val="FF0000"/>
                  </a:solidFill>
                </a:rPr>
                <a:t>_________</a:t>
              </a:r>
              <a:r>
                <a:rPr lang="en-US" b="1"/>
                <a:t> density.</a:t>
              </a:r>
            </a:p>
          </p:txBody>
        </p:sp>
      </p:grpSp>
      <p:sp>
        <p:nvSpPr>
          <p:cNvPr id="11270" name="Rectangle 8"/>
          <p:cNvSpPr>
            <a:spLocks noChangeArrowheads="1"/>
          </p:cNvSpPr>
          <p:nvPr/>
        </p:nvSpPr>
        <p:spPr bwMode="auto">
          <a:xfrm>
            <a:off x="3733800" y="3200400"/>
            <a:ext cx="2286000" cy="533400"/>
          </a:xfrm>
          <a:prstGeom prst="rect">
            <a:avLst/>
          </a:prstGeom>
          <a:solidFill>
            <a:schemeClr val="bg1"/>
          </a:solidFill>
          <a:ln w="9525">
            <a:noFill/>
            <a:miter lim="800000"/>
            <a:headEnd/>
            <a:tailEnd/>
          </a:ln>
        </p:spPr>
        <p:txBody>
          <a:bodyPr wrap="none" anchor="ctr"/>
          <a:lstStyle/>
          <a:p>
            <a:pPr algn="ctr"/>
            <a:r>
              <a:rPr lang="en-US" b="1"/>
              <a:t>Equal volumes…</a:t>
            </a:r>
          </a:p>
        </p:txBody>
      </p:sp>
      <p:sp>
        <p:nvSpPr>
          <p:cNvPr id="11271" name="Rectangle 9"/>
          <p:cNvSpPr>
            <a:spLocks noChangeArrowheads="1"/>
          </p:cNvSpPr>
          <p:nvPr/>
        </p:nvSpPr>
        <p:spPr bwMode="auto">
          <a:xfrm>
            <a:off x="3352800" y="3657600"/>
            <a:ext cx="2895600" cy="381000"/>
          </a:xfrm>
          <a:prstGeom prst="rect">
            <a:avLst/>
          </a:prstGeom>
          <a:solidFill>
            <a:schemeClr val="bg1"/>
          </a:solidFill>
          <a:ln w="9525">
            <a:noFill/>
            <a:miter lim="800000"/>
            <a:headEnd/>
            <a:tailEnd/>
          </a:ln>
        </p:spPr>
        <p:txBody>
          <a:bodyPr wrap="none" anchor="ctr"/>
          <a:lstStyle/>
          <a:p>
            <a:pPr algn="ctr"/>
            <a:r>
              <a:rPr lang="en-US" b="1"/>
              <a:t>…but unequal masses</a:t>
            </a:r>
          </a:p>
        </p:txBody>
      </p:sp>
      <p:sp>
        <p:nvSpPr>
          <p:cNvPr id="11272" name="Rectangle 10"/>
          <p:cNvSpPr>
            <a:spLocks noChangeArrowheads="1"/>
          </p:cNvSpPr>
          <p:nvPr/>
        </p:nvSpPr>
        <p:spPr bwMode="auto">
          <a:xfrm>
            <a:off x="1752600" y="5867400"/>
            <a:ext cx="1371600" cy="533400"/>
          </a:xfrm>
          <a:prstGeom prst="rect">
            <a:avLst/>
          </a:prstGeom>
          <a:noFill/>
          <a:ln w="9525">
            <a:noFill/>
            <a:miter lim="800000"/>
            <a:headEnd/>
            <a:tailEnd/>
          </a:ln>
        </p:spPr>
        <p:txBody>
          <a:bodyPr wrap="none" anchor="ctr"/>
          <a:lstStyle/>
          <a:p>
            <a:pPr algn="ctr"/>
            <a:r>
              <a:rPr lang="en-US" sz="2000" b="1"/>
              <a:t>aluminum</a:t>
            </a:r>
          </a:p>
        </p:txBody>
      </p:sp>
      <p:sp>
        <p:nvSpPr>
          <p:cNvPr id="11273" name="Rectangle 11"/>
          <p:cNvSpPr>
            <a:spLocks noChangeArrowheads="1"/>
          </p:cNvSpPr>
          <p:nvPr/>
        </p:nvSpPr>
        <p:spPr bwMode="auto">
          <a:xfrm>
            <a:off x="7467600" y="5899150"/>
            <a:ext cx="685800" cy="457200"/>
          </a:xfrm>
          <a:prstGeom prst="rect">
            <a:avLst/>
          </a:prstGeom>
          <a:noFill/>
          <a:ln w="9525">
            <a:noFill/>
            <a:miter lim="800000"/>
            <a:headEnd/>
            <a:tailEnd/>
          </a:ln>
        </p:spPr>
        <p:txBody>
          <a:bodyPr wrap="none" anchor="ctr"/>
          <a:lstStyle/>
          <a:p>
            <a:pPr algn="ctr"/>
            <a:r>
              <a:rPr lang="en-US" sz="2000" b="1"/>
              <a:t>gold</a:t>
            </a:r>
          </a:p>
        </p:txBody>
      </p:sp>
      <p:sp>
        <p:nvSpPr>
          <p:cNvPr id="99340" name="Text Box 12"/>
          <p:cNvSpPr txBox="1">
            <a:spLocks noChangeArrowheads="1"/>
          </p:cNvSpPr>
          <p:nvPr/>
        </p:nvSpPr>
        <p:spPr bwMode="auto">
          <a:xfrm>
            <a:off x="3352800" y="4814888"/>
            <a:ext cx="1301750" cy="366712"/>
          </a:xfrm>
          <a:prstGeom prst="rect">
            <a:avLst/>
          </a:prstGeom>
          <a:noFill/>
          <a:ln w="9525">
            <a:noFill/>
            <a:miter lim="800000"/>
            <a:headEnd/>
            <a:tailEnd/>
          </a:ln>
        </p:spPr>
        <p:txBody>
          <a:bodyPr wrap="none">
            <a:spAutoFit/>
          </a:bodyPr>
          <a:lstStyle/>
          <a:p>
            <a:r>
              <a:rPr lang="en-US" b="1">
                <a:solidFill>
                  <a:srgbClr val="FF0000"/>
                </a:solidFill>
              </a:rPr>
              <a:t>GREATER</a:t>
            </a:r>
          </a:p>
        </p:txBody>
      </p:sp>
      <p:sp>
        <p:nvSpPr>
          <p:cNvPr id="99341" name="Text Box 13"/>
          <p:cNvSpPr txBox="1">
            <a:spLocks noChangeArrowheads="1"/>
          </p:cNvSpPr>
          <p:nvPr/>
        </p:nvSpPr>
        <p:spPr bwMode="auto">
          <a:xfrm>
            <a:off x="3505200" y="2057400"/>
            <a:ext cx="1547813" cy="457200"/>
          </a:xfrm>
          <a:prstGeom prst="rect">
            <a:avLst/>
          </a:prstGeom>
          <a:noFill/>
          <a:ln w="9525">
            <a:noFill/>
            <a:miter lim="800000"/>
            <a:headEnd/>
            <a:tailEnd/>
          </a:ln>
        </p:spPr>
        <p:txBody>
          <a:bodyPr wrap="none">
            <a:spAutoFit/>
          </a:bodyPr>
          <a:lstStyle/>
          <a:p>
            <a:r>
              <a:rPr lang="en-US" sz="2400"/>
              <a:t>Density = </a:t>
            </a:r>
          </a:p>
        </p:txBody>
      </p:sp>
      <p:sp>
        <p:nvSpPr>
          <p:cNvPr id="99342" name="Text Box 14"/>
          <p:cNvSpPr txBox="1">
            <a:spLocks noChangeArrowheads="1"/>
          </p:cNvSpPr>
          <p:nvPr/>
        </p:nvSpPr>
        <p:spPr bwMode="auto">
          <a:xfrm>
            <a:off x="5105400" y="1828800"/>
            <a:ext cx="912813" cy="457200"/>
          </a:xfrm>
          <a:prstGeom prst="rect">
            <a:avLst/>
          </a:prstGeom>
          <a:noFill/>
          <a:ln w="9525">
            <a:noFill/>
            <a:miter lim="800000"/>
            <a:headEnd/>
            <a:tailEnd/>
          </a:ln>
        </p:spPr>
        <p:txBody>
          <a:bodyPr wrap="none">
            <a:spAutoFit/>
          </a:bodyPr>
          <a:lstStyle/>
          <a:p>
            <a:r>
              <a:rPr lang="en-US" sz="2400"/>
              <a:t>Mass</a:t>
            </a:r>
          </a:p>
        </p:txBody>
      </p:sp>
      <p:sp>
        <p:nvSpPr>
          <p:cNvPr id="99343" name="Text Box 15"/>
          <p:cNvSpPr txBox="1">
            <a:spLocks noChangeArrowheads="1"/>
          </p:cNvSpPr>
          <p:nvPr/>
        </p:nvSpPr>
        <p:spPr bwMode="auto">
          <a:xfrm>
            <a:off x="4953000" y="2286000"/>
            <a:ext cx="1219200" cy="457200"/>
          </a:xfrm>
          <a:prstGeom prst="rect">
            <a:avLst/>
          </a:prstGeom>
          <a:noFill/>
          <a:ln w="9525">
            <a:noFill/>
            <a:miter lim="800000"/>
            <a:headEnd/>
            <a:tailEnd/>
          </a:ln>
        </p:spPr>
        <p:txBody>
          <a:bodyPr wrap="none">
            <a:spAutoFit/>
          </a:bodyPr>
          <a:lstStyle/>
          <a:p>
            <a:r>
              <a:rPr lang="en-US" sz="2400"/>
              <a:t>Volume</a:t>
            </a:r>
          </a:p>
        </p:txBody>
      </p:sp>
      <p:sp>
        <p:nvSpPr>
          <p:cNvPr id="99344" name="Line 16"/>
          <p:cNvSpPr>
            <a:spLocks noChangeShapeType="1"/>
          </p:cNvSpPr>
          <p:nvPr/>
        </p:nvSpPr>
        <p:spPr bwMode="auto">
          <a:xfrm>
            <a:off x="5029200" y="2286000"/>
            <a:ext cx="1066800" cy="0"/>
          </a:xfrm>
          <a:prstGeom prst="line">
            <a:avLst/>
          </a:prstGeom>
          <a:noFill/>
          <a:ln w="28575">
            <a:solidFill>
              <a:schemeClr val="tx1"/>
            </a:solidFill>
            <a:miter lim="800000"/>
            <a:headEnd/>
            <a:tailEnd/>
          </a:ln>
        </p:spPr>
        <p:txBody>
          <a:bodyPr wrap="none"/>
          <a:lstStyle/>
          <a:p>
            <a:endParaRPr lang="en-US"/>
          </a:p>
        </p:txBody>
      </p:sp>
      <p:sp>
        <p:nvSpPr>
          <p:cNvPr id="11279" name="Rectangle 17"/>
          <p:cNvSpPr>
            <a:spLocks noChangeArrowheads="1"/>
          </p:cNvSpPr>
          <p:nvPr/>
        </p:nvSpPr>
        <p:spPr bwMode="auto">
          <a:xfrm>
            <a:off x="76200" y="6553200"/>
            <a:ext cx="3916363" cy="214313"/>
          </a:xfrm>
          <a:prstGeom prst="rect">
            <a:avLst/>
          </a:prstGeom>
          <a:noFill/>
          <a:ln w="9525">
            <a:noFill/>
            <a:miter lim="800000"/>
            <a:headEnd/>
            <a:tailEnd/>
          </a:ln>
        </p:spPr>
        <p:txBody>
          <a:bodyPr wrap="none">
            <a:spAutoFit/>
          </a:bodyPr>
          <a:lstStyle/>
          <a:p>
            <a:r>
              <a:rPr lang="en-US" sz="800"/>
              <a:t>Dorin, Demmin, Gabel, </a:t>
            </a:r>
            <a:r>
              <a:rPr lang="en-US" sz="800" u="sng"/>
              <a:t>Chemistry The Study of Matter </a:t>
            </a:r>
            <a:r>
              <a:rPr lang="en-US" sz="800"/>
              <a:t> , 3</a:t>
            </a:r>
            <a:r>
              <a:rPr lang="en-US" sz="800" baseline="30000"/>
              <a:t>rd</a:t>
            </a:r>
            <a:r>
              <a:rPr lang="en-US" sz="800"/>
              <a:t> Edition, 1990, page 71</a:t>
            </a:r>
          </a:p>
        </p:txBody>
      </p:sp>
      <p:sp>
        <p:nvSpPr>
          <p:cNvPr id="11280" name="AutoShape 18">
            <a:hlinkClick r:id="" action="ppaction://hlinkshowjump?jump=lastslide" highlightClick="1"/>
          </p:cNvPr>
          <p:cNvSpPr>
            <a:spLocks noChangeArrowheads="1"/>
          </p:cNvSpPr>
          <p:nvPr/>
        </p:nvSpPr>
        <p:spPr bwMode="auto">
          <a:xfrm>
            <a:off x="0" y="6119813"/>
            <a:ext cx="609600" cy="357187"/>
          </a:xfrm>
          <a:prstGeom prst="actionButtonBeginning">
            <a:avLst/>
          </a:prstGeom>
          <a:solidFill>
            <a:schemeClr val="bg1">
              <a:alpha val="50195"/>
            </a:schemeClr>
          </a:solidFill>
          <a:ln w="9525">
            <a:solidFill>
              <a:schemeClr val="bg1"/>
            </a:solidFill>
            <a:miter lim="800000"/>
            <a:headEnd/>
            <a:tailEnd/>
          </a:ln>
        </p:spPr>
        <p:txBody>
          <a:bodyPr wrap="none" anchor="ctr"/>
          <a:lstStyle/>
          <a:p>
            <a:endParaRPr lang="en-US"/>
          </a:p>
        </p:txBody>
      </p:sp>
      <p:sp>
        <p:nvSpPr>
          <p:cNvPr id="11281" name="Freeform 19"/>
          <p:cNvSpPr>
            <a:spLocks/>
          </p:cNvSpPr>
          <p:nvPr/>
        </p:nvSpPr>
        <p:spPr bwMode="auto">
          <a:xfrm>
            <a:off x="2082800" y="1981200"/>
            <a:ext cx="787400" cy="2390775"/>
          </a:xfrm>
          <a:custGeom>
            <a:avLst/>
            <a:gdLst>
              <a:gd name="T0" fmla="*/ 0 w 496"/>
              <a:gd name="T1" fmla="*/ 240 h 1506"/>
              <a:gd name="T2" fmla="*/ 0 w 496"/>
              <a:gd name="T3" fmla="*/ 1414 h 1506"/>
              <a:gd name="T4" fmla="*/ 54 w 496"/>
              <a:gd name="T5" fmla="*/ 1414 h 1506"/>
              <a:gd name="T6" fmla="*/ 62 w 496"/>
              <a:gd name="T7" fmla="*/ 1440 h 1506"/>
              <a:gd name="T8" fmla="*/ 82 w 496"/>
              <a:gd name="T9" fmla="*/ 1456 h 1506"/>
              <a:gd name="T10" fmla="*/ 114 w 496"/>
              <a:gd name="T11" fmla="*/ 1476 h 1506"/>
              <a:gd name="T12" fmla="*/ 146 w 496"/>
              <a:gd name="T13" fmla="*/ 1490 h 1506"/>
              <a:gd name="T14" fmla="*/ 184 w 496"/>
              <a:gd name="T15" fmla="*/ 1500 h 1506"/>
              <a:gd name="T16" fmla="*/ 240 w 496"/>
              <a:gd name="T17" fmla="*/ 1506 h 1506"/>
              <a:gd name="T18" fmla="*/ 270 w 496"/>
              <a:gd name="T19" fmla="*/ 1506 h 1506"/>
              <a:gd name="T20" fmla="*/ 322 w 496"/>
              <a:gd name="T21" fmla="*/ 1498 h 1506"/>
              <a:gd name="T22" fmla="*/ 366 w 496"/>
              <a:gd name="T23" fmla="*/ 1484 h 1506"/>
              <a:gd name="T24" fmla="*/ 404 w 496"/>
              <a:gd name="T25" fmla="*/ 1460 h 1506"/>
              <a:gd name="T26" fmla="*/ 422 w 496"/>
              <a:gd name="T27" fmla="*/ 1440 h 1506"/>
              <a:gd name="T28" fmla="*/ 422 w 496"/>
              <a:gd name="T29" fmla="*/ 1422 h 1506"/>
              <a:gd name="T30" fmla="*/ 490 w 496"/>
              <a:gd name="T31" fmla="*/ 1422 h 1506"/>
              <a:gd name="T32" fmla="*/ 496 w 496"/>
              <a:gd name="T33" fmla="*/ 234 h 1506"/>
              <a:gd name="T34" fmla="*/ 464 w 496"/>
              <a:gd name="T35" fmla="*/ 226 h 1506"/>
              <a:gd name="T36" fmla="*/ 432 w 496"/>
              <a:gd name="T37" fmla="*/ 214 h 1506"/>
              <a:gd name="T38" fmla="*/ 410 w 496"/>
              <a:gd name="T39" fmla="*/ 192 h 1506"/>
              <a:gd name="T40" fmla="*/ 398 w 496"/>
              <a:gd name="T41" fmla="*/ 166 h 1506"/>
              <a:gd name="T42" fmla="*/ 392 w 496"/>
              <a:gd name="T43" fmla="*/ 136 h 1506"/>
              <a:gd name="T44" fmla="*/ 386 w 496"/>
              <a:gd name="T45" fmla="*/ 98 h 1506"/>
              <a:gd name="T46" fmla="*/ 368 w 496"/>
              <a:gd name="T47" fmla="*/ 62 h 1506"/>
              <a:gd name="T48" fmla="*/ 344 w 496"/>
              <a:gd name="T49" fmla="*/ 38 h 1506"/>
              <a:gd name="T50" fmla="*/ 312 w 496"/>
              <a:gd name="T51" fmla="*/ 12 h 1506"/>
              <a:gd name="T52" fmla="*/ 278 w 496"/>
              <a:gd name="T53" fmla="*/ 2 h 1506"/>
              <a:gd name="T54" fmla="*/ 252 w 496"/>
              <a:gd name="T55" fmla="*/ 0 h 1506"/>
              <a:gd name="T56" fmla="*/ 220 w 496"/>
              <a:gd name="T57" fmla="*/ 2 h 1506"/>
              <a:gd name="T58" fmla="*/ 186 w 496"/>
              <a:gd name="T59" fmla="*/ 12 h 1506"/>
              <a:gd name="T60" fmla="*/ 160 w 496"/>
              <a:gd name="T61" fmla="*/ 30 h 1506"/>
              <a:gd name="T62" fmla="*/ 136 w 496"/>
              <a:gd name="T63" fmla="*/ 56 h 1506"/>
              <a:gd name="T64" fmla="*/ 120 w 496"/>
              <a:gd name="T65" fmla="*/ 86 h 1506"/>
              <a:gd name="T66" fmla="*/ 110 w 496"/>
              <a:gd name="T67" fmla="*/ 112 h 1506"/>
              <a:gd name="T68" fmla="*/ 108 w 496"/>
              <a:gd name="T69" fmla="*/ 144 h 1506"/>
              <a:gd name="T70" fmla="*/ 100 w 496"/>
              <a:gd name="T71" fmla="*/ 174 h 1506"/>
              <a:gd name="T72" fmla="*/ 88 w 496"/>
              <a:gd name="T73" fmla="*/ 194 h 1506"/>
              <a:gd name="T74" fmla="*/ 62 w 496"/>
              <a:gd name="T75" fmla="*/ 218 h 1506"/>
              <a:gd name="T76" fmla="*/ 32 w 496"/>
              <a:gd name="T77" fmla="*/ 232 h 1506"/>
              <a:gd name="T78" fmla="*/ 0 w 496"/>
              <a:gd name="T79" fmla="*/ 240 h 150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496"/>
              <a:gd name="T121" fmla="*/ 0 h 1506"/>
              <a:gd name="T122" fmla="*/ 496 w 496"/>
              <a:gd name="T123" fmla="*/ 1506 h 150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496" h="1506">
                <a:moveTo>
                  <a:pt x="0" y="240"/>
                </a:moveTo>
                <a:lnTo>
                  <a:pt x="0" y="1414"/>
                </a:lnTo>
                <a:lnTo>
                  <a:pt x="54" y="1414"/>
                </a:lnTo>
                <a:lnTo>
                  <a:pt x="62" y="1440"/>
                </a:lnTo>
                <a:lnTo>
                  <a:pt x="82" y="1456"/>
                </a:lnTo>
                <a:lnTo>
                  <a:pt x="114" y="1476"/>
                </a:lnTo>
                <a:lnTo>
                  <a:pt x="146" y="1490"/>
                </a:lnTo>
                <a:lnTo>
                  <a:pt x="184" y="1500"/>
                </a:lnTo>
                <a:lnTo>
                  <a:pt x="240" y="1506"/>
                </a:lnTo>
                <a:lnTo>
                  <a:pt x="270" y="1506"/>
                </a:lnTo>
                <a:lnTo>
                  <a:pt x="322" y="1498"/>
                </a:lnTo>
                <a:lnTo>
                  <a:pt x="366" y="1484"/>
                </a:lnTo>
                <a:lnTo>
                  <a:pt x="404" y="1460"/>
                </a:lnTo>
                <a:lnTo>
                  <a:pt x="422" y="1440"/>
                </a:lnTo>
                <a:lnTo>
                  <a:pt x="422" y="1422"/>
                </a:lnTo>
                <a:lnTo>
                  <a:pt x="490" y="1422"/>
                </a:lnTo>
                <a:lnTo>
                  <a:pt x="496" y="234"/>
                </a:lnTo>
                <a:lnTo>
                  <a:pt x="464" y="226"/>
                </a:lnTo>
                <a:lnTo>
                  <a:pt x="432" y="214"/>
                </a:lnTo>
                <a:lnTo>
                  <a:pt x="410" y="192"/>
                </a:lnTo>
                <a:lnTo>
                  <a:pt x="398" y="166"/>
                </a:lnTo>
                <a:lnTo>
                  <a:pt x="392" y="136"/>
                </a:lnTo>
                <a:lnTo>
                  <a:pt x="386" y="98"/>
                </a:lnTo>
                <a:lnTo>
                  <a:pt x="368" y="62"/>
                </a:lnTo>
                <a:lnTo>
                  <a:pt x="344" y="38"/>
                </a:lnTo>
                <a:lnTo>
                  <a:pt x="312" y="12"/>
                </a:lnTo>
                <a:lnTo>
                  <a:pt x="278" y="2"/>
                </a:lnTo>
                <a:lnTo>
                  <a:pt x="252" y="0"/>
                </a:lnTo>
                <a:lnTo>
                  <a:pt x="220" y="2"/>
                </a:lnTo>
                <a:lnTo>
                  <a:pt x="186" y="12"/>
                </a:lnTo>
                <a:lnTo>
                  <a:pt x="160" y="30"/>
                </a:lnTo>
                <a:lnTo>
                  <a:pt x="136" y="56"/>
                </a:lnTo>
                <a:lnTo>
                  <a:pt x="120" y="86"/>
                </a:lnTo>
                <a:lnTo>
                  <a:pt x="110" y="112"/>
                </a:lnTo>
                <a:lnTo>
                  <a:pt x="108" y="144"/>
                </a:lnTo>
                <a:lnTo>
                  <a:pt x="100" y="174"/>
                </a:lnTo>
                <a:lnTo>
                  <a:pt x="88" y="194"/>
                </a:lnTo>
                <a:lnTo>
                  <a:pt x="62" y="218"/>
                </a:lnTo>
                <a:lnTo>
                  <a:pt x="32" y="232"/>
                </a:lnTo>
                <a:lnTo>
                  <a:pt x="0" y="240"/>
                </a:lnTo>
                <a:close/>
              </a:path>
            </a:pathLst>
          </a:custGeom>
          <a:gradFill rotWithShape="1">
            <a:gsLst>
              <a:gs pos="0">
                <a:srgbClr val="6C6C6C"/>
              </a:gs>
              <a:gs pos="50000">
                <a:srgbClr val="EAEAEA"/>
              </a:gs>
              <a:gs pos="100000">
                <a:srgbClr val="6C6C6C"/>
              </a:gs>
            </a:gsLst>
            <a:lin ang="2700000" scaled="1"/>
          </a:gradFill>
          <a:ln w="6350" cap="flat" cmpd="sng">
            <a:solidFill>
              <a:schemeClr val="tx1"/>
            </a:solidFill>
            <a:prstDash val="solid"/>
            <a:round/>
            <a:headEnd type="none" w="sm" len="sm"/>
            <a:tailEnd type="none" w="sm" len="sm"/>
          </a:ln>
        </p:spPr>
        <p:txBody>
          <a:bodyPr/>
          <a:lstStyle/>
          <a:p>
            <a:endParaRPr lang="en-US"/>
          </a:p>
        </p:txBody>
      </p:sp>
      <p:sp>
        <p:nvSpPr>
          <p:cNvPr id="11282" name="Oval 20"/>
          <p:cNvSpPr>
            <a:spLocks noChangeArrowheads="1"/>
          </p:cNvSpPr>
          <p:nvPr/>
        </p:nvSpPr>
        <p:spPr bwMode="auto">
          <a:xfrm>
            <a:off x="2378075" y="2124075"/>
            <a:ext cx="200025" cy="200025"/>
          </a:xfrm>
          <a:prstGeom prst="ellipse">
            <a:avLst/>
          </a:prstGeom>
          <a:solidFill>
            <a:schemeClr val="bg1"/>
          </a:solidFill>
          <a:ln w="9525">
            <a:solidFill>
              <a:schemeClr val="tx1"/>
            </a:solidFill>
            <a:round/>
            <a:headEnd type="none" w="sm" len="sm"/>
            <a:tailEnd type="none" w="sm" len="sm"/>
          </a:ln>
        </p:spPr>
        <p:txBody>
          <a:bodyPr wrap="none" anchor="ctr"/>
          <a:lstStyle/>
          <a:p>
            <a:endParaRPr lang="en-US"/>
          </a:p>
        </p:txBody>
      </p:sp>
      <p:grpSp>
        <p:nvGrpSpPr>
          <p:cNvPr id="11283" name="Group 21"/>
          <p:cNvGrpSpPr>
            <a:grpSpLocks/>
          </p:cNvGrpSpPr>
          <p:nvPr/>
        </p:nvGrpSpPr>
        <p:grpSpPr bwMode="auto">
          <a:xfrm>
            <a:off x="2235200" y="2616200"/>
            <a:ext cx="460375" cy="1374775"/>
            <a:chOff x="1394" y="1648"/>
            <a:chExt cx="290" cy="866"/>
          </a:xfrm>
        </p:grpSpPr>
        <p:sp>
          <p:nvSpPr>
            <p:cNvPr id="11312" name="Line 22"/>
            <p:cNvSpPr>
              <a:spLocks noChangeShapeType="1"/>
            </p:cNvSpPr>
            <p:nvPr/>
          </p:nvSpPr>
          <p:spPr bwMode="auto">
            <a:xfrm>
              <a:off x="1394" y="1648"/>
              <a:ext cx="290" cy="0"/>
            </a:xfrm>
            <a:prstGeom prst="line">
              <a:avLst/>
            </a:prstGeom>
            <a:noFill/>
            <a:ln w="9525">
              <a:solidFill>
                <a:schemeClr val="tx1"/>
              </a:solidFill>
              <a:round/>
              <a:headEnd type="none" w="sm" len="sm"/>
              <a:tailEnd type="none" w="sm" len="sm"/>
            </a:ln>
          </p:spPr>
          <p:txBody>
            <a:bodyPr/>
            <a:lstStyle/>
            <a:p>
              <a:endParaRPr lang="en-US"/>
            </a:p>
          </p:txBody>
        </p:sp>
        <p:sp>
          <p:nvSpPr>
            <p:cNvPr id="11313" name="Line 23"/>
            <p:cNvSpPr>
              <a:spLocks noChangeShapeType="1"/>
            </p:cNvSpPr>
            <p:nvPr/>
          </p:nvSpPr>
          <p:spPr bwMode="auto">
            <a:xfrm>
              <a:off x="1394" y="1732"/>
              <a:ext cx="290" cy="0"/>
            </a:xfrm>
            <a:prstGeom prst="line">
              <a:avLst/>
            </a:prstGeom>
            <a:noFill/>
            <a:ln w="9525">
              <a:solidFill>
                <a:schemeClr val="tx1"/>
              </a:solidFill>
              <a:round/>
              <a:headEnd type="none" w="sm" len="sm"/>
              <a:tailEnd type="none" w="sm" len="sm"/>
            </a:ln>
          </p:spPr>
          <p:txBody>
            <a:bodyPr/>
            <a:lstStyle/>
            <a:p>
              <a:endParaRPr lang="en-US"/>
            </a:p>
          </p:txBody>
        </p:sp>
        <p:sp>
          <p:nvSpPr>
            <p:cNvPr id="11314" name="Line 24"/>
            <p:cNvSpPr>
              <a:spLocks noChangeShapeType="1"/>
            </p:cNvSpPr>
            <p:nvPr/>
          </p:nvSpPr>
          <p:spPr bwMode="auto">
            <a:xfrm>
              <a:off x="1394" y="1806"/>
              <a:ext cx="290" cy="0"/>
            </a:xfrm>
            <a:prstGeom prst="line">
              <a:avLst/>
            </a:prstGeom>
            <a:noFill/>
            <a:ln w="9525">
              <a:solidFill>
                <a:schemeClr val="tx1"/>
              </a:solidFill>
              <a:round/>
              <a:headEnd type="none" w="sm" len="sm"/>
              <a:tailEnd type="none" w="sm" len="sm"/>
            </a:ln>
          </p:spPr>
          <p:txBody>
            <a:bodyPr/>
            <a:lstStyle/>
            <a:p>
              <a:endParaRPr lang="en-US"/>
            </a:p>
          </p:txBody>
        </p:sp>
        <p:sp>
          <p:nvSpPr>
            <p:cNvPr id="11315" name="Line 25"/>
            <p:cNvSpPr>
              <a:spLocks noChangeShapeType="1"/>
            </p:cNvSpPr>
            <p:nvPr/>
          </p:nvSpPr>
          <p:spPr bwMode="auto">
            <a:xfrm>
              <a:off x="1394" y="1886"/>
              <a:ext cx="290" cy="0"/>
            </a:xfrm>
            <a:prstGeom prst="line">
              <a:avLst/>
            </a:prstGeom>
            <a:noFill/>
            <a:ln w="9525">
              <a:solidFill>
                <a:schemeClr val="tx1"/>
              </a:solidFill>
              <a:round/>
              <a:headEnd type="none" w="sm" len="sm"/>
              <a:tailEnd type="none" w="sm" len="sm"/>
            </a:ln>
          </p:spPr>
          <p:txBody>
            <a:bodyPr/>
            <a:lstStyle/>
            <a:p>
              <a:endParaRPr lang="en-US"/>
            </a:p>
          </p:txBody>
        </p:sp>
        <p:sp>
          <p:nvSpPr>
            <p:cNvPr id="11316" name="Line 26"/>
            <p:cNvSpPr>
              <a:spLocks noChangeShapeType="1"/>
            </p:cNvSpPr>
            <p:nvPr/>
          </p:nvSpPr>
          <p:spPr bwMode="auto">
            <a:xfrm>
              <a:off x="1394" y="1964"/>
              <a:ext cx="290" cy="0"/>
            </a:xfrm>
            <a:prstGeom prst="line">
              <a:avLst/>
            </a:prstGeom>
            <a:noFill/>
            <a:ln w="9525">
              <a:solidFill>
                <a:schemeClr val="tx1"/>
              </a:solidFill>
              <a:round/>
              <a:headEnd type="none" w="sm" len="sm"/>
              <a:tailEnd type="none" w="sm" len="sm"/>
            </a:ln>
          </p:spPr>
          <p:txBody>
            <a:bodyPr/>
            <a:lstStyle/>
            <a:p>
              <a:endParaRPr lang="en-US"/>
            </a:p>
          </p:txBody>
        </p:sp>
        <p:sp>
          <p:nvSpPr>
            <p:cNvPr id="11317" name="Line 27"/>
            <p:cNvSpPr>
              <a:spLocks noChangeShapeType="1"/>
            </p:cNvSpPr>
            <p:nvPr/>
          </p:nvSpPr>
          <p:spPr bwMode="auto">
            <a:xfrm>
              <a:off x="1394" y="2042"/>
              <a:ext cx="290" cy="0"/>
            </a:xfrm>
            <a:prstGeom prst="line">
              <a:avLst/>
            </a:prstGeom>
            <a:noFill/>
            <a:ln w="9525">
              <a:solidFill>
                <a:schemeClr val="tx1"/>
              </a:solidFill>
              <a:round/>
              <a:headEnd type="none" w="sm" len="sm"/>
              <a:tailEnd type="none" w="sm" len="sm"/>
            </a:ln>
          </p:spPr>
          <p:txBody>
            <a:bodyPr/>
            <a:lstStyle/>
            <a:p>
              <a:endParaRPr lang="en-US"/>
            </a:p>
          </p:txBody>
        </p:sp>
        <p:sp>
          <p:nvSpPr>
            <p:cNvPr id="11318" name="Line 28"/>
            <p:cNvSpPr>
              <a:spLocks noChangeShapeType="1"/>
            </p:cNvSpPr>
            <p:nvPr/>
          </p:nvSpPr>
          <p:spPr bwMode="auto">
            <a:xfrm>
              <a:off x="1394" y="2120"/>
              <a:ext cx="290" cy="0"/>
            </a:xfrm>
            <a:prstGeom prst="line">
              <a:avLst/>
            </a:prstGeom>
            <a:noFill/>
            <a:ln w="9525">
              <a:solidFill>
                <a:schemeClr val="tx1"/>
              </a:solidFill>
              <a:round/>
              <a:headEnd type="none" w="sm" len="sm"/>
              <a:tailEnd type="none" w="sm" len="sm"/>
            </a:ln>
          </p:spPr>
          <p:txBody>
            <a:bodyPr/>
            <a:lstStyle/>
            <a:p>
              <a:endParaRPr lang="en-US"/>
            </a:p>
          </p:txBody>
        </p:sp>
        <p:sp>
          <p:nvSpPr>
            <p:cNvPr id="11319" name="Line 29"/>
            <p:cNvSpPr>
              <a:spLocks noChangeShapeType="1"/>
            </p:cNvSpPr>
            <p:nvPr/>
          </p:nvSpPr>
          <p:spPr bwMode="auto">
            <a:xfrm>
              <a:off x="1394" y="2204"/>
              <a:ext cx="290" cy="0"/>
            </a:xfrm>
            <a:prstGeom prst="line">
              <a:avLst/>
            </a:prstGeom>
            <a:noFill/>
            <a:ln w="9525">
              <a:solidFill>
                <a:schemeClr val="tx1"/>
              </a:solidFill>
              <a:round/>
              <a:headEnd type="none" w="sm" len="sm"/>
              <a:tailEnd type="none" w="sm" len="sm"/>
            </a:ln>
          </p:spPr>
          <p:txBody>
            <a:bodyPr/>
            <a:lstStyle/>
            <a:p>
              <a:endParaRPr lang="en-US"/>
            </a:p>
          </p:txBody>
        </p:sp>
        <p:sp>
          <p:nvSpPr>
            <p:cNvPr id="11320" name="Line 30"/>
            <p:cNvSpPr>
              <a:spLocks noChangeShapeType="1"/>
            </p:cNvSpPr>
            <p:nvPr/>
          </p:nvSpPr>
          <p:spPr bwMode="auto">
            <a:xfrm>
              <a:off x="1394" y="2278"/>
              <a:ext cx="290" cy="0"/>
            </a:xfrm>
            <a:prstGeom prst="line">
              <a:avLst/>
            </a:prstGeom>
            <a:noFill/>
            <a:ln w="9525">
              <a:solidFill>
                <a:schemeClr val="tx1"/>
              </a:solidFill>
              <a:round/>
              <a:headEnd type="none" w="sm" len="sm"/>
              <a:tailEnd type="none" w="sm" len="sm"/>
            </a:ln>
          </p:spPr>
          <p:txBody>
            <a:bodyPr/>
            <a:lstStyle/>
            <a:p>
              <a:endParaRPr lang="en-US"/>
            </a:p>
          </p:txBody>
        </p:sp>
        <p:sp>
          <p:nvSpPr>
            <p:cNvPr id="11321" name="Line 31"/>
            <p:cNvSpPr>
              <a:spLocks noChangeShapeType="1"/>
            </p:cNvSpPr>
            <p:nvPr/>
          </p:nvSpPr>
          <p:spPr bwMode="auto">
            <a:xfrm>
              <a:off x="1394" y="2358"/>
              <a:ext cx="290" cy="0"/>
            </a:xfrm>
            <a:prstGeom prst="line">
              <a:avLst/>
            </a:prstGeom>
            <a:noFill/>
            <a:ln w="9525">
              <a:solidFill>
                <a:schemeClr val="tx1"/>
              </a:solidFill>
              <a:round/>
              <a:headEnd type="none" w="sm" len="sm"/>
              <a:tailEnd type="none" w="sm" len="sm"/>
            </a:ln>
          </p:spPr>
          <p:txBody>
            <a:bodyPr/>
            <a:lstStyle/>
            <a:p>
              <a:endParaRPr lang="en-US"/>
            </a:p>
          </p:txBody>
        </p:sp>
        <p:sp>
          <p:nvSpPr>
            <p:cNvPr id="11322" name="Line 32"/>
            <p:cNvSpPr>
              <a:spLocks noChangeShapeType="1"/>
            </p:cNvSpPr>
            <p:nvPr/>
          </p:nvSpPr>
          <p:spPr bwMode="auto">
            <a:xfrm>
              <a:off x="1394" y="2436"/>
              <a:ext cx="290" cy="0"/>
            </a:xfrm>
            <a:prstGeom prst="line">
              <a:avLst/>
            </a:prstGeom>
            <a:noFill/>
            <a:ln w="9525">
              <a:solidFill>
                <a:schemeClr val="tx1"/>
              </a:solidFill>
              <a:round/>
              <a:headEnd type="none" w="sm" len="sm"/>
              <a:tailEnd type="none" w="sm" len="sm"/>
            </a:ln>
          </p:spPr>
          <p:txBody>
            <a:bodyPr/>
            <a:lstStyle/>
            <a:p>
              <a:endParaRPr lang="en-US"/>
            </a:p>
          </p:txBody>
        </p:sp>
        <p:sp>
          <p:nvSpPr>
            <p:cNvPr id="11323" name="Line 33"/>
            <p:cNvSpPr>
              <a:spLocks noChangeShapeType="1"/>
            </p:cNvSpPr>
            <p:nvPr/>
          </p:nvSpPr>
          <p:spPr bwMode="auto">
            <a:xfrm>
              <a:off x="1394" y="2514"/>
              <a:ext cx="290" cy="0"/>
            </a:xfrm>
            <a:prstGeom prst="line">
              <a:avLst/>
            </a:prstGeom>
            <a:noFill/>
            <a:ln w="9525">
              <a:solidFill>
                <a:schemeClr val="tx1"/>
              </a:solidFill>
              <a:round/>
              <a:headEnd type="none" w="sm" len="sm"/>
              <a:tailEnd type="none" w="sm" len="sm"/>
            </a:ln>
          </p:spPr>
          <p:txBody>
            <a:bodyPr/>
            <a:lstStyle/>
            <a:p>
              <a:endParaRPr lang="en-US"/>
            </a:p>
          </p:txBody>
        </p:sp>
      </p:grpSp>
      <p:sp>
        <p:nvSpPr>
          <p:cNvPr id="11284" name="Rectangle 34"/>
          <p:cNvSpPr>
            <a:spLocks noChangeArrowheads="1"/>
          </p:cNvSpPr>
          <p:nvPr/>
        </p:nvSpPr>
        <p:spPr bwMode="auto">
          <a:xfrm>
            <a:off x="2362200" y="2559050"/>
            <a:ext cx="209550" cy="1517650"/>
          </a:xfrm>
          <a:prstGeom prst="rect">
            <a:avLst/>
          </a:prstGeom>
          <a:solidFill>
            <a:srgbClr val="333333"/>
          </a:solidFill>
          <a:ln w="3175">
            <a:solidFill>
              <a:schemeClr val="tx1"/>
            </a:solidFill>
            <a:miter lim="800000"/>
            <a:headEnd type="none" w="sm" len="sm"/>
            <a:tailEnd type="none" w="sm" len="sm"/>
          </a:ln>
        </p:spPr>
        <p:txBody>
          <a:bodyPr wrap="none" anchor="ctr"/>
          <a:lstStyle/>
          <a:p>
            <a:endParaRPr lang="en-US"/>
          </a:p>
        </p:txBody>
      </p:sp>
      <p:sp>
        <p:nvSpPr>
          <p:cNvPr id="11285" name="AutoShape 35"/>
          <p:cNvSpPr>
            <a:spLocks noChangeArrowheads="1"/>
          </p:cNvSpPr>
          <p:nvPr/>
        </p:nvSpPr>
        <p:spPr bwMode="auto">
          <a:xfrm>
            <a:off x="2314575" y="2922588"/>
            <a:ext cx="314325" cy="141287"/>
          </a:xfrm>
          <a:prstGeom prst="diamond">
            <a:avLst/>
          </a:prstGeom>
          <a:solidFill>
            <a:srgbClr val="C92619"/>
          </a:solidFill>
          <a:ln w="6350">
            <a:solidFill>
              <a:schemeClr val="tx1"/>
            </a:solidFill>
            <a:miter lim="800000"/>
            <a:headEnd type="none" w="sm" len="sm"/>
            <a:tailEnd type="none" w="sm" len="sm"/>
          </a:ln>
        </p:spPr>
        <p:txBody>
          <a:bodyPr wrap="none" anchor="ctr"/>
          <a:lstStyle/>
          <a:p>
            <a:endParaRPr lang="en-US"/>
          </a:p>
        </p:txBody>
      </p:sp>
      <p:sp>
        <p:nvSpPr>
          <p:cNvPr id="11286" name="Freeform 36"/>
          <p:cNvSpPr>
            <a:spLocks/>
          </p:cNvSpPr>
          <p:nvPr/>
        </p:nvSpPr>
        <p:spPr bwMode="auto">
          <a:xfrm>
            <a:off x="2327275" y="4362450"/>
            <a:ext cx="254000" cy="981075"/>
          </a:xfrm>
          <a:custGeom>
            <a:avLst/>
            <a:gdLst>
              <a:gd name="T0" fmla="*/ 62 w 160"/>
              <a:gd name="T1" fmla="*/ 0 h 618"/>
              <a:gd name="T2" fmla="*/ 62 w 160"/>
              <a:gd name="T3" fmla="*/ 414 h 618"/>
              <a:gd name="T4" fmla="*/ 36 w 160"/>
              <a:gd name="T5" fmla="*/ 420 h 618"/>
              <a:gd name="T6" fmla="*/ 20 w 160"/>
              <a:gd name="T7" fmla="*/ 430 h 618"/>
              <a:gd name="T8" fmla="*/ 10 w 160"/>
              <a:gd name="T9" fmla="*/ 444 h 618"/>
              <a:gd name="T10" fmla="*/ 2 w 160"/>
              <a:gd name="T11" fmla="*/ 462 h 618"/>
              <a:gd name="T12" fmla="*/ 0 w 160"/>
              <a:gd name="T13" fmla="*/ 488 h 618"/>
              <a:gd name="T14" fmla="*/ 2 w 160"/>
              <a:gd name="T15" fmla="*/ 518 h 618"/>
              <a:gd name="T16" fmla="*/ 14 w 160"/>
              <a:gd name="T17" fmla="*/ 542 h 618"/>
              <a:gd name="T18" fmla="*/ 34 w 160"/>
              <a:gd name="T19" fmla="*/ 556 h 618"/>
              <a:gd name="T20" fmla="*/ 62 w 160"/>
              <a:gd name="T21" fmla="*/ 568 h 618"/>
              <a:gd name="T22" fmla="*/ 60 w 160"/>
              <a:gd name="T23" fmla="*/ 602 h 618"/>
              <a:gd name="T24" fmla="*/ 74 w 160"/>
              <a:gd name="T25" fmla="*/ 616 h 618"/>
              <a:gd name="T26" fmla="*/ 86 w 160"/>
              <a:gd name="T27" fmla="*/ 618 h 618"/>
              <a:gd name="T28" fmla="*/ 112 w 160"/>
              <a:gd name="T29" fmla="*/ 610 h 618"/>
              <a:gd name="T30" fmla="*/ 116 w 160"/>
              <a:gd name="T31" fmla="*/ 564 h 618"/>
              <a:gd name="T32" fmla="*/ 136 w 160"/>
              <a:gd name="T33" fmla="*/ 546 h 618"/>
              <a:gd name="T34" fmla="*/ 154 w 160"/>
              <a:gd name="T35" fmla="*/ 522 h 618"/>
              <a:gd name="T36" fmla="*/ 160 w 160"/>
              <a:gd name="T37" fmla="*/ 490 h 618"/>
              <a:gd name="T38" fmla="*/ 158 w 160"/>
              <a:gd name="T39" fmla="*/ 462 h 618"/>
              <a:gd name="T40" fmla="*/ 144 w 160"/>
              <a:gd name="T41" fmla="*/ 442 h 618"/>
              <a:gd name="T42" fmla="*/ 126 w 160"/>
              <a:gd name="T43" fmla="*/ 426 h 618"/>
              <a:gd name="T44" fmla="*/ 110 w 160"/>
              <a:gd name="T45" fmla="*/ 418 h 618"/>
              <a:gd name="T46" fmla="*/ 106 w 160"/>
              <a:gd name="T47" fmla="*/ 4 h 618"/>
              <a:gd name="T48" fmla="*/ 62 w 160"/>
              <a:gd name="T49" fmla="*/ 0 h 61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60"/>
              <a:gd name="T76" fmla="*/ 0 h 618"/>
              <a:gd name="T77" fmla="*/ 160 w 160"/>
              <a:gd name="T78" fmla="*/ 618 h 61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60" h="618">
                <a:moveTo>
                  <a:pt x="62" y="0"/>
                </a:moveTo>
                <a:lnTo>
                  <a:pt x="62" y="414"/>
                </a:lnTo>
                <a:lnTo>
                  <a:pt x="36" y="420"/>
                </a:lnTo>
                <a:lnTo>
                  <a:pt x="20" y="430"/>
                </a:lnTo>
                <a:lnTo>
                  <a:pt x="10" y="444"/>
                </a:lnTo>
                <a:lnTo>
                  <a:pt x="2" y="462"/>
                </a:lnTo>
                <a:lnTo>
                  <a:pt x="0" y="488"/>
                </a:lnTo>
                <a:lnTo>
                  <a:pt x="2" y="518"/>
                </a:lnTo>
                <a:lnTo>
                  <a:pt x="14" y="542"/>
                </a:lnTo>
                <a:lnTo>
                  <a:pt x="34" y="556"/>
                </a:lnTo>
                <a:lnTo>
                  <a:pt x="62" y="568"/>
                </a:lnTo>
                <a:lnTo>
                  <a:pt x="60" y="602"/>
                </a:lnTo>
                <a:lnTo>
                  <a:pt x="74" y="616"/>
                </a:lnTo>
                <a:lnTo>
                  <a:pt x="86" y="618"/>
                </a:lnTo>
                <a:lnTo>
                  <a:pt x="112" y="610"/>
                </a:lnTo>
                <a:lnTo>
                  <a:pt x="116" y="564"/>
                </a:lnTo>
                <a:lnTo>
                  <a:pt x="136" y="546"/>
                </a:lnTo>
                <a:lnTo>
                  <a:pt x="154" y="522"/>
                </a:lnTo>
                <a:lnTo>
                  <a:pt x="160" y="490"/>
                </a:lnTo>
                <a:lnTo>
                  <a:pt x="158" y="462"/>
                </a:lnTo>
                <a:lnTo>
                  <a:pt x="144" y="442"/>
                </a:lnTo>
                <a:lnTo>
                  <a:pt x="126" y="426"/>
                </a:lnTo>
                <a:lnTo>
                  <a:pt x="110" y="418"/>
                </a:lnTo>
                <a:lnTo>
                  <a:pt x="106" y="4"/>
                </a:lnTo>
                <a:lnTo>
                  <a:pt x="62" y="0"/>
                </a:lnTo>
                <a:close/>
              </a:path>
            </a:pathLst>
          </a:custGeom>
          <a:solidFill>
            <a:srgbClr val="EAEAEA"/>
          </a:solidFill>
          <a:ln w="6350" cap="flat" cmpd="sng">
            <a:solidFill>
              <a:schemeClr val="tx1"/>
            </a:solidFill>
            <a:prstDash val="solid"/>
            <a:round/>
            <a:headEnd type="none" w="sm" len="sm"/>
            <a:tailEnd type="none" w="sm" len="sm"/>
          </a:ln>
        </p:spPr>
        <p:txBody>
          <a:bodyPr/>
          <a:lstStyle/>
          <a:p>
            <a:endParaRPr lang="en-US"/>
          </a:p>
        </p:txBody>
      </p:sp>
      <p:sp>
        <p:nvSpPr>
          <p:cNvPr id="11287" name="Freeform 37"/>
          <p:cNvSpPr>
            <a:spLocks/>
          </p:cNvSpPr>
          <p:nvPr/>
        </p:nvSpPr>
        <p:spPr bwMode="auto">
          <a:xfrm>
            <a:off x="2473325" y="5257800"/>
            <a:ext cx="38100" cy="9525"/>
          </a:xfrm>
          <a:custGeom>
            <a:avLst/>
            <a:gdLst>
              <a:gd name="T0" fmla="*/ 0 w 24"/>
              <a:gd name="T1" fmla="*/ 6 h 6"/>
              <a:gd name="T2" fmla="*/ 24 w 24"/>
              <a:gd name="T3" fmla="*/ 0 h 6"/>
              <a:gd name="T4" fmla="*/ 0 60000 65536"/>
              <a:gd name="T5" fmla="*/ 0 60000 65536"/>
              <a:gd name="T6" fmla="*/ 0 w 24"/>
              <a:gd name="T7" fmla="*/ 0 h 6"/>
              <a:gd name="T8" fmla="*/ 24 w 24"/>
              <a:gd name="T9" fmla="*/ 6 h 6"/>
            </a:gdLst>
            <a:ahLst/>
            <a:cxnLst>
              <a:cxn ang="T4">
                <a:pos x="T0" y="T1"/>
              </a:cxn>
              <a:cxn ang="T5">
                <a:pos x="T2" y="T3"/>
              </a:cxn>
            </a:cxnLst>
            <a:rect l="T6" t="T7" r="T8" b="T9"/>
            <a:pathLst>
              <a:path w="24" h="6">
                <a:moveTo>
                  <a:pt x="0" y="6"/>
                </a:moveTo>
                <a:cubicBezTo>
                  <a:pt x="0" y="6"/>
                  <a:pt x="12" y="3"/>
                  <a:pt x="24" y="0"/>
                </a:cubicBezTo>
              </a:path>
            </a:pathLst>
          </a:custGeom>
          <a:noFill/>
          <a:ln w="6350" cap="flat" cmpd="sng">
            <a:solidFill>
              <a:schemeClr val="tx1"/>
            </a:solidFill>
            <a:prstDash val="solid"/>
            <a:round/>
            <a:headEnd type="none" w="sm" len="sm"/>
            <a:tailEnd type="none" w="sm" len="sm"/>
          </a:ln>
        </p:spPr>
        <p:txBody>
          <a:bodyPr/>
          <a:lstStyle/>
          <a:p>
            <a:endParaRPr lang="en-US"/>
          </a:p>
        </p:txBody>
      </p:sp>
      <p:sp>
        <p:nvSpPr>
          <p:cNvPr id="11288" name="Freeform 38"/>
          <p:cNvSpPr>
            <a:spLocks/>
          </p:cNvSpPr>
          <p:nvPr/>
        </p:nvSpPr>
        <p:spPr bwMode="auto">
          <a:xfrm>
            <a:off x="6653213" y="2043113"/>
            <a:ext cx="787400" cy="2390775"/>
          </a:xfrm>
          <a:custGeom>
            <a:avLst/>
            <a:gdLst>
              <a:gd name="T0" fmla="*/ 0 w 496"/>
              <a:gd name="T1" fmla="*/ 240 h 1506"/>
              <a:gd name="T2" fmla="*/ 0 w 496"/>
              <a:gd name="T3" fmla="*/ 1414 h 1506"/>
              <a:gd name="T4" fmla="*/ 54 w 496"/>
              <a:gd name="T5" fmla="*/ 1414 h 1506"/>
              <a:gd name="T6" fmla="*/ 62 w 496"/>
              <a:gd name="T7" fmla="*/ 1440 h 1506"/>
              <a:gd name="T8" fmla="*/ 82 w 496"/>
              <a:gd name="T9" fmla="*/ 1456 h 1506"/>
              <a:gd name="T10" fmla="*/ 114 w 496"/>
              <a:gd name="T11" fmla="*/ 1476 h 1506"/>
              <a:gd name="T12" fmla="*/ 146 w 496"/>
              <a:gd name="T13" fmla="*/ 1490 h 1506"/>
              <a:gd name="T14" fmla="*/ 184 w 496"/>
              <a:gd name="T15" fmla="*/ 1500 h 1506"/>
              <a:gd name="T16" fmla="*/ 240 w 496"/>
              <a:gd name="T17" fmla="*/ 1506 h 1506"/>
              <a:gd name="T18" fmla="*/ 270 w 496"/>
              <a:gd name="T19" fmla="*/ 1506 h 1506"/>
              <a:gd name="T20" fmla="*/ 322 w 496"/>
              <a:gd name="T21" fmla="*/ 1498 h 1506"/>
              <a:gd name="T22" fmla="*/ 366 w 496"/>
              <a:gd name="T23" fmla="*/ 1484 h 1506"/>
              <a:gd name="T24" fmla="*/ 404 w 496"/>
              <a:gd name="T25" fmla="*/ 1460 h 1506"/>
              <a:gd name="T26" fmla="*/ 422 w 496"/>
              <a:gd name="T27" fmla="*/ 1440 h 1506"/>
              <a:gd name="T28" fmla="*/ 422 w 496"/>
              <a:gd name="T29" fmla="*/ 1422 h 1506"/>
              <a:gd name="T30" fmla="*/ 490 w 496"/>
              <a:gd name="T31" fmla="*/ 1422 h 1506"/>
              <a:gd name="T32" fmla="*/ 496 w 496"/>
              <a:gd name="T33" fmla="*/ 234 h 1506"/>
              <a:gd name="T34" fmla="*/ 464 w 496"/>
              <a:gd name="T35" fmla="*/ 226 h 1506"/>
              <a:gd name="T36" fmla="*/ 432 w 496"/>
              <a:gd name="T37" fmla="*/ 214 h 1506"/>
              <a:gd name="T38" fmla="*/ 410 w 496"/>
              <a:gd name="T39" fmla="*/ 192 h 1506"/>
              <a:gd name="T40" fmla="*/ 398 w 496"/>
              <a:gd name="T41" fmla="*/ 166 h 1506"/>
              <a:gd name="T42" fmla="*/ 392 w 496"/>
              <a:gd name="T43" fmla="*/ 136 h 1506"/>
              <a:gd name="T44" fmla="*/ 386 w 496"/>
              <a:gd name="T45" fmla="*/ 98 h 1506"/>
              <a:gd name="T46" fmla="*/ 368 w 496"/>
              <a:gd name="T47" fmla="*/ 62 h 1506"/>
              <a:gd name="T48" fmla="*/ 344 w 496"/>
              <a:gd name="T49" fmla="*/ 38 h 1506"/>
              <a:gd name="T50" fmla="*/ 312 w 496"/>
              <a:gd name="T51" fmla="*/ 12 h 1506"/>
              <a:gd name="T52" fmla="*/ 278 w 496"/>
              <a:gd name="T53" fmla="*/ 2 h 1506"/>
              <a:gd name="T54" fmla="*/ 252 w 496"/>
              <a:gd name="T55" fmla="*/ 0 h 1506"/>
              <a:gd name="T56" fmla="*/ 220 w 496"/>
              <a:gd name="T57" fmla="*/ 2 h 1506"/>
              <a:gd name="T58" fmla="*/ 186 w 496"/>
              <a:gd name="T59" fmla="*/ 12 h 1506"/>
              <a:gd name="T60" fmla="*/ 160 w 496"/>
              <a:gd name="T61" fmla="*/ 30 h 1506"/>
              <a:gd name="T62" fmla="*/ 136 w 496"/>
              <a:gd name="T63" fmla="*/ 56 h 1506"/>
              <a:gd name="T64" fmla="*/ 120 w 496"/>
              <a:gd name="T65" fmla="*/ 86 h 1506"/>
              <a:gd name="T66" fmla="*/ 110 w 496"/>
              <a:gd name="T67" fmla="*/ 112 h 1506"/>
              <a:gd name="T68" fmla="*/ 108 w 496"/>
              <a:gd name="T69" fmla="*/ 144 h 1506"/>
              <a:gd name="T70" fmla="*/ 100 w 496"/>
              <a:gd name="T71" fmla="*/ 174 h 1506"/>
              <a:gd name="T72" fmla="*/ 88 w 496"/>
              <a:gd name="T73" fmla="*/ 194 h 1506"/>
              <a:gd name="T74" fmla="*/ 62 w 496"/>
              <a:gd name="T75" fmla="*/ 218 h 1506"/>
              <a:gd name="T76" fmla="*/ 32 w 496"/>
              <a:gd name="T77" fmla="*/ 232 h 1506"/>
              <a:gd name="T78" fmla="*/ 0 w 496"/>
              <a:gd name="T79" fmla="*/ 240 h 150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496"/>
              <a:gd name="T121" fmla="*/ 0 h 1506"/>
              <a:gd name="T122" fmla="*/ 496 w 496"/>
              <a:gd name="T123" fmla="*/ 1506 h 150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496" h="1506">
                <a:moveTo>
                  <a:pt x="0" y="240"/>
                </a:moveTo>
                <a:lnTo>
                  <a:pt x="0" y="1414"/>
                </a:lnTo>
                <a:lnTo>
                  <a:pt x="54" y="1414"/>
                </a:lnTo>
                <a:lnTo>
                  <a:pt x="62" y="1440"/>
                </a:lnTo>
                <a:lnTo>
                  <a:pt x="82" y="1456"/>
                </a:lnTo>
                <a:lnTo>
                  <a:pt x="114" y="1476"/>
                </a:lnTo>
                <a:lnTo>
                  <a:pt x="146" y="1490"/>
                </a:lnTo>
                <a:lnTo>
                  <a:pt x="184" y="1500"/>
                </a:lnTo>
                <a:lnTo>
                  <a:pt x="240" y="1506"/>
                </a:lnTo>
                <a:lnTo>
                  <a:pt x="270" y="1506"/>
                </a:lnTo>
                <a:lnTo>
                  <a:pt x="322" y="1498"/>
                </a:lnTo>
                <a:lnTo>
                  <a:pt x="366" y="1484"/>
                </a:lnTo>
                <a:lnTo>
                  <a:pt x="404" y="1460"/>
                </a:lnTo>
                <a:lnTo>
                  <a:pt x="422" y="1440"/>
                </a:lnTo>
                <a:lnTo>
                  <a:pt x="422" y="1422"/>
                </a:lnTo>
                <a:lnTo>
                  <a:pt x="490" y="1422"/>
                </a:lnTo>
                <a:lnTo>
                  <a:pt x="496" y="234"/>
                </a:lnTo>
                <a:lnTo>
                  <a:pt x="464" y="226"/>
                </a:lnTo>
                <a:lnTo>
                  <a:pt x="432" y="214"/>
                </a:lnTo>
                <a:lnTo>
                  <a:pt x="410" y="192"/>
                </a:lnTo>
                <a:lnTo>
                  <a:pt x="398" y="166"/>
                </a:lnTo>
                <a:lnTo>
                  <a:pt x="392" y="136"/>
                </a:lnTo>
                <a:lnTo>
                  <a:pt x="386" y="98"/>
                </a:lnTo>
                <a:lnTo>
                  <a:pt x="368" y="62"/>
                </a:lnTo>
                <a:lnTo>
                  <a:pt x="344" y="38"/>
                </a:lnTo>
                <a:lnTo>
                  <a:pt x="312" y="12"/>
                </a:lnTo>
                <a:lnTo>
                  <a:pt x="278" y="2"/>
                </a:lnTo>
                <a:lnTo>
                  <a:pt x="252" y="0"/>
                </a:lnTo>
                <a:lnTo>
                  <a:pt x="220" y="2"/>
                </a:lnTo>
                <a:lnTo>
                  <a:pt x="186" y="12"/>
                </a:lnTo>
                <a:lnTo>
                  <a:pt x="160" y="30"/>
                </a:lnTo>
                <a:lnTo>
                  <a:pt x="136" y="56"/>
                </a:lnTo>
                <a:lnTo>
                  <a:pt x="120" y="86"/>
                </a:lnTo>
                <a:lnTo>
                  <a:pt x="110" y="112"/>
                </a:lnTo>
                <a:lnTo>
                  <a:pt x="108" y="144"/>
                </a:lnTo>
                <a:lnTo>
                  <a:pt x="100" y="174"/>
                </a:lnTo>
                <a:lnTo>
                  <a:pt x="88" y="194"/>
                </a:lnTo>
                <a:lnTo>
                  <a:pt x="62" y="218"/>
                </a:lnTo>
                <a:lnTo>
                  <a:pt x="32" y="232"/>
                </a:lnTo>
                <a:lnTo>
                  <a:pt x="0" y="240"/>
                </a:lnTo>
                <a:close/>
              </a:path>
            </a:pathLst>
          </a:custGeom>
          <a:gradFill rotWithShape="1">
            <a:gsLst>
              <a:gs pos="0">
                <a:srgbClr val="6C6C6C"/>
              </a:gs>
              <a:gs pos="50000">
                <a:srgbClr val="EAEAEA"/>
              </a:gs>
              <a:gs pos="100000">
                <a:srgbClr val="6C6C6C"/>
              </a:gs>
            </a:gsLst>
            <a:lin ang="2700000" scaled="1"/>
          </a:gradFill>
          <a:ln w="6350" cap="flat" cmpd="sng">
            <a:solidFill>
              <a:schemeClr val="tx1"/>
            </a:solidFill>
            <a:prstDash val="solid"/>
            <a:round/>
            <a:headEnd type="none" w="sm" len="sm"/>
            <a:tailEnd type="none" w="sm" len="sm"/>
          </a:ln>
        </p:spPr>
        <p:txBody>
          <a:bodyPr/>
          <a:lstStyle/>
          <a:p>
            <a:endParaRPr lang="en-US"/>
          </a:p>
        </p:txBody>
      </p:sp>
      <p:sp>
        <p:nvSpPr>
          <p:cNvPr id="11289" name="Oval 39"/>
          <p:cNvSpPr>
            <a:spLocks noChangeArrowheads="1"/>
          </p:cNvSpPr>
          <p:nvPr/>
        </p:nvSpPr>
        <p:spPr bwMode="auto">
          <a:xfrm>
            <a:off x="6948488" y="2185988"/>
            <a:ext cx="200025" cy="200025"/>
          </a:xfrm>
          <a:prstGeom prst="ellipse">
            <a:avLst/>
          </a:prstGeom>
          <a:solidFill>
            <a:schemeClr val="bg1"/>
          </a:solidFill>
          <a:ln w="9525">
            <a:solidFill>
              <a:schemeClr val="tx1"/>
            </a:solidFill>
            <a:round/>
            <a:headEnd type="none" w="sm" len="sm"/>
            <a:tailEnd type="none" w="sm" len="sm"/>
          </a:ln>
        </p:spPr>
        <p:txBody>
          <a:bodyPr wrap="none" anchor="ctr"/>
          <a:lstStyle/>
          <a:p>
            <a:endParaRPr lang="en-US"/>
          </a:p>
        </p:txBody>
      </p:sp>
      <p:grpSp>
        <p:nvGrpSpPr>
          <p:cNvPr id="11290" name="Group 40"/>
          <p:cNvGrpSpPr>
            <a:grpSpLocks/>
          </p:cNvGrpSpPr>
          <p:nvPr/>
        </p:nvGrpSpPr>
        <p:grpSpPr bwMode="auto">
          <a:xfrm>
            <a:off x="6805613" y="2678113"/>
            <a:ext cx="460375" cy="1374775"/>
            <a:chOff x="1394" y="1648"/>
            <a:chExt cx="290" cy="866"/>
          </a:xfrm>
        </p:grpSpPr>
        <p:sp>
          <p:nvSpPr>
            <p:cNvPr id="11300" name="Line 41"/>
            <p:cNvSpPr>
              <a:spLocks noChangeShapeType="1"/>
            </p:cNvSpPr>
            <p:nvPr/>
          </p:nvSpPr>
          <p:spPr bwMode="auto">
            <a:xfrm>
              <a:off x="1394" y="1648"/>
              <a:ext cx="290" cy="0"/>
            </a:xfrm>
            <a:prstGeom prst="line">
              <a:avLst/>
            </a:prstGeom>
            <a:noFill/>
            <a:ln w="9525">
              <a:solidFill>
                <a:schemeClr val="tx1"/>
              </a:solidFill>
              <a:round/>
              <a:headEnd type="none" w="sm" len="sm"/>
              <a:tailEnd type="none" w="sm" len="sm"/>
            </a:ln>
          </p:spPr>
          <p:txBody>
            <a:bodyPr/>
            <a:lstStyle/>
            <a:p>
              <a:endParaRPr lang="en-US"/>
            </a:p>
          </p:txBody>
        </p:sp>
        <p:sp>
          <p:nvSpPr>
            <p:cNvPr id="11301" name="Line 42"/>
            <p:cNvSpPr>
              <a:spLocks noChangeShapeType="1"/>
            </p:cNvSpPr>
            <p:nvPr/>
          </p:nvSpPr>
          <p:spPr bwMode="auto">
            <a:xfrm>
              <a:off x="1394" y="1732"/>
              <a:ext cx="290" cy="0"/>
            </a:xfrm>
            <a:prstGeom prst="line">
              <a:avLst/>
            </a:prstGeom>
            <a:noFill/>
            <a:ln w="9525">
              <a:solidFill>
                <a:schemeClr val="tx1"/>
              </a:solidFill>
              <a:round/>
              <a:headEnd type="none" w="sm" len="sm"/>
              <a:tailEnd type="none" w="sm" len="sm"/>
            </a:ln>
          </p:spPr>
          <p:txBody>
            <a:bodyPr/>
            <a:lstStyle/>
            <a:p>
              <a:endParaRPr lang="en-US"/>
            </a:p>
          </p:txBody>
        </p:sp>
        <p:sp>
          <p:nvSpPr>
            <p:cNvPr id="11302" name="Line 43"/>
            <p:cNvSpPr>
              <a:spLocks noChangeShapeType="1"/>
            </p:cNvSpPr>
            <p:nvPr/>
          </p:nvSpPr>
          <p:spPr bwMode="auto">
            <a:xfrm>
              <a:off x="1394" y="1806"/>
              <a:ext cx="290" cy="0"/>
            </a:xfrm>
            <a:prstGeom prst="line">
              <a:avLst/>
            </a:prstGeom>
            <a:noFill/>
            <a:ln w="9525">
              <a:solidFill>
                <a:schemeClr val="tx1"/>
              </a:solidFill>
              <a:round/>
              <a:headEnd type="none" w="sm" len="sm"/>
              <a:tailEnd type="none" w="sm" len="sm"/>
            </a:ln>
          </p:spPr>
          <p:txBody>
            <a:bodyPr/>
            <a:lstStyle/>
            <a:p>
              <a:endParaRPr lang="en-US"/>
            </a:p>
          </p:txBody>
        </p:sp>
        <p:sp>
          <p:nvSpPr>
            <p:cNvPr id="11303" name="Line 44"/>
            <p:cNvSpPr>
              <a:spLocks noChangeShapeType="1"/>
            </p:cNvSpPr>
            <p:nvPr/>
          </p:nvSpPr>
          <p:spPr bwMode="auto">
            <a:xfrm>
              <a:off x="1394" y="1886"/>
              <a:ext cx="290" cy="0"/>
            </a:xfrm>
            <a:prstGeom prst="line">
              <a:avLst/>
            </a:prstGeom>
            <a:noFill/>
            <a:ln w="9525">
              <a:solidFill>
                <a:schemeClr val="tx1"/>
              </a:solidFill>
              <a:round/>
              <a:headEnd type="none" w="sm" len="sm"/>
              <a:tailEnd type="none" w="sm" len="sm"/>
            </a:ln>
          </p:spPr>
          <p:txBody>
            <a:bodyPr/>
            <a:lstStyle/>
            <a:p>
              <a:endParaRPr lang="en-US"/>
            </a:p>
          </p:txBody>
        </p:sp>
        <p:sp>
          <p:nvSpPr>
            <p:cNvPr id="11304" name="Line 45"/>
            <p:cNvSpPr>
              <a:spLocks noChangeShapeType="1"/>
            </p:cNvSpPr>
            <p:nvPr/>
          </p:nvSpPr>
          <p:spPr bwMode="auto">
            <a:xfrm>
              <a:off x="1394" y="1964"/>
              <a:ext cx="290" cy="0"/>
            </a:xfrm>
            <a:prstGeom prst="line">
              <a:avLst/>
            </a:prstGeom>
            <a:noFill/>
            <a:ln w="9525">
              <a:solidFill>
                <a:schemeClr val="tx1"/>
              </a:solidFill>
              <a:round/>
              <a:headEnd type="none" w="sm" len="sm"/>
              <a:tailEnd type="none" w="sm" len="sm"/>
            </a:ln>
          </p:spPr>
          <p:txBody>
            <a:bodyPr/>
            <a:lstStyle/>
            <a:p>
              <a:endParaRPr lang="en-US"/>
            </a:p>
          </p:txBody>
        </p:sp>
        <p:sp>
          <p:nvSpPr>
            <p:cNvPr id="11305" name="Line 46"/>
            <p:cNvSpPr>
              <a:spLocks noChangeShapeType="1"/>
            </p:cNvSpPr>
            <p:nvPr/>
          </p:nvSpPr>
          <p:spPr bwMode="auto">
            <a:xfrm>
              <a:off x="1394" y="2042"/>
              <a:ext cx="290" cy="0"/>
            </a:xfrm>
            <a:prstGeom prst="line">
              <a:avLst/>
            </a:prstGeom>
            <a:noFill/>
            <a:ln w="9525">
              <a:solidFill>
                <a:schemeClr val="tx1"/>
              </a:solidFill>
              <a:round/>
              <a:headEnd type="none" w="sm" len="sm"/>
              <a:tailEnd type="none" w="sm" len="sm"/>
            </a:ln>
          </p:spPr>
          <p:txBody>
            <a:bodyPr/>
            <a:lstStyle/>
            <a:p>
              <a:endParaRPr lang="en-US"/>
            </a:p>
          </p:txBody>
        </p:sp>
        <p:sp>
          <p:nvSpPr>
            <p:cNvPr id="11306" name="Line 47"/>
            <p:cNvSpPr>
              <a:spLocks noChangeShapeType="1"/>
            </p:cNvSpPr>
            <p:nvPr/>
          </p:nvSpPr>
          <p:spPr bwMode="auto">
            <a:xfrm>
              <a:off x="1394" y="2120"/>
              <a:ext cx="290" cy="0"/>
            </a:xfrm>
            <a:prstGeom prst="line">
              <a:avLst/>
            </a:prstGeom>
            <a:noFill/>
            <a:ln w="9525">
              <a:solidFill>
                <a:schemeClr val="tx1"/>
              </a:solidFill>
              <a:round/>
              <a:headEnd type="none" w="sm" len="sm"/>
              <a:tailEnd type="none" w="sm" len="sm"/>
            </a:ln>
          </p:spPr>
          <p:txBody>
            <a:bodyPr/>
            <a:lstStyle/>
            <a:p>
              <a:endParaRPr lang="en-US"/>
            </a:p>
          </p:txBody>
        </p:sp>
        <p:sp>
          <p:nvSpPr>
            <p:cNvPr id="11307" name="Line 48"/>
            <p:cNvSpPr>
              <a:spLocks noChangeShapeType="1"/>
            </p:cNvSpPr>
            <p:nvPr/>
          </p:nvSpPr>
          <p:spPr bwMode="auto">
            <a:xfrm>
              <a:off x="1394" y="2204"/>
              <a:ext cx="290" cy="0"/>
            </a:xfrm>
            <a:prstGeom prst="line">
              <a:avLst/>
            </a:prstGeom>
            <a:noFill/>
            <a:ln w="9525">
              <a:solidFill>
                <a:schemeClr val="tx1"/>
              </a:solidFill>
              <a:round/>
              <a:headEnd type="none" w="sm" len="sm"/>
              <a:tailEnd type="none" w="sm" len="sm"/>
            </a:ln>
          </p:spPr>
          <p:txBody>
            <a:bodyPr/>
            <a:lstStyle/>
            <a:p>
              <a:endParaRPr lang="en-US"/>
            </a:p>
          </p:txBody>
        </p:sp>
        <p:sp>
          <p:nvSpPr>
            <p:cNvPr id="11308" name="Line 49"/>
            <p:cNvSpPr>
              <a:spLocks noChangeShapeType="1"/>
            </p:cNvSpPr>
            <p:nvPr/>
          </p:nvSpPr>
          <p:spPr bwMode="auto">
            <a:xfrm>
              <a:off x="1394" y="2278"/>
              <a:ext cx="290" cy="0"/>
            </a:xfrm>
            <a:prstGeom prst="line">
              <a:avLst/>
            </a:prstGeom>
            <a:noFill/>
            <a:ln w="9525">
              <a:solidFill>
                <a:schemeClr val="tx1"/>
              </a:solidFill>
              <a:round/>
              <a:headEnd type="none" w="sm" len="sm"/>
              <a:tailEnd type="none" w="sm" len="sm"/>
            </a:ln>
          </p:spPr>
          <p:txBody>
            <a:bodyPr/>
            <a:lstStyle/>
            <a:p>
              <a:endParaRPr lang="en-US"/>
            </a:p>
          </p:txBody>
        </p:sp>
        <p:sp>
          <p:nvSpPr>
            <p:cNvPr id="11309" name="Line 50"/>
            <p:cNvSpPr>
              <a:spLocks noChangeShapeType="1"/>
            </p:cNvSpPr>
            <p:nvPr/>
          </p:nvSpPr>
          <p:spPr bwMode="auto">
            <a:xfrm>
              <a:off x="1394" y="2358"/>
              <a:ext cx="290" cy="0"/>
            </a:xfrm>
            <a:prstGeom prst="line">
              <a:avLst/>
            </a:prstGeom>
            <a:noFill/>
            <a:ln w="9525">
              <a:solidFill>
                <a:schemeClr val="tx1"/>
              </a:solidFill>
              <a:round/>
              <a:headEnd type="none" w="sm" len="sm"/>
              <a:tailEnd type="none" w="sm" len="sm"/>
            </a:ln>
          </p:spPr>
          <p:txBody>
            <a:bodyPr/>
            <a:lstStyle/>
            <a:p>
              <a:endParaRPr lang="en-US"/>
            </a:p>
          </p:txBody>
        </p:sp>
        <p:sp>
          <p:nvSpPr>
            <p:cNvPr id="11310" name="Line 51"/>
            <p:cNvSpPr>
              <a:spLocks noChangeShapeType="1"/>
            </p:cNvSpPr>
            <p:nvPr/>
          </p:nvSpPr>
          <p:spPr bwMode="auto">
            <a:xfrm>
              <a:off x="1394" y="2436"/>
              <a:ext cx="290" cy="0"/>
            </a:xfrm>
            <a:prstGeom prst="line">
              <a:avLst/>
            </a:prstGeom>
            <a:noFill/>
            <a:ln w="9525">
              <a:solidFill>
                <a:schemeClr val="tx1"/>
              </a:solidFill>
              <a:round/>
              <a:headEnd type="none" w="sm" len="sm"/>
              <a:tailEnd type="none" w="sm" len="sm"/>
            </a:ln>
          </p:spPr>
          <p:txBody>
            <a:bodyPr/>
            <a:lstStyle/>
            <a:p>
              <a:endParaRPr lang="en-US"/>
            </a:p>
          </p:txBody>
        </p:sp>
        <p:sp>
          <p:nvSpPr>
            <p:cNvPr id="11311" name="Line 52"/>
            <p:cNvSpPr>
              <a:spLocks noChangeShapeType="1"/>
            </p:cNvSpPr>
            <p:nvPr/>
          </p:nvSpPr>
          <p:spPr bwMode="auto">
            <a:xfrm>
              <a:off x="1394" y="2514"/>
              <a:ext cx="290" cy="0"/>
            </a:xfrm>
            <a:prstGeom prst="line">
              <a:avLst/>
            </a:prstGeom>
            <a:noFill/>
            <a:ln w="9525">
              <a:solidFill>
                <a:schemeClr val="tx1"/>
              </a:solidFill>
              <a:round/>
              <a:headEnd type="none" w="sm" len="sm"/>
              <a:tailEnd type="none" w="sm" len="sm"/>
            </a:ln>
          </p:spPr>
          <p:txBody>
            <a:bodyPr/>
            <a:lstStyle/>
            <a:p>
              <a:endParaRPr lang="en-US"/>
            </a:p>
          </p:txBody>
        </p:sp>
      </p:grpSp>
      <p:sp>
        <p:nvSpPr>
          <p:cNvPr id="11291" name="Rectangle 53"/>
          <p:cNvSpPr>
            <a:spLocks noChangeArrowheads="1"/>
          </p:cNvSpPr>
          <p:nvPr/>
        </p:nvSpPr>
        <p:spPr bwMode="auto">
          <a:xfrm>
            <a:off x="6932613" y="2620963"/>
            <a:ext cx="209550" cy="1517650"/>
          </a:xfrm>
          <a:prstGeom prst="rect">
            <a:avLst/>
          </a:prstGeom>
          <a:solidFill>
            <a:srgbClr val="333333"/>
          </a:solidFill>
          <a:ln w="3175">
            <a:solidFill>
              <a:schemeClr val="tx1"/>
            </a:solidFill>
            <a:miter lim="800000"/>
            <a:headEnd type="none" w="sm" len="sm"/>
            <a:tailEnd type="none" w="sm" len="sm"/>
          </a:ln>
        </p:spPr>
        <p:txBody>
          <a:bodyPr wrap="none" anchor="ctr"/>
          <a:lstStyle/>
          <a:p>
            <a:endParaRPr lang="en-US"/>
          </a:p>
        </p:txBody>
      </p:sp>
      <p:sp>
        <p:nvSpPr>
          <p:cNvPr id="11292" name="AutoShape 54"/>
          <p:cNvSpPr>
            <a:spLocks noChangeArrowheads="1"/>
          </p:cNvSpPr>
          <p:nvPr/>
        </p:nvSpPr>
        <p:spPr bwMode="auto">
          <a:xfrm>
            <a:off x="6884988" y="3794125"/>
            <a:ext cx="314325" cy="141288"/>
          </a:xfrm>
          <a:prstGeom prst="diamond">
            <a:avLst/>
          </a:prstGeom>
          <a:solidFill>
            <a:srgbClr val="C92619"/>
          </a:solidFill>
          <a:ln w="6350">
            <a:solidFill>
              <a:schemeClr val="tx1"/>
            </a:solidFill>
            <a:miter lim="800000"/>
            <a:headEnd type="none" w="sm" len="sm"/>
            <a:tailEnd type="none" w="sm" len="sm"/>
          </a:ln>
        </p:spPr>
        <p:txBody>
          <a:bodyPr wrap="none" anchor="ctr"/>
          <a:lstStyle/>
          <a:p>
            <a:endParaRPr lang="en-US"/>
          </a:p>
        </p:txBody>
      </p:sp>
      <p:sp>
        <p:nvSpPr>
          <p:cNvPr id="11293" name="Freeform 55"/>
          <p:cNvSpPr>
            <a:spLocks/>
          </p:cNvSpPr>
          <p:nvPr/>
        </p:nvSpPr>
        <p:spPr bwMode="auto">
          <a:xfrm>
            <a:off x="6897688" y="4433888"/>
            <a:ext cx="254000" cy="1724025"/>
          </a:xfrm>
          <a:custGeom>
            <a:avLst/>
            <a:gdLst>
              <a:gd name="T0" fmla="*/ 58 w 160"/>
              <a:gd name="T1" fmla="*/ 0 h 1086"/>
              <a:gd name="T2" fmla="*/ 62 w 160"/>
              <a:gd name="T3" fmla="*/ 882 h 1086"/>
              <a:gd name="T4" fmla="*/ 36 w 160"/>
              <a:gd name="T5" fmla="*/ 888 h 1086"/>
              <a:gd name="T6" fmla="*/ 20 w 160"/>
              <a:gd name="T7" fmla="*/ 898 h 1086"/>
              <a:gd name="T8" fmla="*/ 10 w 160"/>
              <a:gd name="T9" fmla="*/ 912 h 1086"/>
              <a:gd name="T10" fmla="*/ 2 w 160"/>
              <a:gd name="T11" fmla="*/ 930 h 1086"/>
              <a:gd name="T12" fmla="*/ 0 w 160"/>
              <a:gd name="T13" fmla="*/ 956 h 1086"/>
              <a:gd name="T14" fmla="*/ 2 w 160"/>
              <a:gd name="T15" fmla="*/ 986 h 1086"/>
              <a:gd name="T16" fmla="*/ 14 w 160"/>
              <a:gd name="T17" fmla="*/ 1010 h 1086"/>
              <a:gd name="T18" fmla="*/ 34 w 160"/>
              <a:gd name="T19" fmla="*/ 1024 h 1086"/>
              <a:gd name="T20" fmla="*/ 62 w 160"/>
              <a:gd name="T21" fmla="*/ 1036 h 1086"/>
              <a:gd name="T22" fmla="*/ 60 w 160"/>
              <a:gd name="T23" fmla="*/ 1070 h 1086"/>
              <a:gd name="T24" fmla="*/ 74 w 160"/>
              <a:gd name="T25" fmla="*/ 1084 h 1086"/>
              <a:gd name="T26" fmla="*/ 86 w 160"/>
              <a:gd name="T27" fmla="*/ 1086 h 1086"/>
              <a:gd name="T28" fmla="*/ 112 w 160"/>
              <a:gd name="T29" fmla="*/ 1078 h 1086"/>
              <a:gd name="T30" fmla="*/ 116 w 160"/>
              <a:gd name="T31" fmla="*/ 1032 h 1086"/>
              <a:gd name="T32" fmla="*/ 136 w 160"/>
              <a:gd name="T33" fmla="*/ 1014 h 1086"/>
              <a:gd name="T34" fmla="*/ 154 w 160"/>
              <a:gd name="T35" fmla="*/ 990 h 1086"/>
              <a:gd name="T36" fmla="*/ 160 w 160"/>
              <a:gd name="T37" fmla="*/ 958 h 1086"/>
              <a:gd name="T38" fmla="*/ 158 w 160"/>
              <a:gd name="T39" fmla="*/ 930 h 1086"/>
              <a:gd name="T40" fmla="*/ 144 w 160"/>
              <a:gd name="T41" fmla="*/ 910 h 1086"/>
              <a:gd name="T42" fmla="*/ 126 w 160"/>
              <a:gd name="T43" fmla="*/ 894 h 1086"/>
              <a:gd name="T44" fmla="*/ 110 w 160"/>
              <a:gd name="T45" fmla="*/ 886 h 1086"/>
              <a:gd name="T46" fmla="*/ 110 w 160"/>
              <a:gd name="T47" fmla="*/ 0 h 1086"/>
              <a:gd name="T48" fmla="*/ 58 w 160"/>
              <a:gd name="T49" fmla="*/ 0 h 108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60"/>
              <a:gd name="T76" fmla="*/ 0 h 1086"/>
              <a:gd name="T77" fmla="*/ 160 w 160"/>
              <a:gd name="T78" fmla="*/ 1086 h 108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60" h="1086">
                <a:moveTo>
                  <a:pt x="58" y="0"/>
                </a:moveTo>
                <a:lnTo>
                  <a:pt x="62" y="882"/>
                </a:lnTo>
                <a:lnTo>
                  <a:pt x="36" y="888"/>
                </a:lnTo>
                <a:lnTo>
                  <a:pt x="20" y="898"/>
                </a:lnTo>
                <a:lnTo>
                  <a:pt x="10" y="912"/>
                </a:lnTo>
                <a:lnTo>
                  <a:pt x="2" y="930"/>
                </a:lnTo>
                <a:lnTo>
                  <a:pt x="0" y="956"/>
                </a:lnTo>
                <a:lnTo>
                  <a:pt x="2" y="986"/>
                </a:lnTo>
                <a:lnTo>
                  <a:pt x="14" y="1010"/>
                </a:lnTo>
                <a:lnTo>
                  <a:pt x="34" y="1024"/>
                </a:lnTo>
                <a:lnTo>
                  <a:pt x="62" y="1036"/>
                </a:lnTo>
                <a:lnTo>
                  <a:pt x="60" y="1070"/>
                </a:lnTo>
                <a:lnTo>
                  <a:pt x="74" y="1084"/>
                </a:lnTo>
                <a:lnTo>
                  <a:pt x="86" y="1086"/>
                </a:lnTo>
                <a:lnTo>
                  <a:pt x="112" y="1078"/>
                </a:lnTo>
                <a:lnTo>
                  <a:pt x="116" y="1032"/>
                </a:lnTo>
                <a:lnTo>
                  <a:pt x="136" y="1014"/>
                </a:lnTo>
                <a:lnTo>
                  <a:pt x="154" y="990"/>
                </a:lnTo>
                <a:lnTo>
                  <a:pt x="160" y="958"/>
                </a:lnTo>
                <a:lnTo>
                  <a:pt x="158" y="930"/>
                </a:lnTo>
                <a:lnTo>
                  <a:pt x="144" y="910"/>
                </a:lnTo>
                <a:lnTo>
                  <a:pt x="126" y="894"/>
                </a:lnTo>
                <a:lnTo>
                  <a:pt x="110" y="886"/>
                </a:lnTo>
                <a:lnTo>
                  <a:pt x="110" y="0"/>
                </a:lnTo>
                <a:lnTo>
                  <a:pt x="58" y="0"/>
                </a:lnTo>
                <a:close/>
              </a:path>
            </a:pathLst>
          </a:custGeom>
          <a:solidFill>
            <a:srgbClr val="DDDDDD"/>
          </a:solidFill>
          <a:ln w="6350" cap="flat" cmpd="sng">
            <a:solidFill>
              <a:schemeClr val="tx1"/>
            </a:solidFill>
            <a:prstDash val="solid"/>
            <a:round/>
            <a:headEnd type="none" w="sm" len="sm"/>
            <a:tailEnd type="none" w="sm" len="sm"/>
          </a:ln>
        </p:spPr>
        <p:txBody>
          <a:bodyPr/>
          <a:lstStyle/>
          <a:p>
            <a:endParaRPr lang="en-US"/>
          </a:p>
        </p:txBody>
      </p:sp>
      <p:sp>
        <p:nvSpPr>
          <p:cNvPr id="11294" name="Freeform 56"/>
          <p:cNvSpPr>
            <a:spLocks/>
          </p:cNvSpPr>
          <p:nvPr/>
        </p:nvSpPr>
        <p:spPr bwMode="auto">
          <a:xfrm>
            <a:off x="6043613" y="3481388"/>
            <a:ext cx="728662" cy="2395537"/>
          </a:xfrm>
          <a:custGeom>
            <a:avLst/>
            <a:gdLst>
              <a:gd name="T0" fmla="*/ 0 w 459"/>
              <a:gd name="T1" fmla="*/ 0 h 1509"/>
              <a:gd name="T2" fmla="*/ 195 w 459"/>
              <a:gd name="T3" fmla="*/ 0 h 1509"/>
              <a:gd name="T4" fmla="*/ 459 w 459"/>
              <a:gd name="T5" fmla="*/ 1509 h 1509"/>
              <a:gd name="T6" fmla="*/ 0 60000 65536"/>
              <a:gd name="T7" fmla="*/ 0 60000 65536"/>
              <a:gd name="T8" fmla="*/ 0 60000 65536"/>
              <a:gd name="T9" fmla="*/ 0 w 459"/>
              <a:gd name="T10" fmla="*/ 0 h 1509"/>
              <a:gd name="T11" fmla="*/ 459 w 459"/>
              <a:gd name="T12" fmla="*/ 1509 h 1509"/>
            </a:gdLst>
            <a:ahLst/>
            <a:cxnLst>
              <a:cxn ang="T6">
                <a:pos x="T0" y="T1"/>
              </a:cxn>
              <a:cxn ang="T7">
                <a:pos x="T2" y="T3"/>
              </a:cxn>
              <a:cxn ang="T8">
                <a:pos x="T4" y="T5"/>
              </a:cxn>
            </a:cxnLst>
            <a:rect l="T9" t="T10" r="T11" b="T12"/>
            <a:pathLst>
              <a:path w="459" h="1509">
                <a:moveTo>
                  <a:pt x="0" y="0"/>
                </a:moveTo>
                <a:lnTo>
                  <a:pt x="195" y="0"/>
                </a:lnTo>
                <a:lnTo>
                  <a:pt x="459" y="1509"/>
                </a:lnTo>
              </a:path>
            </a:pathLst>
          </a:custGeom>
          <a:noFill/>
          <a:ln w="15875" cap="flat" cmpd="sng">
            <a:solidFill>
              <a:schemeClr val="tx1"/>
            </a:solidFill>
            <a:prstDash val="solid"/>
            <a:round/>
            <a:headEnd type="none" w="sm" len="sm"/>
            <a:tailEnd type="none" w="sm" len="sm"/>
          </a:ln>
        </p:spPr>
        <p:txBody>
          <a:bodyPr/>
          <a:lstStyle/>
          <a:p>
            <a:endParaRPr lang="en-US"/>
          </a:p>
        </p:txBody>
      </p:sp>
      <p:sp>
        <p:nvSpPr>
          <p:cNvPr id="11295" name="Freeform 57"/>
          <p:cNvSpPr>
            <a:spLocks/>
          </p:cNvSpPr>
          <p:nvPr/>
        </p:nvSpPr>
        <p:spPr bwMode="auto">
          <a:xfrm>
            <a:off x="2809875" y="3457575"/>
            <a:ext cx="785813" cy="1762125"/>
          </a:xfrm>
          <a:custGeom>
            <a:avLst/>
            <a:gdLst>
              <a:gd name="T0" fmla="*/ 495 w 495"/>
              <a:gd name="T1" fmla="*/ 0 h 1110"/>
              <a:gd name="T2" fmla="*/ 288 w 495"/>
              <a:gd name="T3" fmla="*/ 0 h 1110"/>
              <a:gd name="T4" fmla="*/ 0 w 495"/>
              <a:gd name="T5" fmla="*/ 1110 h 1110"/>
              <a:gd name="T6" fmla="*/ 0 60000 65536"/>
              <a:gd name="T7" fmla="*/ 0 60000 65536"/>
              <a:gd name="T8" fmla="*/ 0 60000 65536"/>
              <a:gd name="T9" fmla="*/ 0 w 495"/>
              <a:gd name="T10" fmla="*/ 0 h 1110"/>
              <a:gd name="T11" fmla="*/ 495 w 495"/>
              <a:gd name="T12" fmla="*/ 1110 h 1110"/>
            </a:gdLst>
            <a:ahLst/>
            <a:cxnLst>
              <a:cxn ang="T6">
                <a:pos x="T0" y="T1"/>
              </a:cxn>
              <a:cxn ang="T7">
                <a:pos x="T2" y="T3"/>
              </a:cxn>
              <a:cxn ang="T8">
                <a:pos x="T4" y="T5"/>
              </a:cxn>
            </a:cxnLst>
            <a:rect l="T9" t="T10" r="T11" b="T12"/>
            <a:pathLst>
              <a:path w="495" h="1110">
                <a:moveTo>
                  <a:pt x="495" y="0"/>
                </a:moveTo>
                <a:lnTo>
                  <a:pt x="288" y="0"/>
                </a:lnTo>
                <a:lnTo>
                  <a:pt x="0" y="1110"/>
                </a:lnTo>
              </a:path>
            </a:pathLst>
          </a:custGeom>
          <a:noFill/>
          <a:ln w="15875" cap="flat" cmpd="sng">
            <a:solidFill>
              <a:schemeClr val="tx1"/>
            </a:solidFill>
            <a:prstDash val="solid"/>
            <a:round/>
            <a:headEnd type="none" w="sm" len="sm"/>
            <a:tailEnd type="none" w="sm" len="sm"/>
          </a:ln>
        </p:spPr>
        <p:txBody>
          <a:bodyPr/>
          <a:lstStyle/>
          <a:p>
            <a:endParaRPr lang="en-US"/>
          </a:p>
        </p:txBody>
      </p:sp>
      <p:sp>
        <p:nvSpPr>
          <p:cNvPr id="11296" name="Oval 58"/>
          <p:cNvSpPr>
            <a:spLocks noChangeArrowheads="1"/>
          </p:cNvSpPr>
          <p:nvPr/>
        </p:nvSpPr>
        <p:spPr bwMode="auto">
          <a:xfrm>
            <a:off x="6965950" y="5908675"/>
            <a:ext cx="101600" cy="119063"/>
          </a:xfrm>
          <a:prstGeom prst="ellipse">
            <a:avLst/>
          </a:prstGeom>
          <a:solidFill>
            <a:schemeClr val="bg1"/>
          </a:solidFill>
          <a:ln w="6350">
            <a:solidFill>
              <a:schemeClr val="tx1"/>
            </a:solidFill>
            <a:round/>
            <a:headEnd type="none" w="sm" len="sm"/>
            <a:tailEnd type="none" w="sm" len="sm"/>
          </a:ln>
        </p:spPr>
        <p:txBody>
          <a:bodyPr wrap="none" anchor="ctr"/>
          <a:lstStyle/>
          <a:p>
            <a:endParaRPr lang="en-US"/>
          </a:p>
        </p:txBody>
      </p:sp>
      <p:sp>
        <p:nvSpPr>
          <p:cNvPr id="11297" name="Freeform 59"/>
          <p:cNvSpPr>
            <a:spLocks/>
          </p:cNvSpPr>
          <p:nvPr/>
        </p:nvSpPr>
        <p:spPr bwMode="auto">
          <a:xfrm>
            <a:off x="6946900" y="5827713"/>
            <a:ext cx="123825" cy="173037"/>
          </a:xfrm>
          <a:custGeom>
            <a:avLst/>
            <a:gdLst>
              <a:gd name="T0" fmla="*/ 64 w 78"/>
              <a:gd name="T1" fmla="*/ 61 h 109"/>
              <a:gd name="T2" fmla="*/ 48 w 78"/>
              <a:gd name="T3" fmla="*/ 57 h 109"/>
              <a:gd name="T4" fmla="*/ 39 w 78"/>
              <a:gd name="T5" fmla="*/ 48 h 109"/>
              <a:gd name="T6" fmla="*/ 33 w 78"/>
              <a:gd name="T7" fmla="*/ 37 h 109"/>
              <a:gd name="T8" fmla="*/ 33 w 78"/>
              <a:gd name="T9" fmla="*/ 24 h 109"/>
              <a:gd name="T10" fmla="*/ 34 w 78"/>
              <a:gd name="T11" fmla="*/ 6 h 109"/>
              <a:gd name="T12" fmla="*/ 7 w 78"/>
              <a:gd name="T13" fmla="*/ 0 h 109"/>
              <a:gd name="T14" fmla="*/ 0 w 78"/>
              <a:gd name="T15" fmla="*/ 21 h 109"/>
              <a:gd name="T16" fmla="*/ 1 w 78"/>
              <a:gd name="T17" fmla="*/ 40 h 109"/>
              <a:gd name="T18" fmla="*/ 6 w 78"/>
              <a:gd name="T19" fmla="*/ 61 h 109"/>
              <a:gd name="T20" fmla="*/ 16 w 78"/>
              <a:gd name="T21" fmla="*/ 82 h 109"/>
              <a:gd name="T22" fmla="*/ 33 w 78"/>
              <a:gd name="T23" fmla="*/ 100 h 109"/>
              <a:gd name="T24" fmla="*/ 46 w 78"/>
              <a:gd name="T25" fmla="*/ 106 h 109"/>
              <a:gd name="T26" fmla="*/ 58 w 78"/>
              <a:gd name="T27" fmla="*/ 109 h 109"/>
              <a:gd name="T28" fmla="*/ 73 w 78"/>
              <a:gd name="T29" fmla="*/ 102 h 109"/>
              <a:gd name="T30" fmla="*/ 78 w 78"/>
              <a:gd name="T31" fmla="*/ 90 h 109"/>
              <a:gd name="T32" fmla="*/ 78 w 78"/>
              <a:gd name="T33" fmla="*/ 78 h 109"/>
              <a:gd name="T34" fmla="*/ 64 w 78"/>
              <a:gd name="T35" fmla="*/ 61 h 10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8"/>
              <a:gd name="T55" fmla="*/ 0 h 109"/>
              <a:gd name="T56" fmla="*/ 78 w 78"/>
              <a:gd name="T57" fmla="*/ 109 h 109"/>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8" h="109">
                <a:moveTo>
                  <a:pt x="64" y="61"/>
                </a:moveTo>
                <a:lnTo>
                  <a:pt x="48" y="57"/>
                </a:lnTo>
                <a:lnTo>
                  <a:pt x="39" y="48"/>
                </a:lnTo>
                <a:lnTo>
                  <a:pt x="33" y="37"/>
                </a:lnTo>
                <a:lnTo>
                  <a:pt x="33" y="24"/>
                </a:lnTo>
                <a:lnTo>
                  <a:pt x="34" y="6"/>
                </a:lnTo>
                <a:lnTo>
                  <a:pt x="7" y="0"/>
                </a:lnTo>
                <a:lnTo>
                  <a:pt x="0" y="21"/>
                </a:lnTo>
                <a:lnTo>
                  <a:pt x="1" y="40"/>
                </a:lnTo>
                <a:lnTo>
                  <a:pt x="6" y="61"/>
                </a:lnTo>
                <a:lnTo>
                  <a:pt x="16" y="82"/>
                </a:lnTo>
                <a:lnTo>
                  <a:pt x="33" y="100"/>
                </a:lnTo>
                <a:lnTo>
                  <a:pt x="46" y="106"/>
                </a:lnTo>
                <a:lnTo>
                  <a:pt x="58" y="109"/>
                </a:lnTo>
                <a:lnTo>
                  <a:pt x="73" y="102"/>
                </a:lnTo>
                <a:lnTo>
                  <a:pt x="78" y="90"/>
                </a:lnTo>
                <a:lnTo>
                  <a:pt x="78" y="78"/>
                </a:lnTo>
                <a:lnTo>
                  <a:pt x="64" y="61"/>
                </a:lnTo>
                <a:close/>
              </a:path>
            </a:pathLst>
          </a:custGeom>
          <a:solidFill>
            <a:srgbClr val="DDDDDD"/>
          </a:solidFill>
          <a:ln w="6350" cap="flat" cmpd="sng">
            <a:solidFill>
              <a:schemeClr val="tx1"/>
            </a:solidFill>
            <a:prstDash val="solid"/>
            <a:round/>
            <a:headEnd type="none" w="sm" len="sm"/>
            <a:tailEnd type="none" w="sm" len="sm"/>
          </a:ln>
        </p:spPr>
        <p:txBody>
          <a:bodyPr/>
          <a:lstStyle/>
          <a:p>
            <a:endParaRPr lang="en-US"/>
          </a:p>
        </p:txBody>
      </p:sp>
      <p:sp>
        <p:nvSpPr>
          <p:cNvPr id="11298" name="Oval 60"/>
          <p:cNvSpPr>
            <a:spLocks noChangeArrowheads="1"/>
          </p:cNvSpPr>
          <p:nvPr/>
        </p:nvSpPr>
        <p:spPr bwMode="auto">
          <a:xfrm>
            <a:off x="2403475" y="5083175"/>
            <a:ext cx="101600" cy="119063"/>
          </a:xfrm>
          <a:prstGeom prst="ellipse">
            <a:avLst/>
          </a:prstGeom>
          <a:solidFill>
            <a:schemeClr val="bg1"/>
          </a:solidFill>
          <a:ln w="6350">
            <a:solidFill>
              <a:schemeClr val="tx1"/>
            </a:solidFill>
            <a:round/>
            <a:headEnd type="none" w="sm" len="sm"/>
            <a:tailEnd type="none" w="sm" len="sm"/>
          </a:ln>
        </p:spPr>
        <p:txBody>
          <a:bodyPr wrap="none" anchor="ctr"/>
          <a:lstStyle/>
          <a:p>
            <a:endParaRPr lang="en-US"/>
          </a:p>
        </p:txBody>
      </p:sp>
      <p:sp>
        <p:nvSpPr>
          <p:cNvPr id="11299" name="Freeform 61"/>
          <p:cNvSpPr>
            <a:spLocks/>
          </p:cNvSpPr>
          <p:nvPr/>
        </p:nvSpPr>
        <p:spPr bwMode="auto">
          <a:xfrm>
            <a:off x="2406650" y="5064125"/>
            <a:ext cx="142875" cy="136525"/>
          </a:xfrm>
          <a:custGeom>
            <a:avLst/>
            <a:gdLst>
              <a:gd name="T0" fmla="*/ 4 w 90"/>
              <a:gd name="T1" fmla="*/ 32 h 86"/>
              <a:gd name="T2" fmla="*/ 30 w 90"/>
              <a:gd name="T3" fmla="*/ 36 h 86"/>
              <a:gd name="T4" fmla="*/ 40 w 90"/>
              <a:gd name="T5" fmla="*/ 30 h 86"/>
              <a:gd name="T6" fmla="*/ 44 w 90"/>
              <a:gd name="T7" fmla="*/ 18 h 86"/>
              <a:gd name="T8" fmla="*/ 48 w 90"/>
              <a:gd name="T9" fmla="*/ 0 h 86"/>
              <a:gd name="T10" fmla="*/ 68 w 90"/>
              <a:gd name="T11" fmla="*/ 0 h 86"/>
              <a:gd name="T12" fmla="*/ 86 w 90"/>
              <a:gd name="T13" fmla="*/ 18 h 86"/>
              <a:gd name="T14" fmla="*/ 90 w 90"/>
              <a:gd name="T15" fmla="*/ 42 h 86"/>
              <a:gd name="T16" fmla="*/ 86 w 90"/>
              <a:gd name="T17" fmla="*/ 62 h 86"/>
              <a:gd name="T18" fmla="*/ 78 w 90"/>
              <a:gd name="T19" fmla="*/ 78 h 86"/>
              <a:gd name="T20" fmla="*/ 66 w 90"/>
              <a:gd name="T21" fmla="*/ 84 h 86"/>
              <a:gd name="T22" fmla="*/ 48 w 90"/>
              <a:gd name="T23" fmla="*/ 84 h 86"/>
              <a:gd name="T24" fmla="*/ 24 w 90"/>
              <a:gd name="T25" fmla="*/ 86 h 86"/>
              <a:gd name="T26" fmla="*/ 10 w 90"/>
              <a:gd name="T27" fmla="*/ 76 h 86"/>
              <a:gd name="T28" fmla="*/ 2 w 90"/>
              <a:gd name="T29" fmla="*/ 64 h 86"/>
              <a:gd name="T30" fmla="*/ 0 w 90"/>
              <a:gd name="T31" fmla="*/ 52 h 86"/>
              <a:gd name="T32" fmla="*/ 4 w 90"/>
              <a:gd name="T33" fmla="*/ 32 h 8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90"/>
              <a:gd name="T52" fmla="*/ 0 h 86"/>
              <a:gd name="T53" fmla="*/ 90 w 90"/>
              <a:gd name="T54" fmla="*/ 86 h 8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90" h="86">
                <a:moveTo>
                  <a:pt x="4" y="32"/>
                </a:moveTo>
                <a:lnTo>
                  <a:pt x="30" y="36"/>
                </a:lnTo>
                <a:lnTo>
                  <a:pt x="40" y="30"/>
                </a:lnTo>
                <a:lnTo>
                  <a:pt x="44" y="18"/>
                </a:lnTo>
                <a:lnTo>
                  <a:pt x="48" y="0"/>
                </a:lnTo>
                <a:lnTo>
                  <a:pt x="68" y="0"/>
                </a:lnTo>
                <a:lnTo>
                  <a:pt x="86" y="18"/>
                </a:lnTo>
                <a:lnTo>
                  <a:pt x="90" y="42"/>
                </a:lnTo>
                <a:lnTo>
                  <a:pt x="86" y="62"/>
                </a:lnTo>
                <a:lnTo>
                  <a:pt x="78" y="78"/>
                </a:lnTo>
                <a:lnTo>
                  <a:pt x="66" y="84"/>
                </a:lnTo>
                <a:lnTo>
                  <a:pt x="48" y="84"/>
                </a:lnTo>
                <a:lnTo>
                  <a:pt x="24" y="86"/>
                </a:lnTo>
                <a:lnTo>
                  <a:pt x="10" y="76"/>
                </a:lnTo>
                <a:lnTo>
                  <a:pt x="2" y="64"/>
                </a:lnTo>
                <a:lnTo>
                  <a:pt x="0" y="52"/>
                </a:lnTo>
                <a:lnTo>
                  <a:pt x="4" y="32"/>
                </a:lnTo>
                <a:close/>
              </a:path>
            </a:pathLst>
          </a:custGeom>
          <a:solidFill>
            <a:srgbClr val="EAEAEA"/>
          </a:solidFill>
          <a:ln w="6350" cap="flat" cmpd="sng">
            <a:solidFill>
              <a:schemeClr val="tx1"/>
            </a:solidFill>
            <a:prstDash val="solid"/>
            <a:round/>
            <a:headEnd type="none" w="sm" len="sm"/>
            <a:tailEnd type="none" w="sm" len="sm"/>
          </a:ln>
        </p:spPr>
        <p:txBody>
          <a:bodyPr/>
          <a:lstStyle/>
          <a:p>
            <a:endParaRPr lang="en-US"/>
          </a:p>
        </p:txBody>
      </p:sp>
    </p:spTree>
  </p:cSld>
  <p:clrMapOvr>
    <a:overrideClrMapping bg1="lt1" tx1="dk1" bg2="lt2" tx2="dk2" accent1="accent1" accent2="accent2" accent3="accent3" accent4="accent4" accent5="accent5" accent6="accent6" hlink="hlink" folHlink="folHlink"/>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9341"/>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99342"/>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9934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993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20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99340"/>
                                        </p:tgtEl>
                                        <p:attrNameLst>
                                          <p:attrName>style.visibility</p:attrName>
                                        </p:attrNameLst>
                                      </p:cBhvr>
                                      <p:to>
                                        <p:strVal val="visible"/>
                                      </p:to>
                                    </p:set>
                                    <p:animEffect transition="in" filter="dissolve">
                                      <p:cBhvr>
                                        <p:cTn id="24" dur="500"/>
                                        <p:tgtEl>
                                          <p:spTgt spid="993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40" grpId="0"/>
      <p:bldP spid="99341" grpId="0" autoUpdateAnimBg="0"/>
      <p:bldP spid="99342" grpId="0" autoUpdateAnimBg="0"/>
      <p:bldP spid="99343" grpId="0" autoUpdateAnimBg="0"/>
      <p:bldP spid="9934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533400"/>
            <a:ext cx="7772400" cy="1143000"/>
          </a:xfrm>
        </p:spPr>
        <p:txBody>
          <a:bodyPr/>
          <a:lstStyle/>
          <a:p>
            <a:pPr eaLnBrk="1" hangingPunct="1"/>
            <a:r>
              <a:rPr lang="en-US" smtClean="0"/>
              <a:t>Consider Equal Masses</a:t>
            </a:r>
          </a:p>
        </p:txBody>
      </p:sp>
      <p:sp>
        <p:nvSpPr>
          <p:cNvPr id="12291" name="Rectangle 3"/>
          <p:cNvSpPr>
            <a:spLocks noChangeArrowheads="1"/>
          </p:cNvSpPr>
          <p:nvPr/>
        </p:nvSpPr>
        <p:spPr bwMode="auto">
          <a:xfrm>
            <a:off x="1295400" y="1600200"/>
            <a:ext cx="533400" cy="457200"/>
          </a:xfrm>
          <a:prstGeom prst="rect">
            <a:avLst/>
          </a:prstGeom>
          <a:solidFill>
            <a:schemeClr val="bg1"/>
          </a:solidFill>
          <a:ln w="9525">
            <a:noFill/>
            <a:miter lim="800000"/>
            <a:headEnd/>
            <a:tailEnd/>
          </a:ln>
        </p:spPr>
        <p:txBody>
          <a:bodyPr wrap="none" anchor="ctr"/>
          <a:lstStyle/>
          <a:p>
            <a:endParaRPr lang="en-US"/>
          </a:p>
        </p:txBody>
      </p:sp>
      <p:sp>
        <p:nvSpPr>
          <p:cNvPr id="12292" name="Text Box 4"/>
          <p:cNvSpPr txBox="1">
            <a:spLocks noChangeArrowheads="1"/>
          </p:cNvSpPr>
          <p:nvPr/>
        </p:nvSpPr>
        <p:spPr bwMode="auto">
          <a:xfrm>
            <a:off x="441325" y="1563688"/>
            <a:ext cx="184150" cy="457200"/>
          </a:xfrm>
          <a:prstGeom prst="rect">
            <a:avLst/>
          </a:prstGeom>
          <a:noFill/>
          <a:ln w="9525">
            <a:noFill/>
            <a:miter lim="800000"/>
            <a:headEnd/>
            <a:tailEnd/>
          </a:ln>
        </p:spPr>
        <p:txBody>
          <a:bodyPr wrap="none">
            <a:spAutoFit/>
          </a:bodyPr>
          <a:lstStyle/>
          <a:p>
            <a:endParaRPr lang="en-US" sz="2400"/>
          </a:p>
        </p:txBody>
      </p:sp>
      <p:sp>
        <p:nvSpPr>
          <p:cNvPr id="101381" name="Rectangle 5"/>
          <p:cNvSpPr>
            <a:spLocks noChangeArrowheads="1"/>
          </p:cNvSpPr>
          <p:nvPr/>
        </p:nvSpPr>
        <p:spPr bwMode="auto">
          <a:xfrm>
            <a:off x="3733800" y="1676400"/>
            <a:ext cx="2743200" cy="1905000"/>
          </a:xfrm>
          <a:prstGeom prst="rect">
            <a:avLst/>
          </a:prstGeom>
          <a:solidFill>
            <a:schemeClr val="bg1"/>
          </a:solidFill>
          <a:ln w="9525">
            <a:noFill/>
            <a:miter lim="800000"/>
            <a:headEnd/>
            <a:tailEnd/>
          </a:ln>
        </p:spPr>
        <p:txBody>
          <a:bodyPr wrap="none" anchor="ctr"/>
          <a:lstStyle/>
          <a:p>
            <a:r>
              <a:rPr lang="en-US" b="1"/>
              <a:t>Equal masses…</a:t>
            </a:r>
          </a:p>
          <a:p>
            <a:r>
              <a:rPr lang="en-US" b="1"/>
              <a:t>…but </a:t>
            </a:r>
            <a:r>
              <a:rPr lang="en-US" b="1" i="1"/>
              <a:t>unequal </a:t>
            </a:r>
            <a:r>
              <a:rPr lang="en-US" b="1"/>
              <a:t>volumes.</a:t>
            </a:r>
            <a:endParaRPr lang="en-US" sz="800" b="1"/>
          </a:p>
          <a:p>
            <a:endParaRPr lang="en-US" sz="800" b="1"/>
          </a:p>
          <a:p>
            <a:r>
              <a:rPr lang="en-US" b="1"/>
              <a:t>The object with the</a:t>
            </a:r>
          </a:p>
          <a:p>
            <a:r>
              <a:rPr lang="en-US" b="1"/>
              <a:t>   larger volume</a:t>
            </a:r>
          </a:p>
          <a:p>
            <a:r>
              <a:rPr lang="en-US" b="1"/>
              <a:t>  (aluminum cube) has </a:t>
            </a:r>
          </a:p>
          <a:p>
            <a:r>
              <a:rPr lang="en-US" b="1"/>
              <a:t>  the                density.</a:t>
            </a:r>
          </a:p>
        </p:txBody>
      </p:sp>
      <p:sp>
        <p:nvSpPr>
          <p:cNvPr id="101382" name="Rectangle 6"/>
          <p:cNvSpPr>
            <a:spLocks noChangeArrowheads="1"/>
          </p:cNvSpPr>
          <p:nvPr/>
        </p:nvSpPr>
        <p:spPr bwMode="auto">
          <a:xfrm>
            <a:off x="2057400" y="1828800"/>
            <a:ext cx="1676400" cy="1143000"/>
          </a:xfrm>
          <a:prstGeom prst="rect">
            <a:avLst/>
          </a:prstGeom>
          <a:solidFill>
            <a:schemeClr val="bg1"/>
          </a:solidFill>
          <a:ln w="9525">
            <a:noFill/>
            <a:miter lim="800000"/>
            <a:headEnd/>
            <a:tailEnd/>
          </a:ln>
        </p:spPr>
        <p:txBody>
          <a:bodyPr wrap="none" anchor="ctr"/>
          <a:lstStyle/>
          <a:p>
            <a:endParaRPr lang="en-US" b="1"/>
          </a:p>
          <a:p>
            <a:endParaRPr lang="en-US" b="1"/>
          </a:p>
          <a:p>
            <a:endParaRPr lang="en-US" b="1"/>
          </a:p>
          <a:p>
            <a:r>
              <a:rPr lang="en-US" b="1"/>
              <a:t>aluminum</a:t>
            </a:r>
          </a:p>
        </p:txBody>
      </p:sp>
      <p:sp>
        <p:nvSpPr>
          <p:cNvPr id="101383" name="Rectangle 7"/>
          <p:cNvSpPr>
            <a:spLocks noChangeArrowheads="1"/>
          </p:cNvSpPr>
          <p:nvPr/>
        </p:nvSpPr>
        <p:spPr bwMode="auto">
          <a:xfrm>
            <a:off x="6477000" y="1752600"/>
            <a:ext cx="762000" cy="1752600"/>
          </a:xfrm>
          <a:prstGeom prst="rect">
            <a:avLst/>
          </a:prstGeom>
          <a:solidFill>
            <a:schemeClr val="bg1"/>
          </a:solidFill>
          <a:ln w="9525">
            <a:noFill/>
            <a:miter lim="800000"/>
            <a:headEnd/>
            <a:tailEnd/>
          </a:ln>
        </p:spPr>
        <p:txBody>
          <a:bodyPr wrap="none" anchor="ctr"/>
          <a:lstStyle/>
          <a:p>
            <a:pPr algn="ctr"/>
            <a:endParaRPr lang="en-US" b="1"/>
          </a:p>
          <a:p>
            <a:pPr algn="ctr"/>
            <a:endParaRPr lang="en-US" b="1"/>
          </a:p>
          <a:p>
            <a:pPr algn="ctr"/>
            <a:endParaRPr lang="en-US" b="1"/>
          </a:p>
          <a:p>
            <a:pPr algn="ctr"/>
            <a:endParaRPr lang="en-US" b="1"/>
          </a:p>
          <a:p>
            <a:pPr algn="ctr"/>
            <a:endParaRPr lang="en-US" b="1"/>
          </a:p>
          <a:p>
            <a:pPr algn="ctr"/>
            <a:r>
              <a:rPr lang="en-US" b="1"/>
              <a:t>  gold</a:t>
            </a:r>
          </a:p>
        </p:txBody>
      </p:sp>
      <p:sp>
        <p:nvSpPr>
          <p:cNvPr id="12296" name="Rectangle 8"/>
          <p:cNvSpPr>
            <a:spLocks noChangeArrowheads="1"/>
          </p:cNvSpPr>
          <p:nvPr/>
        </p:nvSpPr>
        <p:spPr bwMode="auto">
          <a:xfrm>
            <a:off x="76200" y="6553200"/>
            <a:ext cx="3916363" cy="214313"/>
          </a:xfrm>
          <a:prstGeom prst="rect">
            <a:avLst/>
          </a:prstGeom>
          <a:noFill/>
          <a:ln w="9525">
            <a:noFill/>
            <a:miter lim="800000"/>
            <a:headEnd/>
            <a:tailEnd/>
          </a:ln>
        </p:spPr>
        <p:txBody>
          <a:bodyPr wrap="none">
            <a:spAutoFit/>
          </a:bodyPr>
          <a:lstStyle/>
          <a:p>
            <a:r>
              <a:rPr lang="en-US" sz="800"/>
              <a:t>Dorin, Demmin, Gabel, </a:t>
            </a:r>
            <a:r>
              <a:rPr lang="en-US" sz="800" u="sng"/>
              <a:t>Chemistry The Study of Matter </a:t>
            </a:r>
            <a:r>
              <a:rPr lang="en-US" sz="800"/>
              <a:t> , 3</a:t>
            </a:r>
            <a:r>
              <a:rPr lang="en-US" sz="800" baseline="30000"/>
              <a:t>rd</a:t>
            </a:r>
            <a:r>
              <a:rPr lang="en-US" sz="800"/>
              <a:t> Edition, 1990, page 71</a:t>
            </a:r>
          </a:p>
        </p:txBody>
      </p:sp>
      <p:sp>
        <p:nvSpPr>
          <p:cNvPr id="12297" name="AutoShape 9">
            <a:hlinkClick r:id="rId4" action="ppaction://hlinksldjump" highlightClick="1"/>
          </p:cNvPr>
          <p:cNvSpPr>
            <a:spLocks noChangeArrowheads="1"/>
          </p:cNvSpPr>
          <p:nvPr/>
        </p:nvSpPr>
        <p:spPr bwMode="auto">
          <a:xfrm>
            <a:off x="0" y="6119813"/>
            <a:ext cx="609600" cy="357187"/>
          </a:xfrm>
          <a:prstGeom prst="actionButtonBeginning">
            <a:avLst/>
          </a:prstGeom>
          <a:solidFill>
            <a:schemeClr val="bg1">
              <a:alpha val="50195"/>
            </a:schemeClr>
          </a:solidFill>
          <a:ln w="9525">
            <a:solidFill>
              <a:schemeClr val="bg1"/>
            </a:solidFill>
            <a:miter lim="800000"/>
            <a:headEnd/>
            <a:tailEnd/>
          </a:ln>
        </p:spPr>
        <p:txBody>
          <a:bodyPr wrap="none" anchor="ctr"/>
          <a:lstStyle/>
          <a:p>
            <a:endParaRPr lang="en-US"/>
          </a:p>
        </p:txBody>
      </p:sp>
      <p:grpSp>
        <p:nvGrpSpPr>
          <p:cNvPr id="12298" name="Group 10"/>
          <p:cNvGrpSpPr>
            <a:grpSpLocks/>
          </p:cNvGrpSpPr>
          <p:nvPr/>
        </p:nvGrpSpPr>
        <p:grpSpPr bwMode="auto">
          <a:xfrm>
            <a:off x="1677988" y="3543300"/>
            <a:ext cx="6191250" cy="3043238"/>
            <a:chOff x="1057" y="2232"/>
            <a:chExt cx="3900" cy="1917"/>
          </a:xfrm>
        </p:grpSpPr>
        <p:sp>
          <p:nvSpPr>
            <p:cNvPr id="12307" name="Rectangle 11"/>
            <p:cNvSpPr>
              <a:spLocks noChangeArrowheads="1"/>
            </p:cNvSpPr>
            <p:nvPr/>
          </p:nvSpPr>
          <p:spPr bwMode="auto">
            <a:xfrm>
              <a:off x="1496" y="3015"/>
              <a:ext cx="221" cy="65"/>
            </a:xfrm>
            <a:prstGeom prst="rect">
              <a:avLst/>
            </a:prstGeom>
            <a:solidFill>
              <a:srgbClr val="333333"/>
            </a:solidFill>
            <a:ln w="9525">
              <a:noFill/>
              <a:miter lim="800000"/>
              <a:headEnd/>
              <a:tailEnd/>
            </a:ln>
          </p:spPr>
          <p:txBody>
            <a:bodyPr wrap="none" anchor="ctr"/>
            <a:lstStyle/>
            <a:p>
              <a:endParaRPr lang="en-US"/>
            </a:p>
          </p:txBody>
        </p:sp>
        <p:sp>
          <p:nvSpPr>
            <p:cNvPr id="12308" name="Freeform 12"/>
            <p:cNvSpPr>
              <a:spLocks/>
            </p:cNvSpPr>
            <p:nvPr/>
          </p:nvSpPr>
          <p:spPr bwMode="auto">
            <a:xfrm>
              <a:off x="1338" y="2718"/>
              <a:ext cx="3330" cy="192"/>
            </a:xfrm>
            <a:custGeom>
              <a:avLst/>
              <a:gdLst>
                <a:gd name="T0" fmla="*/ 3330 w 3330"/>
                <a:gd name="T1" fmla="*/ 189 h 192"/>
                <a:gd name="T2" fmla="*/ 0 w 3330"/>
                <a:gd name="T3" fmla="*/ 192 h 192"/>
                <a:gd name="T4" fmla="*/ 378 w 3330"/>
                <a:gd name="T5" fmla="*/ 0 h 192"/>
                <a:gd name="T6" fmla="*/ 3038 w 3330"/>
                <a:gd name="T7" fmla="*/ 9 h 192"/>
                <a:gd name="T8" fmla="*/ 3330 w 3330"/>
                <a:gd name="T9" fmla="*/ 189 h 192"/>
                <a:gd name="T10" fmla="*/ 0 60000 65536"/>
                <a:gd name="T11" fmla="*/ 0 60000 65536"/>
                <a:gd name="T12" fmla="*/ 0 60000 65536"/>
                <a:gd name="T13" fmla="*/ 0 60000 65536"/>
                <a:gd name="T14" fmla="*/ 0 60000 65536"/>
                <a:gd name="T15" fmla="*/ 0 w 3330"/>
                <a:gd name="T16" fmla="*/ 0 h 192"/>
                <a:gd name="T17" fmla="*/ 3330 w 3330"/>
                <a:gd name="T18" fmla="*/ 192 h 192"/>
              </a:gdLst>
              <a:ahLst/>
              <a:cxnLst>
                <a:cxn ang="T10">
                  <a:pos x="T0" y="T1"/>
                </a:cxn>
                <a:cxn ang="T11">
                  <a:pos x="T2" y="T3"/>
                </a:cxn>
                <a:cxn ang="T12">
                  <a:pos x="T4" y="T5"/>
                </a:cxn>
                <a:cxn ang="T13">
                  <a:pos x="T6" y="T7"/>
                </a:cxn>
                <a:cxn ang="T14">
                  <a:pos x="T8" y="T9"/>
                </a:cxn>
              </a:cxnLst>
              <a:rect l="T15" t="T16" r="T17" b="T18"/>
              <a:pathLst>
                <a:path w="3330" h="192">
                  <a:moveTo>
                    <a:pt x="3330" y="189"/>
                  </a:moveTo>
                  <a:lnTo>
                    <a:pt x="0" y="192"/>
                  </a:lnTo>
                  <a:lnTo>
                    <a:pt x="378" y="0"/>
                  </a:lnTo>
                  <a:lnTo>
                    <a:pt x="3038" y="9"/>
                  </a:lnTo>
                  <a:lnTo>
                    <a:pt x="3330" y="189"/>
                  </a:lnTo>
                  <a:close/>
                </a:path>
              </a:pathLst>
            </a:custGeom>
            <a:gradFill rotWithShape="1">
              <a:gsLst>
                <a:gs pos="0">
                  <a:srgbClr val="5E7676"/>
                </a:gs>
                <a:gs pos="50000">
                  <a:srgbClr val="CCFFFF"/>
                </a:gs>
                <a:gs pos="100000">
                  <a:srgbClr val="5E7676"/>
                </a:gs>
              </a:gsLst>
              <a:lin ang="2700000" scaled="1"/>
            </a:gradFill>
            <a:ln w="9525" cap="flat" cmpd="sng">
              <a:solidFill>
                <a:schemeClr val="tx1"/>
              </a:solidFill>
              <a:prstDash val="solid"/>
              <a:miter lim="800000"/>
              <a:headEnd type="none" w="med" len="med"/>
              <a:tailEnd type="none" w="med" len="med"/>
            </a:ln>
          </p:spPr>
          <p:txBody>
            <a:bodyPr wrap="none"/>
            <a:lstStyle/>
            <a:p>
              <a:endParaRPr lang="en-US"/>
            </a:p>
          </p:txBody>
        </p:sp>
        <p:sp>
          <p:nvSpPr>
            <p:cNvPr id="12309" name="Freeform 13"/>
            <p:cNvSpPr>
              <a:spLocks/>
            </p:cNvSpPr>
            <p:nvPr/>
          </p:nvSpPr>
          <p:spPr bwMode="auto">
            <a:xfrm flipH="1">
              <a:off x="3115" y="2764"/>
              <a:ext cx="412" cy="117"/>
            </a:xfrm>
            <a:custGeom>
              <a:avLst/>
              <a:gdLst>
                <a:gd name="T0" fmla="*/ 64 w 412"/>
                <a:gd name="T1" fmla="*/ 0 h 117"/>
                <a:gd name="T2" fmla="*/ 412 w 412"/>
                <a:gd name="T3" fmla="*/ 0 h 117"/>
                <a:gd name="T4" fmla="*/ 397 w 412"/>
                <a:gd name="T5" fmla="*/ 117 h 117"/>
                <a:gd name="T6" fmla="*/ 0 w 412"/>
                <a:gd name="T7" fmla="*/ 116 h 117"/>
                <a:gd name="T8" fmla="*/ 64 w 412"/>
                <a:gd name="T9" fmla="*/ 0 h 117"/>
                <a:gd name="T10" fmla="*/ 0 60000 65536"/>
                <a:gd name="T11" fmla="*/ 0 60000 65536"/>
                <a:gd name="T12" fmla="*/ 0 60000 65536"/>
                <a:gd name="T13" fmla="*/ 0 60000 65536"/>
                <a:gd name="T14" fmla="*/ 0 60000 65536"/>
                <a:gd name="T15" fmla="*/ 0 w 412"/>
                <a:gd name="T16" fmla="*/ 0 h 117"/>
                <a:gd name="T17" fmla="*/ 412 w 412"/>
                <a:gd name="T18" fmla="*/ 117 h 117"/>
              </a:gdLst>
              <a:ahLst/>
              <a:cxnLst>
                <a:cxn ang="T10">
                  <a:pos x="T0" y="T1"/>
                </a:cxn>
                <a:cxn ang="T11">
                  <a:pos x="T2" y="T3"/>
                </a:cxn>
                <a:cxn ang="T12">
                  <a:pos x="T4" y="T5"/>
                </a:cxn>
                <a:cxn ang="T13">
                  <a:pos x="T6" y="T7"/>
                </a:cxn>
                <a:cxn ang="T14">
                  <a:pos x="T8" y="T9"/>
                </a:cxn>
              </a:cxnLst>
              <a:rect l="T15" t="T16" r="T17" b="T18"/>
              <a:pathLst>
                <a:path w="412" h="117">
                  <a:moveTo>
                    <a:pt x="64" y="0"/>
                  </a:moveTo>
                  <a:lnTo>
                    <a:pt x="412" y="0"/>
                  </a:lnTo>
                  <a:lnTo>
                    <a:pt x="397" y="117"/>
                  </a:lnTo>
                  <a:lnTo>
                    <a:pt x="0" y="116"/>
                  </a:lnTo>
                  <a:lnTo>
                    <a:pt x="64" y="0"/>
                  </a:lnTo>
                  <a:close/>
                </a:path>
              </a:pathLst>
            </a:custGeom>
            <a:solidFill>
              <a:srgbClr val="333333"/>
            </a:solidFill>
            <a:ln w="9525" cap="flat" cmpd="sng">
              <a:solidFill>
                <a:schemeClr val="tx1"/>
              </a:solidFill>
              <a:prstDash val="solid"/>
              <a:miter lim="800000"/>
              <a:headEnd type="none" w="med" len="med"/>
              <a:tailEnd type="none" w="med" len="med"/>
            </a:ln>
          </p:spPr>
          <p:txBody>
            <a:bodyPr wrap="none"/>
            <a:lstStyle/>
            <a:p>
              <a:endParaRPr lang="en-US"/>
            </a:p>
          </p:txBody>
        </p:sp>
        <p:sp>
          <p:nvSpPr>
            <p:cNvPr id="12310" name="Freeform 14"/>
            <p:cNvSpPr>
              <a:spLocks/>
            </p:cNvSpPr>
            <p:nvPr/>
          </p:nvSpPr>
          <p:spPr bwMode="auto">
            <a:xfrm>
              <a:off x="3462" y="2767"/>
              <a:ext cx="63" cy="112"/>
            </a:xfrm>
            <a:custGeom>
              <a:avLst/>
              <a:gdLst>
                <a:gd name="T0" fmla="*/ 1 w 66"/>
                <a:gd name="T1" fmla="*/ 0 h 112"/>
                <a:gd name="T2" fmla="*/ 66 w 66"/>
                <a:gd name="T3" fmla="*/ 111 h 112"/>
                <a:gd name="T4" fmla="*/ 0 w 66"/>
                <a:gd name="T5" fmla="*/ 112 h 112"/>
                <a:gd name="T6" fmla="*/ 1 w 66"/>
                <a:gd name="T7" fmla="*/ 0 h 112"/>
                <a:gd name="T8" fmla="*/ 0 60000 65536"/>
                <a:gd name="T9" fmla="*/ 0 60000 65536"/>
                <a:gd name="T10" fmla="*/ 0 60000 65536"/>
                <a:gd name="T11" fmla="*/ 0 60000 65536"/>
                <a:gd name="T12" fmla="*/ 0 w 66"/>
                <a:gd name="T13" fmla="*/ 0 h 112"/>
                <a:gd name="T14" fmla="*/ 66 w 66"/>
                <a:gd name="T15" fmla="*/ 112 h 112"/>
              </a:gdLst>
              <a:ahLst/>
              <a:cxnLst>
                <a:cxn ang="T8">
                  <a:pos x="T0" y="T1"/>
                </a:cxn>
                <a:cxn ang="T9">
                  <a:pos x="T2" y="T3"/>
                </a:cxn>
                <a:cxn ang="T10">
                  <a:pos x="T4" y="T5"/>
                </a:cxn>
                <a:cxn ang="T11">
                  <a:pos x="T6" y="T7"/>
                </a:cxn>
              </a:cxnLst>
              <a:rect l="T12" t="T13" r="T14" b="T15"/>
              <a:pathLst>
                <a:path w="66" h="112">
                  <a:moveTo>
                    <a:pt x="1" y="0"/>
                  </a:moveTo>
                  <a:lnTo>
                    <a:pt x="66" y="111"/>
                  </a:lnTo>
                  <a:lnTo>
                    <a:pt x="0" y="112"/>
                  </a:lnTo>
                  <a:lnTo>
                    <a:pt x="1" y="0"/>
                  </a:lnTo>
                  <a:close/>
                </a:path>
              </a:pathLst>
            </a:custGeom>
            <a:solidFill>
              <a:srgbClr val="C0C0C0"/>
            </a:solidFill>
            <a:ln w="9525" cap="flat" cmpd="sng">
              <a:noFill/>
              <a:prstDash val="solid"/>
              <a:miter lim="800000"/>
              <a:headEnd type="none" w="med" len="med"/>
              <a:tailEnd type="none" w="med" len="med"/>
            </a:ln>
          </p:spPr>
          <p:txBody>
            <a:bodyPr wrap="none"/>
            <a:lstStyle/>
            <a:p>
              <a:endParaRPr lang="en-US"/>
            </a:p>
          </p:txBody>
        </p:sp>
        <p:sp>
          <p:nvSpPr>
            <p:cNvPr id="12311" name="Freeform 15"/>
            <p:cNvSpPr>
              <a:spLocks/>
            </p:cNvSpPr>
            <p:nvPr/>
          </p:nvSpPr>
          <p:spPr bwMode="auto">
            <a:xfrm>
              <a:off x="1422" y="3357"/>
              <a:ext cx="3084" cy="171"/>
            </a:xfrm>
            <a:custGeom>
              <a:avLst/>
              <a:gdLst>
                <a:gd name="T0" fmla="*/ 108 w 3084"/>
                <a:gd name="T1" fmla="*/ 0 h 171"/>
                <a:gd name="T2" fmla="*/ 2991 w 3084"/>
                <a:gd name="T3" fmla="*/ 0 h 171"/>
                <a:gd name="T4" fmla="*/ 3084 w 3084"/>
                <a:gd name="T5" fmla="*/ 171 h 171"/>
                <a:gd name="T6" fmla="*/ 0 w 3084"/>
                <a:gd name="T7" fmla="*/ 171 h 171"/>
                <a:gd name="T8" fmla="*/ 108 w 3084"/>
                <a:gd name="T9" fmla="*/ 0 h 171"/>
                <a:gd name="T10" fmla="*/ 0 60000 65536"/>
                <a:gd name="T11" fmla="*/ 0 60000 65536"/>
                <a:gd name="T12" fmla="*/ 0 60000 65536"/>
                <a:gd name="T13" fmla="*/ 0 60000 65536"/>
                <a:gd name="T14" fmla="*/ 0 60000 65536"/>
                <a:gd name="T15" fmla="*/ 0 w 3084"/>
                <a:gd name="T16" fmla="*/ 0 h 171"/>
                <a:gd name="T17" fmla="*/ 3084 w 3084"/>
                <a:gd name="T18" fmla="*/ 171 h 171"/>
              </a:gdLst>
              <a:ahLst/>
              <a:cxnLst>
                <a:cxn ang="T10">
                  <a:pos x="T0" y="T1"/>
                </a:cxn>
                <a:cxn ang="T11">
                  <a:pos x="T2" y="T3"/>
                </a:cxn>
                <a:cxn ang="T12">
                  <a:pos x="T4" y="T5"/>
                </a:cxn>
                <a:cxn ang="T13">
                  <a:pos x="T6" y="T7"/>
                </a:cxn>
                <a:cxn ang="T14">
                  <a:pos x="T8" y="T9"/>
                </a:cxn>
              </a:cxnLst>
              <a:rect l="T15" t="T16" r="T17" b="T18"/>
              <a:pathLst>
                <a:path w="3084" h="171">
                  <a:moveTo>
                    <a:pt x="108" y="0"/>
                  </a:moveTo>
                  <a:lnTo>
                    <a:pt x="2991" y="0"/>
                  </a:lnTo>
                  <a:lnTo>
                    <a:pt x="3084" y="171"/>
                  </a:lnTo>
                  <a:lnTo>
                    <a:pt x="0" y="171"/>
                  </a:lnTo>
                  <a:lnTo>
                    <a:pt x="108" y="0"/>
                  </a:lnTo>
                  <a:close/>
                </a:path>
              </a:pathLst>
            </a:custGeom>
            <a:gradFill rotWithShape="1">
              <a:gsLst>
                <a:gs pos="0">
                  <a:srgbClr val="614C38"/>
                </a:gs>
                <a:gs pos="100000">
                  <a:srgbClr val="D2A578"/>
                </a:gs>
              </a:gsLst>
              <a:lin ang="5400000" scaled="1"/>
            </a:gradFill>
            <a:ln w="9525" cap="flat" cmpd="sng">
              <a:solidFill>
                <a:schemeClr val="tx1"/>
              </a:solidFill>
              <a:prstDash val="solid"/>
              <a:miter lim="800000"/>
              <a:headEnd type="none" w="med" len="med"/>
              <a:tailEnd type="none" w="med" len="med"/>
            </a:ln>
          </p:spPr>
          <p:txBody>
            <a:bodyPr wrap="none"/>
            <a:lstStyle/>
            <a:p>
              <a:endParaRPr lang="en-US"/>
            </a:p>
          </p:txBody>
        </p:sp>
        <p:sp>
          <p:nvSpPr>
            <p:cNvPr id="12312" name="Freeform 16"/>
            <p:cNvSpPr>
              <a:spLocks/>
            </p:cNvSpPr>
            <p:nvPr/>
          </p:nvSpPr>
          <p:spPr bwMode="auto">
            <a:xfrm>
              <a:off x="1320" y="3528"/>
              <a:ext cx="3294" cy="573"/>
            </a:xfrm>
            <a:custGeom>
              <a:avLst/>
              <a:gdLst>
                <a:gd name="T0" fmla="*/ 102 w 3294"/>
                <a:gd name="T1" fmla="*/ 0 h 573"/>
                <a:gd name="T2" fmla="*/ 3186 w 3294"/>
                <a:gd name="T3" fmla="*/ 0 h 573"/>
                <a:gd name="T4" fmla="*/ 3294 w 3294"/>
                <a:gd name="T5" fmla="*/ 573 h 573"/>
                <a:gd name="T6" fmla="*/ 0 w 3294"/>
                <a:gd name="T7" fmla="*/ 573 h 573"/>
                <a:gd name="T8" fmla="*/ 102 w 3294"/>
                <a:gd name="T9" fmla="*/ 0 h 573"/>
                <a:gd name="T10" fmla="*/ 0 60000 65536"/>
                <a:gd name="T11" fmla="*/ 0 60000 65536"/>
                <a:gd name="T12" fmla="*/ 0 60000 65536"/>
                <a:gd name="T13" fmla="*/ 0 60000 65536"/>
                <a:gd name="T14" fmla="*/ 0 60000 65536"/>
                <a:gd name="T15" fmla="*/ 0 w 3294"/>
                <a:gd name="T16" fmla="*/ 0 h 573"/>
                <a:gd name="T17" fmla="*/ 3294 w 3294"/>
                <a:gd name="T18" fmla="*/ 573 h 573"/>
              </a:gdLst>
              <a:ahLst/>
              <a:cxnLst>
                <a:cxn ang="T10">
                  <a:pos x="T0" y="T1"/>
                </a:cxn>
                <a:cxn ang="T11">
                  <a:pos x="T2" y="T3"/>
                </a:cxn>
                <a:cxn ang="T12">
                  <a:pos x="T4" y="T5"/>
                </a:cxn>
                <a:cxn ang="T13">
                  <a:pos x="T6" y="T7"/>
                </a:cxn>
                <a:cxn ang="T14">
                  <a:pos x="T8" y="T9"/>
                </a:cxn>
              </a:cxnLst>
              <a:rect l="T15" t="T16" r="T17" b="T18"/>
              <a:pathLst>
                <a:path w="3294" h="573">
                  <a:moveTo>
                    <a:pt x="102" y="0"/>
                  </a:moveTo>
                  <a:lnTo>
                    <a:pt x="3186" y="0"/>
                  </a:lnTo>
                  <a:lnTo>
                    <a:pt x="3294" y="573"/>
                  </a:lnTo>
                  <a:lnTo>
                    <a:pt x="0" y="573"/>
                  </a:lnTo>
                  <a:lnTo>
                    <a:pt x="102" y="0"/>
                  </a:lnTo>
                  <a:close/>
                </a:path>
              </a:pathLst>
            </a:custGeom>
            <a:gradFill rotWithShape="1">
              <a:gsLst>
                <a:gs pos="0">
                  <a:srgbClr val="D2A578"/>
                </a:gs>
                <a:gs pos="100000">
                  <a:srgbClr val="614C38"/>
                </a:gs>
              </a:gsLst>
              <a:lin ang="5400000" scaled="1"/>
            </a:gradFill>
            <a:ln w="9525" cap="flat" cmpd="sng">
              <a:solidFill>
                <a:schemeClr val="tx1"/>
              </a:solidFill>
              <a:prstDash val="solid"/>
              <a:miter lim="800000"/>
              <a:headEnd type="none" w="med" len="med"/>
              <a:tailEnd type="none" w="med" len="med"/>
            </a:ln>
          </p:spPr>
          <p:txBody>
            <a:bodyPr wrap="none"/>
            <a:lstStyle/>
            <a:p>
              <a:endParaRPr lang="en-US"/>
            </a:p>
          </p:txBody>
        </p:sp>
        <p:sp>
          <p:nvSpPr>
            <p:cNvPr id="12313" name="Freeform 17"/>
            <p:cNvSpPr>
              <a:spLocks/>
            </p:cNvSpPr>
            <p:nvPr/>
          </p:nvSpPr>
          <p:spPr bwMode="auto">
            <a:xfrm>
              <a:off x="1779" y="3657"/>
              <a:ext cx="2337" cy="468"/>
            </a:xfrm>
            <a:custGeom>
              <a:avLst/>
              <a:gdLst>
                <a:gd name="T0" fmla="*/ 0 w 2337"/>
                <a:gd name="T1" fmla="*/ 468 h 468"/>
                <a:gd name="T2" fmla="*/ 2337 w 2337"/>
                <a:gd name="T3" fmla="*/ 468 h 468"/>
                <a:gd name="T4" fmla="*/ 2172 w 2337"/>
                <a:gd name="T5" fmla="*/ 0 h 468"/>
                <a:gd name="T6" fmla="*/ 189 w 2337"/>
                <a:gd name="T7" fmla="*/ 0 h 468"/>
                <a:gd name="T8" fmla="*/ 0 w 2337"/>
                <a:gd name="T9" fmla="*/ 468 h 468"/>
                <a:gd name="T10" fmla="*/ 0 60000 65536"/>
                <a:gd name="T11" fmla="*/ 0 60000 65536"/>
                <a:gd name="T12" fmla="*/ 0 60000 65536"/>
                <a:gd name="T13" fmla="*/ 0 60000 65536"/>
                <a:gd name="T14" fmla="*/ 0 60000 65536"/>
                <a:gd name="T15" fmla="*/ 0 w 2337"/>
                <a:gd name="T16" fmla="*/ 0 h 468"/>
                <a:gd name="T17" fmla="*/ 2337 w 2337"/>
                <a:gd name="T18" fmla="*/ 468 h 468"/>
              </a:gdLst>
              <a:ahLst/>
              <a:cxnLst>
                <a:cxn ang="T10">
                  <a:pos x="T0" y="T1"/>
                </a:cxn>
                <a:cxn ang="T11">
                  <a:pos x="T2" y="T3"/>
                </a:cxn>
                <a:cxn ang="T12">
                  <a:pos x="T4" y="T5"/>
                </a:cxn>
                <a:cxn ang="T13">
                  <a:pos x="T6" y="T7"/>
                </a:cxn>
                <a:cxn ang="T14">
                  <a:pos x="T8" y="T9"/>
                </a:cxn>
              </a:cxnLst>
              <a:rect l="T15" t="T16" r="T17" b="T18"/>
              <a:pathLst>
                <a:path w="2337" h="468">
                  <a:moveTo>
                    <a:pt x="0" y="468"/>
                  </a:moveTo>
                  <a:lnTo>
                    <a:pt x="2337" y="468"/>
                  </a:lnTo>
                  <a:lnTo>
                    <a:pt x="2172" y="0"/>
                  </a:lnTo>
                  <a:lnTo>
                    <a:pt x="189" y="0"/>
                  </a:lnTo>
                  <a:lnTo>
                    <a:pt x="0" y="468"/>
                  </a:lnTo>
                  <a:close/>
                </a:path>
              </a:pathLst>
            </a:custGeom>
            <a:gradFill rotWithShape="1">
              <a:gsLst>
                <a:gs pos="0">
                  <a:srgbClr val="D2A578"/>
                </a:gs>
                <a:gs pos="100000">
                  <a:srgbClr val="614C38"/>
                </a:gs>
              </a:gsLst>
              <a:lin ang="5400000" scaled="1"/>
            </a:gradFill>
            <a:ln w="9525" cap="flat" cmpd="sng">
              <a:solidFill>
                <a:schemeClr val="tx1"/>
              </a:solidFill>
              <a:prstDash val="solid"/>
              <a:miter lim="800000"/>
              <a:headEnd type="none" w="med" len="med"/>
              <a:tailEnd type="none" w="med" len="med"/>
            </a:ln>
          </p:spPr>
          <p:txBody>
            <a:bodyPr wrap="none"/>
            <a:lstStyle/>
            <a:p>
              <a:endParaRPr lang="en-US"/>
            </a:p>
          </p:txBody>
        </p:sp>
        <p:sp>
          <p:nvSpPr>
            <p:cNvPr id="12314" name="Freeform 18"/>
            <p:cNvSpPr>
              <a:spLocks/>
            </p:cNvSpPr>
            <p:nvPr/>
          </p:nvSpPr>
          <p:spPr bwMode="auto">
            <a:xfrm>
              <a:off x="1965" y="3624"/>
              <a:ext cx="1983" cy="33"/>
            </a:xfrm>
            <a:custGeom>
              <a:avLst/>
              <a:gdLst>
                <a:gd name="T0" fmla="*/ 0 w 1983"/>
                <a:gd name="T1" fmla="*/ 33 h 33"/>
                <a:gd name="T2" fmla="*/ 1983 w 1983"/>
                <a:gd name="T3" fmla="*/ 33 h 33"/>
                <a:gd name="T4" fmla="*/ 1968 w 1983"/>
                <a:gd name="T5" fmla="*/ 0 h 33"/>
                <a:gd name="T6" fmla="*/ 15 w 1983"/>
                <a:gd name="T7" fmla="*/ 0 h 33"/>
                <a:gd name="T8" fmla="*/ 0 w 1983"/>
                <a:gd name="T9" fmla="*/ 33 h 33"/>
                <a:gd name="T10" fmla="*/ 0 60000 65536"/>
                <a:gd name="T11" fmla="*/ 0 60000 65536"/>
                <a:gd name="T12" fmla="*/ 0 60000 65536"/>
                <a:gd name="T13" fmla="*/ 0 60000 65536"/>
                <a:gd name="T14" fmla="*/ 0 60000 65536"/>
                <a:gd name="T15" fmla="*/ 0 w 1983"/>
                <a:gd name="T16" fmla="*/ 0 h 33"/>
                <a:gd name="T17" fmla="*/ 1983 w 1983"/>
                <a:gd name="T18" fmla="*/ 33 h 33"/>
              </a:gdLst>
              <a:ahLst/>
              <a:cxnLst>
                <a:cxn ang="T10">
                  <a:pos x="T0" y="T1"/>
                </a:cxn>
                <a:cxn ang="T11">
                  <a:pos x="T2" y="T3"/>
                </a:cxn>
                <a:cxn ang="T12">
                  <a:pos x="T4" y="T5"/>
                </a:cxn>
                <a:cxn ang="T13">
                  <a:pos x="T6" y="T7"/>
                </a:cxn>
                <a:cxn ang="T14">
                  <a:pos x="T8" y="T9"/>
                </a:cxn>
              </a:cxnLst>
              <a:rect l="T15" t="T16" r="T17" b="T18"/>
              <a:pathLst>
                <a:path w="1983" h="33">
                  <a:moveTo>
                    <a:pt x="0" y="33"/>
                  </a:moveTo>
                  <a:lnTo>
                    <a:pt x="1983" y="33"/>
                  </a:lnTo>
                  <a:lnTo>
                    <a:pt x="1968" y="0"/>
                  </a:lnTo>
                  <a:lnTo>
                    <a:pt x="15" y="0"/>
                  </a:lnTo>
                  <a:lnTo>
                    <a:pt x="0" y="33"/>
                  </a:lnTo>
                  <a:close/>
                </a:path>
              </a:pathLst>
            </a:custGeom>
            <a:gradFill rotWithShape="1">
              <a:gsLst>
                <a:gs pos="0">
                  <a:srgbClr val="614C38"/>
                </a:gs>
                <a:gs pos="100000">
                  <a:srgbClr val="D2A578"/>
                </a:gs>
              </a:gsLst>
              <a:lin ang="5400000" scaled="1"/>
            </a:gradFill>
            <a:ln w="9525" cap="flat" cmpd="sng">
              <a:solidFill>
                <a:schemeClr val="tx1"/>
              </a:solidFill>
              <a:prstDash val="solid"/>
              <a:miter lim="800000"/>
              <a:headEnd type="none" w="med" len="med"/>
              <a:tailEnd type="none" w="med" len="med"/>
            </a:ln>
          </p:spPr>
          <p:txBody>
            <a:bodyPr wrap="none"/>
            <a:lstStyle/>
            <a:p>
              <a:endParaRPr lang="en-US"/>
            </a:p>
          </p:txBody>
        </p:sp>
        <p:sp>
          <p:nvSpPr>
            <p:cNvPr id="12315" name="Freeform 19"/>
            <p:cNvSpPr>
              <a:spLocks/>
            </p:cNvSpPr>
            <p:nvPr/>
          </p:nvSpPr>
          <p:spPr bwMode="auto">
            <a:xfrm>
              <a:off x="2517" y="3384"/>
              <a:ext cx="981" cy="765"/>
            </a:xfrm>
            <a:custGeom>
              <a:avLst/>
              <a:gdLst>
                <a:gd name="T0" fmla="*/ 0 w 981"/>
                <a:gd name="T1" fmla="*/ 765 h 765"/>
                <a:gd name="T2" fmla="*/ 981 w 981"/>
                <a:gd name="T3" fmla="*/ 765 h 765"/>
                <a:gd name="T4" fmla="*/ 666 w 981"/>
                <a:gd name="T5" fmla="*/ 0 h 765"/>
                <a:gd name="T6" fmla="*/ 276 w 981"/>
                <a:gd name="T7" fmla="*/ 0 h 765"/>
                <a:gd name="T8" fmla="*/ 0 w 981"/>
                <a:gd name="T9" fmla="*/ 765 h 765"/>
                <a:gd name="T10" fmla="*/ 0 60000 65536"/>
                <a:gd name="T11" fmla="*/ 0 60000 65536"/>
                <a:gd name="T12" fmla="*/ 0 60000 65536"/>
                <a:gd name="T13" fmla="*/ 0 60000 65536"/>
                <a:gd name="T14" fmla="*/ 0 60000 65536"/>
                <a:gd name="T15" fmla="*/ 0 w 981"/>
                <a:gd name="T16" fmla="*/ 0 h 765"/>
                <a:gd name="T17" fmla="*/ 981 w 981"/>
                <a:gd name="T18" fmla="*/ 765 h 765"/>
              </a:gdLst>
              <a:ahLst/>
              <a:cxnLst>
                <a:cxn ang="T10">
                  <a:pos x="T0" y="T1"/>
                </a:cxn>
                <a:cxn ang="T11">
                  <a:pos x="T2" y="T3"/>
                </a:cxn>
                <a:cxn ang="T12">
                  <a:pos x="T4" y="T5"/>
                </a:cxn>
                <a:cxn ang="T13">
                  <a:pos x="T6" y="T7"/>
                </a:cxn>
                <a:cxn ang="T14">
                  <a:pos x="T8" y="T9"/>
                </a:cxn>
              </a:cxnLst>
              <a:rect l="T15" t="T16" r="T17" b="T18"/>
              <a:pathLst>
                <a:path w="981" h="765">
                  <a:moveTo>
                    <a:pt x="0" y="765"/>
                  </a:moveTo>
                  <a:lnTo>
                    <a:pt x="981" y="765"/>
                  </a:lnTo>
                  <a:lnTo>
                    <a:pt x="666" y="0"/>
                  </a:lnTo>
                  <a:lnTo>
                    <a:pt x="276" y="0"/>
                  </a:lnTo>
                  <a:lnTo>
                    <a:pt x="0" y="765"/>
                  </a:lnTo>
                  <a:close/>
                </a:path>
              </a:pathLst>
            </a:custGeom>
            <a:gradFill rotWithShape="1">
              <a:gsLst>
                <a:gs pos="0">
                  <a:srgbClr val="614C38"/>
                </a:gs>
                <a:gs pos="50000">
                  <a:srgbClr val="D2A578"/>
                </a:gs>
                <a:gs pos="100000">
                  <a:srgbClr val="614C38"/>
                </a:gs>
              </a:gsLst>
              <a:lin ang="0" scaled="1"/>
            </a:gradFill>
            <a:ln w="9525" cap="flat" cmpd="sng">
              <a:solidFill>
                <a:schemeClr val="tx1"/>
              </a:solidFill>
              <a:prstDash val="solid"/>
              <a:miter lim="800000"/>
              <a:headEnd type="none" w="med" len="med"/>
              <a:tailEnd type="none" w="med" len="med"/>
            </a:ln>
          </p:spPr>
          <p:txBody>
            <a:bodyPr wrap="none"/>
            <a:lstStyle/>
            <a:p>
              <a:endParaRPr lang="en-US"/>
            </a:p>
          </p:txBody>
        </p:sp>
        <p:sp>
          <p:nvSpPr>
            <p:cNvPr id="12316" name="Oval 20"/>
            <p:cNvSpPr>
              <a:spLocks noChangeArrowheads="1"/>
            </p:cNvSpPr>
            <p:nvPr/>
          </p:nvSpPr>
          <p:spPr bwMode="auto">
            <a:xfrm>
              <a:off x="1515" y="3414"/>
              <a:ext cx="171" cy="56"/>
            </a:xfrm>
            <a:prstGeom prst="ellipse">
              <a:avLst/>
            </a:prstGeom>
            <a:gradFill rotWithShape="1">
              <a:gsLst>
                <a:gs pos="0">
                  <a:srgbClr val="C0C0C0"/>
                </a:gs>
                <a:gs pos="100000">
                  <a:srgbClr val="595959"/>
                </a:gs>
              </a:gsLst>
              <a:lin ang="5400000" scaled="1"/>
            </a:gradFill>
            <a:ln w="9525">
              <a:solidFill>
                <a:schemeClr val="tx1"/>
              </a:solidFill>
              <a:miter lim="800000"/>
              <a:headEnd/>
              <a:tailEnd/>
            </a:ln>
          </p:spPr>
          <p:txBody>
            <a:bodyPr wrap="none" anchor="ctr"/>
            <a:lstStyle/>
            <a:p>
              <a:endParaRPr lang="en-US"/>
            </a:p>
          </p:txBody>
        </p:sp>
        <p:sp>
          <p:nvSpPr>
            <p:cNvPr id="12317" name="Oval 21"/>
            <p:cNvSpPr>
              <a:spLocks noChangeArrowheads="1"/>
            </p:cNvSpPr>
            <p:nvPr/>
          </p:nvSpPr>
          <p:spPr bwMode="auto">
            <a:xfrm>
              <a:off x="4245" y="3408"/>
              <a:ext cx="171" cy="56"/>
            </a:xfrm>
            <a:prstGeom prst="ellipse">
              <a:avLst/>
            </a:prstGeom>
            <a:gradFill rotWithShape="1">
              <a:gsLst>
                <a:gs pos="0">
                  <a:srgbClr val="C0C0C0"/>
                </a:gs>
                <a:gs pos="100000">
                  <a:srgbClr val="595959"/>
                </a:gs>
              </a:gsLst>
              <a:lin ang="5400000" scaled="1"/>
            </a:gradFill>
            <a:ln w="9525">
              <a:solidFill>
                <a:schemeClr val="tx1"/>
              </a:solidFill>
              <a:miter lim="800000"/>
              <a:headEnd/>
              <a:tailEnd/>
            </a:ln>
          </p:spPr>
          <p:txBody>
            <a:bodyPr wrap="none" anchor="ctr"/>
            <a:lstStyle/>
            <a:p>
              <a:endParaRPr lang="en-US"/>
            </a:p>
          </p:txBody>
        </p:sp>
        <p:sp>
          <p:nvSpPr>
            <p:cNvPr id="12318" name="Oval 22"/>
            <p:cNvSpPr>
              <a:spLocks noChangeArrowheads="1"/>
            </p:cNvSpPr>
            <p:nvPr/>
          </p:nvSpPr>
          <p:spPr bwMode="auto">
            <a:xfrm>
              <a:off x="1782" y="3411"/>
              <a:ext cx="144" cy="47"/>
            </a:xfrm>
            <a:prstGeom prst="ellipse">
              <a:avLst/>
            </a:prstGeom>
            <a:gradFill rotWithShape="1">
              <a:gsLst>
                <a:gs pos="0">
                  <a:srgbClr val="C0C0C0"/>
                </a:gs>
                <a:gs pos="100000">
                  <a:srgbClr val="595959"/>
                </a:gs>
              </a:gsLst>
              <a:lin ang="5400000" scaled="1"/>
            </a:gradFill>
            <a:ln w="9525">
              <a:solidFill>
                <a:schemeClr val="tx1"/>
              </a:solidFill>
              <a:miter lim="800000"/>
              <a:headEnd/>
              <a:tailEnd/>
            </a:ln>
          </p:spPr>
          <p:txBody>
            <a:bodyPr wrap="none" anchor="ctr"/>
            <a:lstStyle/>
            <a:p>
              <a:endParaRPr lang="en-US"/>
            </a:p>
          </p:txBody>
        </p:sp>
        <p:sp>
          <p:nvSpPr>
            <p:cNvPr id="12319" name="Oval 23"/>
            <p:cNvSpPr>
              <a:spLocks noChangeArrowheads="1"/>
            </p:cNvSpPr>
            <p:nvPr/>
          </p:nvSpPr>
          <p:spPr bwMode="auto">
            <a:xfrm>
              <a:off x="4026" y="3414"/>
              <a:ext cx="144" cy="47"/>
            </a:xfrm>
            <a:prstGeom prst="ellipse">
              <a:avLst/>
            </a:prstGeom>
            <a:gradFill rotWithShape="1">
              <a:gsLst>
                <a:gs pos="0">
                  <a:srgbClr val="C0C0C0"/>
                </a:gs>
                <a:gs pos="100000">
                  <a:srgbClr val="595959"/>
                </a:gs>
              </a:gsLst>
              <a:lin ang="5400000" scaled="1"/>
            </a:gradFill>
            <a:ln w="9525">
              <a:solidFill>
                <a:schemeClr val="tx1"/>
              </a:solidFill>
              <a:miter lim="800000"/>
              <a:headEnd/>
              <a:tailEnd/>
            </a:ln>
          </p:spPr>
          <p:txBody>
            <a:bodyPr wrap="none" anchor="ctr"/>
            <a:lstStyle/>
            <a:p>
              <a:endParaRPr lang="en-US"/>
            </a:p>
          </p:txBody>
        </p:sp>
        <p:sp>
          <p:nvSpPr>
            <p:cNvPr id="12320" name="AutoShape 24"/>
            <p:cNvSpPr>
              <a:spLocks noChangeArrowheads="1"/>
            </p:cNvSpPr>
            <p:nvPr/>
          </p:nvSpPr>
          <p:spPr bwMode="auto">
            <a:xfrm>
              <a:off x="1563" y="3234"/>
              <a:ext cx="81" cy="240"/>
            </a:xfrm>
            <a:prstGeom prst="can">
              <a:avLst>
                <a:gd name="adj" fmla="val 74074"/>
              </a:avLst>
            </a:prstGeom>
            <a:gradFill rotWithShape="1">
              <a:gsLst>
                <a:gs pos="0">
                  <a:srgbClr val="454545"/>
                </a:gs>
                <a:gs pos="50000">
                  <a:srgbClr val="969696"/>
                </a:gs>
                <a:gs pos="100000">
                  <a:srgbClr val="454545"/>
                </a:gs>
              </a:gsLst>
              <a:lin ang="0" scaled="1"/>
            </a:gradFill>
            <a:ln w="6350">
              <a:solidFill>
                <a:schemeClr val="tx1"/>
              </a:solidFill>
              <a:miter lim="800000"/>
              <a:headEnd/>
              <a:tailEnd/>
            </a:ln>
          </p:spPr>
          <p:txBody>
            <a:bodyPr wrap="none" anchor="ctr"/>
            <a:lstStyle/>
            <a:p>
              <a:endParaRPr lang="en-US"/>
            </a:p>
          </p:txBody>
        </p:sp>
        <p:sp>
          <p:nvSpPr>
            <p:cNvPr id="12321" name="AutoShape 25"/>
            <p:cNvSpPr>
              <a:spLocks noChangeArrowheads="1"/>
            </p:cNvSpPr>
            <p:nvPr/>
          </p:nvSpPr>
          <p:spPr bwMode="auto">
            <a:xfrm>
              <a:off x="4302" y="3228"/>
              <a:ext cx="81" cy="240"/>
            </a:xfrm>
            <a:prstGeom prst="can">
              <a:avLst>
                <a:gd name="adj" fmla="val 74074"/>
              </a:avLst>
            </a:prstGeom>
            <a:gradFill rotWithShape="1">
              <a:gsLst>
                <a:gs pos="0">
                  <a:srgbClr val="454545"/>
                </a:gs>
                <a:gs pos="50000">
                  <a:srgbClr val="969696"/>
                </a:gs>
                <a:gs pos="100000">
                  <a:srgbClr val="454545"/>
                </a:gs>
              </a:gsLst>
              <a:lin ang="0" scaled="1"/>
            </a:gradFill>
            <a:ln w="6350">
              <a:solidFill>
                <a:schemeClr val="tx1"/>
              </a:solidFill>
              <a:miter lim="800000"/>
              <a:headEnd/>
              <a:tailEnd/>
            </a:ln>
          </p:spPr>
          <p:txBody>
            <a:bodyPr wrap="none" anchor="ctr"/>
            <a:lstStyle/>
            <a:p>
              <a:endParaRPr lang="en-US"/>
            </a:p>
          </p:txBody>
        </p:sp>
        <p:sp>
          <p:nvSpPr>
            <p:cNvPr id="12322" name="AutoShape 26"/>
            <p:cNvSpPr>
              <a:spLocks noChangeArrowheads="1"/>
            </p:cNvSpPr>
            <p:nvPr/>
          </p:nvSpPr>
          <p:spPr bwMode="auto">
            <a:xfrm>
              <a:off x="1833" y="3222"/>
              <a:ext cx="42" cy="240"/>
            </a:xfrm>
            <a:prstGeom prst="can">
              <a:avLst>
                <a:gd name="adj" fmla="val 142857"/>
              </a:avLst>
            </a:prstGeom>
            <a:gradFill rotWithShape="1">
              <a:gsLst>
                <a:gs pos="0">
                  <a:srgbClr val="454545"/>
                </a:gs>
                <a:gs pos="50000">
                  <a:srgbClr val="969696"/>
                </a:gs>
                <a:gs pos="100000">
                  <a:srgbClr val="454545"/>
                </a:gs>
              </a:gsLst>
              <a:lin ang="0" scaled="1"/>
            </a:gradFill>
            <a:ln w="6350">
              <a:solidFill>
                <a:schemeClr val="tx1"/>
              </a:solidFill>
              <a:miter lim="800000"/>
              <a:headEnd/>
              <a:tailEnd/>
            </a:ln>
          </p:spPr>
          <p:txBody>
            <a:bodyPr wrap="none" anchor="ctr"/>
            <a:lstStyle/>
            <a:p>
              <a:endParaRPr lang="en-US"/>
            </a:p>
          </p:txBody>
        </p:sp>
        <p:sp>
          <p:nvSpPr>
            <p:cNvPr id="12323" name="AutoShape 27"/>
            <p:cNvSpPr>
              <a:spLocks noChangeArrowheads="1"/>
            </p:cNvSpPr>
            <p:nvPr/>
          </p:nvSpPr>
          <p:spPr bwMode="auto">
            <a:xfrm>
              <a:off x="4077" y="3219"/>
              <a:ext cx="42" cy="240"/>
            </a:xfrm>
            <a:prstGeom prst="can">
              <a:avLst>
                <a:gd name="adj" fmla="val 142857"/>
              </a:avLst>
            </a:prstGeom>
            <a:gradFill rotWithShape="1">
              <a:gsLst>
                <a:gs pos="0">
                  <a:srgbClr val="454545"/>
                </a:gs>
                <a:gs pos="50000">
                  <a:srgbClr val="969696"/>
                </a:gs>
                <a:gs pos="100000">
                  <a:srgbClr val="454545"/>
                </a:gs>
              </a:gsLst>
              <a:lin ang="0" scaled="1"/>
            </a:gradFill>
            <a:ln w="6350">
              <a:solidFill>
                <a:schemeClr val="tx1"/>
              </a:solidFill>
              <a:miter lim="800000"/>
              <a:headEnd/>
              <a:tailEnd/>
            </a:ln>
          </p:spPr>
          <p:txBody>
            <a:bodyPr wrap="none" anchor="ctr"/>
            <a:lstStyle/>
            <a:p>
              <a:endParaRPr lang="en-US"/>
            </a:p>
          </p:txBody>
        </p:sp>
        <p:sp>
          <p:nvSpPr>
            <p:cNvPr id="12324" name="Freeform 28"/>
            <p:cNvSpPr>
              <a:spLocks/>
            </p:cNvSpPr>
            <p:nvPr/>
          </p:nvSpPr>
          <p:spPr bwMode="auto">
            <a:xfrm>
              <a:off x="2738" y="3266"/>
              <a:ext cx="72" cy="268"/>
            </a:xfrm>
            <a:custGeom>
              <a:avLst/>
              <a:gdLst>
                <a:gd name="T0" fmla="*/ 55 w 72"/>
                <a:gd name="T1" fmla="*/ 117 h 268"/>
                <a:gd name="T2" fmla="*/ 0 w 72"/>
                <a:gd name="T3" fmla="*/ 268 h 268"/>
                <a:gd name="T4" fmla="*/ 24 w 72"/>
                <a:gd name="T5" fmla="*/ 96 h 268"/>
                <a:gd name="T6" fmla="*/ 58 w 72"/>
                <a:gd name="T7" fmla="*/ 0 h 268"/>
                <a:gd name="T8" fmla="*/ 72 w 72"/>
                <a:gd name="T9" fmla="*/ 1 h 268"/>
                <a:gd name="T10" fmla="*/ 55 w 72"/>
                <a:gd name="T11" fmla="*/ 117 h 268"/>
                <a:gd name="T12" fmla="*/ 0 60000 65536"/>
                <a:gd name="T13" fmla="*/ 0 60000 65536"/>
                <a:gd name="T14" fmla="*/ 0 60000 65536"/>
                <a:gd name="T15" fmla="*/ 0 60000 65536"/>
                <a:gd name="T16" fmla="*/ 0 60000 65536"/>
                <a:gd name="T17" fmla="*/ 0 60000 65536"/>
                <a:gd name="T18" fmla="*/ 0 w 72"/>
                <a:gd name="T19" fmla="*/ 0 h 268"/>
                <a:gd name="T20" fmla="*/ 72 w 72"/>
                <a:gd name="T21" fmla="*/ 268 h 268"/>
              </a:gdLst>
              <a:ahLst/>
              <a:cxnLst>
                <a:cxn ang="T12">
                  <a:pos x="T0" y="T1"/>
                </a:cxn>
                <a:cxn ang="T13">
                  <a:pos x="T2" y="T3"/>
                </a:cxn>
                <a:cxn ang="T14">
                  <a:pos x="T4" y="T5"/>
                </a:cxn>
                <a:cxn ang="T15">
                  <a:pos x="T6" y="T7"/>
                </a:cxn>
                <a:cxn ang="T16">
                  <a:pos x="T8" y="T9"/>
                </a:cxn>
                <a:cxn ang="T17">
                  <a:pos x="T10" y="T11"/>
                </a:cxn>
              </a:cxnLst>
              <a:rect l="T18" t="T19" r="T20" b="T21"/>
              <a:pathLst>
                <a:path w="72" h="268">
                  <a:moveTo>
                    <a:pt x="55" y="117"/>
                  </a:moveTo>
                  <a:lnTo>
                    <a:pt x="0" y="268"/>
                  </a:lnTo>
                  <a:lnTo>
                    <a:pt x="24" y="96"/>
                  </a:lnTo>
                  <a:lnTo>
                    <a:pt x="58" y="0"/>
                  </a:lnTo>
                  <a:lnTo>
                    <a:pt x="72" y="1"/>
                  </a:lnTo>
                  <a:lnTo>
                    <a:pt x="55" y="117"/>
                  </a:lnTo>
                  <a:close/>
                </a:path>
              </a:pathLst>
            </a:custGeom>
            <a:gradFill rotWithShape="1">
              <a:gsLst>
                <a:gs pos="0">
                  <a:srgbClr val="99CCFF"/>
                </a:gs>
                <a:gs pos="100000">
                  <a:srgbClr val="475E76"/>
                </a:gs>
              </a:gsLst>
              <a:lin ang="2700000" scaled="1"/>
            </a:gradFill>
            <a:ln w="6350" cap="flat" cmpd="sng">
              <a:solidFill>
                <a:schemeClr val="tx1"/>
              </a:solidFill>
              <a:prstDash val="solid"/>
              <a:miter lim="800000"/>
              <a:headEnd type="none" w="med" len="med"/>
              <a:tailEnd type="none" w="med" len="med"/>
            </a:ln>
          </p:spPr>
          <p:txBody>
            <a:bodyPr wrap="none"/>
            <a:lstStyle/>
            <a:p>
              <a:endParaRPr lang="en-US"/>
            </a:p>
          </p:txBody>
        </p:sp>
        <p:sp>
          <p:nvSpPr>
            <p:cNvPr id="12325" name="Freeform 29"/>
            <p:cNvSpPr>
              <a:spLocks/>
            </p:cNvSpPr>
            <p:nvPr/>
          </p:nvSpPr>
          <p:spPr bwMode="auto">
            <a:xfrm>
              <a:off x="3168" y="3264"/>
              <a:ext cx="77" cy="264"/>
            </a:xfrm>
            <a:custGeom>
              <a:avLst/>
              <a:gdLst>
                <a:gd name="T0" fmla="*/ 14 w 77"/>
                <a:gd name="T1" fmla="*/ 119 h 264"/>
                <a:gd name="T2" fmla="*/ 77 w 77"/>
                <a:gd name="T3" fmla="*/ 264 h 264"/>
                <a:gd name="T4" fmla="*/ 45 w 77"/>
                <a:gd name="T5" fmla="*/ 90 h 264"/>
                <a:gd name="T6" fmla="*/ 0 w 77"/>
                <a:gd name="T7" fmla="*/ 0 h 264"/>
                <a:gd name="T8" fmla="*/ 14 w 77"/>
                <a:gd name="T9" fmla="*/ 119 h 264"/>
                <a:gd name="T10" fmla="*/ 0 60000 65536"/>
                <a:gd name="T11" fmla="*/ 0 60000 65536"/>
                <a:gd name="T12" fmla="*/ 0 60000 65536"/>
                <a:gd name="T13" fmla="*/ 0 60000 65536"/>
                <a:gd name="T14" fmla="*/ 0 60000 65536"/>
                <a:gd name="T15" fmla="*/ 0 w 77"/>
                <a:gd name="T16" fmla="*/ 0 h 264"/>
                <a:gd name="T17" fmla="*/ 77 w 77"/>
                <a:gd name="T18" fmla="*/ 264 h 264"/>
              </a:gdLst>
              <a:ahLst/>
              <a:cxnLst>
                <a:cxn ang="T10">
                  <a:pos x="T0" y="T1"/>
                </a:cxn>
                <a:cxn ang="T11">
                  <a:pos x="T2" y="T3"/>
                </a:cxn>
                <a:cxn ang="T12">
                  <a:pos x="T4" y="T5"/>
                </a:cxn>
                <a:cxn ang="T13">
                  <a:pos x="T6" y="T7"/>
                </a:cxn>
                <a:cxn ang="T14">
                  <a:pos x="T8" y="T9"/>
                </a:cxn>
              </a:cxnLst>
              <a:rect l="T15" t="T16" r="T17" b="T18"/>
              <a:pathLst>
                <a:path w="77" h="264">
                  <a:moveTo>
                    <a:pt x="14" y="119"/>
                  </a:moveTo>
                  <a:lnTo>
                    <a:pt x="77" y="264"/>
                  </a:lnTo>
                  <a:lnTo>
                    <a:pt x="45" y="90"/>
                  </a:lnTo>
                  <a:lnTo>
                    <a:pt x="0" y="0"/>
                  </a:lnTo>
                  <a:lnTo>
                    <a:pt x="14" y="119"/>
                  </a:lnTo>
                  <a:close/>
                </a:path>
              </a:pathLst>
            </a:custGeom>
            <a:gradFill rotWithShape="1">
              <a:gsLst>
                <a:gs pos="0">
                  <a:srgbClr val="475E76"/>
                </a:gs>
                <a:gs pos="100000">
                  <a:srgbClr val="99CCFF"/>
                </a:gs>
              </a:gsLst>
              <a:lin ang="18900000" scaled="1"/>
            </a:gradFill>
            <a:ln w="9525" cap="flat" cmpd="sng">
              <a:solidFill>
                <a:schemeClr val="tx1"/>
              </a:solidFill>
              <a:prstDash val="solid"/>
              <a:miter lim="800000"/>
              <a:headEnd type="none" w="med" len="med"/>
              <a:tailEnd type="none" w="med" len="med"/>
            </a:ln>
          </p:spPr>
          <p:txBody>
            <a:bodyPr wrap="none"/>
            <a:lstStyle/>
            <a:p>
              <a:endParaRPr lang="en-US"/>
            </a:p>
          </p:txBody>
        </p:sp>
        <p:sp>
          <p:nvSpPr>
            <p:cNvPr id="12326" name="Rectangle 30"/>
            <p:cNvSpPr>
              <a:spLocks noChangeArrowheads="1"/>
            </p:cNvSpPr>
            <p:nvPr/>
          </p:nvSpPr>
          <p:spPr bwMode="auto">
            <a:xfrm>
              <a:off x="2837" y="3266"/>
              <a:ext cx="307" cy="81"/>
            </a:xfrm>
            <a:prstGeom prst="rect">
              <a:avLst/>
            </a:prstGeom>
            <a:gradFill rotWithShape="1">
              <a:gsLst>
                <a:gs pos="0">
                  <a:srgbClr val="3B3B3B"/>
                </a:gs>
                <a:gs pos="50000">
                  <a:srgbClr val="808080"/>
                </a:gs>
                <a:gs pos="100000">
                  <a:srgbClr val="3B3B3B"/>
                </a:gs>
              </a:gsLst>
              <a:lin ang="5400000" scaled="1"/>
            </a:gradFill>
            <a:ln w="9525">
              <a:solidFill>
                <a:schemeClr val="tx1"/>
              </a:solidFill>
              <a:miter lim="800000"/>
              <a:headEnd/>
              <a:tailEnd/>
            </a:ln>
          </p:spPr>
          <p:txBody>
            <a:bodyPr wrap="none" anchor="ctr"/>
            <a:lstStyle/>
            <a:p>
              <a:endParaRPr lang="en-US"/>
            </a:p>
          </p:txBody>
        </p:sp>
        <p:sp>
          <p:nvSpPr>
            <p:cNvPr id="12327" name="Freeform 31"/>
            <p:cNvSpPr>
              <a:spLocks/>
            </p:cNvSpPr>
            <p:nvPr/>
          </p:nvSpPr>
          <p:spPr bwMode="auto">
            <a:xfrm>
              <a:off x="2795" y="3264"/>
              <a:ext cx="382" cy="117"/>
            </a:xfrm>
            <a:custGeom>
              <a:avLst/>
              <a:gdLst>
                <a:gd name="T0" fmla="*/ 40 w 382"/>
                <a:gd name="T1" fmla="*/ 0 h 117"/>
                <a:gd name="T2" fmla="*/ 40 w 382"/>
                <a:gd name="T3" fmla="*/ 84 h 117"/>
                <a:gd name="T4" fmla="*/ 349 w 382"/>
                <a:gd name="T5" fmla="*/ 84 h 117"/>
                <a:gd name="T6" fmla="*/ 349 w 382"/>
                <a:gd name="T7" fmla="*/ 0 h 117"/>
                <a:gd name="T8" fmla="*/ 373 w 382"/>
                <a:gd name="T9" fmla="*/ 0 h 117"/>
                <a:gd name="T10" fmla="*/ 382 w 382"/>
                <a:gd name="T11" fmla="*/ 117 h 117"/>
                <a:gd name="T12" fmla="*/ 0 w 382"/>
                <a:gd name="T13" fmla="*/ 116 h 117"/>
                <a:gd name="T14" fmla="*/ 16 w 382"/>
                <a:gd name="T15" fmla="*/ 5 h 117"/>
                <a:gd name="T16" fmla="*/ 40 w 382"/>
                <a:gd name="T17" fmla="*/ 0 h 1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82"/>
                <a:gd name="T28" fmla="*/ 0 h 117"/>
                <a:gd name="T29" fmla="*/ 382 w 382"/>
                <a:gd name="T30" fmla="*/ 117 h 11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82" h="117">
                  <a:moveTo>
                    <a:pt x="40" y="0"/>
                  </a:moveTo>
                  <a:lnTo>
                    <a:pt x="40" y="84"/>
                  </a:lnTo>
                  <a:lnTo>
                    <a:pt x="349" y="84"/>
                  </a:lnTo>
                  <a:lnTo>
                    <a:pt x="349" y="0"/>
                  </a:lnTo>
                  <a:lnTo>
                    <a:pt x="373" y="0"/>
                  </a:lnTo>
                  <a:lnTo>
                    <a:pt x="382" y="117"/>
                  </a:lnTo>
                  <a:lnTo>
                    <a:pt x="0" y="116"/>
                  </a:lnTo>
                  <a:lnTo>
                    <a:pt x="16" y="5"/>
                  </a:lnTo>
                  <a:lnTo>
                    <a:pt x="40" y="0"/>
                  </a:lnTo>
                  <a:close/>
                </a:path>
              </a:pathLst>
            </a:custGeom>
            <a:gradFill rotWithShape="1">
              <a:gsLst>
                <a:gs pos="0">
                  <a:srgbClr val="475E76"/>
                </a:gs>
                <a:gs pos="100000">
                  <a:srgbClr val="99CCFF"/>
                </a:gs>
              </a:gsLst>
              <a:lin ang="5400000" scaled="1"/>
            </a:gradFill>
            <a:ln w="3175" cap="flat" cmpd="sng">
              <a:solidFill>
                <a:schemeClr val="tx1"/>
              </a:solidFill>
              <a:prstDash val="solid"/>
              <a:miter lim="800000"/>
              <a:headEnd type="none" w="med" len="med"/>
              <a:tailEnd type="none" w="med" len="med"/>
            </a:ln>
          </p:spPr>
          <p:txBody>
            <a:bodyPr wrap="none"/>
            <a:lstStyle/>
            <a:p>
              <a:endParaRPr lang="en-US"/>
            </a:p>
          </p:txBody>
        </p:sp>
        <p:sp>
          <p:nvSpPr>
            <p:cNvPr id="12328" name="Rectangle 32"/>
            <p:cNvSpPr>
              <a:spLocks noChangeArrowheads="1"/>
            </p:cNvSpPr>
            <p:nvPr/>
          </p:nvSpPr>
          <p:spPr bwMode="auto">
            <a:xfrm>
              <a:off x="4608" y="2847"/>
              <a:ext cx="63" cy="438"/>
            </a:xfrm>
            <a:prstGeom prst="rect">
              <a:avLst/>
            </a:prstGeom>
            <a:gradFill rotWithShape="1">
              <a:gsLst>
                <a:gs pos="0">
                  <a:srgbClr val="5E7676"/>
                </a:gs>
                <a:gs pos="50000">
                  <a:srgbClr val="CCFFFF"/>
                </a:gs>
                <a:gs pos="100000">
                  <a:srgbClr val="5E7676"/>
                </a:gs>
              </a:gsLst>
              <a:lin ang="2700000" scaled="1"/>
            </a:gradFill>
            <a:ln w="9525">
              <a:solidFill>
                <a:schemeClr val="tx1"/>
              </a:solidFill>
              <a:miter lim="800000"/>
              <a:headEnd/>
              <a:tailEnd/>
            </a:ln>
          </p:spPr>
          <p:txBody>
            <a:bodyPr wrap="none" anchor="ctr"/>
            <a:lstStyle/>
            <a:p>
              <a:endParaRPr lang="en-US"/>
            </a:p>
          </p:txBody>
        </p:sp>
        <p:sp>
          <p:nvSpPr>
            <p:cNvPr id="12329" name="Rectangle 33"/>
            <p:cNvSpPr>
              <a:spLocks noChangeArrowheads="1"/>
            </p:cNvSpPr>
            <p:nvPr/>
          </p:nvSpPr>
          <p:spPr bwMode="auto">
            <a:xfrm>
              <a:off x="1389" y="3102"/>
              <a:ext cx="3207" cy="126"/>
            </a:xfrm>
            <a:prstGeom prst="rect">
              <a:avLst/>
            </a:prstGeom>
            <a:noFill/>
            <a:ln w="9525">
              <a:solidFill>
                <a:schemeClr val="tx1"/>
              </a:solidFill>
              <a:miter lim="800000"/>
              <a:headEnd/>
              <a:tailEnd/>
            </a:ln>
          </p:spPr>
          <p:txBody>
            <a:bodyPr wrap="none" anchor="ctr"/>
            <a:lstStyle/>
            <a:p>
              <a:endParaRPr lang="en-US"/>
            </a:p>
          </p:txBody>
        </p:sp>
        <p:sp>
          <p:nvSpPr>
            <p:cNvPr id="12330" name="Line 34"/>
            <p:cNvSpPr>
              <a:spLocks noChangeShapeType="1"/>
            </p:cNvSpPr>
            <p:nvPr/>
          </p:nvSpPr>
          <p:spPr bwMode="auto">
            <a:xfrm>
              <a:off x="1482" y="3192"/>
              <a:ext cx="3033" cy="0"/>
            </a:xfrm>
            <a:prstGeom prst="line">
              <a:avLst/>
            </a:prstGeom>
            <a:noFill/>
            <a:ln w="9525">
              <a:solidFill>
                <a:schemeClr val="tx1"/>
              </a:solidFill>
              <a:miter lim="800000"/>
              <a:headEnd/>
              <a:tailEnd/>
            </a:ln>
          </p:spPr>
          <p:txBody>
            <a:bodyPr wrap="none"/>
            <a:lstStyle/>
            <a:p>
              <a:endParaRPr lang="en-US"/>
            </a:p>
          </p:txBody>
        </p:sp>
        <p:sp>
          <p:nvSpPr>
            <p:cNvPr id="12331" name="Line 35"/>
            <p:cNvSpPr>
              <a:spLocks noChangeShapeType="1"/>
            </p:cNvSpPr>
            <p:nvPr/>
          </p:nvSpPr>
          <p:spPr bwMode="auto">
            <a:xfrm flipV="1">
              <a:off x="1559" y="3168"/>
              <a:ext cx="0" cy="23"/>
            </a:xfrm>
            <a:prstGeom prst="line">
              <a:avLst/>
            </a:prstGeom>
            <a:noFill/>
            <a:ln w="9525">
              <a:solidFill>
                <a:schemeClr val="tx1"/>
              </a:solidFill>
              <a:miter lim="800000"/>
              <a:headEnd/>
              <a:tailEnd/>
            </a:ln>
          </p:spPr>
          <p:txBody>
            <a:bodyPr wrap="none"/>
            <a:lstStyle/>
            <a:p>
              <a:endParaRPr lang="en-US"/>
            </a:p>
          </p:txBody>
        </p:sp>
        <p:sp>
          <p:nvSpPr>
            <p:cNvPr id="12332" name="Line 36"/>
            <p:cNvSpPr>
              <a:spLocks noChangeShapeType="1"/>
            </p:cNvSpPr>
            <p:nvPr/>
          </p:nvSpPr>
          <p:spPr bwMode="auto">
            <a:xfrm flipV="1">
              <a:off x="1763" y="3165"/>
              <a:ext cx="0" cy="23"/>
            </a:xfrm>
            <a:prstGeom prst="line">
              <a:avLst/>
            </a:prstGeom>
            <a:noFill/>
            <a:ln w="9525">
              <a:solidFill>
                <a:schemeClr val="tx1"/>
              </a:solidFill>
              <a:miter lim="800000"/>
              <a:headEnd/>
              <a:tailEnd/>
            </a:ln>
          </p:spPr>
          <p:txBody>
            <a:bodyPr wrap="none"/>
            <a:lstStyle/>
            <a:p>
              <a:endParaRPr lang="en-US"/>
            </a:p>
          </p:txBody>
        </p:sp>
        <p:sp>
          <p:nvSpPr>
            <p:cNvPr id="12333" name="Line 37"/>
            <p:cNvSpPr>
              <a:spLocks noChangeShapeType="1"/>
            </p:cNvSpPr>
            <p:nvPr/>
          </p:nvSpPr>
          <p:spPr bwMode="auto">
            <a:xfrm flipV="1">
              <a:off x="1855" y="3167"/>
              <a:ext cx="0" cy="23"/>
            </a:xfrm>
            <a:prstGeom prst="line">
              <a:avLst/>
            </a:prstGeom>
            <a:noFill/>
            <a:ln w="9525">
              <a:solidFill>
                <a:schemeClr val="tx1"/>
              </a:solidFill>
              <a:miter lim="800000"/>
              <a:headEnd/>
              <a:tailEnd/>
            </a:ln>
          </p:spPr>
          <p:txBody>
            <a:bodyPr wrap="none"/>
            <a:lstStyle/>
            <a:p>
              <a:endParaRPr lang="en-US"/>
            </a:p>
          </p:txBody>
        </p:sp>
        <p:sp>
          <p:nvSpPr>
            <p:cNvPr id="12334" name="Line 38"/>
            <p:cNvSpPr>
              <a:spLocks noChangeShapeType="1"/>
            </p:cNvSpPr>
            <p:nvPr/>
          </p:nvSpPr>
          <p:spPr bwMode="auto">
            <a:xfrm flipV="1">
              <a:off x="1967" y="3167"/>
              <a:ext cx="0" cy="23"/>
            </a:xfrm>
            <a:prstGeom prst="line">
              <a:avLst/>
            </a:prstGeom>
            <a:noFill/>
            <a:ln w="9525">
              <a:solidFill>
                <a:schemeClr val="tx1"/>
              </a:solidFill>
              <a:miter lim="800000"/>
              <a:headEnd/>
              <a:tailEnd/>
            </a:ln>
          </p:spPr>
          <p:txBody>
            <a:bodyPr wrap="none"/>
            <a:lstStyle/>
            <a:p>
              <a:endParaRPr lang="en-US"/>
            </a:p>
          </p:txBody>
        </p:sp>
        <p:sp>
          <p:nvSpPr>
            <p:cNvPr id="12335" name="Line 39"/>
            <p:cNvSpPr>
              <a:spLocks noChangeShapeType="1"/>
            </p:cNvSpPr>
            <p:nvPr/>
          </p:nvSpPr>
          <p:spPr bwMode="auto">
            <a:xfrm flipV="1">
              <a:off x="2071" y="3168"/>
              <a:ext cx="0" cy="23"/>
            </a:xfrm>
            <a:prstGeom prst="line">
              <a:avLst/>
            </a:prstGeom>
            <a:noFill/>
            <a:ln w="9525">
              <a:solidFill>
                <a:schemeClr val="tx1"/>
              </a:solidFill>
              <a:miter lim="800000"/>
              <a:headEnd/>
              <a:tailEnd/>
            </a:ln>
          </p:spPr>
          <p:txBody>
            <a:bodyPr wrap="none"/>
            <a:lstStyle/>
            <a:p>
              <a:endParaRPr lang="en-US"/>
            </a:p>
          </p:txBody>
        </p:sp>
        <p:sp>
          <p:nvSpPr>
            <p:cNvPr id="12336" name="Line 40"/>
            <p:cNvSpPr>
              <a:spLocks noChangeShapeType="1"/>
            </p:cNvSpPr>
            <p:nvPr/>
          </p:nvSpPr>
          <p:spPr bwMode="auto">
            <a:xfrm flipV="1">
              <a:off x="2168" y="3166"/>
              <a:ext cx="0" cy="23"/>
            </a:xfrm>
            <a:prstGeom prst="line">
              <a:avLst/>
            </a:prstGeom>
            <a:noFill/>
            <a:ln w="9525">
              <a:solidFill>
                <a:schemeClr val="tx1"/>
              </a:solidFill>
              <a:miter lim="800000"/>
              <a:headEnd/>
              <a:tailEnd/>
            </a:ln>
          </p:spPr>
          <p:txBody>
            <a:bodyPr wrap="none"/>
            <a:lstStyle/>
            <a:p>
              <a:endParaRPr lang="en-US"/>
            </a:p>
          </p:txBody>
        </p:sp>
        <p:sp>
          <p:nvSpPr>
            <p:cNvPr id="12337" name="Line 41"/>
            <p:cNvSpPr>
              <a:spLocks noChangeShapeType="1"/>
            </p:cNvSpPr>
            <p:nvPr/>
          </p:nvSpPr>
          <p:spPr bwMode="auto">
            <a:xfrm flipV="1">
              <a:off x="2271" y="3167"/>
              <a:ext cx="0" cy="23"/>
            </a:xfrm>
            <a:prstGeom prst="line">
              <a:avLst/>
            </a:prstGeom>
            <a:noFill/>
            <a:ln w="9525">
              <a:solidFill>
                <a:schemeClr val="tx1"/>
              </a:solidFill>
              <a:miter lim="800000"/>
              <a:headEnd/>
              <a:tailEnd/>
            </a:ln>
          </p:spPr>
          <p:txBody>
            <a:bodyPr wrap="none"/>
            <a:lstStyle/>
            <a:p>
              <a:endParaRPr lang="en-US"/>
            </a:p>
          </p:txBody>
        </p:sp>
        <p:sp>
          <p:nvSpPr>
            <p:cNvPr id="12338" name="Line 42"/>
            <p:cNvSpPr>
              <a:spLocks noChangeShapeType="1"/>
            </p:cNvSpPr>
            <p:nvPr/>
          </p:nvSpPr>
          <p:spPr bwMode="auto">
            <a:xfrm flipV="1">
              <a:off x="2374" y="3168"/>
              <a:ext cx="0" cy="23"/>
            </a:xfrm>
            <a:prstGeom prst="line">
              <a:avLst/>
            </a:prstGeom>
            <a:noFill/>
            <a:ln w="9525">
              <a:solidFill>
                <a:schemeClr val="tx1"/>
              </a:solidFill>
              <a:miter lim="800000"/>
              <a:headEnd/>
              <a:tailEnd/>
            </a:ln>
          </p:spPr>
          <p:txBody>
            <a:bodyPr wrap="none"/>
            <a:lstStyle/>
            <a:p>
              <a:endParaRPr lang="en-US"/>
            </a:p>
          </p:txBody>
        </p:sp>
        <p:sp>
          <p:nvSpPr>
            <p:cNvPr id="12339" name="Line 43"/>
            <p:cNvSpPr>
              <a:spLocks noChangeShapeType="1"/>
            </p:cNvSpPr>
            <p:nvPr/>
          </p:nvSpPr>
          <p:spPr bwMode="auto">
            <a:xfrm flipV="1">
              <a:off x="2480" y="3168"/>
              <a:ext cx="0" cy="23"/>
            </a:xfrm>
            <a:prstGeom prst="line">
              <a:avLst/>
            </a:prstGeom>
            <a:noFill/>
            <a:ln w="9525">
              <a:solidFill>
                <a:schemeClr val="tx1"/>
              </a:solidFill>
              <a:miter lim="800000"/>
              <a:headEnd/>
              <a:tailEnd/>
            </a:ln>
          </p:spPr>
          <p:txBody>
            <a:bodyPr wrap="none"/>
            <a:lstStyle/>
            <a:p>
              <a:endParaRPr lang="en-US"/>
            </a:p>
          </p:txBody>
        </p:sp>
        <p:sp>
          <p:nvSpPr>
            <p:cNvPr id="12340" name="Line 44"/>
            <p:cNvSpPr>
              <a:spLocks noChangeShapeType="1"/>
            </p:cNvSpPr>
            <p:nvPr/>
          </p:nvSpPr>
          <p:spPr bwMode="auto">
            <a:xfrm flipV="1">
              <a:off x="2580" y="3168"/>
              <a:ext cx="0" cy="23"/>
            </a:xfrm>
            <a:prstGeom prst="line">
              <a:avLst/>
            </a:prstGeom>
            <a:noFill/>
            <a:ln w="9525">
              <a:solidFill>
                <a:schemeClr val="tx1"/>
              </a:solidFill>
              <a:miter lim="800000"/>
              <a:headEnd/>
              <a:tailEnd/>
            </a:ln>
          </p:spPr>
          <p:txBody>
            <a:bodyPr wrap="none"/>
            <a:lstStyle/>
            <a:p>
              <a:endParaRPr lang="en-US"/>
            </a:p>
          </p:txBody>
        </p:sp>
        <p:sp>
          <p:nvSpPr>
            <p:cNvPr id="12341" name="Line 45"/>
            <p:cNvSpPr>
              <a:spLocks noChangeShapeType="1"/>
            </p:cNvSpPr>
            <p:nvPr/>
          </p:nvSpPr>
          <p:spPr bwMode="auto">
            <a:xfrm flipV="1">
              <a:off x="2683" y="3167"/>
              <a:ext cx="0" cy="23"/>
            </a:xfrm>
            <a:prstGeom prst="line">
              <a:avLst/>
            </a:prstGeom>
            <a:noFill/>
            <a:ln w="9525">
              <a:solidFill>
                <a:schemeClr val="tx1"/>
              </a:solidFill>
              <a:miter lim="800000"/>
              <a:headEnd/>
              <a:tailEnd/>
            </a:ln>
          </p:spPr>
          <p:txBody>
            <a:bodyPr wrap="none"/>
            <a:lstStyle/>
            <a:p>
              <a:endParaRPr lang="en-US"/>
            </a:p>
          </p:txBody>
        </p:sp>
        <p:sp>
          <p:nvSpPr>
            <p:cNvPr id="12342" name="Line 46"/>
            <p:cNvSpPr>
              <a:spLocks noChangeShapeType="1"/>
            </p:cNvSpPr>
            <p:nvPr/>
          </p:nvSpPr>
          <p:spPr bwMode="auto">
            <a:xfrm flipV="1">
              <a:off x="1655" y="3264"/>
              <a:ext cx="0" cy="23"/>
            </a:xfrm>
            <a:prstGeom prst="line">
              <a:avLst/>
            </a:prstGeom>
            <a:noFill/>
            <a:ln w="9525">
              <a:solidFill>
                <a:schemeClr val="tx1"/>
              </a:solidFill>
              <a:miter lim="800000"/>
              <a:headEnd/>
              <a:tailEnd/>
            </a:ln>
          </p:spPr>
          <p:txBody>
            <a:bodyPr wrap="none"/>
            <a:lstStyle/>
            <a:p>
              <a:endParaRPr lang="en-US"/>
            </a:p>
          </p:txBody>
        </p:sp>
        <p:sp>
          <p:nvSpPr>
            <p:cNvPr id="12343" name="Line 47"/>
            <p:cNvSpPr>
              <a:spLocks noChangeShapeType="1"/>
            </p:cNvSpPr>
            <p:nvPr/>
          </p:nvSpPr>
          <p:spPr bwMode="auto">
            <a:xfrm flipV="1">
              <a:off x="2785" y="3168"/>
              <a:ext cx="0" cy="23"/>
            </a:xfrm>
            <a:prstGeom prst="line">
              <a:avLst/>
            </a:prstGeom>
            <a:noFill/>
            <a:ln w="9525">
              <a:solidFill>
                <a:schemeClr val="tx1"/>
              </a:solidFill>
              <a:miter lim="800000"/>
              <a:headEnd/>
              <a:tailEnd/>
            </a:ln>
          </p:spPr>
          <p:txBody>
            <a:bodyPr wrap="none"/>
            <a:lstStyle/>
            <a:p>
              <a:endParaRPr lang="en-US"/>
            </a:p>
          </p:txBody>
        </p:sp>
        <p:sp>
          <p:nvSpPr>
            <p:cNvPr id="12344" name="Line 48"/>
            <p:cNvSpPr>
              <a:spLocks noChangeShapeType="1"/>
            </p:cNvSpPr>
            <p:nvPr/>
          </p:nvSpPr>
          <p:spPr bwMode="auto">
            <a:xfrm flipV="1">
              <a:off x="2877" y="3170"/>
              <a:ext cx="0" cy="23"/>
            </a:xfrm>
            <a:prstGeom prst="line">
              <a:avLst/>
            </a:prstGeom>
            <a:noFill/>
            <a:ln w="9525">
              <a:solidFill>
                <a:schemeClr val="tx1"/>
              </a:solidFill>
              <a:miter lim="800000"/>
              <a:headEnd/>
              <a:tailEnd/>
            </a:ln>
          </p:spPr>
          <p:txBody>
            <a:bodyPr wrap="none"/>
            <a:lstStyle/>
            <a:p>
              <a:endParaRPr lang="en-US"/>
            </a:p>
          </p:txBody>
        </p:sp>
        <p:sp>
          <p:nvSpPr>
            <p:cNvPr id="12345" name="Line 49"/>
            <p:cNvSpPr>
              <a:spLocks noChangeShapeType="1"/>
            </p:cNvSpPr>
            <p:nvPr/>
          </p:nvSpPr>
          <p:spPr bwMode="auto">
            <a:xfrm flipV="1">
              <a:off x="2989" y="3170"/>
              <a:ext cx="0" cy="23"/>
            </a:xfrm>
            <a:prstGeom prst="line">
              <a:avLst/>
            </a:prstGeom>
            <a:noFill/>
            <a:ln w="9525">
              <a:solidFill>
                <a:schemeClr val="tx1"/>
              </a:solidFill>
              <a:miter lim="800000"/>
              <a:headEnd/>
              <a:tailEnd/>
            </a:ln>
          </p:spPr>
          <p:txBody>
            <a:bodyPr wrap="none"/>
            <a:lstStyle/>
            <a:p>
              <a:endParaRPr lang="en-US"/>
            </a:p>
          </p:txBody>
        </p:sp>
        <p:sp>
          <p:nvSpPr>
            <p:cNvPr id="12346" name="Line 50"/>
            <p:cNvSpPr>
              <a:spLocks noChangeShapeType="1"/>
            </p:cNvSpPr>
            <p:nvPr/>
          </p:nvSpPr>
          <p:spPr bwMode="auto">
            <a:xfrm flipV="1">
              <a:off x="3093" y="3171"/>
              <a:ext cx="0" cy="23"/>
            </a:xfrm>
            <a:prstGeom prst="line">
              <a:avLst/>
            </a:prstGeom>
            <a:noFill/>
            <a:ln w="9525">
              <a:solidFill>
                <a:schemeClr val="tx1"/>
              </a:solidFill>
              <a:miter lim="800000"/>
              <a:headEnd/>
              <a:tailEnd/>
            </a:ln>
          </p:spPr>
          <p:txBody>
            <a:bodyPr wrap="none"/>
            <a:lstStyle/>
            <a:p>
              <a:endParaRPr lang="en-US"/>
            </a:p>
          </p:txBody>
        </p:sp>
        <p:sp>
          <p:nvSpPr>
            <p:cNvPr id="12347" name="Line 51"/>
            <p:cNvSpPr>
              <a:spLocks noChangeShapeType="1"/>
            </p:cNvSpPr>
            <p:nvPr/>
          </p:nvSpPr>
          <p:spPr bwMode="auto">
            <a:xfrm flipV="1">
              <a:off x="3190" y="3169"/>
              <a:ext cx="0" cy="23"/>
            </a:xfrm>
            <a:prstGeom prst="line">
              <a:avLst/>
            </a:prstGeom>
            <a:noFill/>
            <a:ln w="9525">
              <a:solidFill>
                <a:schemeClr val="tx1"/>
              </a:solidFill>
              <a:miter lim="800000"/>
              <a:headEnd/>
              <a:tailEnd/>
            </a:ln>
          </p:spPr>
          <p:txBody>
            <a:bodyPr wrap="none"/>
            <a:lstStyle/>
            <a:p>
              <a:endParaRPr lang="en-US"/>
            </a:p>
          </p:txBody>
        </p:sp>
        <p:sp>
          <p:nvSpPr>
            <p:cNvPr id="12348" name="Line 52"/>
            <p:cNvSpPr>
              <a:spLocks noChangeShapeType="1"/>
            </p:cNvSpPr>
            <p:nvPr/>
          </p:nvSpPr>
          <p:spPr bwMode="auto">
            <a:xfrm flipV="1">
              <a:off x="3293" y="3170"/>
              <a:ext cx="0" cy="23"/>
            </a:xfrm>
            <a:prstGeom prst="line">
              <a:avLst/>
            </a:prstGeom>
            <a:noFill/>
            <a:ln w="9525">
              <a:solidFill>
                <a:schemeClr val="tx1"/>
              </a:solidFill>
              <a:miter lim="800000"/>
              <a:headEnd/>
              <a:tailEnd/>
            </a:ln>
          </p:spPr>
          <p:txBody>
            <a:bodyPr wrap="none"/>
            <a:lstStyle/>
            <a:p>
              <a:endParaRPr lang="en-US"/>
            </a:p>
          </p:txBody>
        </p:sp>
        <p:sp>
          <p:nvSpPr>
            <p:cNvPr id="12349" name="Line 53"/>
            <p:cNvSpPr>
              <a:spLocks noChangeShapeType="1"/>
            </p:cNvSpPr>
            <p:nvPr/>
          </p:nvSpPr>
          <p:spPr bwMode="auto">
            <a:xfrm flipV="1">
              <a:off x="3396" y="3171"/>
              <a:ext cx="0" cy="23"/>
            </a:xfrm>
            <a:prstGeom prst="line">
              <a:avLst/>
            </a:prstGeom>
            <a:noFill/>
            <a:ln w="9525">
              <a:solidFill>
                <a:schemeClr val="tx1"/>
              </a:solidFill>
              <a:miter lim="800000"/>
              <a:headEnd/>
              <a:tailEnd/>
            </a:ln>
          </p:spPr>
          <p:txBody>
            <a:bodyPr wrap="none"/>
            <a:lstStyle/>
            <a:p>
              <a:endParaRPr lang="en-US"/>
            </a:p>
          </p:txBody>
        </p:sp>
        <p:sp>
          <p:nvSpPr>
            <p:cNvPr id="12350" name="Line 54"/>
            <p:cNvSpPr>
              <a:spLocks noChangeShapeType="1"/>
            </p:cNvSpPr>
            <p:nvPr/>
          </p:nvSpPr>
          <p:spPr bwMode="auto">
            <a:xfrm flipV="1">
              <a:off x="3502" y="3171"/>
              <a:ext cx="0" cy="23"/>
            </a:xfrm>
            <a:prstGeom prst="line">
              <a:avLst/>
            </a:prstGeom>
            <a:noFill/>
            <a:ln w="9525">
              <a:solidFill>
                <a:schemeClr val="tx1"/>
              </a:solidFill>
              <a:miter lim="800000"/>
              <a:headEnd/>
              <a:tailEnd/>
            </a:ln>
          </p:spPr>
          <p:txBody>
            <a:bodyPr wrap="none"/>
            <a:lstStyle/>
            <a:p>
              <a:endParaRPr lang="en-US"/>
            </a:p>
          </p:txBody>
        </p:sp>
        <p:sp>
          <p:nvSpPr>
            <p:cNvPr id="12351" name="Line 55"/>
            <p:cNvSpPr>
              <a:spLocks noChangeShapeType="1"/>
            </p:cNvSpPr>
            <p:nvPr/>
          </p:nvSpPr>
          <p:spPr bwMode="auto">
            <a:xfrm flipV="1">
              <a:off x="3602" y="3171"/>
              <a:ext cx="0" cy="23"/>
            </a:xfrm>
            <a:prstGeom prst="line">
              <a:avLst/>
            </a:prstGeom>
            <a:noFill/>
            <a:ln w="9525">
              <a:solidFill>
                <a:schemeClr val="tx1"/>
              </a:solidFill>
              <a:miter lim="800000"/>
              <a:headEnd/>
              <a:tailEnd/>
            </a:ln>
          </p:spPr>
          <p:txBody>
            <a:bodyPr wrap="none"/>
            <a:lstStyle/>
            <a:p>
              <a:endParaRPr lang="en-US"/>
            </a:p>
          </p:txBody>
        </p:sp>
        <p:sp>
          <p:nvSpPr>
            <p:cNvPr id="12352" name="Line 56"/>
            <p:cNvSpPr>
              <a:spLocks noChangeShapeType="1"/>
            </p:cNvSpPr>
            <p:nvPr/>
          </p:nvSpPr>
          <p:spPr bwMode="auto">
            <a:xfrm flipV="1">
              <a:off x="3705" y="3170"/>
              <a:ext cx="0" cy="23"/>
            </a:xfrm>
            <a:prstGeom prst="line">
              <a:avLst/>
            </a:prstGeom>
            <a:noFill/>
            <a:ln w="9525">
              <a:solidFill>
                <a:schemeClr val="tx1"/>
              </a:solidFill>
              <a:miter lim="800000"/>
              <a:headEnd/>
              <a:tailEnd/>
            </a:ln>
          </p:spPr>
          <p:txBody>
            <a:bodyPr wrap="none"/>
            <a:lstStyle/>
            <a:p>
              <a:endParaRPr lang="en-US"/>
            </a:p>
          </p:txBody>
        </p:sp>
        <p:sp>
          <p:nvSpPr>
            <p:cNvPr id="12353" name="Line 57"/>
            <p:cNvSpPr>
              <a:spLocks noChangeShapeType="1"/>
            </p:cNvSpPr>
            <p:nvPr/>
          </p:nvSpPr>
          <p:spPr bwMode="auto">
            <a:xfrm flipV="1">
              <a:off x="3807" y="3168"/>
              <a:ext cx="0" cy="23"/>
            </a:xfrm>
            <a:prstGeom prst="line">
              <a:avLst/>
            </a:prstGeom>
            <a:noFill/>
            <a:ln w="9525">
              <a:solidFill>
                <a:schemeClr val="tx1"/>
              </a:solidFill>
              <a:miter lim="800000"/>
              <a:headEnd/>
              <a:tailEnd/>
            </a:ln>
          </p:spPr>
          <p:txBody>
            <a:bodyPr wrap="none"/>
            <a:lstStyle/>
            <a:p>
              <a:endParaRPr lang="en-US"/>
            </a:p>
          </p:txBody>
        </p:sp>
        <p:sp>
          <p:nvSpPr>
            <p:cNvPr id="12354" name="Line 58"/>
            <p:cNvSpPr>
              <a:spLocks noChangeShapeType="1"/>
            </p:cNvSpPr>
            <p:nvPr/>
          </p:nvSpPr>
          <p:spPr bwMode="auto">
            <a:xfrm flipV="1">
              <a:off x="3899" y="3170"/>
              <a:ext cx="0" cy="23"/>
            </a:xfrm>
            <a:prstGeom prst="line">
              <a:avLst/>
            </a:prstGeom>
            <a:noFill/>
            <a:ln w="9525">
              <a:solidFill>
                <a:schemeClr val="tx1"/>
              </a:solidFill>
              <a:miter lim="800000"/>
              <a:headEnd/>
              <a:tailEnd/>
            </a:ln>
          </p:spPr>
          <p:txBody>
            <a:bodyPr wrap="none"/>
            <a:lstStyle/>
            <a:p>
              <a:endParaRPr lang="en-US"/>
            </a:p>
          </p:txBody>
        </p:sp>
        <p:sp>
          <p:nvSpPr>
            <p:cNvPr id="12355" name="Line 59"/>
            <p:cNvSpPr>
              <a:spLocks noChangeShapeType="1"/>
            </p:cNvSpPr>
            <p:nvPr/>
          </p:nvSpPr>
          <p:spPr bwMode="auto">
            <a:xfrm flipV="1">
              <a:off x="4011" y="3170"/>
              <a:ext cx="0" cy="23"/>
            </a:xfrm>
            <a:prstGeom prst="line">
              <a:avLst/>
            </a:prstGeom>
            <a:noFill/>
            <a:ln w="9525">
              <a:solidFill>
                <a:schemeClr val="tx1"/>
              </a:solidFill>
              <a:miter lim="800000"/>
              <a:headEnd/>
              <a:tailEnd/>
            </a:ln>
          </p:spPr>
          <p:txBody>
            <a:bodyPr wrap="none"/>
            <a:lstStyle/>
            <a:p>
              <a:endParaRPr lang="en-US"/>
            </a:p>
          </p:txBody>
        </p:sp>
        <p:sp>
          <p:nvSpPr>
            <p:cNvPr id="12356" name="Line 60"/>
            <p:cNvSpPr>
              <a:spLocks noChangeShapeType="1"/>
            </p:cNvSpPr>
            <p:nvPr/>
          </p:nvSpPr>
          <p:spPr bwMode="auto">
            <a:xfrm flipV="1">
              <a:off x="4115" y="3171"/>
              <a:ext cx="0" cy="23"/>
            </a:xfrm>
            <a:prstGeom prst="line">
              <a:avLst/>
            </a:prstGeom>
            <a:noFill/>
            <a:ln w="9525">
              <a:solidFill>
                <a:schemeClr val="tx1"/>
              </a:solidFill>
              <a:miter lim="800000"/>
              <a:headEnd/>
              <a:tailEnd/>
            </a:ln>
          </p:spPr>
          <p:txBody>
            <a:bodyPr wrap="none"/>
            <a:lstStyle/>
            <a:p>
              <a:endParaRPr lang="en-US"/>
            </a:p>
          </p:txBody>
        </p:sp>
        <p:sp>
          <p:nvSpPr>
            <p:cNvPr id="12357" name="Line 61"/>
            <p:cNvSpPr>
              <a:spLocks noChangeShapeType="1"/>
            </p:cNvSpPr>
            <p:nvPr/>
          </p:nvSpPr>
          <p:spPr bwMode="auto">
            <a:xfrm flipV="1">
              <a:off x="4212" y="3169"/>
              <a:ext cx="0" cy="23"/>
            </a:xfrm>
            <a:prstGeom prst="line">
              <a:avLst/>
            </a:prstGeom>
            <a:noFill/>
            <a:ln w="9525">
              <a:solidFill>
                <a:schemeClr val="tx1"/>
              </a:solidFill>
              <a:miter lim="800000"/>
              <a:headEnd/>
              <a:tailEnd/>
            </a:ln>
          </p:spPr>
          <p:txBody>
            <a:bodyPr wrap="none"/>
            <a:lstStyle/>
            <a:p>
              <a:endParaRPr lang="en-US"/>
            </a:p>
          </p:txBody>
        </p:sp>
        <p:sp>
          <p:nvSpPr>
            <p:cNvPr id="12358" name="Line 62"/>
            <p:cNvSpPr>
              <a:spLocks noChangeShapeType="1"/>
            </p:cNvSpPr>
            <p:nvPr/>
          </p:nvSpPr>
          <p:spPr bwMode="auto">
            <a:xfrm flipV="1">
              <a:off x="4315" y="3170"/>
              <a:ext cx="0" cy="23"/>
            </a:xfrm>
            <a:prstGeom prst="line">
              <a:avLst/>
            </a:prstGeom>
            <a:noFill/>
            <a:ln w="9525">
              <a:solidFill>
                <a:schemeClr val="tx1"/>
              </a:solidFill>
              <a:miter lim="800000"/>
              <a:headEnd/>
              <a:tailEnd/>
            </a:ln>
          </p:spPr>
          <p:txBody>
            <a:bodyPr wrap="none"/>
            <a:lstStyle/>
            <a:p>
              <a:endParaRPr lang="en-US"/>
            </a:p>
          </p:txBody>
        </p:sp>
        <p:sp>
          <p:nvSpPr>
            <p:cNvPr id="12359" name="Line 63"/>
            <p:cNvSpPr>
              <a:spLocks noChangeShapeType="1"/>
            </p:cNvSpPr>
            <p:nvPr/>
          </p:nvSpPr>
          <p:spPr bwMode="auto">
            <a:xfrm flipV="1">
              <a:off x="4418" y="3171"/>
              <a:ext cx="0" cy="23"/>
            </a:xfrm>
            <a:prstGeom prst="line">
              <a:avLst/>
            </a:prstGeom>
            <a:noFill/>
            <a:ln w="9525">
              <a:solidFill>
                <a:schemeClr val="tx1"/>
              </a:solidFill>
              <a:miter lim="800000"/>
              <a:headEnd/>
              <a:tailEnd/>
            </a:ln>
          </p:spPr>
          <p:txBody>
            <a:bodyPr wrap="none"/>
            <a:lstStyle/>
            <a:p>
              <a:endParaRPr lang="en-US"/>
            </a:p>
          </p:txBody>
        </p:sp>
        <p:sp>
          <p:nvSpPr>
            <p:cNvPr id="12360" name="Line 64"/>
            <p:cNvSpPr>
              <a:spLocks noChangeShapeType="1"/>
            </p:cNvSpPr>
            <p:nvPr/>
          </p:nvSpPr>
          <p:spPr bwMode="auto">
            <a:xfrm flipV="1">
              <a:off x="2786" y="2942"/>
              <a:ext cx="0" cy="23"/>
            </a:xfrm>
            <a:prstGeom prst="line">
              <a:avLst/>
            </a:prstGeom>
            <a:noFill/>
            <a:ln w="9525">
              <a:solidFill>
                <a:schemeClr val="tx1"/>
              </a:solidFill>
              <a:miter lim="800000"/>
              <a:headEnd/>
              <a:tailEnd/>
            </a:ln>
          </p:spPr>
          <p:txBody>
            <a:bodyPr wrap="none"/>
            <a:lstStyle/>
            <a:p>
              <a:endParaRPr lang="en-US"/>
            </a:p>
          </p:txBody>
        </p:sp>
        <p:sp>
          <p:nvSpPr>
            <p:cNvPr id="12361" name="Line 65"/>
            <p:cNvSpPr>
              <a:spLocks noChangeShapeType="1"/>
            </p:cNvSpPr>
            <p:nvPr/>
          </p:nvSpPr>
          <p:spPr bwMode="auto">
            <a:xfrm flipV="1">
              <a:off x="2878" y="2944"/>
              <a:ext cx="0" cy="23"/>
            </a:xfrm>
            <a:prstGeom prst="line">
              <a:avLst/>
            </a:prstGeom>
            <a:noFill/>
            <a:ln w="9525">
              <a:solidFill>
                <a:schemeClr val="tx1"/>
              </a:solidFill>
              <a:miter lim="800000"/>
              <a:headEnd/>
              <a:tailEnd/>
            </a:ln>
          </p:spPr>
          <p:txBody>
            <a:bodyPr wrap="none"/>
            <a:lstStyle/>
            <a:p>
              <a:endParaRPr lang="en-US"/>
            </a:p>
          </p:txBody>
        </p:sp>
        <p:sp>
          <p:nvSpPr>
            <p:cNvPr id="12362" name="Line 66"/>
            <p:cNvSpPr>
              <a:spLocks noChangeShapeType="1"/>
            </p:cNvSpPr>
            <p:nvPr/>
          </p:nvSpPr>
          <p:spPr bwMode="auto">
            <a:xfrm flipV="1">
              <a:off x="2990" y="2944"/>
              <a:ext cx="0" cy="23"/>
            </a:xfrm>
            <a:prstGeom prst="line">
              <a:avLst/>
            </a:prstGeom>
            <a:noFill/>
            <a:ln w="9525">
              <a:solidFill>
                <a:schemeClr val="tx1"/>
              </a:solidFill>
              <a:miter lim="800000"/>
              <a:headEnd/>
              <a:tailEnd/>
            </a:ln>
          </p:spPr>
          <p:txBody>
            <a:bodyPr wrap="none"/>
            <a:lstStyle/>
            <a:p>
              <a:endParaRPr lang="en-US"/>
            </a:p>
          </p:txBody>
        </p:sp>
        <p:sp>
          <p:nvSpPr>
            <p:cNvPr id="12363" name="Line 67"/>
            <p:cNvSpPr>
              <a:spLocks noChangeShapeType="1"/>
            </p:cNvSpPr>
            <p:nvPr/>
          </p:nvSpPr>
          <p:spPr bwMode="auto">
            <a:xfrm flipV="1">
              <a:off x="3094" y="2945"/>
              <a:ext cx="0" cy="23"/>
            </a:xfrm>
            <a:prstGeom prst="line">
              <a:avLst/>
            </a:prstGeom>
            <a:noFill/>
            <a:ln w="9525">
              <a:solidFill>
                <a:schemeClr val="tx1"/>
              </a:solidFill>
              <a:miter lim="800000"/>
              <a:headEnd/>
              <a:tailEnd/>
            </a:ln>
          </p:spPr>
          <p:txBody>
            <a:bodyPr wrap="none"/>
            <a:lstStyle/>
            <a:p>
              <a:endParaRPr lang="en-US"/>
            </a:p>
          </p:txBody>
        </p:sp>
        <p:sp>
          <p:nvSpPr>
            <p:cNvPr id="12364" name="Line 68"/>
            <p:cNvSpPr>
              <a:spLocks noChangeShapeType="1"/>
            </p:cNvSpPr>
            <p:nvPr/>
          </p:nvSpPr>
          <p:spPr bwMode="auto">
            <a:xfrm flipV="1">
              <a:off x="3191" y="2943"/>
              <a:ext cx="0" cy="23"/>
            </a:xfrm>
            <a:prstGeom prst="line">
              <a:avLst/>
            </a:prstGeom>
            <a:noFill/>
            <a:ln w="9525">
              <a:solidFill>
                <a:schemeClr val="tx1"/>
              </a:solidFill>
              <a:miter lim="800000"/>
              <a:headEnd/>
              <a:tailEnd/>
            </a:ln>
          </p:spPr>
          <p:txBody>
            <a:bodyPr wrap="none"/>
            <a:lstStyle/>
            <a:p>
              <a:endParaRPr lang="en-US"/>
            </a:p>
          </p:txBody>
        </p:sp>
        <p:sp>
          <p:nvSpPr>
            <p:cNvPr id="12365" name="Line 69"/>
            <p:cNvSpPr>
              <a:spLocks noChangeShapeType="1"/>
            </p:cNvSpPr>
            <p:nvPr/>
          </p:nvSpPr>
          <p:spPr bwMode="auto">
            <a:xfrm flipV="1">
              <a:off x="3294" y="2944"/>
              <a:ext cx="0" cy="23"/>
            </a:xfrm>
            <a:prstGeom prst="line">
              <a:avLst/>
            </a:prstGeom>
            <a:noFill/>
            <a:ln w="9525">
              <a:solidFill>
                <a:schemeClr val="tx1"/>
              </a:solidFill>
              <a:miter lim="800000"/>
              <a:headEnd/>
              <a:tailEnd/>
            </a:ln>
          </p:spPr>
          <p:txBody>
            <a:bodyPr wrap="none"/>
            <a:lstStyle/>
            <a:p>
              <a:endParaRPr lang="en-US"/>
            </a:p>
          </p:txBody>
        </p:sp>
        <p:sp>
          <p:nvSpPr>
            <p:cNvPr id="12366" name="Line 70"/>
            <p:cNvSpPr>
              <a:spLocks noChangeShapeType="1"/>
            </p:cNvSpPr>
            <p:nvPr/>
          </p:nvSpPr>
          <p:spPr bwMode="auto">
            <a:xfrm flipV="1">
              <a:off x="3397" y="2945"/>
              <a:ext cx="0" cy="23"/>
            </a:xfrm>
            <a:prstGeom prst="line">
              <a:avLst/>
            </a:prstGeom>
            <a:noFill/>
            <a:ln w="9525">
              <a:solidFill>
                <a:schemeClr val="tx1"/>
              </a:solidFill>
              <a:miter lim="800000"/>
              <a:headEnd/>
              <a:tailEnd/>
            </a:ln>
          </p:spPr>
          <p:txBody>
            <a:bodyPr wrap="none"/>
            <a:lstStyle/>
            <a:p>
              <a:endParaRPr lang="en-US"/>
            </a:p>
          </p:txBody>
        </p:sp>
        <p:sp>
          <p:nvSpPr>
            <p:cNvPr id="12367" name="Line 71"/>
            <p:cNvSpPr>
              <a:spLocks noChangeShapeType="1"/>
            </p:cNvSpPr>
            <p:nvPr/>
          </p:nvSpPr>
          <p:spPr bwMode="auto">
            <a:xfrm flipV="1">
              <a:off x="3503" y="2945"/>
              <a:ext cx="0" cy="23"/>
            </a:xfrm>
            <a:prstGeom prst="line">
              <a:avLst/>
            </a:prstGeom>
            <a:noFill/>
            <a:ln w="9525">
              <a:solidFill>
                <a:schemeClr val="tx1"/>
              </a:solidFill>
              <a:miter lim="800000"/>
              <a:headEnd/>
              <a:tailEnd/>
            </a:ln>
          </p:spPr>
          <p:txBody>
            <a:bodyPr wrap="none"/>
            <a:lstStyle/>
            <a:p>
              <a:endParaRPr lang="en-US"/>
            </a:p>
          </p:txBody>
        </p:sp>
        <p:sp>
          <p:nvSpPr>
            <p:cNvPr id="12368" name="Line 72"/>
            <p:cNvSpPr>
              <a:spLocks noChangeShapeType="1"/>
            </p:cNvSpPr>
            <p:nvPr/>
          </p:nvSpPr>
          <p:spPr bwMode="auto">
            <a:xfrm flipV="1">
              <a:off x="3603" y="2945"/>
              <a:ext cx="0" cy="23"/>
            </a:xfrm>
            <a:prstGeom prst="line">
              <a:avLst/>
            </a:prstGeom>
            <a:noFill/>
            <a:ln w="9525">
              <a:solidFill>
                <a:schemeClr val="tx1"/>
              </a:solidFill>
              <a:miter lim="800000"/>
              <a:headEnd/>
              <a:tailEnd/>
            </a:ln>
          </p:spPr>
          <p:txBody>
            <a:bodyPr wrap="none"/>
            <a:lstStyle/>
            <a:p>
              <a:endParaRPr lang="en-US"/>
            </a:p>
          </p:txBody>
        </p:sp>
        <p:sp>
          <p:nvSpPr>
            <p:cNvPr id="12369" name="Line 73"/>
            <p:cNvSpPr>
              <a:spLocks noChangeShapeType="1"/>
            </p:cNvSpPr>
            <p:nvPr/>
          </p:nvSpPr>
          <p:spPr bwMode="auto">
            <a:xfrm flipV="1">
              <a:off x="3706" y="2944"/>
              <a:ext cx="0" cy="23"/>
            </a:xfrm>
            <a:prstGeom prst="line">
              <a:avLst/>
            </a:prstGeom>
            <a:noFill/>
            <a:ln w="9525">
              <a:solidFill>
                <a:schemeClr val="tx1"/>
              </a:solidFill>
              <a:miter lim="800000"/>
              <a:headEnd/>
              <a:tailEnd/>
            </a:ln>
          </p:spPr>
          <p:txBody>
            <a:bodyPr wrap="none"/>
            <a:lstStyle/>
            <a:p>
              <a:endParaRPr lang="en-US"/>
            </a:p>
          </p:txBody>
        </p:sp>
        <p:sp>
          <p:nvSpPr>
            <p:cNvPr id="12370" name="Line 74"/>
            <p:cNvSpPr>
              <a:spLocks noChangeShapeType="1"/>
            </p:cNvSpPr>
            <p:nvPr/>
          </p:nvSpPr>
          <p:spPr bwMode="auto">
            <a:xfrm flipV="1">
              <a:off x="1764" y="2940"/>
              <a:ext cx="0" cy="23"/>
            </a:xfrm>
            <a:prstGeom prst="line">
              <a:avLst/>
            </a:prstGeom>
            <a:noFill/>
            <a:ln w="9525">
              <a:solidFill>
                <a:schemeClr val="tx1"/>
              </a:solidFill>
              <a:miter lim="800000"/>
              <a:headEnd/>
              <a:tailEnd/>
            </a:ln>
          </p:spPr>
          <p:txBody>
            <a:bodyPr wrap="none"/>
            <a:lstStyle/>
            <a:p>
              <a:endParaRPr lang="en-US"/>
            </a:p>
          </p:txBody>
        </p:sp>
        <p:sp>
          <p:nvSpPr>
            <p:cNvPr id="12371" name="Line 75"/>
            <p:cNvSpPr>
              <a:spLocks noChangeShapeType="1"/>
            </p:cNvSpPr>
            <p:nvPr/>
          </p:nvSpPr>
          <p:spPr bwMode="auto">
            <a:xfrm flipV="1">
              <a:off x="1856" y="2942"/>
              <a:ext cx="0" cy="23"/>
            </a:xfrm>
            <a:prstGeom prst="line">
              <a:avLst/>
            </a:prstGeom>
            <a:noFill/>
            <a:ln w="9525">
              <a:solidFill>
                <a:schemeClr val="tx1"/>
              </a:solidFill>
              <a:miter lim="800000"/>
              <a:headEnd/>
              <a:tailEnd/>
            </a:ln>
          </p:spPr>
          <p:txBody>
            <a:bodyPr wrap="none"/>
            <a:lstStyle/>
            <a:p>
              <a:endParaRPr lang="en-US"/>
            </a:p>
          </p:txBody>
        </p:sp>
        <p:sp>
          <p:nvSpPr>
            <p:cNvPr id="12372" name="Line 76"/>
            <p:cNvSpPr>
              <a:spLocks noChangeShapeType="1"/>
            </p:cNvSpPr>
            <p:nvPr/>
          </p:nvSpPr>
          <p:spPr bwMode="auto">
            <a:xfrm flipV="1">
              <a:off x="1968" y="2942"/>
              <a:ext cx="0" cy="23"/>
            </a:xfrm>
            <a:prstGeom prst="line">
              <a:avLst/>
            </a:prstGeom>
            <a:noFill/>
            <a:ln w="9525">
              <a:solidFill>
                <a:schemeClr val="tx1"/>
              </a:solidFill>
              <a:miter lim="800000"/>
              <a:headEnd/>
              <a:tailEnd/>
            </a:ln>
          </p:spPr>
          <p:txBody>
            <a:bodyPr wrap="none"/>
            <a:lstStyle/>
            <a:p>
              <a:endParaRPr lang="en-US"/>
            </a:p>
          </p:txBody>
        </p:sp>
        <p:sp>
          <p:nvSpPr>
            <p:cNvPr id="12373" name="Line 77"/>
            <p:cNvSpPr>
              <a:spLocks noChangeShapeType="1"/>
            </p:cNvSpPr>
            <p:nvPr/>
          </p:nvSpPr>
          <p:spPr bwMode="auto">
            <a:xfrm flipV="1">
              <a:off x="2072" y="2943"/>
              <a:ext cx="0" cy="23"/>
            </a:xfrm>
            <a:prstGeom prst="line">
              <a:avLst/>
            </a:prstGeom>
            <a:noFill/>
            <a:ln w="9525">
              <a:solidFill>
                <a:schemeClr val="tx1"/>
              </a:solidFill>
              <a:miter lim="800000"/>
              <a:headEnd/>
              <a:tailEnd/>
            </a:ln>
          </p:spPr>
          <p:txBody>
            <a:bodyPr wrap="none"/>
            <a:lstStyle/>
            <a:p>
              <a:endParaRPr lang="en-US"/>
            </a:p>
          </p:txBody>
        </p:sp>
        <p:sp>
          <p:nvSpPr>
            <p:cNvPr id="12374" name="Line 78"/>
            <p:cNvSpPr>
              <a:spLocks noChangeShapeType="1"/>
            </p:cNvSpPr>
            <p:nvPr/>
          </p:nvSpPr>
          <p:spPr bwMode="auto">
            <a:xfrm flipV="1">
              <a:off x="2169" y="2941"/>
              <a:ext cx="0" cy="23"/>
            </a:xfrm>
            <a:prstGeom prst="line">
              <a:avLst/>
            </a:prstGeom>
            <a:noFill/>
            <a:ln w="9525">
              <a:solidFill>
                <a:schemeClr val="tx1"/>
              </a:solidFill>
              <a:miter lim="800000"/>
              <a:headEnd/>
              <a:tailEnd/>
            </a:ln>
          </p:spPr>
          <p:txBody>
            <a:bodyPr wrap="none"/>
            <a:lstStyle/>
            <a:p>
              <a:endParaRPr lang="en-US"/>
            </a:p>
          </p:txBody>
        </p:sp>
        <p:sp>
          <p:nvSpPr>
            <p:cNvPr id="12375" name="Line 79"/>
            <p:cNvSpPr>
              <a:spLocks noChangeShapeType="1"/>
            </p:cNvSpPr>
            <p:nvPr/>
          </p:nvSpPr>
          <p:spPr bwMode="auto">
            <a:xfrm flipV="1">
              <a:off x="2272" y="2942"/>
              <a:ext cx="0" cy="23"/>
            </a:xfrm>
            <a:prstGeom prst="line">
              <a:avLst/>
            </a:prstGeom>
            <a:noFill/>
            <a:ln w="9525">
              <a:solidFill>
                <a:schemeClr val="tx1"/>
              </a:solidFill>
              <a:miter lim="800000"/>
              <a:headEnd/>
              <a:tailEnd/>
            </a:ln>
          </p:spPr>
          <p:txBody>
            <a:bodyPr wrap="none"/>
            <a:lstStyle/>
            <a:p>
              <a:endParaRPr lang="en-US"/>
            </a:p>
          </p:txBody>
        </p:sp>
        <p:sp>
          <p:nvSpPr>
            <p:cNvPr id="12376" name="Line 80"/>
            <p:cNvSpPr>
              <a:spLocks noChangeShapeType="1"/>
            </p:cNvSpPr>
            <p:nvPr/>
          </p:nvSpPr>
          <p:spPr bwMode="auto">
            <a:xfrm flipV="1">
              <a:off x="2375" y="2943"/>
              <a:ext cx="0" cy="23"/>
            </a:xfrm>
            <a:prstGeom prst="line">
              <a:avLst/>
            </a:prstGeom>
            <a:noFill/>
            <a:ln w="9525">
              <a:solidFill>
                <a:schemeClr val="tx1"/>
              </a:solidFill>
              <a:miter lim="800000"/>
              <a:headEnd/>
              <a:tailEnd/>
            </a:ln>
          </p:spPr>
          <p:txBody>
            <a:bodyPr wrap="none"/>
            <a:lstStyle/>
            <a:p>
              <a:endParaRPr lang="en-US"/>
            </a:p>
          </p:txBody>
        </p:sp>
        <p:sp>
          <p:nvSpPr>
            <p:cNvPr id="12377" name="Line 81"/>
            <p:cNvSpPr>
              <a:spLocks noChangeShapeType="1"/>
            </p:cNvSpPr>
            <p:nvPr/>
          </p:nvSpPr>
          <p:spPr bwMode="auto">
            <a:xfrm flipV="1">
              <a:off x="2481" y="2943"/>
              <a:ext cx="0" cy="23"/>
            </a:xfrm>
            <a:prstGeom prst="line">
              <a:avLst/>
            </a:prstGeom>
            <a:noFill/>
            <a:ln w="9525">
              <a:solidFill>
                <a:schemeClr val="tx1"/>
              </a:solidFill>
              <a:miter lim="800000"/>
              <a:headEnd/>
              <a:tailEnd/>
            </a:ln>
          </p:spPr>
          <p:txBody>
            <a:bodyPr wrap="none"/>
            <a:lstStyle/>
            <a:p>
              <a:endParaRPr lang="en-US"/>
            </a:p>
          </p:txBody>
        </p:sp>
        <p:sp>
          <p:nvSpPr>
            <p:cNvPr id="12378" name="Line 82"/>
            <p:cNvSpPr>
              <a:spLocks noChangeShapeType="1"/>
            </p:cNvSpPr>
            <p:nvPr/>
          </p:nvSpPr>
          <p:spPr bwMode="auto">
            <a:xfrm flipV="1">
              <a:off x="2581" y="2943"/>
              <a:ext cx="0" cy="23"/>
            </a:xfrm>
            <a:prstGeom prst="line">
              <a:avLst/>
            </a:prstGeom>
            <a:noFill/>
            <a:ln w="9525">
              <a:solidFill>
                <a:schemeClr val="tx1"/>
              </a:solidFill>
              <a:miter lim="800000"/>
              <a:headEnd/>
              <a:tailEnd/>
            </a:ln>
          </p:spPr>
          <p:txBody>
            <a:bodyPr wrap="none"/>
            <a:lstStyle/>
            <a:p>
              <a:endParaRPr lang="en-US"/>
            </a:p>
          </p:txBody>
        </p:sp>
        <p:sp>
          <p:nvSpPr>
            <p:cNvPr id="12379" name="Line 83"/>
            <p:cNvSpPr>
              <a:spLocks noChangeShapeType="1"/>
            </p:cNvSpPr>
            <p:nvPr/>
          </p:nvSpPr>
          <p:spPr bwMode="auto">
            <a:xfrm flipV="1">
              <a:off x="2684" y="2942"/>
              <a:ext cx="0" cy="23"/>
            </a:xfrm>
            <a:prstGeom prst="line">
              <a:avLst/>
            </a:prstGeom>
            <a:noFill/>
            <a:ln w="9525">
              <a:solidFill>
                <a:schemeClr val="tx1"/>
              </a:solidFill>
              <a:miter lim="800000"/>
              <a:headEnd/>
              <a:tailEnd/>
            </a:ln>
          </p:spPr>
          <p:txBody>
            <a:bodyPr wrap="none"/>
            <a:lstStyle/>
            <a:p>
              <a:endParaRPr lang="en-US"/>
            </a:p>
          </p:txBody>
        </p:sp>
        <p:sp>
          <p:nvSpPr>
            <p:cNvPr id="12380" name="Rectangle 84"/>
            <p:cNvSpPr>
              <a:spLocks noChangeArrowheads="1"/>
            </p:cNvSpPr>
            <p:nvPr/>
          </p:nvSpPr>
          <p:spPr bwMode="auto">
            <a:xfrm>
              <a:off x="1388" y="2911"/>
              <a:ext cx="3219" cy="91"/>
            </a:xfrm>
            <a:prstGeom prst="rect">
              <a:avLst/>
            </a:prstGeom>
            <a:noFill/>
            <a:ln w="9525">
              <a:solidFill>
                <a:schemeClr val="tx1"/>
              </a:solidFill>
              <a:miter lim="800000"/>
              <a:headEnd/>
              <a:tailEnd/>
            </a:ln>
          </p:spPr>
          <p:txBody>
            <a:bodyPr wrap="none" anchor="ctr"/>
            <a:lstStyle/>
            <a:p>
              <a:endParaRPr lang="en-US"/>
            </a:p>
          </p:txBody>
        </p:sp>
        <p:sp>
          <p:nvSpPr>
            <p:cNvPr id="12381" name="Freeform 85"/>
            <p:cNvSpPr>
              <a:spLocks/>
            </p:cNvSpPr>
            <p:nvPr/>
          </p:nvSpPr>
          <p:spPr bwMode="auto">
            <a:xfrm>
              <a:off x="2444" y="2757"/>
              <a:ext cx="412" cy="117"/>
            </a:xfrm>
            <a:custGeom>
              <a:avLst/>
              <a:gdLst>
                <a:gd name="T0" fmla="*/ 64 w 412"/>
                <a:gd name="T1" fmla="*/ 0 h 117"/>
                <a:gd name="T2" fmla="*/ 412 w 412"/>
                <a:gd name="T3" fmla="*/ 0 h 117"/>
                <a:gd name="T4" fmla="*/ 397 w 412"/>
                <a:gd name="T5" fmla="*/ 117 h 117"/>
                <a:gd name="T6" fmla="*/ 0 w 412"/>
                <a:gd name="T7" fmla="*/ 116 h 117"/>
                <a:gd name="T8" fmla="*/ 64 w 412"/>
                <a:gd name="T9" fmla="*/ 0 h 117"/>
                <a:gd name="T10" fmla="*/ 0 60000 65536"/>
                <a:gd name="T11" fmla="*/ 0 60000 65536"/>
                <a:gd name="T12" fmla="*/ 0 60000 65536"/>
                <a:gd name="T13" fmla="*/ 0 60000 65536"/>
                <a:gd name="T14" fmla="*/ 0 60000 65536"/>
                <a:gd name="T15" fmla="*/ 0 w 412"/>
                <a:gd name="T16" fmla="*/ 0 h 117"/>
                <a:gd name="T17" fmla="*/ 412 w 412"/>
                <a:gd name="T18" fmla="*/ 117 h 117"/>
              </a:gdLst>
              <a:ahLst/>
              <a:cxnLst>
                <a:cxn ang="T10">
                  <a:pos x="T0" y="T1"/>
                </a:cxn>
                <a:cxn ang="T11">
                  <a:pos x="T2" y="T3"/>
                </a:cxn>
                <a:cxn ang="T12">
                  <a:pos x="T4" y="T5"/>
                </a:cxn>
                <a:cxn ang="T13">
                  <a:pos x="T6" y="T7"/>
                </a:cxn>
                <a:cxn ang="T14">
                  <a:pos x="T8" y="T9"/>
                </a:cxn>
              </a:cxnLst>
              <a:rect l="T15" t="T16" r="T17" b="T18"/>
              <a:pathLst>
                <a:path w="412" h="117">
                  <a:moveTo>
                    <a:pt x="64" y="0"/>
                  </a:moveTo>
                  <a:lnTo>
                    <a:pt x="412" y="0"/>
                  </a:lnTo>
                  <a:lnTo>
                    <a:pt x="397" y="117"/>
                  </a:lnTo>
                  <a:lnTo>
                    <a:pt x="0" y="116"/>
                  </a:lnTo>
                  <a:lnTo>
                    <a:pt x="64" y="0"/>
                  </a:lnTo>
                  <a:close/>
                </a:path>
              </a:pathLst>
            </a:custGeom>
            <a:solidFill>
              <a:srgbClr val="333333"/>
            </a:solidFill>
            <a:ln w="9525" cap="flat" cmpd="sng">
              <a:solidFill>
                <a:schemeClr val="tx1"/>
              </a:solidFill>
              <a:prstDash val="solid"/>
              <a:miter lim="800000"/>
              <a:headEnd type="none" w="med" len="med"/>
              <a:tailEnd type="none" w="med" len="med"/>
            </a:ln>
          </p:spPr>
          <p:txBody>
            <a:bodyPr wrap="none"/>
            <a:lstStyle/>
            <a:p>
              <a:endParaRPr lang="en-US"/>
            </a:p>
          </p:txBody>
        </p:sp>
        <p:sp>
          <p:nvSpPr>
            <p:cNvPr id="12382" name="Freeform 86"/>
            <p:cNvSpPr>
              <a:spLocks/>
            </p:cNvSpPr>
            <p:nvPr/>
          </p:nvSpPr>
          <p:spPr bwMode="auto">
            <a:xfrm>
              <a:off x="2507" y="2759"/>
              <a:ext cx="2" cy="114"/>
            </a:xfrm>
            <a:custGeom>
              <a:avLst/>
              <a:gdLst>
                <a:gd name="T0" fmla="*/ 0 w 2"/>
                <a:gd name="T1" fmla="*/ 0 h 114"/>
                <a:gd name="T2" fmla="*/ 2 w 2"/>
                <a:gd name="T3" fmla="*/ 114 h 114"/>
                <a:gd name="T4" fmla="*/ 0 60000 65536"/>
                <a:gd name="T5" fmla="*/ 0 60000 65536"/>
                <a:gd name="T6" fmla="*/ 0 w 2"/>
                <a:gd name="T7" fmla="*/ 0 h 114"/>
                <a:gd name="T8" fmla="*/ 2 w 2"/>
                <a:gd name="T9" fmla="*/ 114 h 114"/>
              </a:gdLst>
              <a:ahLst/>
              <a:cxnLst>
                <a:cxn ang="T4">
                  <a:pos x="T0" y="T1"/>
                </a:cxn>
                <a:cxn ang="T5">
                  <a:pos x="T2" y="T3"/>
                </a:cxn>
              </a:cxnLst>
              <a:rect l="T6" t="T7" r="T8" b="T9"/>
              <a:pathLst>
                <a:path w="2" h="114">
                  <a:moveTo>
                    <a:pt x="0" y="0"/>
                  </a:moveTo>
                  <a:lnTo>
                    <a:pt x="2" y="114"/>
                  </a:lnTo>
                </a:path>
              </a:pathLst>
            </a:custGeom>
            <a:noFill/>
            <a:ln w="9525" cap="flat" cmpd="sng">
              <a:solidFill>
                <a:schemeClr val="tx1"/>
              </a:solidFill>
              <a:prstDash val="solid"/>
              <a:miter lim="800000"/>
              <a:headEnd type="none" w="med" len="med"/>
              <a:tailEnd type="none" w="med" len="med"/>
            </a:ln>
          </p:spPr>
          <p:txBody>
            <a:bodyPr wrap="none"/>
            <a:lstStyle/>
            <a:p>
              <a:endParaRPr lang="en-US"/>
            </a:p>
          </p:txBody>
        </p:sp>
        <p:sp>
          <p:nvSpPr>
            <p:cNvPr id="12383" name="Freeform 87"/>
            <p:cNvSpPr>
              <a:spLocks/>
            </p:cNvSpPr>
            <p:nvPr/>
          </p:nvSpPr>
          <p:spPr bwMode="auto">
            <a:xfrm>
              <a:off x="3460" y="2766"/>
              <a:ext cx="2" cy="114"/>
            </a:xfrm>
            <a:custGeom>
              <a:avLst/>
              <a:gdLst>
                <a:gd name="T0" fmla="*/ 0 w 2"/>
                <a:gd name="T1" fmla="*/ 0 h 114"/>
                <a:gd name="T2" fmla="*/ 2 w 2"/>
                <a:gd name="T3" fmla="*/ 114 h 114"/>
                <a:gd name="T4" fmla="*/ 0 60000 65536"/>
                <a:gd name="T5" fmla="*/ 0 60000 65536"/>
                <a:gd name="T6" fmla="*/ 0 w 2"/>
                <a:gd name="T7" fmla="*/ 0 h 114"/>
                <a:gd name="T8" fmla="*/ 2 w 2"/>
                <a:gd name="T9" fmla="*/ 114 h 114"/>
              </a:gdLst>
              <a:ahLst/>
              <a:cxnLst>
                <a:cxn ang="T4">
                  <a:pos x="T0" y="T1"/>
                </a:cxn>
                <a:cxn ang="T5">
                  <a:pos x="T2" y="T3"/>
                </a:cxn>
              </a:cxnLst>
              <a:rect l="T6" t="T7" r="T8" b="T9"/>
              <a:pathLst>
                <a:path w="2" h="114">
                  <a:moveTo>
                    <a:pt x="0" y="0"/>
                  </a:moveTo>
                  <a:lnTo>
                    <a:pt x="2" y="114"/>
                  </a:lnTo>
                </a:path>
              </a:pathLst>
            </a:custGeom>
            <a:noFill/>
            <a:ln w="9525" cap="flat" cmpd="sng">
              <a:solidFill>
                <a:schemeClr val="tx1"/>
              </a:solidFill>
              <a:prstDash val="solid"/>
              <a:miter lim="800000"/>
              <a:headEnd type="none" w="med" len="med"/>
              <a:tailEnd type="none" w="med" len="med"/>
            </a:ln>
          </p:spPr>
          <p:txBody>
            <a:bodyPr wrap="none"/>
            <a:lstStyle/>
            <a:p>
              <a:endParaRPr lang="en-US"/>
            </a:p>
          </p:txBody>
        </p:sp>
        <p:sp>
          <p:nvSpPr>
            <p:cNvPr id="12384" name="Freeform 88"/>
            <p:cNvSpPr>
              <a:spLocks/>
            </p:cNvSpPr>
            <p:nvPr/>
          </p:nvSpPr>
          <p:spPr bwMode="auto">
            <a:xfrm>
              <a:off x="3695" y="2760"/>
              <a:ext cx="844" cy="114"/>
            </a:xfrm>
            <a:custGeom>
              <a:avLst/>
              <a:gdLst>
                <a:gd name="T0" fmla="*/ 0 w 844"/>
                <a:gd name="T1" fmla="*/ 0 h 114"/>
                <a:gd name="T2" fmla="*/ 111 w 844"/>
                <a:gd name="T3" fmla="*/ 114 h 114"/>
                <a:gd name="T4" fmla="*/ 844 w 844"/>
                <a:gd name="T5" fmla="*/ 114 h 114"/>
                <a:gd name="T6" fmla="*/ 666 w 844"/>
                <a:gd name="T7" fmla="*/ 0 h 114"/>
                <a:gd name="T8" fmla="*/ 0 w 844"/>
                <a:gd name="T9" fmla="*/ 0 h 114"/>
                <a:gd name="T10" fmla="*/ 0 60000 65536"/>
                <a:gd name="T11" fmla="*/ 0 60000 65536"/>
                <a:gd name="T12" fmla="*/ 0 60000 65536"/>
                <a:gd name="T13" fmla="*/ 0 60000 65536"/>
                <a:gd name="T14" fmla="*/ 0 60000 65536"/>
                <a:gd name="T15" fmla="*/ 0 w 844"/>
                <a:gd name="T16" fmla="*/ 0 h 114"/>
                <a:gd name="T17" fmla="*/ 844 w 844"/>
                <a:gd name="T18" fmla="*/ 114 h 114"/>
              </a:gdLst>
              <a:ahLst/>
              <a:cxnLst>
                <a:cxn ang="T10">
                  <a:pos x="T0" y="T1"/>
                </a:cxn>
                <a:cxn ang="T11">
                  <a:pos x="T2" y="T3"/>
                </a:cxn>
                <a:cxn ang="T12">
                  <a:pos x="T4" y="T5"/>
                </a:cxn>
                <a:cxn ang="T13">
                  <a:pos x="T6" y="T7"/>
                </a:cxn>
                <a:cxn ang="T14">
                  <a:pos x="T8" y="T9"/>
                </a:cxn>
              </a:cxnLst>
              <a:rect l="T15" t="T16" r="T17" b="T18"/>
              <a:pathLst>
                <a:path w="844" h="114">
                  <a:moveTo>
                    <a:pt x="0" y="0"/>
                  </a:moveTo>
                  <a:lnTo>
                    <a:pt x="111" y="114"/>
                  </a:lnTo>
                  <a:lnTo>
                    <a:pt x="844" y="114"/>
                  </a:lnTo>
                  <a:lnTo>
                    <a:pt x="666" y="0"/>
                  </a:lnTo>
                  <a:lnTo>
                    <a:pt x="0" y="0"/>
                  </a:lnTo>
                  <a:close/>
                </a:path>
              </a:pathLst>
            </a:custGeom>
            <a:solidFill>
              <a:srgbClr val="333333"/>
            </a:solidFill>
            <a:ln w="9525" cap="flat" cmpd="sng">
              <a:solidFill>
                <a:schemeClr val="tx1"/>
              </a:solidFill>
              <a:prstDash val="solid"/>
              <a:miter lim="800000"/>
              <a:headEnd type="none" w="med" len="med"/>
              <a:tailEnd type="none" w="med" len="med"/>
            </a:ln>
          </p:spPr>
          <p:txBody>
            <a:bodyPr wrap="none"/>
            <a:lstStyle/>
            <a:p>
              <a:endParaRPr lang="en-US"/>
            </a:p>
          </p:txBody>
        </p:sp>
        <p:sp>
          <p:nvSpPr>
            <p:cNvPr id="12385" name="Rectangle 89"/>
            <p:cNvSpPr>
              <a:spLocks noChangeArrowheads="1"/>
            </p:cNvSpPr>
            <p:nvPr/>
          </p:nvSpPr>
          <p:spPr bwMode="auto">
            <a:xfrm>
              <a:off x="1323" y="2841"/>
              <a:ext cx="63" cy="438"/>
            </a:xfrm>
            <a:prstGeom prst="rect">
              <a:avLst/>
            </a:prstGeom>
            <a:gradFill rotWithShape="1">
              <a:gsLst>
                <a:gs pos="0">
                  <a:srgbClr val="5E7676"/>
                </a:gs>
                <a:gs pos="50000">
                  <a:srgbClr val="CCFFFF"/>
                </a:gs>
                <a:gs pos="100000">
                  <a:srgbClr val="5E7676"/>
                </a:gs>
              </a:gsLst>
              <a:lin ang="2700000" scaled="1"/>
            </a:gradFill>
            <a:ln w="9525">
              <a:solidFill>
                <a:schemeClr val="tx1"/>
              </a:solidFill>
              <a:miter lim="800000"/>
              <a:headEnd/>
              <a:tailEnd/>
            </a:ln>
          </p:spPr>
          <p:txBody>
            <a:bodyPr wrap="none" anchor="ctr"/>
            <a:lstStyle/>
            <a:p>
              <a:endParaRPr lang="en-US"/>
            </a:p>
          </p:txBody>
        </p:sp>
        <p:sp>
          <p:nvSpPr>
            <p:cNvPr id="12386" name="Freeform 90"/>
            <p:cNvSpPr>
              <a:spLocks/>
            </p:cNvSpPr>
            <p:nvPr/>
          </p:nvSpPr>
          <p:spPr bwMode="auto">
            <a:xfrm>
              <a:off x="1442" y="2761"/>
              <a:ext cx="844" cy="114"/>
            </a:xfrm>
            <a:custGeom>
              <a:avLst/>
              <a:gdLst>
                <a:gd name="T0" fmla="*/ 844 w 844"/>
                <a:gd name="T1" fmla="*/ 0 h 114"/>
                <a:gd name="T2" fmla="*/ 733 w 844"/>
                <a:gd name="T3" fmla="*/ 114 h 114"/>
                <a:gd name="T4" fmla="*/ 0 w 844"/>
                <a:gd name="T5" fmla="*/ 114 h 114"/>
                <a:gd name="T6" fmla="*/ 202 w 844"/>
                <a:gd name="T7" fmla="*/ 4 h 114"/>
                <a:gd name="T8" fmla="*/ 844 w 844"/>
                <a:gd name="T9" fmla="*/ 0 h 114"/>
                <a:gd name="T10" fmla="*/ 0 60000 65536"/>
                <a:gd name="T11" fmla="*/ 0 60000 65536"/>
                <a:gd name="T12" fmla="*/ 0 60000 65536"/>
                <a:gd name="T13" fmla="*/ 0 60000 65536"/>
                <a:gd name="T14" fmla="*/ 0 60000 65536"/>
                <a:gd name="T15" fmla="*/ 0 w 844"/>
                <a:gd name="T16" fmla="*/ 0 h 114"/>
                <a:gd name="T17" fmla="*/ 844 w 844"/>
                <a:gd name="T18" fmla="*/ 114 h 114"/>
              </a:gdLst>
              <a:ahLst/>
              <a:cxnLst>
                <a:cxn ang="T10">
                  <a:pos x="T0" y="T1"/>
                </a:cxn>
                <a:cxn ang="T11">
                  <a:pos x="T2" y="T3"/>
                </a:cxn>
                <a:cxn ang="T12">
                  <a:pos x="T4" y="T5"/>
                </a:cxn>
                <a:cxn ang="T13">
                  <a:pos x="T6" y="T7"/>
                </a:cxn>
                <a:cxn ang="T14">
                  <a:pos x="T8" y="T9"/>
                </a:cxn>
              </a:cxnLst>
              <a:rect l="T15" t="T16" r="T17" b="T18"/>
              <a:pathLst>
                <a:path w="844" h="114">
                  <a:moveTo>
                    <a:pt x="844" y="0"/>
                  </a:moveTo>
                  <a:lnTo>
                    <a:pt x="733" y="114"/>
                  </a:lnTo>
                  <a:lnTo>
                    <a:pt x="0" y="114"/>
                  </a:lnTo>
                  <a:lnTo>
                    <a:pt x="202" y="4"/>
                  </a:lnTo>
                  <a:lnTo>
                    <a:pt x="844" y="0"/>
                  </a:lnTo>
                  <a:close/>
                </a:path>
              </a:pathLst>
            </a:custGeom>
            <a:gradFill rotWithShape="1">
              <a:gsLst>
                <a:gs pos="0">
                  <a:srgbClr val="181818"/>
                </a:gs>
                <a:gs pos="100000">
                  <a:srgbClr val="333333"/>
                </a:gs>
              </a:gsLst>
              <a:lin ang="5400000" scaled="1"/>
            </a:gradFill>
            <a:ln w="9525" cap="flat" cmpd="sng">
              <a:solidFill>
                <a:schemeClr val="tx1"/>
              </a:solidFill>
              <a:prstDash val="solid"/>
              <a:miter lim="800000"/>
              <a:headEnd type="none" w="med" len="med"/>
              <a:tailEnd type="none" w="med" len="med"/>
            </a:ln>
          </p:spPr>
          <p:txBody>
            <a:bodyPr wrap="none"/>
            <a:lstStyle/>
            <a:p>
              <a:endParaRPr lang="en-US"/>
            </a:p>
          </p:txBody>
        </p:sp>
        <p:sp>
          <p:nvSpPr>
            <p:cNvPr id="12387" name="Line 91"/>
            <p:cNvSpPr>
              <a:spLocks noChangeShapeType="1"/>
            </p:cNvSpPr>
            <p:nvPr/>
          </p:nvSpPr>
          <p:spPr bwMode="auto">
            <a:xfrm flipV="1">
              <a:off x="1565" y="2939"/>
              <a:ext cx="0" cy="23"/>
            </a:xfrm>
            <a:prstGeom prst="line">
              <a:avLst/>
            </a:prstGeom>
            <a:noFill/>
            <a:ln w="9525">
              <a:solidFill>
                <a:schemeClr val="tx1"/>
              </a:solidFill>
              <a:miter lim="800000"/>
              <a:headEnd/>
              <a:tailEnd/>
            </a:ln>
          </p:spPr>
          <p:txBody>
            <a:bodyPr wrap="none"/>
            <a:lstStyle/>
            <a:p>
              <a:endParaRPr lang="en-US"/>
            </a:p>
          </p:txBody>
        </p:sp>
        <p:sp>
          <p:nvSpPr>
            <p:cNvPr id="12388" name="Line 92"/>
            <p:cNvSpPr>
              <a:spLocks noChangeShapeType="1"/>
            </p:cNvSpPr>
            <p:nvPr/>
          </p:nvSpPr>
          <p:spPr bwMode="auto">
            <a:xfrm flipV="1">
              <a:off x="1657" y="2941"/>
              <a:ext cx="0" cy="23"/>
            </a:xfrm>
            <a:prstGeom prst="line">
              <a:avLst/>
            </a:prstGeom>
            <a:noFill/>
            <a:ln w="9525">
              <a:solidFill>
                <a:schemeClr val="tx1"/>
              </a:solidFill>
              <a:miter lim="800000"/>
              <a:headEnd/>
              <a:tailEnd/>
            </a:ln>
          </p:spPr>
          <p:txBody>
            <a:bodyPr wrap="none"/>
            <a:lstStyle/>
            <a:p>
              <a:endParaRPr lang="en-US"/>
            </a:p>
          </p:txBody>
        </p:sp>
        <p:sp>
          <p:nvSpPr>
            <p:cNvPr id="12389" name="Line 93"/>
            <p:cNvSpPr>
              <a:spLocks noChangeShapeType="1"/>
            </p:cNvSpPr>
            <p:nvPr/>
          </p:nvSpPr>
          <p:spPr bwMode="auto">
            <a:xfrm>
              <a:off x="1440" y="2970"/>
              <a:ext cx="2633" cy="0"/>
            </a:xfrm>
            <a:prstGeom prst="line">
              <a:avLst/>
            </a:prstGeom>
            <a:noFill/>
            <a:ln w="9525">
              <a:solidFill>
                <a:schemeClr val="tx1"/>
              </a:solidFill>
              <a:miter lim="800000"/>
              <a:headEnd/>
              <a:tailEnd/>
            </a:ln>
          </p:spPr>
          <p:txBody>
            <a:bodyPr wrap="none"/>
            <a:lstStyle/>
            <a:p>
              <a:endParaRPr lang="en-US"/>
            </a:p>
          </p:txBody>
        </p:sp>
        <p:sp>
          <p:nvSpPr>
            <p:cNvPr id="12390" name="Line 94"/>
            <p:cNvSpPr>
              <a:spLocks noChangeShapeType="1"/>
            </p:cNvSpPr>
            <p:nvPr/>
          </p:nvSpPr>
          <p:spPr bwMode="auto">
            <a:xfrm flipV="1">
              <a:off x="3808" y="2945"/>
              <a:ext cx="0" cy="23"/>
            </a:xfrm>
            <a:prstGeom prst="line">
              <a:avLst/>
            </a:prstGeom>
            <a:noFill/>
            <a:ln w="9525">
              <a:solidFill>
                <a:schemeClr val="tx1"/>
              </a:solidFill>
              <a:miter lim="800000"/>
              <a:headEnd/>
              <a:tailEnd/>
            </a:ln>
          </p:spPr>
          <p:txBody>
            <a:bodyPr wrap="none"/>
            <a:lstStyle/>
            <a:p>
              <a:endParaRPr lang="en-US"/>
            </a:p>
          </p:txBody>
        </p:sp>
        <p:sp>
          <p:nvSpPr>
            <p:cNvPr id="12391" name="Line 95"/>
            <p:cNvSpPr>
              <a:spLocks noChangeShapeType="1"/>
            </p:cNvSpPr>
            <p:nvPr/>
          </p:nvSpPr>
          <p:spPr bwMode="auto">
            <a:xfrm flipV="1">
              <a:off x="3908" y="2945"/>
              <a:ext cx="0" cy="23"/>
            </a:xfrm>
            <a:prstGeom prst="line">
              <a:avLst/>
            </a:prstGeom>
            <a:noFill/>
            <a:ln w="9525">
              <a:solidFill>
                <a:schemeClr val="tx1"/>
              </a:solidFill>
              <a:miter lim="800000"/>
              <a:headEnd/>
              <a:tailEnd/>
            </a:ln>
          </p:spPr>
          <p:txBody>
            <a:bodyPr wrap="none"/>
            <a:lstStyle/>
            <a:p>
              <a:endParaRPr lang="en-US"/>
            </a:p>
          </p:txBody>
        </p:sp>
        <p:sp>
          <p:nvSpPr>
            <p:cNvPr id="12392" name="Line 96"/>
            <p:cNvSpPr>
              <a:spLocks noChangeShapeType="1"/>
            </p:cNvSpPr>
            <p:nvPr/>
          </p:nvSpPr>
          <p:spPr bwMode="auto">
            <a:xfrm flipV="1">
              <a:off x="4011" y="2944"/>
              <a:ext cx="0" cy="23"/>
            </a:xfrm>
            <a:prstGeom prst="line">
              <a:avLst/>
            </a:prstGeom>
            <a:noFill/>
            <a:ln w="9525">
              <a:solidFill>
                <a:schemeClr val="tx1"/>
              </a:solidFill>
              <a:miter lim="800000"/>
              <a:headEnd/>
              <a:tailEnd/>
            </a:ln>
          </p:spPr>
          <p:txBody>
            <a:bodyPr wrap="none"/>
            <a:lstStyle/>
            <a:p>
              <a:endParaRPr lang="en-US"/>
            </a:p>
          </p:txBody>
        </p:sp>
        <p:sp>
          <p:nvSpPr>
            <p:cNvPr id="12393" name="Rectangle 97"/>
            <p:cNvSpPr>
              <a:spLocks noChangeArrowheads="1"/>
            </p:cNvSpPr>
            <p:nvPr/>
          </p:nvSpPr>
          <p:spPr bwMode="auto">
            <a:xfrm>
              <a:off x="2828" y="3024"/>
              <a:ext cx="319" cy="75"/>
            </a:xfrm>
            <a:prstGeom prst="rect">
              <a:avLst/>
            </a:prstGeom>
            <a:solidFill>
              <a:srgbClr val="333333"/>
            </a:solidFill>
            <a:ln w="9525">
              <a:noFill/>
              <a:miter lim="800000"/>
              <a:headEnd/>
              <a:tailEnd/>
            </a:ln>
          </p:spPr>
          <p:txBody>
            <a:bodyPr wrap="none" anchor="ctr"/>
            <a:lstStyle/>
            <a:p>
              <a:endParaRPr lang="en-US"/>
            </a:p>
          </p:txBody>
        </p:sp>
        <p:sp>
          <p:nvSpPr>
            <p:cNvPr id="12394" name="Rectangle 98"/>
            <p:cNvSpPr>
              <a:spLocks noChangeArrowheads="1"/>
            </p:cNvSpPr>
            <p:nvPr/>
          </p:nvSpPr>
          <p:spPr bwMode="auto">
            <a:xfrm>
              <a:off x="1389" y="3225"/>
              <a:ext cx="3213" cy="27"/>
            </a:xfrm>
            <a:prstGeom prst="rect">
              <a:avLst/>
            </a:prstGeom>
            <a:gradFill rotWithShape="1">
              <a:gsLst>
                <a:gs pos="0">
                  <a:srgbClr val="5E7676"/>
                </a:gs>
                <a:gs pos="100000">
                  <a:srgbClr val="CCFFFF"/>
                </a:gs>
              </a:gsLst>
              <a:lin ang="5400000" scaled="1"/>
            </a:gradFill>
            <a:ln w="9525">
              <a:solidFill>
                <a:schemeClr val="tx1"/>
              </a:solidFill>
              <a:miter lim="800000"/>
              <a:headEnd/>
              <a:tailEnd/>
            </a:ln>
          </p:spPr>
          <p:txBody>
            <a:bodyPr wrap="none" anchor="ctr"/>
            <a:lstStyle/>
            <a:p>
              <a:endParaRPr lang="en-US"/>
            </a:p>
          </p:txBody>
        </p:sp>
        <p:sp>
          <p:nvSpPr>
            <p:cNvPr id="12395" name="Rectangle 99"/>
            <p:cNvSpPr>
              <a:spLocks noChangeArrowheads="1"/>
            </p:cNvSpPr>
            <p:nvPr/>
          </p:nvSpPr>
          <p:spPr bwMode="auto">
            <a:xfrm>
              <a:off x="1706" y="2753"/>
              <a:ext cx="47" cy="120"/>
            </a:xfrm>
            <a:prstGeom prst="rect">
              <a:avLst/>
            </a:prstGeom>
            <a:solidFill>
              <a:srgbClr val="808080"/>
            </a:solidFill>
            <a:ln w="9525">
              <a:noFill/>
              <a:miter lim="800000"/>
              <a:headEnd/>
              <a:tailEnd/>
            </a:ln>
          </p:spPr>
          <p:txBody>
            <a:bodyPr wrap="none" anchor="ctr"/>
            <a:lstStyle/>
            <a:p>
              <a:endParaRPr lang="en-US"/>
            </a:p>
          </p:txBody>
        </p:sp>
        <p:sp>
          <p:nvSpPr>
            <p:cNvPr id="12396" name="Rectangle 100"/>
            <p:cNvSpPr>
              <a:spLocks noChangeArrowheads="1"/>
            </p:cNvSpPr>
            <p:nvPr/>
          </p:nvSpPr>
          <p:spPr bwMode="auto">
            <a:xfrm>
              <a:off x="1421" y="3062"/>
              <a:ext cx="292" cy="219"/>
            </a:xfrm>
            <a:prstGeom prst="rect">
              <a:avLst/>
            </a:prstGeom>
            <a:gradFill rotWithShape="1">
              <a:gsLst>
                <a:gs pos="0">
                  <a:srgbClr val="5E7676"/>
                </a:gs>
                <a:gs pos="50000">
                  <a:srgbClr val="CCFFFF"/>
                </a:gs>
                <a:gs pos="100000">
                  <a:srgbClr val="5E7676"/>
                </a:gs>
              </a:gsLst>
              <a:lin ang="2700000" scaled="1"/>
            </a:gradFill>
            <a:ln w="9525">
              <a:solidFill>
                <a:schemeClr val="tx1"/>
              </a:solidFill>
              <a:miter lim="800000"/>
              <a:headEnd/>
              <a:tailEnd/>
            </a:ln>
          </p:spPr>
          <p:txBody>
            <a:bodyPr wrap="none" anchor="ctr"/>
            <a:lstStyle/>
            <a:p>
              <a:endParaRPr lang="en-US"/>
            </a:p>
          </p:txBody>
        </p:sp>
        <p:sp>
          <p:nvSpPr>
            <p:cNvPr id="12397" name="Freeform 101"/>
            <p:cNvSpPr>
              <a:spLocks/>
            </p:cNvSpPr>
            <p:nvPr/>
          </p:nvSpPr>
          <p:spPr bwMode="auto">
            <a:xfrm>
              <a:off x="1451" y="3107"/>
              <a:ext cx="216" cy="133"/>
            </a:xfrm>
            <a:custGeom>
              <a:avLst/>
              <a:gdLst>
                <a:gd name="T0" fmla="*/ 1 w 216"/>
                <a:gd name="T1" fmla="*/ 1 h 133"/>
                <a:gd name="T2" fmla="*/ 76 w 216"/>
                <a:gd name="T3" fmla="*/ 1 h 133"/>
                <a:gd name="T4" fmla="*/ 111 w 216"/>
                <a:gd name="T5" fmla="*/ 37 h 133"/>
                <a:gd name="T6" fmla="*/ 147 w 216"/>
                <a:gd name="T7" fmla="*/ 0 h 133"/>
                <a:gd name="T8" fmla="*/ 216 w 216"/>
                <a:gd name="T9" fmla="*/ 3 h 133"/>
                <a:gd name="T10" fmla="*/ 216 w 216"/>
                <a:gd name="T11" fmla="*/ 133 h 133"/>
                <a:gd name="T12" fmla="*/ 0 w 216"/>
                <a:gd name="T13" fmla="*/ 133 h 133"/>
                <a:gd name="T14" fmla="*/ 1 w 216"/>
                <a:gd name="T15" fmla="*/ 1 h 133"/>
                <a:gd name="T16" fmla="*/ 0 60000 65536"/>
                <a:gd name="T17" fmla="*/ 0 60000 65536"/>
                <a:gd name="T18" fmla="*/ 0 60000 65536"/>
                <a:gd name="T19" fmla="*/ 0 60000 65536"/>
                <a:gd name="T20" fmla="*/ 0 60000 65536"/>
                <a:gd name="T21" fmla="*/ 0 60000 65536"/>
                <a:gd name="T22" fmla="*/ 0 60000 65536"/>
                <a:gd name="T23" fmla="*/ 0 60000 65536"/>
                <a:gd name="T24" fmla="*/ 0 w 216"/>
                <a:gd name="T25" fmla="*/ 0 h 133"/>
                <a:gd name="T26" fmla="*/ 216 w 216"/>
                <a:gd name="T27" fmla="*/ 133 h 13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 h="133">
                  <a:moveTo>
                    <a:pt x="1" y="1"/>
                  </a:moveTo>
                  <a:lnTo>
                    <a:pt x="76" y="1"/>
                  </a:lnTo>
                  <a:lnTo>
                    <a:pt x="111" y="37"/>
                  </a:lnTo>
                  <a:lnTo>
                    <a:pt x="147" y="0"/>
                  </a:lnTo>
                  <a:lnTo>
                    <a:pt x="216" y="3"/>
                  </a:lnTo>
                  <a:lnTo>
                    <a:pt x="216" y="133"/>
                  </a:lnTo>
                  <a:lnTo>
                    <a:pt x="0" y="133"/>
                  </a:lnTo>
                  <a:lnTo>
                    <a:pt x="1" y="1"/>
                  </a:lnTo>
                  <a:close/>
                </a:path>
              </a:pathLst>
            </a:custGeom>
            <a:solidFill>
              <a:schemeClr val="bg1"/>
            </a:solidFill>
            <a:ln w="9525" cap="flat" cmpd="sng">
              <a:solidFill>
                <a:schemeClr val="tx1"/>
              </a:solidFill>
              <a:prstDash val="solid"/>
              <a:miter lim="800000"/>
              <a:headEnd type="none" w="med" len="med"/>
              <a:tailEnd type="none" w="med" len="med"/>
            </a:ln>
          </p:spPr>
          <p:txBody>
            <a:bodyPr wrap="none"/>
            <a:lstStyle/>
            <a:p>
              <a:endParaRPr lang="en-US"/>
            </a:p>
          </p:txBody>
        </p:sp>
        <p:sp>
          <p:nvSpPr>
            <p:cNvPr id="12398" name="Line 102"/>
            <p:cNvSpPr>
              <a:spLocks noChangeShapeType="1"/>
            </p:cNvSpPr>
            <p:nvPr/>
          </p:nvSpPr>
          <p:spPr bwMode="auto">
            <a:xfrm flipV="1">
              <a:off x="1456" y="3165"/>
              <a:ext cx="0" cy="23"/>
            </a:xfrm>
            <a:prstGeom prst="line">
              <a:avLst/>
            </a:prstGeom>
            <a:noFill/>
            <a:ln w="9525">
              <a:solidFill>
                <a:schemeClr val="tx1"/>
              </a:solidFill>
              <a:miter lim="800000"/>
              <a:headEnd/>
              <a:tailEnd/>
            </a:ln>
          </p:spPr>
          <p:txBody>
            <a:bodyPr wrap="none"/>
            <a:lstStyle/>
            <a:p>
              <a:endParaRPr lang="en-US"/>
            </a:p>
          </p:txBody>
        </p:sp>
        <p:sp>
          <p:nvSpPr>
            <p:cNvPr id="12399" name="Line 103"/>
            <p:cNvSpPr>
              <a:spLocks noChangeShapeType="1"/>
            </p:cNvSpPr>
            <p:nvPr/>
          </p:nvSpPr>
          <p:spPr bwMode="auto">
            <a:xfrm flipV="1">
              <a:off x="1548" y="3167"/>
              <a:ext cx="0" cy="23"/>
            </a:xfrm>
            <a:prstGeom prst="line">
              <a:avLst/>
            </a:prstGeom>
            <a:noFill/>
            <a:ln w="9525">
              <a:solidFill>
                <a:schemeClr val="tx1"/>
              </a:solidFill>
              <a:miter lim="800000"/>
              <a:headEnd/>
              <a:tailEnd/>
            </a:ln>
          </p:spPr>
          <p:txBody>
            <a:bodyPr wrap="none"/>
            <a:lstStyle/>
            <a:p>
              <a:endParaRPr lang="en-US"/>
            </a:p>
          </p:txBody>
        </p:sp>
        <p:sp>
          <p:nvSpPr>
            <p:cNvPr id="12400" name="Line 104"/>
            <p:cNvSpPr>
              <a:spLocks noChangeShapeType="1"/>
            </p:cNvSpPr>
            <p:nvPr/>
          </p:nvSpPr>
          <p:spPr bwMode="auto">
            <a:xfrm flipV="1">
              <a:off x="1660" y="3167"/>
              <a:ext cx="0" cy="23"/>
            </a:xfrm>
            <a:prstGeom prst="line">
              <a:avLst/>
            </a:prstGeom>
            <a:noFill/>
            <a:ln w="9525">
              <a:solidFill>
                <a:schemeClr val="tx1"/>
              </a:solidFill>
              <a:miter lim="800000"/>
              <a:headEnd/>
              <a:tailEnd/>
            </a:ln>
          </p:spPr>
          <p:txBody>
            <a:bodyPr wrap="none"/>
            <a:lstStyle/>
            <a:p>
              <a:endParaRPr lang="en-US"/>
            </a:p>
          </p:txBody>
        </p:sp>
        <p:sp>
          <p:nvSpPr>
            <p:cNvPr id="12401" name="Line 105"/>
            <p:cNvSpPr>
              <a:spLocks noChangeShapeType="1"/>
            </p:cNvSpPr>
            <p:nvPr/>
          </p:nvSpPr>
          <p:spPr bwMode="auto">
            <a:xfrm flipV="1">
              <a:off x="1764" y="3164"/>
              <a:ext cx="0" cy="23"/>
            </a:xfrm>
            <a:prstGeom prst="line">
              <a:avLst/>
            </a:prstGeom>
            <a:noFill/>
            <a:ln w="9525">
              <a:solidFill>
                <a:schemeClr val="tx1"/>
              </a:solidFill>
              <a:miter lim="800000"/>
              <a:headEnd/>
              <a:tailEnd/>
            </a:ln>
          </p:spPr>
          <p:txBody>
            <a:bodyPr wrap="none"/>
            <a:lstStyle/>
            <a:p>
              <a:endParaRPr lang="en-US"/>
            </a:p>
          </p:txBody>
        </p:sp>
        <p:sp>
          <p:nvSpPr>
            <p:cNvPr id="12402" name="Line 106"/>
            <p:cNvSpPr>
              <a:spLocks noChangeShapeType="1"/>
            </p:cNvSpPr>
            <p:nvPr/>
          </p:nvSpPr>
          <p:spPr bwMode="auto">
            <a:xfrm flipH="1">
              <a:off x="1451" y="3191"/>
              <a:ext cx="214" cy="0"/>
            </a:xfrm>
            <a:prstGeom prst="line">
              <a:avLst/>
            </a:prstGeom>
            <a:noFill/>
            <a:ln w="9525">
              <a:solidFill>
                <a:schemeClr val="tx1"/>
              </a:solidFill>
              <a:miter lim="800000"/>
              <a:headEnd/>
              <a:tailEnd/>
            </a:ln>
          </p:spPr>
          <p:txBody>
            <a:bodyPr wrap="none"/>
            <a:lstStyle/>
            <a:p>
              <a:endParaRPr lang="en-US"/>
            </a:p>
          </p:txBody>
        </p:sp>
        <p:sp>
          <p:nvSpPr>
            <p:cNvPr id="12403" name="Freeform 107"/>
            <p:cNvSpPr>
              <a:spLocks/>
            </p:cNvSpPr>
            <p:nvPr/>
          </p:nvSpPr>
          <p:spPr bwMode="auto">
            <a:xfrm>
              <a:off x="2850" y="2232"/>
              <a:ext cx="284" cy="530"/>
            </a:xfrm>
            <a:custGeom>
              <a:avLst/>
              <a:gdLst>
                <a:gd name="T0" fmla="*/ 36 w 284"/>
                <a:gd name="T1" fmla="*/ 530 h 530"/>
                <a:gd name="T2" fmla="*/ 35 w 284"/>
                <a:gd name="T3" fmla="*/ 78 h 530"/>
                <a:gd name="T4" fmla="*/ 249 w 284"/>
                <a:gd name="T5" fmla="*/ 75 h 530"/>
                <a:gd name="T6" fmla="*/ 246 w 284"/>
                <a:gd name="T7" fmla="*/ 530 h 530"/>
                <a:gd name="T8" fmla="*/ 0 60000 65536"/>
                <a:gd name="T9" fmla="*/ 0 60000 65536"/>
                <a:gd name="T10" fmla="*/ 0 60000 65536"/>
                <a:gd name="T11" fmla="*/ 0 60000 65536"/>
                <a:gd name="T12" fmla="*/ 0 w 284"/>
                <a:gd name="T13" fmla="*/ 0 h 530"/>
                <a:gd name="T14" fmla="*/ 284 w 284"/>
                <a:gd name="T15" fmla="*/ 530 h 530"/>
              </a:gdLst>
              <a:ahLst/>
              <a:cxnLst>
                <a:cxn ang="T8">
                  <a:pos x="T0" y="T1"/>
                </a:cxn>
                <a:cxn ang="T9">
                  <a:pos x="T2" y="T3"/>
                </a:cxn>
                <a:cxn ang="T10">
                  <a:pos x="T4" y="T5"/>
                </a:cxn>
                <a:cxn ang="T11">
                  <a:pos x="T6" y="T7"/>
                </a:cxn>
              </a:cxnLst>
              <a:rect l="T12" t="T13" r="T14" b="T15"/>
              <a:pathLst>
                <a:path w="284" h="530">
                  <a:moveTo>
                    <a:pt x="36" y="530"/>
                  </a:moveTo>
                  <a:cubicBezTo>
                    <a:pt x="18" y="342"/>
                    <a:pt x="0" y="154"/>
                    <a:pt x="35" y="78"/>
                  </a:cubicBezTo>
                  <a:cubicBezTo>
                    <a:pt x="70" y="2"/>
                    <a:pt x="214" y="0"/>
                    <a:pt x="249" y="75"/>
                  </a:cubicBezTo>
                  <a:cubicBezTo>
                    <a:pt x="284" y="150"/>
                    <a:pt x="265" y="340"/>
                    <a:pt x="246" y="530"/>
                  </a:cubicBezTo>
                </a:path>
              </a:pathLst>
            </a:custGeom>
            <a:solidFill>
              <a:srgbClr val="FFC78F"/>
            </a:solidFill>
            <a:ln w="9525" cap="flat" cmpd="sng">
              <a:solidFill>
                <a:schemeClr val="tx1"/>
              </a:solidFill>
              <a:prstDash val="solid"/>
              <a:miter lim="800000"/>
              <a:headEnd type="none" w="med" len="med"/>
              <a:tailEnd type="none" w="med" len="med"/>
            </a:ln>
          </p:spPr>
          <p:txBody>
            <a:bodyPr wrap="none"/>
            <a:lstStyle/>
            <a:p>
              <a:endParaRPr lang="en-US"/>
            </a:p>
          </p:txBody>
        </p:sp>
        <p:sp>
          <p:nvSpPr>
            <p:cNvPr id="12404" name="Freeform 108"/>
            <p:cNvSpPr>
              <a:spLocks/>
            </p:cNvSpPr>
            <p:nvPr/>
          </p:nvSpPr>
          <p:spPr bwMode="auto">
            <a:xfrm>
              <a:off x="2903" y="2307"/>
              <a:ext cx="174" cy="182"/>
            </a:xfrm>
            <a:custGeom>
              <a:avLst/>
              <a:gdLst>
                <a:gd name="T0" fmla="*/ 1 w 174"/>
                <a:gd name="T1" fmla="*/ 182 h 182"/>
                <a:gd name="T2" fmla="*/ 0 w 174"/>
                <a:gd name="T3" fmla="*/ 15 h 182"/>
                <a:gd name="T4" fmla="*/ 28 w 174"/>
                <a:gd name="T5" fmla="*/ 9 h 182"/>
                <a:gd name="T6" fmla="*/ 58 w 174"/>
                <a:gd name="T7" fmla="*/ 2 h 182"/>
                <a:gd name="T8" fmla="*/ 79 w 174"/>
                <a:gd name="T9" fmla="*/ 0 h 182"/>
                <a:gd name="T10" fmla="*/ 111 w 174"/>
                <a:gd name="T11" fmla="*/ 3 h 182"/>
                <a:gd name="T12" fmla="*/ 141 w 174"/>
                <a:gd name="T13" fmla="*/ 9 h 182"/>
                <a:gd name="T14" fmla="*/ 171 w 174"/>
                <a:gd name="T15" fmla="*/ 17 h 182"/>
                <a:gd name="T16" fmla="*/ 174 w 174"/>
                <a:gd name="T17" fmla="*/ 180 h 182"/>
                <a:gd name="T18" fmla="*/ 1 w 174"/>
                <a:gd name="T19" fmla="*/ 182 h 1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74"/>
                <a:gd name="T31" fmla="*/ 0 h 182"/>
                <a:gd name="T32" fmla="*/ 174 w 174"/>
                <a:gd name="T33" fmla="*/ 182 h 18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74" h="182">
                  <a:moveTo>
                    <a:pt x="1" y="182"/>
                  </a:moveTo>
                  <a:lnTo>
                    <a:pt x="0" y="15"/>
                  </a:lnTo>
                  <a:lnTo>
                    <a:pt x="28" y="9"/>
                  </a:lnTo>
                  <a:lnTo>
                    <a:pt x="58" y="2"/>
                  </a:lnTo>
                  <a:lnTo>
                    <a:pt x="79" y="0"/>
                  </a:lnTo>
                  <a:lnTo>
                    <a:pt x="111" y="3"/>
                  </a:lnTo>
                  <a:lnTo>
                    <a:pt x="141" y="9"/>
                  </a:lnTo>
                  <a:lnTo>
                    <a:pt x="171" y="17"/>
                  </a:lnTo>
                  <a:lnTo>
                    <a:pt x="174" y="180"/>
                  </a:lnTo>
                  <a:lnTo>
                    <a:pt x="1" y="182"/>
                  </a:lnTo>
                  <a:close/>
                </a:path>
              </a:pathLst>
            </a:custGeom>
            <a:solidFill>
              <a:schemeClr val="bg1"/>
            </a:solidFill>
            <a:ln w="9525" cap="flat" cmpd="sng">
              <a:solidFill>
                <a:schemeClr val="tx1"/>
              </a:solidFill>
              <a:prstDash val="solid"/>
              <a:miter lim="800000"/>
              <a:headEnd type="none" w="med" len="med"/>
              <a:tailEnd type="none" w="med" len="med"/>
            </a:ln>
          </p:spPr>
          <p:txBody>
            <a:bodyPr wrap="none"/>
            <a:lstStyle/>
            <a:p>
              <a:endParaRPr lang="en-US"/>
            </a:p>
          </p:txBody>
        </p:sp>
        <p:sp>
          <p:nvSpPr>
            <p:cNvPr id="12405" name="Line 109"/>
            <p:cNvSpPr>
              <a:spLocks noChangeShapeType="1"/>
            </p:cNvSpPr>
            <p:nvPr/>
          </p:nvSpPr>
          <p:spPr bwMode="auto">
            <a:xfrm flipV="1">
              <a:off x="2907" y="2436"/>
              <a:ext cx="171" cy="2"/>
            </a:xfrm>
            <a:prstGeom prst="line">
              <a:avLst/>
            </a:prstGeom>
            <a:noFill/>
            <a:ln w="6350">
              <a:solidFill>
                <a:schemeClr val="tx1"/>
              </a:solidFill>
              <a:miter lim="800000"/>
              <a:headEnd/>
              <a:tailEnd/>
            </a:ln>
          </p:spPr>
          <p:txBody>
            <a:bodyPr wrap="none"/>
            <a:lstStyle/>
            <a:p>
              <a:endParaRPr lang="en-US"/>
            </a:p>
          </p:txBody>
        </p:sp>
        <p:sp>
          <p:nvSpPr>
            <p:cNvPr id="12406" name="Rectangle 110"/>
            <p:cNvSpPr>
              <a:spLocks noChangeArrowheads="1"/>
            </p:cNvSpPr>
            <p:nvPr/>
          </p:nvSpPr>
          <p:spPr bwMode="auto">
            <a:xfrm>
              <a:off x="2952" y="2589"/>
              <a:ext cx="62" cy="182"/>
            </a:xfrm>
            <a:prstGeom prst="rect">
              <a:avLst/>
            </a:prstGeom>
            <a:solidFill>
              <a:srgbClr val="CCFFFF">
                <a:alpha val="54117"/>
              </a:srgbClr>
            </a:solidFill>
            <a:ln w="9525">
              <a:solidFill>
                <a:schemeClr val="tx1"/>
              </a:solidFill>
              <a:miter lim="800000"/>
              <a:headEnd/>
              <a:tailEnd/>
            </a:ln>
          </p:spPr>
          <p:txBody>
            <a:bodyPr wrap="none" anchor="ctr"/>
            <a:lstStyle/>
            <a:p>
              <a:endParaRPr lang="en-US"/>
            </a:p>
          </p:txBody>
        </p:sp>
        <p:sp>
          <p:nvSpPr>
            <p:cNvPr id="12407" name="Freeform 111"/>
            <p:cNvSpPr>
              <a:spLocks/>
            </p:cNvSpPr>
            <p:nvPr/>
          </p:nvSpPr>
          <p:spPr bwMode="auto">
            <a:xfrm>
              <a:off x="2967" y="2337"/>
              <a:ext cx="33" cy="252"/>
            </a:xfrm>
            <a:custGeom>
              <a:avLst/>
              <a:gdLst>
                <a:gd name="T0" fmla="*/ 2 w 33"/>
                <a:gd name="T1" fmla="*/ 252 h 252"/>
                <a:gd name="T2" fmla="*/ 0 w 33"/>
                <a:gd name="T3" fmla="*/ 137 h 252"/>
                <a:gd name="T4" fmla="*/ 12 w 33"/>
                <a:gd name="T5" fmla="*/ 0 h 252"/>
                <a:gd name="T6" fmla="*/ 33 w 33"/>
                <a:gd name="T7" fmla="*/ 150 h 252"/>
                <a:gd name="T8" fmla="*/ 29 w 33"/>
                <a:gd name="T9" fmla="*/ 251 h 252"/>
                <a:gd name="T10" fmla="*/ 2 w 33"/>
                <a:gd name="T11" fmla="*/ 252 h 252"/>
                <a:gd name="T12" fmla="*/ 0 60000 65536"/>
                <a:gd name="T13" fmla="*/ 0 60000 65536"/>
                <a:gd name="T14" fmla="*/ 0 60000 65536"/>
                <a:gd name="T15" fmla="*/ 0 60000 65536"/>
                <a:gd name="T16" fmla="*/ 0 60000 65536"/>
                <a:gd name="T17" fmla="*/ 0 60000 65536"/>
                <a:gd name="T18" fmla="*/ 0 w 33"/>
                <a:gd name="T19" fmla="*/ 0 h 252"/>
                <a:gd name="T20" fmla="*/ 33 w 33"/>
                <a:gd name="T21" fmla="*/ 252 h 252"/>
              </a:gdLst>
              <a:ahLst/>
              <a:cxnLst>
                <a:cxn ang="T12">
                  <a:pos x="T0" y="T1"/>
                </a:cxn>
                <a:cxn ang="T13">
                  <a:pos x="T2" y="T3"/>
                </a:cxn>
                <a:cxn ang="T14">
                  <a:pos x="T4" y="T5"/>
                </a:cxn>
                <a:cxn ang="T15">
                  <a:pos x="T6" y="T7"/>
                </a:cxn>
                <a:cxn ang="T16">
                  <a:pos x="T8" y="T9"/>
                </a:cxn>
                <a:cxn ang="T17">
                  <a:pos x="T10" y="T11"/>
                </a:cxn>
              </a:cxnLst>
              <a:rect l="T18" t="T19" r="T20" b="T21"/>
              <a:pathLst>
                <a:path w="33" h="252">
                  <a:moveTo>
                    <a:pt x="2" y="252"/>
                  </a:moveTo>
                  <a:lnTo>
                    <a:pt x="0" y="137"/>
                  </a:lnTo>
                  <a:lnTo>
                    <a:pt x="12" y="0"/>
                  </a:lnTo>
                  <a:lnTo>
                    <a:pt x="33" y="150"/>
                  </a:lnTo>
                  <a:lnTo>
                    <a:pt x="29" y="251"/>
                  </a:lnTo>
                  <a:lnTo>
                    <a:pt x="2" y="252"/>
                  </a:lnTo>
                  <a:close/>
                </a:path>
              </a:pathLst>
            </a:custGeom>
            <a:solidFill>
              <a:srgbClr val="800000"/>
            </a:solidFill>
            <a:ln w="9525" cap="flat" cmpd="sng">
              <a:solidFill>
                <a:schemeClr val="tx1"/>
              </a:solidFill>
              <a:prstDash val="solid"/>
              <a:miter lim="800000"/>
              <a:headEnd type="none" w="med" len="med"/>
              <a:tailEnd type="none" w="med" len="med"/>
            </a:ln>
          </p:spPr>
          <p:txBody>
            <a:bodyPr wrap="none"/>
            <a:lstStyle/>
            <a:p>
              <a:endParaRPr lang="en-US"/>
            </a:p>
          </p:txBody>
        </p:sp>
        <p:sp>
          <p:nvSpPr>
            <p:cNvPr id="12408" name="Rectangle 112"/>
            <p:cNvSpPr>
              <a:spLocks noChangeArrowheads="1"/>
            </p:cNvSpPr>
            <p:nvPr/>
          </p:nvSpPr>
          <p:spPr bwMode="auto">
            <a:xfrm>
              <a:off x="2958" y="2798"/>
              <a:ext cx="56" cy="37"/>
            </a:xfrm>
            <a:prstGeom prst="rect">
              <a:avLst/>
            </a:prstGeom>
            <a:solidFill>
              <a:srgbClr val="C0C0C0">
                <a:alpha val="65881"/>
              </a:srgbClr>
            </a:solidFill>
            <a:ln w="9525">
              <a:solidFill>
                <a:schemeClr val="tx1"/>
              </a:solidFill>
              <a:miter lim="800000"/>
              <a:headEnd/>
              <a:tailEnd/>
            </a:ln>
          </p:spPr>
          <p:txBody>
            <a:bodyPr wrap="none" anchor="ctr"/>
            <a:lstStyle/>
            <a:p>
              <a:endParaRPr lang="en-US"/>
            </a:p>
          </p:txBody>
        </p:sp>
        <p:sp>
          <p:nvSpPr>
            <p:cNvPr id="12409" name="Rectangle 113"/>
            <p:cNvSpPr>
              <a:spLocks noChangeArrowheads="1"/>
            </p:cNvSpPr>
            <p:nvPr/>
          </p:nvSpPr>
          <p:spPr bwMode="auto">
            <a:xfrm>
              <a:off x="2972" y="2740"/>
              <a:ext cx="27" cy="56"/>
            </a:xfrm>
            <a:prstGeom prst="rect">
              <a:avLst/>
            </a:prstGeom>
            <a:solidFill>
              <a:srgbClr val="C0C0C0"/>
            </a:solidFill>
            <a:ln w="6350">
              <a:solidFill>
                <a:schemeClr val="tx1"/>
              </a:solidFill>
              <a:miter lim="800000"/>
              <a:headEnd/>
              <a:tailEnd/>
            </a:ln>
          </p:spPr>
          <p:txBody>
            <a:bodyPr wrap="none" anchor="ctr"/>
            <a:lstStyle/>
            <a:p>
              <a:endParaRPr lang="en-US"/>
            </a:p>
          </p:txBody>
        </p:sp>
        <p:sp>
          <p:nvSpPr>
            <p:cNvPr id="12410" name="Rectangle 114"/>
            <p:cNvSpPr>
              <a:spLocks noChangeArrowheads="1"/>
            </p:cNvSpPr>
            <p:nvPr/>
          </p:nvSpPr>
          <p:spPr bwMode="auto">
            <a:xfrm>
              <a:off x="4240" y="3026"/>
              <a:ext cx="224" cy="75"/>
            </a:xfrm>
            <a:prstGeom prst="rect">
              <a:avLst/>
            </a:prstGeom>
            <a:solidFill>
              <a:srgbClr val="333333"/>
            </a:solidFill>
            <a:ln w="9525">
              <a:noFill/>
              <a:miter lim="800000"/>
              <a:headEnd/>
              <a:tailEnd/>
            </a:ln>
          </p:spPr>
          <p:txBody>
            <a:bodyPr wrap="none" anchor="ctr"/>
            <a:lstStyle/>
            <a:p>
              <a:endParaRPr lang="en-US"/>
            </a:p>
          </p:txBody>
        </p:sp>
        <p:sp>
          <p:nvSpPr>
            <p:cNvPr id="12411" name="Rectangle 115"/>
            <p:cNvSpPr>
              <a:spLocks noChangeArrowheads="1"/>
            </p:cNvSpPr>
            <p:nvPr/>
          </p:nvSpPr>
          <p:spPr bwMode="auto">
            <a:xfrm>
              <a:off x="1394" y="3005"/>
              <a:ext cx="3213" cy="27"/>
            </a:xfrm>
            <a:prstGeom prst="rect">
              <a:avLst/>
            </a:prstGeom>
            <a:gradFill rotWithShape="1">
              <a:gsLst>
                <a:gs pos="0">
                  <a:srgbClr val="5E7676"/>
                </a:gs>
                <a:gs pos="100000">
                  <a:srgbClr val="CCFFFF"/>
                </a:gs>
              </a:gsLst>
              <a:lin ang="5400000" scaled="1"/>
            </a:gradFill>
            <a:ln w="9525">
              <a:solidFill>
                <a:schemeClr val="tx1"/>
              </a:solidFill>
              <a:miter lim="800000"/>
              <a:headEnd/>
              <a:tailEnd/>
            </a:ln>
          </p:spPr>
          <p:txBody>
            <a:bodyPr wrap="none" anchor="ctr"/>
            <a:lstStyle/>
            <a:p>
              <a:endParaRPr lang="en-US"/>
            </a:p>
          </p:txBody>
        </p:sp>
        <p:sp>
          <p:nvSpPr>
            <p:cNvPr id="12412" name="Oval 116"/>
            <p:cNvSpPr>
              <a:spLocks noChangeArrowheads="1"/>
            </p:cNvSpPr>
            <p:nvPr/>
          </p:nvSpPr>
          <p:spPr bwMode="auto">
            <a:xfrm>
              <a:off x="1057" y="2427"/>
              <a:ext cx="1203" cy="306"/>
            </a:xfrm>
            <a:prstGeom prst="ellipse">
              <a:avLst/>
            </a:prstGeom>
            <a:solidFill>
              <a:srgbClr val="CCFFFF"/>
            </a:solidFill>
            <a:ln w="9525">
              <a:round/>
              <a:headEnd/>
              <a:tailEnd/>
            </a:ln>
            <a:scene3d>
              <a:camera prst="legacyPerspectiveBottom"/>
              <a:lightRig rig="legacyFlat3" dir="t"/>
            </a:scene3d>
            <a:sp3d extrusionH="430200" prstMaterial="legacyMatte">
              <a:bevelT w="13500" h="13500" prst="angle"/>
              <a:bevelB w="13500" h="13500" prst="angle"/>
              <a:extrusionClr>
                <a:srgbClr val="CCFFFF"/>
              </a:extrusionClr>
            </a:sp3d>
          </p:spPr>
          <p:txBody>
            <a:bodyPr wrap="none" anchor="ctr">
              <a:flatTx/>
            </a:bodyPr>
            <a:lstStyle/>
            <a:p>
              <a:endParaRPr lang="en-US"/>
            </a:p>
          </p:txBody>
        </p:sp>
        <p:sp>
          <p:nvSpPr>
            <p:cNvPr id="12413" name="Freeform 117"/>
            <p:cNvSpPr>
              <a:spLocks/>
            </p:cNvSpPr>
            <p:nvPr/>
          </p:nvSpPr>
          <p:spPr bwMode="auto">
            <a:xfrm>
              <a:off x="1422" y="2849"/>
              <a:ext cx="287" cy="91"/>
            </a:xfrm>
            <a:custGeom>
              <a:avLst/>
              <a:gdLst>
                <a:gd name="T0" fmla="*/ 3 w 287"/>
                <a:gd name="T1" fmla="*/ 0 h 91"/>
                <a:gd name="T2" fmla="*/ 287 w 287"/>
                <a:gd name="T3" fmla="*/ 0 h 91"/>
                <a:gd name="T4" fmla="*/ 284 w 287"/>
                <a:gd name="T5" fmla="*/ 46 h 91"/>
                <a:gd name="T6" fmla="*/ 180 w 287"/>
                <a:gd name="T7" fmla="*/ 46 h 91"/>
                <a:gd name="T8" fmla="*/ 141 w 287"/>
                <a:gd name="T9" fmla="*/ 91 h 91"/>
                <a:gd name="T10" fmla="*/ 98 w 287"/>
                <a:gd name="T11" fmla="*/ 46 h 91"/>
                <a:gd name="T12" fmla="*/ 0 w 287"/>
                <a:gd name="T13" fmla="*/ 46 h 91"/>
                <a:gd name="T14" fmla="*/ 3 w 287"/>
                <a:gd name="T15" fmla="*/ 0 h 91"/>
                <a:gd name="T16" fmla="*/ 0 60000 65536"/>
                <a:gd name="T17" fmla="*/ 0 60000 65536"/>
                <a:gd name="T18" fmla="*/ 0 60000 65536"/>
                <a:gd name="T19" fmla="*/ 0 60000 65536"/>
                <a:gd name="T20" fmla="*/ 0 60000 65536"/>
                <a:gd name="T21" fmla="*/ 0 60000 65536"/>
                <a:gd name="T22" fmla="*/ 0 60000 65536"/>
                <a:gd name="T23" fmla="*/ 0 60000 65536"/>
                <a:gd name="T24" fmla="*/ 0 w 287"/>
                <a:gd name="T25" fmla="*/ 0 h 91"/>
                <a:gd name="T26" fmla="*/ 287 w 287"/>
                <a:gd name="T27" fmla="*/ 91 h 9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87" h="91">
                  <a:moveTo>
                    <a:pt x="3" y="0"/>
                  </a:moveTo>
                  <a:lnTo>
                    <a:pt x="287" y="0"/>
                  </a:lnTo>
                  <a:lnTo>
                    <a:pt x="284" y="46"/>
                  </a:lnTo>
                  <a:lnTo>
                    <a:pt x="180" y="46"/>
                  </a:lnTo>
                  <a:lnTo>
                    <a:pt x="141" y="91"/>
                  </a:lnTo>
                  <a:lnTo>
                    <a:pt x="98" y="46"/>
                  </a:lnTo>
                  <a:lnTo>
                    <a:pt x="0" y="46"/>
                  </a:lnTo>
                  <a:lnTo>
                    <a:pt x="3" y="0"/>
                  </a:lnTo>
                  <a:close/>
                </a:path>
              </a:pathLst>
            </a:custGeom>
            <a:gradFill rotWithShape="1">
              <a:gsLst>
                <a:gs pos="0">
                  <a:srgbClr val="C0C0C0"/>
                </a:gs>
                <a:gs pos="50000">
                  <a:srgbClr val="CCECFF"/>
                </a:gs>
                <a:gs pos="100000">
                  <a:srgbClr val="C0C0C0"/>
                </a:gs>
              </a:gsLst>
              <a:lin ang="5400000" scaled="1"/>
            </a:gradFill>
            <a:ln w="9525" cap="flat" cmpd="sng">
              <a:solidFill>
                <a:schemeClr val="tx1"/>
              </a:solidFill>
              <a:prstDash val="solid"/>
              <a:miter lim="800000"/>
              <a:headEnd type="none" w="med" len="med"/>
              <a:tailEnd type="none" w="med" len="med"/>
            </a:ln>
          </p:spPr>
          <p:txBody>
            <a:bodyPr wrap="none"/>
            <a:lstStyle/>
            <a:p>
              <a:endParaRPr lang="en-US"/>
            </a:p>
          </p:txBody>
        </p:sp>
        <p:sp>
          <p:nvSpPr>
            <p:cNvPr id="12414" name="Rectangle 118"/>
            <p:cNvSpPr>
              <a:spLocks noChangeArrowheads="1"/>
            </p:cNvSpPr>
            <p:nvPr/>
          </p:nvSpPr>
          <p:spPr bwMode="auto">
            <a:xfrm>
              <a:off x="4298" y="2748"/>
              <a:ext cx="47" cy="123"/>
            </a:xfrm>
            <a:prstGeom prst="rect">
              <a:avLst/>
            </a:prstGeom>
            <a:solidFill>
              <a:srgbClr val="808080"/>
            </a:solidFill>
            <a:ln w="9525">
              <a:noFill/>
              <a:miter lim="800000"/>
              <a:headEnd/>
              <a:tailEnd/>
            </a:ln>
          </p:spPr>
          <p:txBody>
            <a:bodyPr wrap="none" anchor="ctr"/>
            <a:lstStyle/>
            <a:p>
              <a:endParaRPr lang="en-US"/>
            </a:p>
          </p:txBody>
        </p:sp>
        <p:sp>
          <p:nvSpPr>
            <p:cNvPr id="12415" name="Oval 119"/>
            <p:cNvSpPr>
              <a:spLocks noChangeArrowheads="1"/>
            </p:cNvSpPr>
            <p:nvPr/>
          </p:nvSpPr>
          <p:spPr bwMode="auto">
            <a:xfrm>
              <a:off x="3752" y="2406"/>
              <a:ext cx="1203" cy="306"/>
            </a:xfrm>
            <a:prstGeom prst="ellipse">
              <a:avLst/>
            </a:prstGeom>
            <a:solidFill>
              <a:srgbClr val="CCFFFF"/>
            </a:solidFill>
            <a:ln w="9525">
              <a:round/>
              <a:headEnd/>
              <a:tailEnd/>
            </a:ln>
            <a:scene3d>
              <a:camera prst="legacyPerspectiveBottom"/>
              <a:lightRig rig="legacyFlat3" dir="t"/>
            </a:scene3d>
            <a:sp3d extrusionH="430200" prstMaterial="legacyMatte">
              <a:bevelT w="13500" h="13500" prst="angle"/>
              <a:bevelB w="13500" h="13500" prst="angle"/>
              <a:extrusionClr>
                <a:srgbClr val="CCFFFF"/>
              </a:extrusionClr>
            </a:sp3d>
          </p:spPr>
          <p:txBody>
            <a:bodyPr wrap="none" anchor="ctr">
              <a:flatTx/>
            </a:bodyPr>
            <a:lstStyle/>
            <a:p>
              <a:endParaRPr lang="en-US"/>
            </a:p>
          </p:txBody>
        </p:sp>
        <p:sp>
          <p:nvSpPr>
            <p:cNvPr id="12416" name="Freeform 120"/>
            <p:cNvSpPr>
              <a:spLocks/>
            </p:cNvSpPr>
            <p:nvPr/>
          </p:nvSpPr>
          <p:spPr bwMode="auto">
            <a:xfrm flipH="1">
              <a:off x="2445" y="2759"/>
              <a:ext cx="63" cy="112"/>
            </a:xfrm>
            <a:custGeom>
              <a:avLst/>
              <a:gdLst>
                <a:gd name="T0" fmla="*/ 1 w 66"/>
                <a:gd name="T1" fmla="*/ 0 h 112"/>
                <a:gd name="T2" fmla="*/ 66 w 66"/>
                <a:gd name="T3" fmla="*/ 111 h 112"/>
                <a:gd name="T4" fmla="*/ 0 w 66"/>
                <a:gd name="T5" fmla="*/ 112 h 112"/>
                <a:gd name="T6" fmla="*/ 1 w 66"/>
                <a:gd name="T7" fmla="*/ 0 h 112"/>
                <a:gd name="T8" fmla="*/ 0 60000 65536"/>
                <a:gd name="T9" fmla="*/ 0 60000 65536"/>
                <a:gd name="T10" fmla="*/ 0 60000 65536"/>
                <a:gd name="T11" fmla="*/ 0 60000 65536"/>
                <a:gd name="T12" fmla="*/ 0 w 66"/>
                <a:gd name="T13" fmla="*/ 0 h 112"/>
                <a:gd name="T14" fmla="*/ 66 w 66"/>
                <a:gd name="T15" fmla="*/ 112 h 112"/>
              </a:gdLst>
              <a:ahLst/>
              <a:cxnLst>
                <a:cxn ang="T8">
                  <a:pos x="T0" y="T1"/>
                </a:cxn>
                <a:cxn ang="T9">
                  <a:pos x="T2" y="T3"/>
                </a:cxn>
                <a:cxn ang="T10">
                  <a:pos x="T4" y="T5"/>
                </a:cxn>
                <a:cxn ang="T11">
                  <a:pos x="T6" y="T7"/>
                </a:cxn>
              </a:cxnLst>
              <a:rect l="T12" t="T13" r="T14" b="T15"/>
              <a:pathLst>
                <a:path w="66" h="112">
                  <a:moveTo>
                    <a:pt x="1" y="0"/>
                  </a:moveTo>
                  <a:lnTo>
                    <a:pt x="66" y="111"/>
                  </a:lnTo>
                  <a:lnTo>
                    <a:pt x="0" y="112"/>
                  </a:lnTo>
                  <a:lnTo>
                    <a:pt x="1" y="0"/>
                  </a:lnTo>
                  <a:close/>
                </a:path>
              </a:pathLst>
            </a:custGeom>
            <a:solidFill>
              <a:srgbClr val="808080"/>
            </a:solidFill>
            <a:ln w="9525" cap="flat" cmpd="sng">
              <a:noFill/>
              <a:prstDash val="solid"/>
              <a:miter lim="800000"/>
              <a:headEnd type="none" w="med" len="med"/>
              <a:tailEnd type="none" w="med" len="med"/>
            </a:ln>
          </p:spPr>
          <p:txBody>
            <a:bodyPr wrap="none"/>
            <a:lstStyle/>
            <a:p>
              <a:endParaRPr lang="en-US"/>
            </a:p>
          </p:txBody>
        </p:sp>
        <p:sp>
          <p:nvSpPr>
            <p:cNvPr id="12417" name="Oval 121"/>
            <p:cNvSpPr>
              <a:spLocks noChangeArrowheads="1"/>
            </p:cNvSpPr>
            <p:nvPr/>
          </p:nvSpPr>
          <p:spPr bwMode="auto">
            <a:xfrm>
              <a:off x="1057" y="2424"/>
              <a:ext cx="1203" cy="312"/>
            </a:xfrm>
            <a:prstGeom prst="ellipse">
              <a:avLst/>
            </a:prstGeom>
            <a:noFill/>
            <a:ln w="3175">
              <a:solidFill>
                <a:srgbClr val="808080"/>
              </a:solidFill>
              <a:miter lim="800000"/>
              <a:headEnd/>
              <a:tailEnd/>
            </a:ln>
          </p:spPr>
          <p:txBody>
            <a:bodyPr wrap="none" anchor="ctr"/>
            <a:lstStyle/>
            <a:p>
              <a:endParaRPr lang="en-US"/>
            </a:p>
          </p:txBody>
        </p:sp>
        <p:sp>
          <p:nvSpPr>
            <p:cNvPr id="12418" name="Oval 122"/>
            <p:cNvSpPr>
              <a:spLocks noChangeArrowheads="1"/>
            </p:cNvSpPr>
            <p:nvPr/>
          </p:nvSpPr>
          <p:spPr bwMode="auto">
            <a:xfrm>
              <a:off x="3754" y="2402"/>
              <a:ext cx="1203" cy="312"/>
            </a:xfrm>
            <a:prstGeom prst="ellipse">
              <a:avLst/>
            </a:prstGeom>
            <a:noFill/>
            <a:ln w="3175">
              <a:solidFill>
                <a:srgbClr val="808080"/>
              </a:solidFill>
              <a:miter lim="800000"/>
              <a:headEnd/>
              <a:tailEnd/>
            </a:ln>
          </p:spPr>
          <p:txBody>
            <a:bodyPr wrap="none" anchor="ctr"/>
            <a:lstStyle/>
            <a:p>
              <a:endParaRPr lang="en-US"/>
            </a:p>
          </p:txBody>
        </p:sp>
      </p:grpSp>
      <p:sp>
        <p:nvSpPr>
          <p:cNvPr id="101499" name="AutoShape 123"/>
          <p:cNvSpPr>
            <a:spLocks noChangeArrowheads="1"/>
          </p:cNvSpPr>
          <p:nvPr/>
        </p:nvSpPr>
        <p:spPr bwMode="auto">
          <a:xfrm>
            <a:off x="6670675" y="3590925"/>
            <a:ext cx="555625" cy="568325"/>
          </a:xfrm>
          <a:prstGeom prst="cube">
            <a:avLst>
              <a:gd name="adj" fmla="val 31060"/>
            </a:avLst>
          </a:prstGeom>
          <a:gradFill rotWithShape="1">
            <a:gsLst>
              <a:gs pos="0">
                <a:srgbClr val="765E00"/>
              </a:gs>
              <a:gs pos="50000">
                <a:srgbClr val="FFCC00"/>
              </a:gs>
              <a:gs pos="100000">
                <a:srgbClr val="765E00"/>
              </a:gs>
            </a:gsLst>
            <a:lin ang="2700000" scaled="1"/>
          </a:gradFill>
          <a:ln w="3175">
            <a:solidFill>
              <a:srgbClr val="FFCC00"/>
            </a:solidFill>
            <a:miter lim="800000"/>
            <a:headEnd type="none" w="sm" len="sm"/>
            <a:tailEnd type="none" w="sm" len="sm"/>
          </a:ln>
        </p:spPr>
        <p:txBody>
          <a:bodyPr wrap="none" anchor="ctr"/>
          <a:lstStyle/>
          <a:p>
            <a:endParaRPr lang="en-US"/>
          </a:p>
        </p:txBody>
      </p:sp>
      <p:sp>
        <p:nvSpPr>
          <p:cNvPr id="101500" name="Freeform 124"/>
          <p:cNvSpPr>
            <a:spLocks/>
          </p:cNvSpPr>
          <p:nvPr/>
        </p:nvSpPr>
        <p:spPr bwMode="auto">
          <a:xfrm>
            <a:off x="2581275" y="1885950"/>
            <a:ext cx="981075" cy="742950"/>
          </a:xfrm>
          <a:custGeom>
            <a:avLst/>
            <a:gdLst>
              <a:gd name="T0" fmla="*/ 618 w 618"/>
              <a:gd name="T1" fmla="*/ 0 h 468"/>
              <a:gd name="T2" fmla="*/ 3 w 618"/>
              <a:gd name="T3" fmla="*/ 0 h 468"/>
              <a:gd name="T4" fmla="*/ 0 w 618"/>
              <a:gd name="T5" fmla="*/ 468 h 468"/>
              <a:gd name="T6" fmla="*/ 0 60000 65536"/>
              <a:gd name="T7" fmla="*/ 0 60000 65536"/>
              <a:gd name="T8" fmla="*/ 0 60000 65536"/>
              <a:gd name="T9" fmla="*/ 0 w 618"/>
              <a:gd name="T10" fmla="*/ 0 h 468"/>
              <a:gd name="T11" fmla="*/ 618 w 618"/>
              <a:gd name="T12" fmla="*/ 468 h 468"/>
            </a:gdLst>
            <a:ahLst/>
            <a:cxnLst>
              <a:cxn ang="T6">
                <a:pos x="T0" y="T1"/>
              </a:cxn>
              <a:cxn ang="T7">
                <a:pos x="T2" y="T3"/>
              </a:cxn>
              <a:cxn ang="T8">
                <a:pos x="T4" y="T5"/>
              </a:cxn>
            </a:cxnLst>
            <a:rect l="T9" t="T10" r="T11" b="T12"/>
            <a:pathLst>
              <a:path w="618" h="468">
                <a:moveTo>
                  <a:pt x="618" y="0"/>
                </a:moveTo>
                <a:lnTo>
                  <a:pt x="3" y="0"/>
                </a:lnTo>
                <a:lnTo>
                  <a:pt x="0" y="468"/>
                </a:lnTo>
              </a:path>
            </a:pathLst>
          </a:custGeom>
          <a:noFill/>
          <a:ln w="22225" cap="flat" cmpd="sng">
            <a:solidFill>
              <a:schemeClr val="tx1"/>
            </a:solidFill>
            <a:prstDash val="solid"/>
            <a:miter lim="800000"/>
            <a:headEnd type="none" w="med" len="med"/>
            <a:tailEnd type="triangle" w="med" len="med"/>
          </a:ln>
        </p:spPr>
        <p:txBody>
          <a:bodyPr wrap="none"/>
          <a:lstStyle/>
          <a:p>
            <a:endParaRPr lang="en-US"/>
          </a:p>
        </p:txBody>
      </p:sp>
      <p:sp>
        <p:nvSpPr>
          <p:cNvPr id="101501" name="Freeform 125"/>
          <p:cNvSpPr>
            <a:spLocks/>
          </p:cNvSpPr>
          <p:nvPr/>
        </p:nvSpPr>
        <p:spPr bwMode="auto">
          <a:xfrm>
            <a:off x="5719763" y="1909763"/>
            <a:ext cx="1209675" cy="1185862"/>
          </a:xfrm>
          <a:custGeom>
            <a:avLst/>
            <a:gdLst>
              <a:gd name="T0" fmla="*/ 0 w 762"/>
              <a:gd name="T1" fmla="*/ 0 h 747"/>
              <a:gd name="T2" fmla="*/ 762 w 762"/>
              <a:gd name="T3" fmla="*/ 0 h 747"/>
              <a:gd name="T4" fmla="*/ 762 w 762"/>
              <a:gd name="T5" fmla="*/ 747 h 747"/>
              <a:gd name="T6" fmla="*/ 0 60000 65536"/>
              <a:gd name="T7" fmla="*/ 0 60000 65536"/>
              <a:gd name="T8" fmla="*/ 0 60000 65536"/>
              <a:gd name="T9" fmla="*/ 0 w 762"/>
              <a:gd name="T10" fmla="*/ 0 h 747"/>
              <a:gd name="T11" fmla="*/ 762 w 762"/>
              <a:gd name="T12" fmla="*/ 747 h 747"/>
            </a:gdLst>
            <a:ahLst/>
            <a:cxnLst>
              <a:cxn ang="T6">
                <a:pos x="T0" y="T1"/>
              </a:cxn>
              <a:cxn ang="T7">
                <a:pos x="T2" y="T3"/>
              </a:cxn>
              <a:cxn ang="T8">
                <a:pos x="T4" y="T5"/>
              </a:cxn>
            </a:cxnLst>
            <a:rect l="T9" t="T10" r="T11" b="T12"/>
            <a:pathLst>
              <a:path w="762" h="747">
                <a:moveTo>
                  <a:pt x="0" y="0"/>
                </a:moveTo>
                <a:lnTo>
                  <a:pt x="762" y="0"/>
                </a:lnTo>
                <a:lnTo>
                  <a:pt x="762" y="747"/>
                </a:lnTo>
              </a:path>
            </a:pathLst>
          </a:custGeom>
          <a:noFill/>
          <a:ln w="22225" cap="flat" cmpd="sng">
            <a:solidFill>
              <a:schemeClr val="tx1"/>
            </a:solidFill>
            <a:prstDash val="solid"/>
            <a:miter lim="800000"/>
            <a:headEnd type="none" w="med" len="med"/>
            <a:tailEnd type="triangle" w="med" len="med"/>
          </a:ln>
        </p:spPr>
        <p:txBody>
          <a:bodyPr wrap="none"/>
          <a:lstStyle/>
          <a:p>
            <a:endParaRPr lang="en-US"/>
          </a:p>
        </p:txBody>
      </p:sp>
      <p:sp>
        <p:nvSpPr>
          <p:cNvPr id="101502" name="AutoShape 126"/>
          <p:cNvSpPr>
            <a:spLocks noChangeArrowheads="1"/>
          </p:cNvSpPr>
          <p:nvPr/>
        </p:nvSpPr>
        <p:spPr bwMode="auto">
          <a:xfrm>
            <a:off x="2030413" y="3022600"/>
            <a:ext cx="1231900" cy="1260475"/>
          </a:xfrm>
          <a:prstGeom prst="cube">
            <a:avLst>
              <a:gd name="adj" fmla="val 31060"/>
            </a:avLst>
          </a:prstGeom>
          <a:gradFill rotWithShape="1">
            <a:gsLst>
              <a:gs pos="0">
                <a:srgbClr val="475E76"/>
              </a:gs>
              <a:gs pos="50000">
                <a:srgbClr val="99CCFF"/>
              </a:gs>
              <a:gs pos="100000">
                <a:srgbClr val="475E76"/>
              </a:gs>
            </a:gsLst>
            <a:lin ang="2700000" scaled="1"/>
          </a:gradFill>
          <a:ln w="3175">
            <a:solidFill>
              <a:srgbClr val="669CEC"/>
            </a:solidFill>
            <a:miter lim="800000"/>
            <a:headEnd type="none" w="sm" len="sm"/>
            <a:tailEnd type="none" w="sm" len="sm"/>
          </a:ln>
        </p:spPr>
        <p:txBody>
          <a:bodyPr wrap="none" anchor="ctr"/>
          <a:lstStyle/>
          <a:p>
            <a:endParaRPr lang="en-US"/>
          </a:p>
        </p:txBody>
      </p:sp>
      <p:sp>
        <p:nvSpPr>
          <p:cNvPr id="101503" name="Text Box 127"/>
          <p:cNvSpPr txBox="1">
            <a:spLocks noChangeArrowheads="1"/>
          </p:cNvSpPr>
          <p:nvPr/>
        </p:nvSpPr>
        <p:spPr bwMode="auto">
          <a:xfrm>
            <a:off x="4305300" y="3186113"/>
            <a:ext cx="984250" cy="366712"/>
          </a:xfrm>
          <a:prstGeom prst="rect">
            <a:avLst/>
          </a:prstGeom>
          <a:noFill/>
          <a:ln w="9525">
            <a:noFill/>
            <a:miter lim="800000"/>
            <a:headEnd/>
            <a:tailEnd/>
          </a:ln>
        </p:spPr>
        <p:txBody>
          <a:bodyPr wrap="none">
            <a:spAutoFit/>
          </a:bodyPr>
          <a:lstStyle/>
          <a:p>
            <a:r>
              <a:rPr lang="en-US" b="1">
                <a:solidFill>
                  <a:srgbClr val="FF0000"/>
                </a:solidFill>
              </a:rPr>
              <a:t>smaller</a:t>
            </a:r>
          </a:p>
        </p:txBody>
      </p:sp>
      <p:sp>
        <p:nvSpPr>
          <p:cNvPr id="101504" name="Line 128"/>
          <p:cNvSpPr>
            <a:spLocks noChangeShapeType="1"/>
          </p:cNvSpPr>
          <p:nvPr/>
        </p:nvSpPr>
        <p:spPr bwMode="auto">
          <a:xfrm>
            <a:off x="4340225" y="3475038"/>
            <a:ext cx="914400" cy="0"/>
          </a:xfrm>
          <a:prstGeom prst="line">
            <a:avLst/>
          </a:prstGeom>
          <a:noFill/>
          <a:ln w="12700">
            <a:solidFill>
              <a:srgbClr val="FF0000"/>
            </a:solidFill>
            <a:miter lim="800000"/>
            <a:headEnd/>
            <a:tailEnd/>
          </a:ln>
        </p:spPr>
        <p:txBody>
          <a:bodyPr wrap="none"/>
          <a:lstStyle/>
          <a:p>
            <a:endParaRPr lang="en-US"/>
          </a:p>
        </p:txBody>
      </p:sp>
      <p:sp>
        <p:nvSpPr>
          <p:cNvPr id="12305" name="Text Box 129"/>
          <p:cNvSpPr txBox="1">
            <a:spLocks noChangeArrowheads="1"/>
          </p:cNvSpPr>
          <p:nvPr/>
        </p:nvSpPr>
        <p:spPr bwMode="auto">
          <a:xfrm>
            <a:off x="6438900" y="4598988"/>
            <a:ext cx="820738" cy="214312"/>
          </a:xfrm>
          <a:prstGeom prst="rect">
            <a:avLst/>
          </a:prstGeom>
          <a:noFill/>
          <a:ln w="9525">
            <a:noFill/>
            <a:miter lim="800000"/>
            <a:headEnd/>
            <a:tailEnd/>
          </a:ln>
        </p:spPr>
        <p:txBody>
          <a:bodyPr wrap="none">
            <a:spAutoFit/>
          </a:bodyPr>
          <a:lstStyle/>
          <a:p>
            <a:r>
              <a:rPr lang="en-US" sz="800">
                <a:latin typeface="Edwardian Script ITC" pitchFamily="66" charset="0"/>
              </a:rPr>
              <a:t>Christopherson Scales</a:t>
            </a:r>
          </a:p>
        </p:txBody>
      </p:sp>
      <p:sp>
        <p:nvSpPr>
          <p:cNvPr id="12306" name="Text Box 130"/>
          <p:cNvSpPr txBox="1">
            <a:spLocks noChangeArrowheads="1"/>
          </p:cNvSpPr>
          <p:nvPr/>
        </p:nvSpPr>
        <p:spPr bwMode="auto">
          <a:xfrm>
            <a:off x="6635750" y="6405563"/>
            <a:ext cx="515938" cy="122237"/>
          </a:xfrm>
          <a:prstGeom prst="rect">
            <a:avLst/>
          </a:prstGeom>
          <a:noFill/>
          <a:ln w="9525">
            <a:noFill/>
            <a:miter lim="800000"/>
            <a:headEnd/>
            <a:tailEnd/>
          </a:ln>
        </p:spPr>
        <p:txBody>
          <a:bodyPr wrap="none">
            <a:spAutoFit/>
          </a:bodyPr>
          <a:lstStyle/>
          <a:p>
            <a:r>
              <a:rPr lang="en-US" sz="200"/>
              <a:t>Made in Normal, Illinois  USA</a:t>
            </a:r>
          </a:p>
        </p:txBody>
      </p:sp>
    </p:spTree>
  </p:cSld>
  <p:clrMapOvr>
    <a:overrideClrMapping bg1="lt1" tx1="dk1" bg2="lt2" tx2="dk2" accent1="accent1" accent2="accent2" accent3="accent3" accent4="accent4" accent5="accent5" accent6="accent6" hlink="hlink" folHlink="folHlink"/>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1502"/>
                                        </p:tgtEl>
                                        <p:attrNameLst>
                                          <p:attrName>style.visibility</p:attrName>
                                        </p:attrNameLst>
                                      </p:cBhvr>
                                      <p:to>
                                        <p:strVal val="visible"/>
                                      </p:to>
                                    </p:set>
                                    <p:animEffect transition="in" filter="fade">
                                      <p:cBhvr>
                                        <p:cTn id="7" dur="2000"/>
                                        <p:tgtEl>
                                          <p:spTgt spid="101502"/>
                                        </p:tgtEl>
                                      </p:cBhvr>
                                    </p:animEffect>
                                  </p:childTnLst>
                                </p:cTn>
                              </p:par>
                            </p:childTnLst>
                          </p:cTn>
                        </p:par>
                        <p:par>
                          <p:cTn id="8" fill="hold">
                            <p:stCondLst>
                              <p:cond delay="2000"/>
                            </p:stCondLst>
                            <p:childTnLst>
                              <p:par>
                                <p:cTn id="9" presetID="9" presetClass="entr" presetSubtype="0" fill="hold" grpId="0" nodeType="afterEffect">
                                  <p:stCondLst>
                                    <p:cond delay="0"/>
                                  </p:stCondLst>
                                  <p:childTnLst>
                                    <p:set>
                                      <p:cBhvr>
                                        <p:cTn id="10" dur="1" fill="hold">
                                          <p:stCondLst>
                                            <p:cond delay="0"/>
                                          </p:stCondLst>
                                        </p:cTn>
                                        <p:tgtEl>
                                          <p:spTgt spid="101382"/>
                                        </p:tgtEl>
                                        <p:attrNameLst>
                                          <p:attrName>style.visibility</p:attrName>
                                        </p:attrNameLst>
                                      </p:cBhvr>
                                      <p:to>
                                        <p:strVal val="visible"/>
                                      </p:to>
                                    </p:set>
                                    <p:animEffect transition="in" filter="dissolve">
                                      <p:cBhvr>
                                        <p:cTn id="11" dur="500"/>
                                        <p:tgtEl>
                                          <p:spTgt spid="101382"/>
                                        </p:tgtEl>
                                      </p:cBhvr>
                                    </p:animEffect>
                                  </p:childTnLst>
                                </p:cTn>
                              </p:par>
                            </p:childTnLst>
                          </p:cTn>
                        </p:par>
                        <p:par>
                          <p:cTn id="12" fill="hold">
                            <p:stCondLst>
                              <p:cond delay="2500"/>
                            </p:stCondLst>
                            <p:childTnLst>
                              <p:par>
                                <p:cTn id="13" presetID="10" presetClass="entr" presetSubtype="0" fill="hold" grpId="0" nodeType="afterEffect">
                                  <p:stCondLst>
                                    <p:cond delay="0"/>
                                  </p:stCondLst>
                                  <p:childTnLst>
                                    <p:set>
                                      <p:cBhvr>
                                        <p:cTn id="14" dur="1" fill="hold">
                                          <p:stCondLst>
                                            <p:cond delay="0"/>
                                          </p:stCondLst>
                                        </p:cTn>
                                        <p:tgtEl>
                                          <p:spTgt spid="101499"/>
                                        </p:tgtEl>
                                        <p:attrNameLst>
                                          <p:attrName>style.visibility</p:attrName>
                                        </p:attrNameLst>
                                      </p:cBhvr>
                                      <p:to>
                                        <p:strVal val="visible"/>
                                      </p:to>
                                    </p:set>
                                    <p:animEffect transition="in" filter="fade">
                                      <p:cBhvr>
                                        <p:cTn id="15" dur="2000"/>
                                        <p:tgtEl>
                                          <p:spTgt spid="101499"/>
                                        </p:tgtEl>
                                      </p:cBhvr>
                                    </p:animEffect>
                                  </p:childTnLst>
                                </p:cTn>
                              </p:par>
                            </p:childTnLst>
                          </p:cTn>
                        </p:par>
                        <p:par>
                          <p:cTn id="16" fill="hold">
                            <p:stCondLst>
                              <p:cond delay="4500"/>
                            </p:stCondLst>
                            <p:childTnLst>
                              <p:par>
                                <p:cTn id="17" presetID="9" presetClass="entr" presetSubtype="0" fill="hold" grpId="0" nodeType="afterEffect">
                                  <p:stCondLst>
                                    <p:cond delay="0"/>
                                  </p:stCondLst>
                                  <p:childTnLst>
                                    <p:set>
                                      <p:cBhvr>
                                        <p:cTn id="18" dur="1" fill="hold">
                                          <p:stCondLst>
                                            <p:cond delay="0"/>
                                          </p:stCondLst>
                                        </p:cTn>
                                        <p:tgtEl>
                                          <p:spTgt spid="101383"/>
                                        </p:tgtEl>
                                        <p:attrNameLst>
                                          <p:attrName>style.visibility</p:attrName>
                                        </p:attrNameLst>
                                      </p:cBhvr>
                                      <p:to>
                                        <p:strVal val="visible"/>
                                      </p:to>
                                    </p:set>
                                    <p:animEffect transition="in" filter="dissolve">
                                      <p:cBhvr>
                                        <p:cTn id="19" dur="500"/>
                                        <p:tgtEl>
                                          <p:spTgt spid="101383"/>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nodeType="clickEffect">
                                  <p:stCondLst>
                                    <p:cond delay="0"/>
                                  </p:stCondLst>
                                  <p:childTnLst>
                                    <p:set>
                                      <p:cBhvr>
                                        <p:cTn id="23" dur="1" fill="hold">
                                          <p:stCondLst>
                                            <p:cond delay="0"/>
                                          </p:stCondLst>
                                        </p:cTn>
                                        <p:tgtEl>
                                          <p:spTgt spid="101381">
                                            <p:txEl>
                                              <p:pRg st="0" end="0"/>
                                            </p:txEl>
                                          </p:spTgt>
                                        </p:tgtEl>
                                        <p:attrNameLst>
                                          <p:attrName>style.visibility</p:attrName>
                                        </p:attrNameLst>
                                      </p:cBhvr>
                                      <p:to>
                                        <p:strVal val="visible"/>
                                      </p:to>
                                    </p:set>
                                    <p:animEffect transition="in" filter="dissolve">
                                      <p:cBhvr>
                                        <p:cTn id="24" dur="500"/>
                                        <p:tgtEl>
                                          <p:spTgt spid="101381">
                                            <p:txEl>
                                              <p:pRg st="0" end="0"/>
                                            </p:txEl>
                                          </p:spTgt>
                                        </p:tgtEl>
                                      </p:cBhvr>
                                    </p:animEffect>
                                  </p:childTnLst>
                                </p:cTn>
                              </p:par>
                              <p:par>
                                <p:cTn id="25" presetID="9" presetClass="entr" presetSubtype="0" fill="hold" nodeType="withEffect">
                                  <p:stCondLst>
                                    <p:cond delay="0"/>
                                  </p:stCondLst>
                                  <p:childTnLst>
                                    <p:set>
                                      <p:cBhvr>
                                        <p:cTn id="26" dur="1" fill="hold">
                                          <p:stCondLst>
                                            <p:cond delay="0"/>
                                          </p:stCondLst>
                                        </p:cTn>
                                        <p:tgtEl>
                                          <p:spTgt spid="101381">
                                            <p:txEl>
                                              <p:pRg st="1" end="1"/>
                                            </p:txEl>
                                          </p:spTgt>
                                        </p:tgtEl>
                                        <p:attrNameLst>
                                          <p:attrName>style.visibility</p:attrName>
                                        </p:attrNameLst>
                                      </p:cBhvr>
                                      <p:to>
                                        <p:strVal val="visible"/>
                                      </p:to>
                                    </p:set>
                                    <p:animEffect transition="in" filter="dissolve">
                                      <p:cBhvr>
                                        <p:cTn id="27" dur="500"/>
                                        <p:tgtEl>
                                          <p:spTgt spid="101381">
                                            <p:txEl>
                                              <p:pRg st="1" end="1"/>
                                            </p:txEl>
                                          </p:spTgt>
                                        </p:tgtEl>
                                      </p:cBhvr>
                                    </p:animEffect>
                                  </p:childTnLst>
                                </p:cTn>
                              </p:par>
                            </p:childTnLst>
                          </p:cTn>
                        </p:par>
                        <p:par>
                          <p:cTn id="28" fill="hold">
                            <p:stCondLst>
                              <p:cond delay="500"/>
                            </p:stCondLst>
                            <p:childTnLst>
                              <p:par>
                                <p:cTn id="29" presetID="12" presetClass="entr" presetSubtype="2" fill="hold" grpId="0" nodeType="afterEffect">
                                  <p:stCondLst>
                                    <p:cond delay="0"/>
                                  </p:stCondLst>
                                  <p:childTnLst>
                                    <p:set>
                                      <p:cBhvr>
                                        <p:cTn id="30" dur="1" fill="hold">
                                          <p:stCondLst>
                                            <p:cond delay="0"/>
                                          </p:stCondLst>
                                        </p:cTn>
                                        <p:tgtEl>
                                          <p:spTgt spid="101500"/>
                                        </p:tgtEl>
                                        <p:attrNameLst>
                                          <p:attrName>style.visibility</p:attrName>
                                        </p:attrNameLst>
                                      </p:cBhvr>
                                      <p:to>
                                        <p:strVal val="visible"/>
                                      </p:to>
                                    </p:set>
                                    <p:animEffect transition="in" filter="slide(fromRight)">
                                      <p:cBhvr>
                                        <p:cTn id="31" dur="500"/>
                                        <p:tgtEl>
                                          <p:spTgt spid="101500"/>
                                        </p:tgtEl>
                                      </p:cBhvr>
                                    </p:animEffect>
                                  </p:childTnLst>
                                </p:cTn>
                              </p:par>
                              <p:par>
                                <p:cTn id="32" presetID="12" presetClass="entr" presetSubtype="8" fill="hold" grpId="0" nodeType="withEffect">
                                  <p:stCondLst>
                                    <p:cond delay="0"/>
                                  </p:stCondLst>
                                  <p:childTnLst>
                                    <p:set>
                                      <p:cBhvr>
                                        <p:cTn id="33" dur="1" fill="hold">
                                          <p:stCondLst>
                                            <p:cond delay="0"/>
                                          </p:stCondLst>
                                        </p:cTn>
                                        <p:tgtEl>
                                          <p:spTgt spid="101501"/>
                                        </p:tgtEl>
                                        <p:attrNameLst>
                                          <p:attrName>style.visibility</p:attrName>
                                        </p:attrNameLst>
                                      </p:cBhvr>
                                      <p:to>
                                        <p:strVal val="visible"/>
                                      </p:to>
                                    </p:set>
                                    <p:animEffect transition="in" filter="slide(fromLeft)">
                                      <p:cBhvr>
                                        <p:cTn id="34" dur="500"/>
                                        <p:tgtEl>
                                          <p:spTgt spid="101501"/>
                                        </p:tgtEl>
                                      </p:cBhvr>
                                    </p:animEffect>
                                  </p:childTnLst>
                                </p:cTn>
                              </p:par>
                            </p:childTnLst>
                          </p:cTn>
                        </p:par>
                      </p:childTnLst>
                    </p:cTn>
                  </p:par>
                  <p:par>
                    <p:cTn id="35" fill="hold">
                      <p:stCondLst>
                        <p:cond delay="indefinite"/>
                      </p:stCondLst>
                      <p:childTnLst>
                        <p:par>
                          <p:cTn id="36" fill="hold">
                            <p:stCondLst>
                              <p:cond delay="0"/>
                            </p:stCondLst>
                            <p:childTnLst>
                              <p:par>
                                <p:cTn id="37" presetID="47" presetClass="entr" presetSubtype="0" fill="hold" nodeType="clickEffect">
                                  <p:stCondLst>
                                    <p:cond delay="0"/>
                                  </p:stCondLst>
                                  <p:childTnLst>
                                    <p:set>
                                      <p:cBhvr>
                                        <p:cTn id="38" dur="1" fill="hold">
                                          <p:stCondLst>
                                            <p:cond delay="0"/>
                                          </p:stCondLst>
                                        </p:cTn>
                                        <p:tgtEl>
                                          <p:spTgt spid="101381">
                                            <p:txEl>
                                              <p:pRg st="3" end="3"/>
                                            </p:txEl>
                                          </p:spTgt>
                                        </p:tgtEl>
                                        <p:attrNameLst>
                                          <p:attrName>style.visibility</p:attrName>
                                        </p:attrNameLst>
                                      </p:cBhvr>
                                      <p:to>
                                        <p:strVal val="visible"/>
                                      </p:to>
                                    </p:set>
                                    <p:animEffect transition="in" filter="fade">
                                      <p:cBhvr>
                                        <p:cTn id="39" dur="1000"/>
                                        <p:tgtEl>
                                          <p:spTgt spid="101381">
                                            <p:txEl>
                                              <p:pRg st="3" end="3"/>
                                            </p:txEl>
                                          </p:spTgt>
                                        </p:tgtEl>
                                      </p:cBhvr>
                                    </p:animEffect>
                                    <p:anim calcmode="lin" valueType="num">
                                      <p:cBhvr>
                                        <p:cTn id="40" dur="1000" fill="hold"/>
                                        <p:tgtEl>
                                          <p:spTgt spid="101381">
                                            <p:txEl>
                                              <p:pRg st="3" end="3"/>
                                            </p:txEl>
                                          </p:spTgt>
                                        </p:tgtEl>
                                        <p:attrNameLst>
                                          <p:attrName>ppt_x</p:attrName>
                                        </p:attrNameLst>
                                      </p:cBhvr>
                                      <p:tavLst>
                                        <p:tav tm="0">
                                          <p:val>
                                            <p:strVal val="#ppt_x"/>
                                          </p:val>
                                        </p:tav>
                                        <p:tav tm="100000">
                                          <p:val>
                                            <p:strVal val="#ppt_x"/>
                                          </p:val>
                                        </p:tav>
                                      </p:tavLst>
                                    </p:anim>
                                    <p:anim calcmode="lin" valueType="num">
                                      <p:cBhvr>
                                        <p:cTn id="41" dur="1000" fill="hold"/>
                                        <p:tgtEl>
                                          <p:spTgt spid="101381">
                                            <p:txEl>
                                              <p:pRg st="3" end="3"/>
                                            </p:txEl>
                                          </p:spTgt>
                                        </p:tgtEl>
                                        <p:attrNameLst>
                                          <p:attrName>ppt_y</p:attrName>
                                        </p:attrNameLst>
                                      </p:cBhvr>
                                      <p:tavLst>
                                        <p:tav tm="0">
                                          <p:val>
                                            <p:strVal val="#ppt_y-.1"/>
                                          </p:val>
                                        </p:tav>
                                        <p:tav tm="100000">
                                          <p:val>
                                            <p:strVal val="#ppt_y"/>
                                          </p:val>
                                        </p:tav>
                                      </p:tavLst>
                                    </p:anim>
                                  </p:childTnLst>
                                </p:cTn>
                              </p:par>
                              <p:par>
                                <p:cTn id="42" presetID="47" presetClass="entr" presetSubtype="0" fill="hold" nodeType="withEffect">
                                  <p:stCondLst>
                                    <p:cond delay="0"/>
                                  </p:stCondLst>
                                  <p:childTnLst>
                                    <p:set>
                                      <p:cBhvr>
                                        <p:cTn id="43" dur="1" fill="hold">
                                          <p:stCondLst>
                                            <p:cond delay="0"/>
                                          </p:stCondLst>
                                        </p:cTn>
                                        <p:tgtEl>
                                          <p:spTgt spid="101381">
                                            <p:txEl>
                                              <p:pRg st="4" end="4"/>
                                            </p:txEl>
                                          </p:spTgt>
                                        </p:tgtEl>
                                        <p:attrNameLst>
                                          <p:attrName>style.visibility</p:attrName>
                                        </p:attrNameLst>
                                      </p:cBhvr>
                                      <p:to>
                                        <p:strVal val="visible"/>
                                      </p:to>
                                    </p:set>
                                    <p:animEffect transition="in" filter="fade">
                                      <p:cBhvr>
                                        <p:cTn id="44" dur="1000"/>
                                        <p:tgtEl>
                                          <p:spTgt spid="101381">
                                            <p:txEl>
                                              <p:pRg st="4" end="4"/>
                                            </p:txEl>
                                          </p:spTgt>
                                        </p:tgtEl>
                                      </p:cBhvr>
                                    </p:animEffect>
                                    <p:anim calcmode="lin" valueType="num">
                                      <p:cBhvr>
                                        <p:cTn id="45" dur="1000" fill="hold"/>
                                        <p:tgtEl>
                                          <p:spTgt spid="101381">
                                            <p:txEl>
                                              <p:pRg st="4" end="4"/>
                                            </p:txEl>
                                          </p:spTgt>
                                        </p:tgtEl>
                                        <p:attrNameLst>
                                          <p:attrName>ppt_x</p:attrName>
                                        </p:attrNameLst>
                                      </p:cBhvr>
                                      <p:tavLst>
                                        <p:tav tm="0">
                                          <p:val>
                                            <p:strVal val="#ppt_x"/>
                                          </p:val>
                                        </p:tav>
                                        <p:tav tm="100000">
                                          <p:val>
                                            <p:strVal val="#ppt_x"/>
                                          </p:val>
                                        </p:tav>
                                      </p:tavLst>
                                    </p:anim>
                                    <p:anim calcmode="lin" valueType="num">
                                      <p:cBhvr>
                                        <p:cTn id="46" dur="1000" fill="hold"/>
                                        <p:tgtEl>
                                          <p:spTgt spid="101381">
                                            <p:txEl>
                                              <p:pRg st="4" end="4"/>
                                            </p:txEl>
                                          </p:spTgt>
                                        </p:tgtEl>
                                        <p:attrNameLst>
                                          <p:attrName>ppt_y</p:attrName>
                                        </p:attrNameLst>
                                      </p:cBhvr>
                                      <p:tavLst>
                                        <p:tav tm="0">
                                          <p:val>
                                            <p:strVal val="#ppt_y-.1"/>
                                          </p:val>
                                        </p:tav>
                                        <p:tav tm="100000">
                                          <p:val>
                                            <p:strVal val="#ppt_y"/>
                                          </p:val>
                                        </p:tav>
                                      </p:tavLst>
                                    </p:anim>
                                  </p:childTnLst>
                                </p:cTn>
                              </p:par>
                              <p:par>
                                <p:cTn id="47" presetID="47" presetClass="entr" presetSubtype="0" fill="hold" nodeType="withEffect">
                                  <p:stCondLst>
                                    <p:cond delay="0"/>
                                  </p:stCondLst>
                                  <p:childTnLst>
                                    <p:set>
                                      <p:cBhvr>
                                        <p:cTn id="48" dur="1" fill="hold">
                                          <p:stCondLst>
                                            <p:cond delay="0"/>
                                          </p:stCondLst>
                                        </p:cTn>
                                        <p:tgtEl>
                                          <p:spTgt spid="101381">
                                            <p:txEl>
                                              <p:pRg st="5" end="5"/>
                                            </p:txEl>
                                          </p:spTgt>
                                        </p:tgtEl>
                                        <p:attrNameLst>
                                          <p:attrName>style.visibility</p:attrName>
                                        </p:attrNameLst>
                                      </p:cBhvr>
                                      <p:to>
                                        <p:strVal val="visible"/>
                                      </p:to>
                                    </p:set>
                                    <p:animEffect transition="in" filter="fade">
                                      <p:cBhvr>
                                        <p:cTn id="49" dur="1000"/>
                                        <p:tgtEl>
                                          <p:spTgt spid="101381">
                                            <p:txEl>
                                              <p:pRg st="5" end="5"/>
                                            </p:txEl>
                                          </p:spTgt>
                                        </p:tgtEl>
                                      </p:cBhvr>
                                    </p:animEffect>
                                    <p:anim calcmode="lin" valueType="num">
                                      <p:cBhvr>
                                        <p:cTn id="50" dur="1000" fill="hold"/>
                                        <p:tgtEl>
                                          <p:spTgt spid="101381">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101381">
                                            <p:txEl>
                                              <p:pRg st="5" end="5"/>
                                            </p:txEl>
                                          </p:spTgt>
                                        </p:tgtEl>
                                        <p:attrNameLst>
                                          <p:attrName>ppt_y</p:attrName>
                                        </p:attrNameLst>
                                      </p:cBhvr>
                                      <p:tavLst>
                                        <p:tav tm="0">
                                          <p:val>
                                            <p:strVal val="#ppt_y-.1"/>
                                          </p:val>
                                        </p:tav>
                                        <p:tav tm="100000">
                                          <p:val>
                                            <p:strVal val="#ppt_y"/>
                                          </p:val>
                                        </p:tav>
                                      </p:tavLst>
                                    </p:anim>
                                  </p:childTnLst>
                                </p:cTn>
                              </p:par>
                              <p:par>
                                <p:cTn id="52" presetID="47" presetClass="entr" presetSubtype="0" fill="hold" nodeType="withEffect">
                                  <p:stCondLst>
                                    <p:cond delay="0"/>
                                  </p:stCondLst>
                                  <p:childTnLst>
                                    <p:set>
                                      <p:cBhvr>
                                        <p:cTn id="53" dur="1" fill="hold">
                                          <p:stCondLst>
                                            <p:cond delay="0"/>
                                          </p:stCondLst>
                                        </p:cTn>
                                        <p:tgtEl>
                                          <p:spTgt spid="101381">
                                            <p:txEl>
                                              <p:pRg st="6" end="6"/>
                                            </p:txEl>
                                          </p:spTgt>
                                        </p:tgtEl>
                                        <p:attrNameLst>
                                          <p:attrName>style.visibility</p:attrName>
                                        </p:attrNameLst>
                                      </p:cBhvr>
                                      <p:to>
                                        <p:strVal val="visible"/>
                                      </p:to>
                                    </p:set>
                                    <p:animEffect transition="in" filter="fade">
                                      <p:cBhvr>
                                        <p:cTn id="54" dur="1000"/>
                                        <p:tgtEl>
                                          <p:spTgt spid="101381">
                                            <p:txEl>
                                              <p:pRg st="6" end="6"/>
                                            </p:txEl>
                                          </p:spTgt>
                                        </p:tgtEl>
                                      </p:cBhvr>
                                    </p:animEffect>
                                    <p:anim calcmode="lin" valueType="num">
                                      <p:cBhvr>
                                        <p:cTn id="55" dur="1000" fill="hold"/>
                                        <p:tgtEl>
                                          <p:spTgt spid="101381">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101381">
                                            <p:txEl>
                                              <p:pRg st="6" end="6"/>
                                            </p:txEl>
                                          </p:spTgt>
                                        </p:tgtEl>
                                        <p:attrNameLst>
                                          <p:attrName>ppt_y</p:attrName>
                                        </p:attrNameLst>
                                      </p:cBhvr>
                                      <p:tavLst>
                                        <p:tav tm="0">
                                          <p:val>
                                            <p:strVal val="#ppt_y-.1"/>
                                          </p:val>
                                        </p:tav>
                                        <p:tav tm="100000">
                                          <p:val>
                                            <p:strVal val="#ppt_y"/>
                                          </p:val>
                                        </p:tav>
                                      </p:tavLst>
                                    </p:anim>
                                  </p:childTnLst>
                                </p:cTn>
                              </p:par>
                            </p:childTnLst>
                          </p:cTn>
                        </p:par>
                        <p:par>
                          <p:cTn id="57" fill="hold">
                            <p:stCondLst>
                              <p:cond delay="1000"/>
                            </p:stCondLst>
                            <p:childTnLst>
                              <p:par>
                                <p:cTn id="58" presetID="22" presetClass="entr" presetSubtype="8" fill="hold" grpId="0" nodeType="afterEffect">
                                  <p:stCondLst>
                                    <p:cond delay="0"/>
                                  </p:stCondLst>
                                  <p:childTnLst>
                                    <p:set>
                                      <p:cBhvr>
                                        <p:cTn id="59" dur="1" fill="hold">
                                          <p:stCondLst>
                                            <p:cond delay="0"/>
                                          </p:stCondLst>
                                        </p:cTn>
                                        <p:tgtEl>
                                          <p:spTgt spid="101504"/>
                                        </p:tgtEl>
                                        <p:attrNameLst>
                                          <p:attrName>style.visibility</p:attrName>
                                        </p:attrNameLst>
                                      </p:cBhvr>
                                      <p:to>
                                        <p:strVal val="visible"/>
                                      </p:to>
                                    </p:set>
                                    <p:animEffect transition="in" filter="wipe(left)">
                                      <p:cBhvr>
                                        <p:cTn id="60" dur="500"/>
                                        <p:tgtEl>
                                          <p:spTgt spid="101504"/>
                                        </p:tgtEl>
                                      </p:cBhvr>
                                    </p:animEffect>
                                  </p:childTnLst>
                                </p:cTn>
                              </p:par>
                            </p:childTnLst>
                          </p:cTn>
                        </p:par>
                      </p:childTnLst>
                    </p:cTn>
                  </p:par>
                  <p:par>
                    <p:cTn id="61" fill="hold">
                      <p:stCondLst>
                        <p:cond delay="indefinite"/>
                      </p:stCondLst>
                      <p:childTnLst>
                        <p:par>
                          <p:cTn id="62" fill="hold">
                            <p:stCondLst>
                              <p:cond delay="0"/>
                            </p:stCondLst>
                            <p:childTnLst>
                              <p:par>
                                <p:cTn id="63" presetID="56" presetClass="entr" presetSubtype="0" fill="hold" grpId="0" nodeType="clickEffect">
                                  <p:stCondLst>
                                    <p:cond delay="0"/>
                                  </p:stCondLst>
                                  <p:iterate type="lt">
                                    <p:tmPct val="10000"/>
                                  </p:iterate>
                                  <p:childTnLst>
                                    <p:set>
                                      <p:cBhvr>
                                        <p:cTn id="64" dur="1" fill="hold">
                                          <p:stCondLst>
                                            <p:cond delay="0"/>
                                          </p:stCondLst>
                                        </p:cTn>
                                        <p:tgtEl>
                                          <p:spTgt spid="101503"/>
                                        </p:tgtEl>
                                        <p:attrNameLst>
                                          <p:attrName>style.visibility</p:attrName>
                                        </p:attrNameLst>
                                      </p:cBhvr>
                                      <p:to>
                                        <p:strVal val="visible"/>
                                      </p:to>
                                    </p:set>
                                    <p:anim by="(-#ppt_w*2)" calcmode="lin" valueType="num">
                                      <p:cBhvr rctx="PPT">
                                        <p:cTn id="65" dur="500" autoRev="1" fill="hold">
                                          <p:stCondLst>
                                            <p:cond delay="0"/>
                                          </p:stCondLst>
                                        </p:cTn>
                                        <p:tgtEl>
                                          <p:spTgt spid="101503"/>
                                        </p:tgtEl>
                                        <p:attrNameLst>
                                          <p:attrName>ppt_w</p:attrName>
                                        </p:attrNameLst>
                                      </p:cBhvr>
                                    </p:anim>
                                    <p:anim by="(#ppt_w*0.50)" calcmode="lin" valueType="num">
                                      <p:cBhvr>
                                        <p:cTn id="66" dur="500" decel="50000" autoRev="1" fill="hold">
                                          <p:stCondLst>
                                            <p:cond delay="0"/>
                                          </p:stCondLst>
                                        </p:cTn>
                                        <p:tgtEl>
                                          <p:spTgt spid="101503"/>
                                        </p:tgtEl>
                                        <p:attrNameLst>
                                          <p:attrName>ppt_x</p:attrName>
                                        </p:attrNameLst>
                                      </p:cBhvr>
                                    </p:anim>
                                    <p:anim from="(-#ppt_h/2)" to="(#ppt_y)" calcmode="lin" valueType="num">
                                      <p:cBhvr>
                                        <p:cTn id="67" dur="1000" fill="hold">
                                          <p:stCondLst>
                                            <p:cond delay="0"/>
                                          </p:stCondLst>
                                        </p:cTn>
                                        <p:tgtEl>
                                          <p:spTgt spid="101503"/>
                                        </p:tgtEl>
                                        <p:attrNameLst>
                                          <p:attrName>ppt_y</p:attrName>
                                        </p:attrNameLst>
                                      </p:cBhvr>
                                    </p:anim>
                                    <p:animRot by="21600000">
                                      <p:cBhvr>
                                        <p:cTn id="68" dur="1000" fill="hold">
                                          <p:stCondLst>
                                            <p:cond delay="0"/>
                                          </p:stCondLst>
                                        </p:cTn>
                                        <p:tgtEl>
                                          <p:spTgt spid="101503"/>
                                        </p:tgtEl>
                                        <p:attrNameLst>
                                          <p:attrName>r</p:attrName>
                                        </p:attrNameLst>
                                      </p:cBhvr>
                                    </p:animRot>
                                  </p:childTnLst>
                                </p:cTn>
                              </p:par>
                            </p:childTnLst>
                          </p:cTn>
                        </p:par>
                      </p:childTnLst>
                    </p:cTn>
                  </p:par>
                  <p:par>
                    <p:cTn id="69" fill="hold">
                      <p:stCondLst>
                        <p:cond delay="indefinite"/>
                      </p:stCondLst>
                      <p:childTnLst>
                        <p:par>
                          <p:cTn id="70" fill="hold">
                            <p:stCondLst>
                              <p:cond delay="0"/>
                            </p:stCondLst>
                            <p:childTnLst>
                              <p:par>
                                <p:cTn id="71" presetID="1" presetClass="exit" presetSubtype="0" fill="hold" grpId="1" nodeType="clickEffect">
                                  <p:stCondLst>
                                    <p:cond delay="0"/>
                                  </p:stCondLst>
                                  <p:childTnLst>
                                    <p:set>
                                      <p:cBhvr>
                                        <p:cTn id="72" dur="1" fill="hold">
                                          <p:stCondLst>
                                            <p:cond delay="0"/>
                                          </p:stCondLst>
                                        </p:cTn>
                                        <p:tgtEl>
                                          <p:spTgt spid="101504"/>
                                        </p:tgtEl>
                                        <p:attrNameLst>
                                          <p:attrName>style.visibility</p:attrName>
                                        </p:attrNameLst>
                                      </p:cBhvr>
                                      <p:to>
                                        <p:strVal val="hidden"/>
                                      </p:to>
                                    </p:set>
                                  </p:childTnLst>
                                </p:cTn>
                              </p:par>
                            </p:childTnLst>
                          </p:cTn>
                        </p:par>
                        <p:par>
                          <p:cTn id="73" fill="hold">
                            <p:stCondLst>
                              <p:cond delay="0"/>
                            </p:stCondLst>
                            <p:childTnLst>
                              <p:par>
                                <p:cTn id="74" presetID="17" presetClass="exit" presetSubtype="10" fill="hold" grpId="2" nodeType="afterEffect">
                                  <p:stCondLst>
                                    <p:cond delay="0"/>
                                  </p:stCondLst>
                                  <p:childTnLst>
                                    <p:anim calcmode="lin" valueType="num">
                                      <p:cBhvr>
                                        <p:cTn id="75" dur="500"/>
                                        <p:tgtEl>
                                          <p:spTgt spid="101504"/>
                                        </p:tgtEl>
                                        <p:attrNameLst>
                                          <p:attrName>ppt_w</p:attrName>
                                        </p:attrNameLst>
                                      </p:cBhvr>
                                      <p:tavLst>
                                        <p:tav tm="0">
                                          <p:val>
                                            <p:strVal val="ppt_w"/>
                                          </p:val>
                                        </p:tav>
                                        <p:tav tm="100000">
                                          <p:val>
                                            <p:fltVal val="0"/>
                                          </p:val>
                                        </p:tav>
                                      </p:tavLst>
                                    </p:anim>
                                    <p:anim calcmode="lin" valueType="num">
                                      <p:cBhvr>
                                        <p:cTn id="76" dur="500"/>
                                        <p:tgtEl>
                                          <p:spTgt spid="101504"/>
                                        </p:tgtEl>
                                        <p:attrNameLst>
                                          <p:attrName>ppt_h</p:attrName>
                                        </p:attrNameLst>
                                      </p:cBhvr>
                                      <p:tavLst>
                                        <p:tav tm="0">
                                          <p:val>
                                            <p:strVal val="ppt_h"/>
                                          </p:val>
                                        </p:tav>
                                        <p:tav tm="100000">
                                          <p:val>
                                            <p:strVal val="ppt_h"/>
                                          </p:val>
                                        </p:tav>
                                      </p:tavLst>
                                    </p:anim>
                                    <p:set>
                                      <p:cBhvr>
                                        <p:cTn id="77" dur="1" fill="hold">
                                          <p:stCondLst>
                                            <p:cond delay="499"/>
                                          </p:stCondLst>
                                        </p:cTn>
                                        <p:tgtEl>
                                          <p:spTgt spid="10150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82" grpId="0" animBg="1"/>
      <p:bldP spid="101383" grpId="0" animBg="1"/>
      <p:bldP spid="101499" grpId="0" animBg="1"/>
      <p:bldP spid="101500" grpId="0" animBg="1"/>
      <p:bldP spid="101501" grpId="0" animBg="1"/>
      <p:bldP spid="101502" grpId="0" animBg="1"/>
      <p:bldP spid="101503" grpId="0"/>
      <p:bldP spid="101504" grpId="0" animBg="1"/>
      <p:bldP spid="101504" grpId="1" animBg="1"/>
      <p:bldP spid="101504" grpId="2"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Methods to Find Density</a:t>
            </a:r>
            <a:endParaRPr lang="en-US" dirty="0">
              <a:solidFill>
                <a:srgbClr val="C00000"/>
              </a:solidFill>
            </a:endParaRPr>
          </a:p>
        </p:txBody>
      </p:sp>
      <p:sp>
        <p:nvSpPr>
          <p:cNvPr id="3" name="Content Placeholder 2"/>
          <p:cNvSpPr>
            <a:spLocks noGrp="1"/>
          </p:cNvSpPr>
          <p:nvPr>
            <p:ph idx="1"/>
          </p:nvPr>
        </p:nvSpPr>
        <p:spPr/>
        <p:txBody>
          <a:bodyPr/>
          <a:lstStyle/>
          <a:p>
            <a:pPr marL="514350" indent="-514350">
              <a:buAutoNum type="arabicPeriod"/>
            </a:pPr>
            <a:r>
              <a:rPr lang="en-US" sz="6000" dirty="0" smtClean="0"/>
              <a:t>Measurement</a:t>
            </a:r>
          </a:p>
          <a:p>
            <a:pPr marL="514350" indent="-514350">
              <a:buAutoNum type="arabicPeriod"/>
            </a:pPr>
            <a:r>
              <a:rPr lang="en-US" sz="6000" dirty="0" smtClean="0"/>
              <a:t>Water Displacement</a:t>
            </a:r>
          </a:p>
          <a:p>
            <a:pPr marL="514350" indent="-514350">
              <a:buAutoNum type="arabicPeriod"/>
            </a:pPr>
            <a:r>
              <a:rPr lang="en-US" sz="6000" dirty="0" smtClean="0"/>
              <a:t>Density Column</a:t>
            </a:r>
          </a:p>
          <a:p>
            <a:pPr marL="514350" indent="-514350">
              <a:buAutoNum type="arabicPeriod"/>
            </a:pPr>
            <a:r>
              <a:rPr lang="en-US" sz="6000" dirty="0" smtClean="0"/>
              <a:t>Solve</a:t>
            </a:r>
            <a:endParaRPr lang="en-US" sz="6000" dirty="0"/>
          </a:p>
        </p:txBody>
      </p:sp>
    </p:spTree>
    <p:extLst>
      <p:ext uri="{BB962C8B-B14F-4D97-AF65-F5344CB8AC3E}">
        <p14:creationId xmlns:p14="http://schemas.microsoft.com/office/powerpoint/2010/main" val="25443579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5800" y="533400"/>
            <a:ext cx="7772400" cy="1143000"/>
          </a:xfrm>
        </p:spPr>
        <p:txBody>
          <a:bodyPr/>
          <a:lstStyle/>
          <a:p>
            <a:pPr eaLnBrk="1" hangingPunct="1"/>
            <a:r>
              <a:rPr lang="en-US" smtClean="0"/>
              <a:t>Consider Equal Masses</a:t>
            </a:r>
          </a:p>
        </p:txBody>
      </p:sp>
      <p:sp>
        <p:nvSpPr>
          <p:cNvPr id="13315" name="Rectangle 3"/>
          <p:cNvSpPr>
            <a:spLocks noChangeArrowheads="1"/>
          </p:cNvSpPr>
          <p:nvPr/>
        </p:nvSpPr>
        <p:spPr bwMode="auto">
          <a:xfrm>
            <a:off x="1295400" y="1600200"/>
            <a:ext cx="533400" cy="457200"/>
          </a:xfrm>
          <a:prstGeom prst="rect">
            <a:avLst/>
          </a:prstGeom>
          <a:solidFill>
            <a:schemeClr val="bg1"/>
          </a:solidFill>
          <a:ln w="9525">
            <a:noFill/>
            <a:miter lim="800000"/>
            <a:headEnd/>
            <a:tailEnd/>
          </a:ln>
        </p:spPr>
        <p:txBody>
          <a:bodyPr wrap="none" anchor="ctr"/>
          <a:lstStyle/>
          <a:p>
            <a:endParaRPr lang="en-US"/>
          </a:p>
        </p:txBody>
      </p:sp>
      <p:sp>
        <p:nvSpPr>
          <p:cNvPr id="13316" name="Text Box 4"/>
          <p:cNvSpPr txBox="1">
            <a:spLocks noChangeArrowheads="1"/>
          </p:cNvSpPr>
          <p:nvPr/>
        </p:nvSpPr>
        <p:spPr bwMode="auto">
          <a:xfrm>
            <a:off x="441325" y="1563688"/>
            <a:ext cx="184150" cy="457200"/>
          </a:xfrm>
          <a:prstGeom prst="rect">
            <a:avLst/>
          </a:prstGeom>
          <a:noFill/>
          <a:ln w="9525">
            <a:noFill/>
            <a:miter lim="800000"/>
            <a:headEnd/>
            <a:tailEnd/>
          </a:ln>
        </p:spPr>
        <p:txBody>
          <a:bodyPr wrap="none">
            <a:spAutoFit/>
          </a:bodyPr>
          <a:lstStyle/>
          <a:p>
            <a:endParaRPr lang="en-US" sz="2400"/>
          </a:p>
        </p:txBody>
      </p:sp>
      <p:sp>
        <p:nvSpPr>
          <p:cNvPr id="103429" name="Rectangle 5"/>
          <p:cNvSpPr>
            <a:spLocks noChangeArrowheads="1"/>
          </p:cNvSpPr>
          <p:nvPr/>
        </p:nvSpPr>
        <p:spPr bwMode="auto">
          <a:xfrm>
            <a:off x="3733800" y="1676400"/>
            <a:ext cx="2743200" cy="1905000"/>
          </a:xfrm>
          <a:prstGeom prst="rect">
            <a:avLst/>
          </a:prstGeom>
          <a:solidFill>
            <a:schemeClr val="bg1"/>
          </a:solidFill>
          <a:ln w="9525">
            <a:noFill/>
            <a:miter lim="800000"/>
            <a:headEnd/>
            <a:tailEnd/>
          </a:ln>
        </p:spPr>
        <p:txBody>
          <a:bodyPr wrap="none" anchor="ctr"/>
          <a:lstStyle/>
          <a:p>
            <a:r>
              <a:rPr lang="en-US" b="1"/>
              <a:t>Equal masses…</a:t>
            </a:r>
          </a:p>
          <a:p>
            <a:r>
              <a:rPr lang="en-US" b="1"/>
              <a:t>…but </a:t>
            </a:r>
            <a:r>
              <a:rPr lang="en-US" b="1" i="1"/>
              <a:t>unequal </a:t>
            </a:r>
            <a:r>
              <a:rPr lang="en-US" b="1"/>
              <a:t>volumes.</a:t>
            </a:r>
            <a:endParaRPr lang="en-US" sz="800" b="1"/>
          </a:p>
          <a:p>
            <a:endParaRPr lang="en-US" sz="800" b="1"/>
          </a:p>
          <a:p>
            <a:r>
              <a:rPr lang="en-US" b="1"/>
              <a:t>The object with the</a:t>
            </a:r>
          </a:p>
          <a:p>
            <a:r>
              <a:rPr lang="en-US" b="1"/>
              <a:t>   larger volume</a:t>
            </a:r>
          </a:p>
          <a:p>
            <a:r>
              <a:rPr lang="en-US" b="1"/>
              <a:t>  (aluminum cube) has </a:t>
            </a:r>
          </a:p>
          <a:p>
            <a:r>
              <a:rPr lang="en-US" b="1"/>
              <a:t>  the                density.</a:t>
            </a:r>
          </a:p>
        </p:txBody>
      </p:sp>
      <p:sp>
        <p:nvSpPr>
          <p:cNvPr id="103430" name="Rectangle 6"/>
          <p:cNvSpPr>
            <a:spLocks noChangeArrowheads="1"/>
          </p:cNvSpPr>
          <p:nvPr/>
        </p:nvSpPr>
        <p:spPr bwMode="auto">
          <a:xfrm>
            <a:off x="2057400" y="1828800"/>
            <a:ext cx="1676400" cy="1143000"/>
          </a:xfrm>
          <a:prstGeom prst="rect">
            <a:avLst/>
          </a:prstGeom>
          <a:solidFill>
            <a:schemeClr val="bg1"/>
          </a:solidFill>
          <a:ln w="9525">
            <a:noFill/>
            <a:miter lim="800000"/>
            <a:headEnd/>
            <a:tailEnd/>
          </a:ln>
        </p:spPr>
        <p:txBody>
          <a:bodyPr wrap="none" anchor="ctr"/>
          <a:lstStyle/>
          <a:p>
            <a:endParaRPr lang="en-US" b="1"/>
          </a:p>
          <a:p>
            <a:endParaRPr lang="en-US" b="1"/>
          </a:p>
          <a:p>
            <a:endParaRPr lang="en-US" b="1"/>
          </a:p>
          <a:p>
            <a:r>
              <a:rPr lang="en-US" b="1"/>
              <a:t>aluminum</a:t>
            </a:r>
          </a:p>
        </p:txBody>
      </p:sp>
      <p:sp>
        <p:nvSpPr>
          <p:cNvPr id="103431" name="Rectangle 7"/>
          <p:cNvSpPr>
            <a:spLocks noChangeArrowheads="1"/>
          </p:cNvSpPr>
          <p:nvPr/>
        </p:nvSpPr>
        <p:spPr bwMode="auto">
          <a:xfrm>
            <a:off x="6477000" y="1752600"/>
            <a:ext cx="762000" cy="1752600"/>
          </a:xfrm>
          <a:prstGeom prst="rect">
            <a:avLst/>
          </a:prstGeom>
          <a:solidFill>
            <a:schemeClr val="bg1"/>
          </a:solidFill>
          <a:ln w="9525">
            <a:noFill/>
            <a:miter lim="800000"/>
            <a:headEnd/>
            <a:tailEnd/>
          </a:ln>
        </p:spPr>
        <p:txBody>
          <a:bodyPr wrap="none" anchor="ctr"/>
          <a:lstStyle/>
          <a:p>
            <a:pPr algn="ctr"/>
            <a:endParaRPr lang="en-US" b="1"/>
          </a:p>
          <a:p>
            <a:pPr algn="ctr"/>
            <a:endParaRPr lang="en-US" b="1"/>
          </a:p>
          <a:p>
            <a:pPr algn="ctr"/>
            <a:endParaRPr lang="en-US" b="1"/>
          </a:p>
          <a:p>
            <a:pPr algn="ctr"/>
            <a:endParaRPr lang="en-US" b="1"/>
          </a:p>
          <a:p>
            <a:pPr algn="ctr"/>
            <a:endParaRPr lang="en-US" b="1"/>
          </a:p>
          <a:p>
            <a:pPr algn="ctr"/>
            <a:r>
              <a:rPr lang="en-US" b="1"/>
              <a:t>  gold</a:t>
            </a:r>
          </a:p>
        </p:txBody>
      </p:sp>
      <p:sp>
        <p:nvSpPr>
          <p:cNvPr id="13320" name="Rectangle 8"/>
          <p:cNvSpPr>
            <a:spLocks noChangeArrowheads="1"/>
          </p:cNvSpPr>
          <p:nvPr/>
        </p:nvSpPr>
        <p:spPr bwMode="auto">
          <a:xfrm>
            <a:off x="76200" y="6553200"/>
            <a:ext cx="3916363" cy="214313"/>
          </a:xfrm>
          <a:prstGeom prst="rect">
            <a:avLst/>
          </a:prstGeom>
          <a:noFill/>
          <a:ln w="9525">
            <a:noFill/>
            <a:miter lim="800000"/>
            <a:headEnd/>
            <a:tailEnd/>
          </a:ln>
        </p:spPr>
        <p:txBody>
          <a:bodyPr wrap="none">
            <a:spAutoFit/>
          </a:bodyPr>
          <a:lstStyle/>
          <a:p>
            <a:r>
              <a:rPr lang="en-US" sz="800"/>
              <a:t>Dorin, Demmin, Gabel, </a:t>
            </a:r>
            <a:r>
              <a:rPr lang="en-US" sz="800" u="sng"/>
              <a:t>Chemistry The Study of Matter </a:t>
            </a:r>
            <a:r>
              <a:rPr lang="en-US" sz="800"/>
              <a:t> , 3</a:t>
            </a:r>
            <a:r>
              <a:rPr lang="en-US" sz="800" baseline="30000"/>
              <a:t>rd</a:t>
            </a:r>
            <a:r>
              <a:rPr lang="en-US" sz="800"/>
              <a:t> Edition, 1990, page 71</a:t>
            </a:r>
          </a:p>
        </p:txBody>
      </p:sp>
      <p:sp>
        <p:nvSpPr>
          <p:cNvPr id="13321" name="AutoShape 9">
            <a:hlinkClick r:id="rId4" action="ppaction://hlinksldjump" highlightClick="1"/>
          </p:cNvPr>
          <p:cNvSpPr>
            <a:spLocks noChangeArrowheads="1"/>
          </p:cNvSpPr>
          <p:nvPr/>
        </p:nvSpPr>
        <p:spPr bwMode="auto">
          <a:xfrm>
            <a:off x="0" y="6119813"/>
            <a:ext cx="609600" cy="357187"/>
          </a:xfrm>
          <a:prstGeom prst="actionButtonBeginning">
            <a:avLst/>
          </a:prstGeom>
          <a:solidFill>
            <a:schemeClr val="bg1">
              <a:alpha val="50195"/>
            </a:schemeClr>
          </a:solidFill>
          <a:ln w="9525">
            <a:solidFill>
              <a:schemeClr val="bg1"/>
            </a:solidFill>
            <a:miter lim="800000"/>
            <a:headEnd/>
            <a:tailEnd/>
          </a:ln>
        </p:spPr>
        <p:txBody>
          <a:bodyPr wrap="none" anchor="ctr"/>
          <a:lstStyle/>
          <a:p>
            <a:endParaRPr lang="en-US"/>
          </a:p>
        </p:txBody>
      </p:sp>
      <p:sp>
        <p:nvSpPr>
          <p:cNvPr id="103434" name="Freeform 10"/>
          <p:cNvSpPr>
            <a:spLocks/>
          </p:cNvSpPr>
          <p:nvPr/>
        </p:nvSpPr>
        <p:spPr bwMode="auto">
          <a:xfrm>
            <a:off x="2581275" y="1885950"/>
            <a:ext cx="981075" cy="742950"/>
          </a:xfrm>
          <a:custGeom>
            <a:avLst/>
            <a:gdLst>
              <a:gd name="T0" fmla="*/ 618 w 618"/>
              <a:gd name="T1" fmla="*/ 0 h 468"/>
              <a:gd name="T2" fmla="*/ 3 w 618"/>
              <a:gd name="T3" fmla="*/ 0 h 468"/>
              <a:gd name="T4" fmla="*/ 0 w 618"/>
              <a:gd name="T5" fmla="*/ 468 h 468"/>
              <a:gd name="T6" fmla="*/ 0 60000 65536"/>
              <a:gd name="T7" fmla="*/ 0 60000 65536"/>
              <a:gd name="T8" fmla="*/ 0 60000 65536"/>
              <a:gd name="T9" fmla="*/ 0 w 618"/>
              <a:gd name="T10" fmla="*/ 0 h 468"/>
              <a:gd name="T11" fmla="*/ 618 w 618"/>
              <a:gd name="T12" fmla="*/ 468 h 468"/>
            </a:gdLst>
            <a:ahLst/>
            <a:cxnLst>
              <a:cxn ang="T6">
                <a:pos x="T0" y="T1"/>
              </a:cxn>
              <a:cxn ang="T7">
                <a:pos x="T2" y="T3"/>
              </a:cxn>
              <a:cxn ang="T8">
                <a:pos x="T4" y="T5"/>
              </a:cxn>
            </a:cxnLst>
            <a:rect l="T9" t="T10" r="T11" b="T12"/>
            <a:pathLst>
              <a:path w="618" h="468">
                <a:moveTo>
                  <a:pt x="618" y="0"/>
                </a:moveTo>
                <a:lnTo>
                  <a:pt x="3" y="0"/>
                </a:lnTo>
                <a:lnTo>
                  <a:pt x="0" y="468"/>
                </a:lnTo>
              </a:path>
            </a:pathLst>
          </a:custGeom>
          <a:noFill/>
          <a:ln w="22225" cap="flat" cmpd="sng">
            <a:solidFill>
              <a:schemeClr val="tx1"/>
            </a:solidFill>
            <a:prstDash val="solid"/>
            <a:miter lim="800000"/>
            <a:headEnd type="none" w="med" len="med"/>
            <a:tailEnd type="triangle" w="med" len="med"/>
          </a:ln>
        </p:spPr>
        <p:txBody>
          <a:bodyPr wrap="none"/>
          <a:lstStyle/>
          <a:p>
            <a:endParaRPr lang="en-US"/>
          </a:p>
        </p:txBody>
      </p:sp>
      <p:sp>
        <p:nvSpPr>
          <p:cNvPr id="103435" name="Freeform 11"/>
          <p:cNvSpPr>
            <a:spLocks/>
          </p:cNvSpPr>
          <p:nvPr/>
        </p:nvSpPr>
        <p:spPr bwMode="auto">
          <a:xfrm>
            <a:off x="5719763" y="1909763"/>
            <a:ext cx="1209675" cy="1185862"/>
          </a:xfrm>
          <a:custGeom>
            <a:avLst/>
            <a:gdLst>
              <a:gd name="T0" fmla="*/ 0 w 762"/>
              <a:gd name="T1" fmla="*/ 0 h 747"/>
              <a:gd name="T2" fmla="*/ 762 w 762"/>
              <a:gd name="T3" fmla="*/ 0 h 747"/>
              <a:gd name="T4" fmla="*/ 762 w 762"/>
              <a:gd name="T5" fmla="*/ 747 h 747"/>
              <a:gd name="T6" fmla="*/ 0 60000 65536"/>
              <a:gd name="T7" fmla="*/ 0 60000 65536"/>
              <a:gd name="T8" fmla="*/ 0 60000 65536"/>
              <a:gd name="T9" fmla="*/ 0 w 762"/>
              <a:gd name="T10" fmla="*/ 0 h 747"/>
              <a:gd name="T11" fmla="*/ 762 w 762"/>
              <a:gd name="T12" fmla="*/ 747 h 747"/>
            </a:gdLst>
            <a:ahLst/>
            <a:cxnLst>
              <a:cxn ang="T6">
                <a:pos x="T0" y="T1"/>
              </a:cxn>
              <a:cxn ang="T7">
                <a:pos x="T2" y="T3"/>
              </a:cxn>
              <a:cxn ang="T8">
                <a:pos x="T4" y="T5"/>
              </a:cxn>
            </a:cxnLst>
            <a:rect l="T9" t="T10" r="T11" b="T12"/>
            <a:pathLst>
              <a:path w="762" h="747">
                <a:moveTo>
                  <a:pt x="0" y="0"/>
                </a:moveTo>
                <a:lnTo>
                  <a:pt x="762" y="0"/>
                </a:lnTo>
                <a:lnTo>
                  <a:pt x="762" y="747"/>
                </a:lnTo>
              </a:path>
            </a:pathLst>
          </a:custGeom>
          <a:noFill/>
          <a:ln w="22225" cap="flat" cmpd="sng">
            <a:solidFill>
              <a:schemeClr val="tx1"/>
            </a:solidFill>
            <a:prstDash val="solid"/>
            <a:miter lim="800000"/>
            <a:headEnd type="none" w="med" len="med"/>
            <a:tailEnd type="triangle" w="med" len="med"/>
          </a:ln>
        </p:spPr>
        <p:txBody>
          <a:bodyPr wrap="none"/>
          <a:lstStyle/>
          <a:p>
            <a:endParaRPr lang="en-US"/>
          </a:p>
        </p:txBody>
      </p:sp>
      <p:sp>
        <p:nvSpPr>
          <p:cNvPr id="103436" name="Text Box 12"/>
          <p:cNvSpPr txBox="1">
            <a:spLocks noChangeArrowheads="1"/>
          </p:cNvSpPr>
          <p:nvPr/>
        </p:nvSpPr>
        <p:spPr bwMode="auto">
          <a:xfrm>
            <a:off x="4305300" y="3186113"/>
            <a:ext cx="984250" cy="366712"/>
          </a:xfrm>
          <a:prstGeom prst="rect">
            <a:avLst/>
          </a:prstGeom>
          <a:noFill/>
          <a:ln w="9525">
            <a:noFill/>
            <a:miter lim="800000"/>
            <a:headEnd/>
            <a:tailEnd/>
          </a:ln>
        </p:spPr>
        <p:txBody>
          <a:bodyPr wrap="none">
            <a:spAutoFit/>
          </a:bodyPr>
          <a:lstStyle/>
          <a:p>
            <a:r>
              <a:rPr lang="en-US" b="1">
                <a:solidFill>
                  <a:srgbClr val="FF0000"/>
                </a:solidFill>
              </a:rPr>
              <a:t>smaller</a:t>
            </a:r>
          </a:p>
        </p:txBody>
      </p:sp>
      <p:sp>
        <p:nvSpPr>
          <p:cNvPr id="103437" name="Rectangle 13"/>
          <p:cNvSpPr>
            <a:spLocks noChangeArrowheads="1"/>
          </p:cNvSpPr>
          <p:nvPr/>
        </p:nvSpPr>
        <p:spPr bwMode="auto">
          <a:xfrm>
            <a:off x="2374900" y="4786313"/>
            <a:ext cx="350838" cy="103187"/>
          </a:xfrm>
          <a:prstGeom prst="rect">
            <a:avLst/>
          </a:prstGeom>
          <a:solidFill>
            <a:srgbClr val="333333"/>
          </a:solidFill>
          <a:ln w="9525">
            <a:noFill/>
            <a:miter lim="800000"/>
            <a:headEnd/>
            <a:tailEnd/>
          </a:ln>
        </p:spPr>
        <p:txBody>
          <a:bodyPr wrap="none" anchor="ctr"/>
          <a:lstStyle/>
          <a:p>
            <a:endParaRPr lang="en-US"/>
          </a:p>
        </p:txBody>
      </p:sp>
      <p:sp>
        <p:nvSpPr>
          <p:cNvPr id="103438" name="Freeform 14"/>
          <p:cNvSpPr>
            <a:spLocks/>
          </p:cNvSpPr>
          <p:nvPr/>
        </p:nvSpPr>
        <p:spPr bwMode="auto">
          <a:xfrm>
            <a:off x="2124075" y="4314825"/>
            <a:ext cx="5286375" cy="304800"/>
          </a:xfrm>
          <a:custGeom>
            <a:avLst/>
            <a:gdLst>
              <a:gd name="T0" fmla="*/ 3330 w 3330"/>
              <a:gd name="T1" fmla="*/ 189 h 192"/>
              <a:gd name="T2" fmla="*/ 0 w 3330"/>
              <a:gd name="T3" fmla="*/ 192 h 192"/>
              <a:gd name="T4" fmla="*/ 378 w 3330"/>
              <a:gd name="T5" fmla="*/ 0 h 192"/>
              <a:gd name="T6" fmla="*/ 3038 w 3330"/>
              <a:gd name="T7" fmla="*/ 9 h 192"/>
              <a:gd name="T8" fmla="*/ 3330 w 3330"/>
              <a:gd name="T9" fmla="*/ 189 h 192"/>
              <a:gd name="T10" fmla="*/ 0 60000 65536"/>
              <a:gd name="T11" fmla="*/ 0 60000 65536"/>
              <a:gd name="T12" fmla="*/ 0 60000 65536"/>
              <a:gd name="T13" fmla="*/ 0 60000 65536"/>
              <a:gd name="T14" fmla="*/ 0 60000 65536"/>
              <a:gd name="T15" fmla="*/ 0 w 3330"/>
              <a:gd name="T16" fmla="*/ 0 h 192"/>
              <a:gd name="T17" fmla="*/ 3330 w 3330"/>
              <a:gd name="T18" fmla="*/ 192 h 192"/>
            </a:gdLst>
            <a:ahLst/>
            <a:cxnLst>
              <a:cxn ang="T10">
                <a:pos x="T0" y="T1"/>
              </a:cxn>
              <a:cxn ang="T11">
                <a:pos x="T2" y="T3"/>
              </a:cxn>
              <a:cxn ang="T12">
                <a:pos x="T4" y="T5"/>
              </a:cxn>
              <a:cxn ang="T13">
                <a:pos x="T6" y="T7"/>
              </a:cxn>
              <a:cxn ang="T14">
                <a:pos x="T8" y="T9"/>
              </a:cxn>
            </a:cxnLst>
            <a:rect l="T15" t="T16" r="T17" b="T18"/>
            <a:pathLst>
              <a:path w="3330" h="192">
                <a:moveTo>
                  <a:pt x="3330" y="189"/>
                </a:moveTo>
                <a:lnTo>
                  <a:pt x="0" y="192"/>
                </a:lnTo>
                <a:lnTo>
                  <a:pt x="378" y="0"/>
                </a:lnTo>
                <a:lnTo>
                  <a:pt x="3038" y="9"/>
                </a:lnTo>
                <a:lnTo>
                  <a:pt x="3330" y="189"/>
                </a:lnTo>
                <a:close/>
              </a:path>
            </a:pathLst>
          </a:custGeom>
          <a:gradFill rotWithShape="1">
            <a:gsLst>
              <a:gs pos="0">
                <a:srgbClr val="5E7676"/>
              </a:gs>
              <a:gs pos="50000">
                <a:srgbClr val="CCFFFF"/>
              </a:gs>
              <a:gs pos="100000">
                <a:srgbClr val="5E7676"/>
              </a:gs>
            </a:gsLst>
            <a:lin ang="2700000" scaled="1"/>
          </a:gradFill>
          <a:ln w="9525" cap="flat" cmpd="sng">
            <a:solidFill>
              <a:schemeClr val="tx1"/>
            </a:solidFill>
            <a:prstDash val="solid"/>
            <a:miter lim="800000"/>
            <a:headEnd type="none" w="med" len="med"/>
            <a:tailEnd type="none" w="med" len="med"/>
          </a:ln>
        </p:spPr>
        <p:txBody>
          <a:bodyPr wrap="none"/>
          <a:lstStyle/>
          <a:p>
            <a:endParaRPr lang="en-US"/>
          </a:p>
        </p:txBody>
      </p:sp>
      <p:sp>
        <p:nvSpPr>
          <p:cNvPr id="103439" name="Freeform 15"/>
          <p:cNvSpPr>
            <a:spLocks/>
          </p:cNvSpPr>
          <p:nvPr/>
        </p:nvSpPr>
        <p:spPr bwMode="auto">
          <a:xfrm flipH="1">
            <a:off x="4945063" y="4387850"/>
            <a:ext cx="654050" cy="185738"/>
          </a:xfrm>
          <a:custGeom>
            <a:avLst/>
            <a:gdLst>
              <a:gd name="T0" fmla="*/ 64 w 412"/>
              <a:gd name="T1" fmla="*/ 0 h 117"/>
              <a:gd name="T2" fmla="*/ 412 w 412"/>
              <a:gd name="T3" fmla="*/ 0 h 117"/>
              <a:gd name="T4" fmla="*/ 397 w 412"/>
              <a:gd name="T5" fmla="*/ 117 h 117"/>
              <a:gd name="T6" fmla="*/ 0 w 412"/>
              <a:gd name="T7" fmla="*/ 116 h 117"/>
              <a:gd name="T8" fmla="*/ 64 w 412"/>
              <a:gd name="T9" fmla="*/ 0 h 117"/>
              <a:gd name="T10" fmla="*/ 0 60000 65536"/>
              <a:gd name="T11" fmla="*/ 0 60000 65536"/>
              <a:gd name="T12" fmla="*/ 0 60000 65536"/>
              <a:gd name="T13" fmla="*/ 0 60000 65536"/>
              <a:gd name="T14" fmla="*/ 0 60000 65536"/>
              <a:gd name="T15" fmla="*/ 0 w 412"/>
              <a:gd name="T16" fmla="*/ 0 h 117"/>
              <a:gd name="T17" fmla="*/ 412 w 412"/>
              <a:gd name="T18" fmla="*/ 117 h 117"/>
            </a:gdLst>
            <a:ahLst/>
            <a:cxnLst>
              <a:cxn ang="T10">
                <a:pos x="T0" y="T1"/>
              </a:cxn>
              <a:cxn ang="T11">
                <a:pos x="T2" y="T3"/>
              </a:cxn>
              <a:cxn ang="T12">
                <a:pos x="T4" y="T5"/>
              </a:cxn>
              <a:cxn ang="T13">
                <a:pos x="T6" y="T7"/>
              </a:cxn>
              <a:cxn ang="T14">
                <a:pos x="T8" y="T9"/>
              </a:cxn>
            </a:cxnLst>
            <a:rect l="T15" t="T16" r="T17" b="T18"/>
            <a:pathLst>
              <a:path w="412" h="117">
                <a:moveTo>
                  <a:pt x="64" y="0"/>
                </a:moveTo>
                <a:lnTo>
                  <a:pt x="412" y="0"/>
                </a:lnTo>
                <a:lnTo>
                  <a:pt x="397" y="117"/>
                </a:lnTo>
                <a:lnTo>
                  <a:pt x="0" y="116"/>
                </a:lnTo>
                <a:lnTo>
                  <a:pt x="64" y="0"/>
                </a:lnTo>
                <a:close/>
              </a:path>
            </a:pathLst>
          </a:custGeom>
          <a:solidFill>
            <a:srgbClr val="333333"/>
          </a:solidFill>
          <a:ln w="9525" cap="flat" cmpd="sng">
            <a:solidFill>
              <a:schemeClr val="tx1"/>
            </a:solidFill>
            <a:prstDash val="solid"/>
            <a:miter lim="800000"/>
            <a:headEnd type="none" w="med" len="med"/>
            <a:tailEnd type="none" w="med" len="med"/>
          </a:ln>
        </p:spPr>
        <p:txBody>
          <a:bodyPr wrap="none"/>
          <a:lstStyle/>
          <a:p>
            <a:endParaRPr lang="en-US"/>
          </a:p>
        </p:txBody>
      </p:sp>
      <p:sp>
        <p:nvSpPr>
          <p:cNvPr id="103440" name="Freeform 16"/>
          <p:cNvSpPr>
            <a:spLocks/>
          </p:cNvSpPr>
          <p:nvPr/>
        </p:nvSpPr>
        <p:spPr bwMode="auto">
          <a:xfrm>
            <a:off x="5495925" y="4392613"/>
            <a:ext cx="100013" cy="177800"/>
          </a:xfrm>
          <a:custGeom>
            <a:avLst/>
            <a:gdLst>
              <a:gd name="T0" fmla="*/ 1 w 66"/>
              <a:gd name="T1" fmla="*/ 0 h 112"/>
              <a:gd name="T2" fmla="*/ 66 w 66"/>
              <a:gd name="T3" fmla="*/ 111 h 112"/>
              <a:gd name="T4" fmla="*/ 0 w 66"/>
              <a:gd name="T5" fmla="*/ 112 h 112"/>
              <a:gd name="T6" fmla="*/ 1 w 66"/>
              <a:gd name="T7" fmla="*/ 0 h 112"/>
              <a:gd name="T8" fmla="*/ 0 60000 65536"/>
              <a:gd name="T9" fmla="*/ 0 60000 65536"/>
              <a:gd name="T10" fmla="*/ 0 60000 65536"/>
              <a:gd name="T11" fmla="*/ 0 60000 65536"/>
              <a:gd name="T12" fmla="*/ 0 w 66"/>
              <a:gd name="T13" fmla="*/ 0 h 112"/>
              <a:gd name="T14" fmla="*/ 66 w 66"/>
              <a:gd name="T15" fmla="*/ 112 h 112"/>
            </a:gdLst>
            <a:ahLst/>
            <a:cxnLst>
              <a:cxn ang="T8">
                <a:pos x="T0" y="T1"/>
              </a:cxn>
              <a:cxn ang="T9">
                <a:pos x="T2" y="T3"/>
              </a:cxn>
              <a:cxn ang="T10">
                <a:pos x="T4" y="T5"/>
              </a:cxn>
              <a:cxn ang="T11">
                <a:pos x="T6" y="T7"/>
              </a:cxn>
            </a:cxnLst>
            <a:rect l="T12" t="T13" r="T14" b="T15"/>
            <a:pathLst>
              <a:path w="66" h="112">
                <a:moveTo>
                  <a:pt x="1" y="0"/>
                </a:moveTo>
                <a:lnTo>
                  <a:pt x="66" y="111"/>
                </a:lnTo>
                <a:lnTo>
                  <a:pt x="0" y="112"/>
                </a:lnTo>
                <a:lnTo>
                  <a:pt x="1" y="0"/>
                </a:lnTo>
                <a:close/>
              </a:path>
            </a:pathLst>
          </a:custGeom>
          <a:solidFill>
            <a:srgbClr val="C0C0C0"/>
          </a:solidFill>
          <a:ln w="9525" cap="flat" cmpd="sng">
            <a:noFill/>
            <a:prstDash val="solid"/>
            <a:miter lim="800000"/>
            <a:headEnd type="none" w="med" len="med"/>
            <a:tailEnd type="none" w="med" len="med"/>
          </a:ln>
        </p:spPr>
        <p:txBody>
          <a:bodyPr wrap="none"/>
          <a:lstStyle/>
          <a:p>
            <a:endParaRPr lang="en-US"/>
          </a:p>
        </p:txBody>
      </p:sp>
      <p:sp>
        <p:nvSpPr>
          <p:cNvPr id="103441" name="Freeform 17"/>
          <p:cNvSpPr>
            <a:spLocks/>
          </p:cNvSpPr>
          <p:nvPr/>
        </p:nvSpPr>
        <p:spPr bwMode="auto">
          <a:xfrm>
            <a:off x="2257425" y="5329238"/>
            <a:ext cx="4895850" cy="271462"/>
          </a:xfrm>
          <a:custGeom>
            <a:avLst/>
            <a:gdLst>
              <a:gd name="T0" fmla="*/ 108 w 3084"/>
              <a:gd name="T1" fmla="*/ 0 h 171"/>
              <a:gd name="T2" fmla="*/ 2991 w 3084"/>
              <a:gd name="T3" fmla="*/ 0 h 171"/>
              <a:gd name="T4" fmla="*/ 3084 w 3084"/>
              <a:gd name="T5" fmla="*/ 171 h 171"/>
              <a:gd name="T6" fmla="*/ 0 w 3084"/>
              <a:gd name="T7" fmla="*/ 171 h 171"/>
              <a:gd name="T8" fmla="*/ 108 w 3084"/>
              <a:gd name="T9" fmla="*/ 0 h 171"/>
              <a:gd name="T10" fmla="*/ 0 60000 65536"/>
              <a:gd name="T11" fmla="*/ 0 60000 65536"/>
              <a:gd name="T12" fmla="*/ 0 60000 65536"/>
              <a:gd name="T13" fmla="*/ 0 60000 65536"/>
              <a:gd name="T14" fmla="*/ 0 60000 65536"/>
              <a:gd name="T15" fmla="*/ 0 w 3084"/>
              <a:gd name="T16" fmla="*/ 0 h 171"/>
              <a:gd name="T17" fmla="*/ 3084 w 3084"/>
              <a:gd name="T18" fmla="*/ 171 h 171"/>
            </a:gdLst>
            <a:ahLst/>
            <a:cxnLst>
              <a:cxn ang="T10">
                <a:pos x="T0" y="T1"/>
              </a:cxn>
              <a:cxn ang="T11">
                <a:pos x="T2" y="T3"/>
              </a:cxn>
              <a:cxn ang="T12">
                <a:pos x="T4" y="T5"/>
              </a:cxn>
              <a:cxn ang="T13">
                <a:pos x="T6" y="T7"/>
              </a:cxn>
              <a:cxn ang="T14">
                <a:pos x="T8" y="T9"/>
              </a:cxn>
            </a:cxnLst>
            <a:rect l="T15" t="T16" r="T17" b="T18"/>
            <a:pathLst>
              <a:path w="3084" h="171">
                <a:moveTo>
                  <a:pt x="108" y="0"/>
                </a:moveTo>
                <a:lnTo>
                  <a:pt x="2991" y="0"/>
                </a:lnTo>
                <a:lnTo>
                  <a:pt x="3084" y="171"/>
                </a:lnTo>
                <a:lnTo>
                  <a:pt x="0" y="171"/>
                </a:lnTo>
                <a:lnTo>
                  <a:pt x="108" y="0"/>
                </a:lnTo>
                <a:close/>
              </a:path>
            </a:pathLst>
          </a:custGeom>
          <a:gradFill rotWithShape="1">
            <a:gsLst>
              <a:gs pos="0">
                <a:srgbClr val="614C38"/>
              </a:gs>
              <a:gs pos="100000">
                <a:srgbClr val="D2A578"/>
              </a:gs>
            </a:gsLst>
            <a:lin ang="5400000" scaled="1"/>
          </a:gradFill>
          <a:ln w="9525" cap="flat" cmpd="sng">
            <a:solidFill>
              <a:schemeClr val="tx1"/>
            </a:solidFill>
            <a:prstDash val="solid"/>
            <a:miter lim="800000"/>
            <a:headEnd type="none" w="med" len="med"/>
            <a:tailEnd type="none" w="med" len="med"/>
          </a:ln>
        </p:spPr>
        <p:txBody>
          <a:bodyPr wrap="none"/>
          <a:lstStyle/>
          <a:p>
            <a:endParaRPr lang="en-US"/>
          </a:p>
        </p:txBody>
      </p:sp>
      <p:sp>
        <p:nvSpPr>
          <p:cNvPr id="103442" name="Freeform 18"/>
          <p:cNvSpPr>
            <a:spLocks/>
          </p:cNvSpPr>
          <p:nvPr/>
        </p:nvSpPr>
        <p:spPr bwMode="auto">
          <a:xfrm>
            <a:off x="2095500" y="5600700"/>
            <a:ext cx="5229225" cy="909638"/>
          </a:xfrm>
          <a:custGeom>
            <a:avLst/>
            <a:gdLst>
              <a:gd name="T0" fmla="*/ 102 w 3294"/>
              <a:gd name="T1" fmla="*/ 0 h 573"/>
              <a:gd name="T2" fmla="*/ 3186 w 3294"/>
              <a:gd name="T3" fmla="*/ 0 h 573"/>
              <a:gd name="T4" fmla="*/ 3294 w 3294"/>
              <a:gd name="T5" fmla="*/ 573 h 573"/>
              <a:gd name="T6" fmla="*/ 0 w 3294"/>
              <a:gd name="T7" fmla="*/ 573 h 573"/>
              <a:gd name="T8" fmla="*/ 102 w 3294"/>
              <a:gd name="T9" fmla="*/ 0 h 573"/>
              <a:gd name="T10" fmla="*/ 0 60000 65536"/>
              <a:gd name="T11" fmla="*/ 0 60000 65536"/>
              <a:gd name="T12" fmla="*/ 0 60000 65536"/>
              <a:gd name="T13" fmla="*/ 0 60000 65536"/>
              <a:gd name="T14" fmla="*/ 0 60000 65536"/>
              <a:gd name="T15" fmla="*/ 0 w 3294"/>
              <a:gd name="T16" fmla="*/ 0 h 573"/>
              <a:gd name="T17" fmla="*/ 3294 w 3294"/>
              <a:gd name="T18" fmla="*/ 573 h 573"/>
            </a:gdLst>
            <a:ahLst/>
            <a:cxnLst>
              <a:cxn ang="T10">
                <a:pos x="T0" y="T1"/>
              </a:cxn>
              <a:cxn ang="T11">
                <a:pos x="T2" y="T3"/>
              </a:cxn>
              <a:cxn ang="T12">
                <a:pos x="T4" y="T5"/>
              </a:cxn>
              <a:cxn ang="T13">
                <a:pos x="T6" y="T7"/>
              </a:cxn>
              <a:cxn ang="T14">
                <a:pos x="T8" y="T9"/>
              </a:cxn>
            </a:cxnLst>
            <a:rect l="T15" t="T16" r="T17" b="T18"/>
            <a:pathLst>
              <a:path w="3294" h="573">
                <a:moveTo>
                  <a:pt x="102" y="0"/>
                </a:moveTo>
                <a:lnTo>
                  <a:pt x="3186" y="0"/>
                </a:lnTo>
                <a:lnTo>
                  <a:pt x="3294" y="573"/>
                </a:lnTo>
                <a:lnTo>
                  <a:pt x="0" y="573"/>
                </a:lnTo>
                <a:lnTo>
                  <a:pt x="102" y="0"/>
                </a:lnTo>
                <a:close/>
              </a:path>
            </a:pathLst>
          </a:custGeom>
          <a:gradFill rotWithShape="1">
            <a:gsLst>
              <a:gs pos="0">
                <a:srgbClr val="D2A578"/>
              </a:gs>
              <a:gs pos="100000">
                <a:srgbClr val="614C38"/>
              </a:gs>
            </a:gsLst>
            <a:lin ang="5400000" scaled="1"/>
          </a:gradFill>
          <a:ln w="9525" cap="flat" cmpd="sng">
            <a:solidFill>
              <a:schemeClr val="tx1"/>
            </a:solidFill>
            <a:prstDash val="solid"/>
            <a:miter lim="800000"/>
            <a:headEnd type="none" w="med" len="med"/>
            <a:tailEnd type="none" w="med" len="med"/>
          </a:ln>
        </p:spPr>
        <p:txBody>
          <a:bodyPr wrap="none"/>
          <a:lstStyle/>
          <a:p>
            <a:endParaRPr lang="en-US"/>
          </a:p>
        </p:txBody>
      </p:sp>
      <p:sp>
        <p:nvSpPr>
          <p:cNvPr id="103443" name="Freeform 19"/>
          <p:cNvSpPr>
            <a:spLocks/>
          </p:cNvSpPr>
          <p:nvPr/>
        </p:nvSpPr>
        <p:spPr bwMode="auto">
          <a:xfrm>
            <a:off x="2824163" y="5805488"/>
            <a:ext cx="3709987" cy="742950"/>
          </a:xfrm>
          <a:custGeom>
            <a:avLst/>
            <a:gdLst>
              <a:gd name="T0" fmla="*/ 0 w 2337"/>
              <a:gd name="T1" fmla="*/ 468 h 468"/>
              <a:gd name="T2" fmla="*/ 2337 w 2337"/>
              <a:gd name="T3" fmla="*/ 468 h 468"/>
              <a:gd name="T4" fmla="*/ 2172 w 2337"/>
              <a:gd name="T5" fmla="*/ 0 h 468"/>
              <a:gd name="T6" fmla="*/ 189 w 2337"/>
              <a:gd name="T7" fmla="*/ 0 h 468"/>
              <a:gd name="T8" fmla="*/ 0 w 2337"/>
              <a:gd name="T9" fmla="*/ 468 h 468"/>
              <a:gd name="T10" fmla="*/ 0 60000 65536"/>
              <a:gd name="T11" fmla="*/ 0 60000 65536"/>
              <a:gd name="T12" fmla="*/ 0 60000 65536"/>
              <a:gd name="T13" fmla="*/ 0 60000 65536"/>
              <a:gd name="T14" fmla="*/ 0 60000 65536"/>
              <a:gd name="T15" fmla="*/ 0 w 2337"/>
              <a:gd name="T16" fmla="*/ 0 h 468"/>
              <a:gd name="T17" fmla="*/ 2337 w 2337"/>
              <a:gd name="T18" fmla="*/ 468 h 468"/>
            </a:gdLst>
            <a:ahLst/>
            <a:cxnLst>
              <a:cxn ang="T10">
                <a:pos x="T0" y="T1"/>
              </a:cxn>
              <a:cxn ang="T11">
                <a:pos x="T2" y="T3"/>
              </a:cxn>
              <a:cxn ang="T12">
                <a:pos x="T4" y="T5"/>
              </a:cxn>
              <a:cxn ang="T13">
                <a:pos x="T6" y="T7"/>
              </a:cxn>
              <a:cxn ang="T14">
                <a:pos x="T8" y="T9"/>
              </a:cxn>
            </a:cxnLst>
            <a:rect l="T15" t="T16" r="T17" b="T18"/>
            <a:pathLst>
              <a:path w="2337" h="468">
                <a:moveTo>
                  <a:pt x="0" y="468"/>
                </a:moveTo>
                <a:lnTo>
                  <a:pt x="2337" y="468"/>
                </a:lnTo>
                <a:lnTo>
                  <a:pt x="2172" y="0"/>
                </a:lnTo>
                <a:lnTo>
                  <a:pt x="189" y="0"/>
                </a:lnTo>
                <a:lnTo>
                  <a:pt x="0" y="468"/>
                </a:lnTo>
                <a:close/>
              </a:path>
            </a:pathLst>
          </a:custGeom>
          <a:gradFill rotWithShape="1">
            <a:gsLst>
              <a:gs pos="0">
                <a:srgbClr val="D2A578"/>
              </a:gs>
              <a:gs pos="100000">
                <a:srgbClr val="614C38"/>
              </a:gs>
            </a:gsLst>
            <a:lin ang="5400000" scaled="1"/>
          </a:gradFill>
          <a:ln w="9525" cap="flat" cmpd="sng">
            <a:solidFill>
              <a:schemeClr val="tx1"/>
            </a:solidFill>
            <a:prstDash val="solid"/>
            <a:miter lim="800000"/>
            <a:headEnd type="none" w="med" len="med"/>
            <a:tailEnd type="none" w="med" len="med"/>
          </a:ln>
        </p:spPr>
        <p:txBody>
          <a:bodyPr wrap="none"/>
          <a:lstStyle/>
          <a:p>
            <a:endParaRPr lang="en-US"/>
          </a:p>
        </p:txBody>
      </p:sp>
      <p:sp>
        <p:nvSpPr>
          <p:cNvPr id="103444" name="Freeform 20"/>
          <p:cNvSpPr>
            <a:spLocks/>
          </p:cNvSpPr>
          <p:nvPr/>
        </p:nvSpPr>
        <p:spPr bwMode="auto">
          <a:xfrm>
            <a:off x="3119438" y="5753100"/>
            <a:ext cx="3148012" cy="52388"/>
          </a:xfrm>
          <a:custGeom>
            <a:avLst/>
            <a:gdLst>
              <a:gd name="T0" fmla="*/ 0 w 1983"/>
              <a:gd name="T1" fmla="*/ 33 h 33"/>
              <a:gd name="T2" fmla="*/ 1983 w 1983"/>
              <a:gd name="T3" fmla="*/ 33 h 33"/>
              <a:gd name="T4" fmla="*/ 1968 w 1983"/>
              <a:gd name="T5" fmla="*/ 0 h 33"/>
              <a:gd name="T6" fmla="*/ 15 w 1983"/>
              <a:gd name="T7" fmla="*/ 0 h 33"/>
              <a:gd name="T8" fmla="*/ 0 w 1983"/>
              <a:gd name="T9" fmla="*/ 33 h 33"/>
              <a:gd name="T10" fmla="*/ 0 60000 65536"/>
              <a:gd name="T11" fmla="*/ 0 60000 65536"/>
              <a:gd name="T12" fmla="*/ 0 60000 65536"/>
              <a:gd name="T13" fmla="*/ 0 60000 65536"/>
              <a:gd name="T14" fmla="*/ 0 60000 65536"/>
              <a:gd name="T15" fmla="*/ 0 w 1983"/>
              <a:gd name="T16" fmla="*/ 0 h 33"/>
              <a:gd name="T17" fmla="*/ 1983 w 1983"/>
              <a:gd name="T18" fmla="*/ 33 h 33"/>
            </a:gdLst>
            <a:ahLst/>
            <a:cxnLst>
              <a:cxn ang="T10">
                <a:pos x="T0" y="T1"/>
              </a:cxn>
              <a:cxn ang="T11">
                <a:pos x="T2" y="T3"/>
              </a:cxn>
              <a:cxn ang="T12">
                <a:pos x="T4" y="T5"/>
              </a:cxn>
              <a:cxn ang="T13">
                <a:pos x="T6" y="T7"/>
              </a:cxn>
              <a:cxn ang="T14">
                <a:pos x="T8" y="T9"/>
              </a:cxn>
            </a:cxnLst>
            <a:rect l="T15" t="T16" r="T17" b="T18"/>
            <a:pathLst>
              <a:path w="1983" h="33">
                <a:moveTo>
                  <a:pt x="0" y="33"/>
                </a:moveTo>
                <a:lnTo>
                  <a:pt x="1983" y="33"/>
                </a:lnTo>
                <a:lnTo>
                  <a:pt x="1968" y="0"/>
                </a:lnTo>
                <a:lnTo>
                  <a:pt x="15" y="0"/>
                </a:lnTo>
                <a:lnTo>
                  <a:pt x="0" y="33"/>
                </a:lnTo>
                <a:close/>
              </a:path>
            </a:pathLst>
          </a:custGeom>
          <a:gradFill rotWithShape="1">
            <a:gsLst>
              <a:gs pos="0">
                <a:srgbClr val="614C38"/>
              </a:gs>
              <a:gs pos="100000">
                <a:srgbClr val="D2A578"/>
              </a:gs>
            </a:gsLst>
            <a:lin ang="5400000" scaled="1"/>
          </a:gradFill>
          <a:ln w="9525" cap="flat" cmpd="sng">
            <a:solidFill>
              <a:schemeClr val="tx1"/>
            </a:solidFill>
            <a:prstDash val="solid"/>
            <a:miter lim="800000"/>
            <a:headEnd type="none" w="med" len="med"/>
            <a:tailEnd type="none" w="med" len="med"/>
          </a:ln>
        </p:spPr>
        <p:txBody>
          <a:bodyPr wrap="none"/>
          <a:lstStyle/>
          <a:p>
            <a:endParaRPr lang="en-US"/>
          </a:p>
        </p:txBody>
      </p:sp>
      <p:sp>
        <p:nvSpPr>
          <p:cNvPr id="103445" name="Freeform 21"/>
          <p:cNvSpPr>
            <a:spLocks/>
          </p:cNvSpPr>
          <p:nvPr/>
        </p:nvSpPr>
        <p:spPr bwMode="auto">
          <a:xfrm>
            <a:off x="3995738" y="5372100"/>
            <a:ext cx="1557337" cy="1214438"/>
          </a:xfrm>
          <a:custGeom>
            <a:avLst/>
            <a:gdLst>
              <a:gd name="T0" fmla="*/ 0 w 981"/>
              <a:gd name="T1" fmla="*/ 765 h 765"/>
              <a:gd name="T2" fmla="*/ 981 w 981"/>
              <a:gd name="T3" fmla="*/ 765 h 765"/>
              <a:gd name="T4" fmla="*/ 666 w 981"/>
              <a:gd name="T5" fmla="*/ 0 h 765"/>
              <a:gd name="T6" fmla="*/ 276 w 981"/>
              <a:gd name="T7" fmla="*/ 0 h 765"/>
              <a:gd name="T8" fmla="*/ 0 w 981"/>
              <a:gd name="T9" fmla="*/ 765 h 765"/>
              <a:gd name="T10" fmla="*/ 0 60000 65536"/>
              <a:gd name="T11" fmla="*/ 0 60000 65536"/>
              <a:gd name="T12" fmla="*/ 0 60000 65536"/>
              <a:gd name="T13" fmla="*/ 0 60000 65536"/>
              <a:gd name="T14" fmla="*/ 0 60000 65536"/>
              <a:gd name="T15" fmla="*/ 0 w 981"/>
              <a:gd name="T16" fmla="*/ 0 h 765"/>
              <a:gd name="T17" fmla="*/ 981 w 981"/>
              <a:gd name="T18" fmla="*/ 765 h 765"/>
            </a:gdLst>
            <a:ahLst/>
            <a:cxnLst>
              <a:cxn ang="T10">
                <a:pos x="T0" y="T1"/>
              </a:cxn>
              <a:cxn ang="T11">
                <a:pos x="T2" y="T3"/>
              </a:cxn>
              <a:cxn ang="T12">
                <a:pos x="T4" y="T5"/>
              </a:cxn>
              <a:cxn ang="T13">
                <a:pos x="T6" y="T7"/>
              </a:cxn>
              <a:cxn ang="T14">
                <a:pos x="T8" y="T9"/>
              </a:cxn>
            </a:cxnLst>
            <a:rect l="T15" t="T16" r="T17" b="T18"/>
            <a:pathLst>
              <a:path w="981" h="765">
                <a:moveTo>
                  <a:pt x="0" y="765"/>
                </a:moveTo>
                <a:lnTo>
                  <a:pt x="981" y="765"/>
                </a:lnTo>
                <a:lnTo>
                  <a:pt x="666" y="0"/>
                </a:lnTo>
                <a:lnTo>
                  <a:pt x="276" y="0"/>
                </a:lnTo>
                <a:lnTo>
                  <a:pt x="0" y="765"/>
                </a:lnTo>
                <a:close/>
              </a:path>
            </a:pathLst>
          </a:custGeom>
          <a:gradFill rotWithShape="1">
            <a:gsLst>
              <a:gs pos="0">
                <a:srgbClr val="614C38"/>
              </a:gs>
              <a:gs pos="50000">
                <a:srgbClr val="D2A578"/>
              </a:gs>
              <a:gs pos="100000">
                <a:srgbClr val="614C38"/>
              </a:gs>
            </a:gsLst>
            <a:lin ang="0" scaled="1"/>
          </a:gradFill>
          <a:ln w="9525" cap="flat" cmpd="sng">
            <a:solidFill>
              <a:schemeClr val="tx1"/>
            </a:solidFill>
            <a:prstDash val="solid"/>
            <a:miter lim="800000"/>
            <a:headEnd type="none" w="med" len="med"/>
            <a:tailEnd type="none" w="med" len="med"/>
          </a:ln>
        </p:spPr>
        <p:txBody>
          <a:bodyPr wrap="none"/>
          <a:lstStyle/>
          <a:p>
            <a:endParaRPr lang="en-US"/>
          </a:p>
        </p:txBody>
      </p:sp>
      <p:sp>
        <p:nvSpPr>
          <p:cNvPr id="103446" name="Oval 22"/>
          <p:cNvSpPr>
            <a:spLocks noChangeArrowheads="1"/>
          </p:cNvSpPr>
          <p:nvPr/>
        </p:nvSpPr>
        <p:spPr bwMode="auto">
          <a:xfrm>
            <a:off x="2405063" y="5419725"/>
            <a:ext cx="271462" cy="88900"/>
          </a:xfrm>
          <a:prstGeom prst="ellipse">
            <a:avLst/>
          </a:prstGeom>
          <a:gradFill rotWithShape="1">
            <a:gsLst>
              <a:gs pos="0">
                <a:srgbClr val="C0C0C0"/>
              </a:gs>
              <a:gs pos="100000">
                <a:srgbClr val="595959"/>
              </a:gs>
            </a:gsLst>
            <a:lin ang="5400000" scaled="1"/>
          </a:gradFill>
          <a:ln w="9525">
            <a:solidFill>
              <a:schemeClr val="tx1"/>
            </a:solidFill>
            <a:miter lim="800000"/>
            <a:headEnd/>
            <a:tailEnd/>
          </a:ln>
        </p:spPr>
        <p:txBody>
          <a:bodyPr wrap="none" anchor="ctr"/>
          <a:lstStyle/>
          <a:p>
            <a:endParaRPr lang="en-US"/>
          </a:p>
        </p:txBody>
      </p:sp>
      <p:sp>
        <p:nvSpPr>
          <p:cNvPr id="103447" name="Oval 23"/>
          <p:cNvSpPr>
            <a:spLocks noChangeArrowheads="1"/>
          </p:cNvSpPr>
          <p:nvPr/>
        </p:nvSpPr>
        <p:spPr bwMode="auto">
          <a:xfrm>
            <a:off x="6738938" y="5410200"/>
            <a:ext cx="271462" cy="88900"/>
          </a:xfrm>
          <a:prstGeom prst="ellipse">
            <a:avLst/>
          </a:prstGeom>
          <a:gradFill rotWithShape="1">
            <a:gsLst>
              <a:gs pos="0">
                <a:srgbClr val="C0C0C0"/>
              </a:gs>
              <a:gs pos="100000">
                <a:srgbClr val="595959"/>
              </a:gs>
            </a:gsLst>
            <a:lin ang="5400000" scaled="1"/>
          </a:gradFill>
          <a:ln w="9525">
            <a:solidFill>
              <a:schemeClr val="tx1"/>
            </a:solidFill>
            <a:miter lim="800000"/>
            <a:headEnd/>
            <a:tailEnd/>
          </a:ln>
        </p:spPr>
        <p:txBody>
          <a:bodyPr wrap="none" anchor="ctr"/>
          <a:lstStyle/>
          <a:p>
            <a:endParaRPr lang="en-US"/>
          </a:p>
        </p:txBody>
      </p:sp>
      <p:sp>
        <p:nvSpPr>
          <p:cNvPr id="103448" name="Oval 24"/>
          <p:cNvSpPr>
            <a:spLocks noChangeArrowheads="1"/>
          </p:cNvSpPr>
          <p:nvPr/>
        </p:nvSpPr>
        <p:spPr bwMode="auto">
          <a:xfrm>
            <a:off x="2828925" y="5414963"/>
            <a:ext cx="228600" cy="74612"/>
          </a:xfrm>
          <a:prstGeom prst="ellipse">
            <a:avLst/>
          </a:prstGeom>
          <a:gradFill rotWithShape="1">
            <a:gsLst>
              <a:gs pos="0">
                <a:srgbClr val="C0C0C0"/>
              </a:gs>
              <a:gs pos="100000">
                <a:srgbClr val="595959"/>
              </a:gs>
            </a:gsLst>
            <a:lin ang="5400000" scaled="1"/>
          </a:gradFill>
          <a:ln w="9525">
            <a:solidFill>
              <a:schemeClr val="tx1"/>
            </a:solidFill>
            <a:miter lim="800000"/>
            <a:headEnd/>
            <a:tailEnd/>
          </a:ln>
        </p:spPr>
        <p:txBody>
          <a:bodyPr wrap="none" anchor="ctr"/>
          <a:lstStyle/>
          <a:p>
            <a:endParaRPr lang="en-US"/>
          </a:p>
        </p:txBody>
      </p:sp>
      <p:sp>
        <p:nvSpPr>
          <p:cNvPr id="103449" name="Oval 25"/>
          <p:cNvSpPr>
            <a:spLocks noChangeArrowheads="1"/>
          </p:cNvSpPr>
          <p:nvPr/>
        </p:nvSpPr>
        <p:spPr bwMode="auto">
          <a:xfrm>
            <a:off x="6391275" y="5419725"/>
            <a:ext cx="228600" cy="74613"/>
          </a:xfrm>
          <a:prstGeom prst="ellipse">
            <a:avLst/>
          </a:prstGeom>
          <a:gradFill rotWithShape="1">
            <a:gsLst>
              <a:gs pos="0">
                <a:srgbClr val="C0C0C0"/>
              </a:gs>
              <a:gs pos="100000">
                <a:srgbClr val="595959"/>
              </a:gs>
            </a:gsLst>
            <a:lin ang="5400000" scaled="1"/>
          </a:gradFill>
          <a:ln w="9525">
            <a:solidFill>
              <a:schemeClr val="tx1"/>
            </a:solidFill>
            <a:miter lim="800000"/>
            <a:headEnd/>
            <a:tailEnd/>
          </a:ln>
        </p:spPr>
        <p:txBody>
          <a:bodyPr wrap="none" anchor="ctr"/>
          <a:lstStyle/>
          <a:p>
            <a:endParaRPr lang="en-US"/>
          </a:p>
        </p:txBody>
      </p:sp>
      <p:sp>
        <p:nvSpPr>
          <p:cNvPr id="103450" name="AutoShape 26"/>
          <p:cNvSpPr>
            <a:spLocks noChangeArrowheads="1"/>
          </p:cNvSpPr>
          <p:nvPr/>
        </p:nvSpPr>
        <p:spPr bwMode="auto">
          <a:xfrm>
            <a:off x="2481263" y="5133975"/>
            <a:ext cx="128587" cy="381000"/>
          </a:xfrm>
          <a:prstGeom prst="can">
            <a:avLst>
              <a:gd name="adj" fmla="val 74074"/>
            </a:avLst>
          </a:prstGeom>
          <a:gradFill rotWithShape="1">
            <a:gsLst>
              <a:gs pos="0">
                <a:srgbClr val="454545"/>
              </a:gs>
              <a:gs pos="50000">
                <a:srgbClr val="969696"/>
              </a:gs>
              <a:gs pos="100000">
                <a:srgbClr val="454545"/>
              </a:gs>
            </a:gsLst>
            <a:lin ang="0" scaled="1"/>
          </a:gradFill>
          <a:ln w="6350">
            <a:solidFill>
              <a:schemeClr val="tx1"/>
            </a:solidFill>
            <a:miter lim="800000"/>
            <a:headEnd/>
            <a:tailEnd/>
          </a:ln>
        </p:spPr>
        <p:txBody>
          <a:bodyPr wrap="none" anchor="ctr"/>
          <a:lstStyle/>
          <a:p>
            <a:endParaRPr lang="en-US"/>
          </a:p>
        </p:txBody>
      </p:sp>
      <p:sp>
        <p:nvSpPr>
          <p:cNvPr id="103451" name="AutoShape 27"/>
          <p:cNvSpPr>
            <a:spLocks noChangeArrowheads="1"/>
          </p:cNvSpPr>
          <p:nvPr/>
        </p:nvSpPr>
        <p:spPr bwMode="auto">
          <a:xfrm>
            <a:off x="6829425" y="5124450"/>
            <a:ext cx="128588" cy="381000"/>
          </a:xfrm>
          <a:prstGeom prst="can">
            <a:avLst>
              <a:gd name="adj" fmla="val 74074"/>
            </a:avLst>
          </a:prstGeom>
          <a:gradFill rotWithShape="1">
            <a:gsLst>
              <a:gs pos="0">
                <a:srgbClr val="454545"/>
              </a:gs>
              <a:gs pos="50000">
                <a:srgbClr val="969696"/>
              </a:gs>
              <a:gs pos="100000">
                <a:srgbClr val="454545"/>
              </a:gs>
            </a:gsLst>
            <a:lin ang="0" scaled="1"/>
          </a:gradFill>
          <a:ln w="6350">
            <a:solidFill>
              <a:schemeClr val="tx1"/>
            </a:solidFill>
            <a:miter lim="800000"/>
            <a:headEnd/>
            <a:tailEnd/>
          </a:ln>
        </p:spPr>
        <p:txBody>
          <a:bodyPr wrap="none" anchor="ctr"/>
          <a:lstStyle/>
          <a:p>
            <a:endParaRPr lang="en-US"/>
          </a:p>
        </p:txBody>
      </p:sp>
      <p:sp>
        <p:nvSpPr>
          <p:cNvPr id="103452" name="AutoShape 28"/>
          <p:cNvSpPr>
            <a:spLocks noChangeArrowheads="1"/>
          </p:cNvSpPr>
          <p:nvPr/>
        </p:nvSpPr>
        <p:spPr bwMode="auto">
          <a:xfrm>
            <a:off x="2909888" y="5114925"/>
            <a:ext cx="66675" cy="381000"/>
          </a:xfrm>
          <a:prstGeom prst="can">
            <a:avLst>
              <a:gd name="adj" fmla="val 142857"/>
            </a:avLst>
          </a:prstGeom>
          <a:gradFill rotWithShape="1">
            <a:gsLst>
              <a:gs pos="0">
                <a:srgbClr val="454545"/>
              </a:gs>
              <a:gs pos="50000">
                <a:srgbClr val="969696"/>
              </a:gs>
              <a:gs pos="100000">
                <a:srgbClr val="454545"/>
              </a:gs>
            </a:gsLst>
            <a:lin ang="0" scaled="1"/>
          </a:gradFill>
          <a:ln w="6350">
            <a:solidFill>
              <a:schemeClr val="tx1"/>
            </a:solidFill>
            <a:miter lim="800000"/>
            <a:headEnd/>
            <a:tailEnd/>
          </a:ln>
        </p:spPr>
        <p:txBody>
          <a:bodyPr wrap="none" anchor="ctr"/>
          <a:lstStyle/>
          <a:p>
            <a:endParaRPr lang="en-US"/>
          </a:p>
        </p:txBody>
      </p:sp>
      <p:sp>
        <p:nvSpPr>
          <p:cNvPr id="103453" name="AutoShape 29"/>
          <p:cNvSpPr>
            <a:spLocks noChangeArrowheads="1"/>
          </p:cNvSpPr>
          <p:nvPr/>
        </p:nvSpPr>
        <p:spPr bwMode="auto">
          <a:xfrm>
            <a:off x="6472238" y="5110163"/>
            <a:ext cx="66675" cy="381000"/>
          </a:xfrm>
          <a:prstGeom prst="can">
            <a:avLst>
              <a:gd name="adj" fmla="val 142857"/>
            </a:avLst>
          </a:prstGeom>
          <a:gradFill rotWithShape="1">
            <a:gsLst>
              <a:gs pos="0">
                <a:srgbClr val="454545"/>
              </a:gs>
              <a:gs pos="50000">
                <a:srgbClr val="969696"/>
              </a:gs>
              <a:gs pos="100000">
                <a:srgbClr val="454545"/>
              </a:gs>
            </a:gsLst>
            <a:lin ang="0" scaled="1"/>
          </a:gradFill>
          <a:ln w="6350">
            <a:solidFill>
              <a:schemeClr val="tx1"/>
            </a:solidFill>
            <a:miter lim="800000"/>
            <a:headEnd/>
            <a:tailEnd/>
          </a:ln>
        </p:spPr>
        <p:txBody>
          <a:bodyPr wrap="none" anchor="ctr"/>
          <a:lstStyle/>
          <a:p>
            <a:endParaRPr lang="en-US"/>
          </a:p>
        </p:txBody>
      </p:sp>
      <p:sp>
        <p:nvSpPr>
          <p:cNvPr id="103454" name="Freeform 30"/>
          <p:cNvSpPr>
            <a:spLocks/>
          </p:cNvSpPr>
          <p:nvPr/>
        </p:nvSpPr>
        <p:spPr bwMode="auto">
          <a:xfrm>
            <a:off x="4346575" y="5184775"/>
            <a:ext cx="114300" cy="425450"/>
          </a:xfrm>
          <a:custGeom>
            <a:avLst/>
            <a:gdLst>
              <a:gd name="T0" fmla="*/ 55 w 72"/>
              <a:gd name="T1" fmla="*/ 117 h 268"/>
              <a:gd name="T2" fmla="*/ 0 w 72"/>
              <a:gd name="T3" fmla="*/ 268 h 268"/>
              <a:gd name="T4" fmla="*/ 24 w 72"/>
              <a:gd name="T5" fmla="*/ 96 h 268"/>
              <a:gd name="T6" fmla="*/ 58 w 72"/>
              <a:gd name="T7" fmla="*/ 0 h 268"/>
              <a:gd name="T8" fmla="*/ 72 w 72"/>
              <a:gd name="T9" fmla="*/ 1 h 268"/>
              <a:gd name="T10" fmla="*/ 55 w 72"/>
              <a:gd name="T11" fmla="*/ 117 h 268"/>
              <a:gd name="T12" fmla="*/ 0 60000 65536"/>
              <a:gd name="T13" fmla="*/ 0 60000 65536"/>
              <a:gd name="T14" fmla="*/ 0 60000 65536"/>
              <a:gd name="T15" fmla="*/ 0 60000 65536"/>
              <a:gd name="T16" fmla="*/ 0 60000 65536"/>
              <a:gd name="T17" fmla="*/ 0 60000 65536"/>
              <a:gd name="T18" fmla="*/ 0 w 72"/>
              <a:gd name="T19" fmla="*/ 0 h 268"/>
              <a:gd name="T20" fmla="*/ 72 w 72"/>
              <a:gd name="T21" fmla="*/ 268 h 268"/>
            </a:gdLst>
            <a:ahLst/>
            <a:cxnLst>
              <a:cxn ang="T12">
                <a:pos x="T0" y="T1"/>
              </a:cxn>
              <a:cxn ang="T13">
                <a:pos x="T2" y="T3"/>
              </a:cxn>
              <a:cxn ang="T14">
                <a:pos x="T4" y="T5"/>
              </a:cxn>
              <a:cxn ang="T15">
                <a:pos x="T6" y="T7"/>
              </a:cxn>
              <a:cxn ang="T16">
                <a:pos x="T8" y="T9"/>
              </a:cxn>
              <a:cxn ang="T17">
                <a:pos x="T10" y="T11"/>
              </a:cxn>
            </a:cxnLst>
            <a:rect l="T18" t="T19" r="T20" b="T21"/>
            <a:pathLst>
              <a:path w="72" h="268">
                <a:moveTo>
                  <a:pt x="55" y="117"/>
                </a:moveTo>
                <a:lnTo>
                  <a:pt x="0" y="268"/>
                </a:lnTo>
                <a:lnTo>
                  <a:pt x="24" y="96"/>
                </a:lnTo>
                <a:lnTo>
                  <a:pt x="58" y="0"/>
                </a:lnTo>
                <a:lnTo>
                  <a:pt x="72" y="1"/>
                </a:lnTo>
                <a:lnTo>
                  <a:pt x="55" y="117"/>
                </a:lnTo>
                <a:close/>
              </a:path>
            </a:pathLst>
          </a:custGeom>
          <a:gradFill rotWithShape="1">
            <a:gsLst>
              <a:gs pos="0">
                <a:srgbClr val="99CCFF"/>
              </a:gs>
              <a:gs pos="100000">
                <a:srgbClr val="475E76"/>
              </a:gs>
            </a:gsLst>
            <a:lin ang="2700000" scaled="1"/>
          </a:gradFill>
          <a:ln w="6350" cap="flat" cmpd="sng">
            <a:solidFill>
              <a:schemeClr val="tx1"/>
            </a:solidFill>
            <a:prstDash val="solid"/>
            <a:miter lim="800000"/>
            <a:headEnd type="none" w="med" len="med"/>
            <a:tailEnd type="none" w="med" len="med"/>
          </a:ln>
        </p:spPr>
        <p:txBody>
          <a:bodyPr wrap="none"/>
          <a:lstStyle/>
          <a:p>
            <a:endParaRPr lang="en-US"/>
          </a:p>
        </p:txBody>
      </p:sp>
      <p:sp>
        <p:nvSpPr>
          <p:cNvPr id="103455" name="Freeform 31"/>
          <p:cNvSpPr>
            <a:spLocks/>
          </p:cNvSpPr>
          <p:nvPr/>
        </p:nvSpPr>
        <p:spPr bwMode="auto">
          <a:xfrm>
            <a:off x="5029200" y="5181600"/>
            <a:ext cx="122238" cy="419100"/>
          </a:xfrm>
          <a:custGeom>
            <a:avLst/>
            <a:gdLst>
              <a:gd name="T0" fmla="*/ 14 w 77"/>
              <a:gd name="T1" fmla="*/ 119 h 264"/>
              <a:gd name="T2" fmla="*/ 77 w 77"/>
              <a:gd name="T3" fmla="*/ 264 h 264"/>
              <a:gd name="T4" fmla="*/ 45 w 77"/>
              <a:gd name="T5" fmla="*/ 90 h 264"/>
              <a:gd name="T6" fmla="*/ 0 w 77"/>
              <a:gd name="T7" fmla="*/ 0 h 264"/>
              <a:gd name="T8" fmla="*/ 14 w 77"/>
              <a:gd name="T9" fmla="*/ 119 h 264"/>
              <a:gd name="T10" fmla="*/ 0 60000 65536"/>
              <a:gd name="T11" fmla="*/ 0 60000 65536"/>
              <a:gd name="T12" fmla="*/ 0 60000 65536"/>
              <a:gd name="T13" fmla="*/ 0 60000 65536"/>
              <a:gd name="T14" fmla="*/ 0 60000 65536"/>
              <a:gd name="T15" fmla="*/ 0 w 77"/>
              <a:gd name="T16" fmla="*/ 0 h 264"/>
              <a:gd name="T17" fmla="*/ 77 w 77"/>
              <a:gd name="T18" fmla="*/ 264 h 264"/>
            </a:gdLst>
            <a:ahLst/>
            <a:cxnLst>
              <a:cxn ang="T10">
                <a:pos x="T0" y="T1"/>
              </a:cxn>
              <a:cxn ang="T11">
                <a:pos x="T2" y="T3"/>
              </a:cxn>
              <a:cxn ang="T12">
                <a:pos x="T4" y="T5"/>
              </a:cxn>
              <a:cxn ang="T13">
                <a:pos x="T6" y="T7"/>
              </a:cxn>
              <a:cxn ang="T14">
                <a:pos x="T8" y="T9"/>
              </a:cxn>
            </a:cxnLst>
            <a:rect l="T15" t="T16" r="T17" b="T18"/>
            <a:pathLst>
              <a:path w="77" h="264">
                <a:moveTo>
                  <a:pt x="14" y="119"/>
                </a:moveTo>
                <a:lnTo>
                  <a:pt x="77" y="264"/>
                </a:lnTo>
                <a:lnTo>
                  <a:pt x="45" y="90"/>
                </a:lnTo>
                <a:lnTo>
                  <a:pt x="0" y="0"/>
                </a:lnTo>
                <a:lnTo>
                  <a:pt x="14" y="119"/>
                </a:lnTo>
                <a:close/>
              </a:path>
            </a:pathLst>
          </a:custGeom>
          <a:gradFill rotWithShape="1">
            <a:gsLst>
              <a:gs pos="0">
                <a:srgbClr val="475E76"/>
              </a:gs>
              <a:gs pos="100000">
                <a:srgbClr val="99CCFF"/>
              </a:gs>
            </a:gsLst>
            <a:lin ang="18900000" scaled="1"/>
          </a:gradFill>
          <a:ln w="9525" cap="flat" cmpd="sng">
            <a:solidFill>
              <a:schemeClr val="tx1"/>
            </a:solidFill>
            <a:prstDash val="solid"/>
            <a:miter lim="800000"/>
            <a:headEnd type="none" w="med" len="med"/>
            <a:tailEnd type="none" w="med" len="med"/>
          </a:ln>
        </p:spPr>
        <p:txBody>
          <a:bodyPr wrap="none"/>
          <a:lstStyle/>
          <a:p>
            <a:endParaRPr lang="en-US"/>
          </a:p>
        </p:txBody>
      </p:sp>
      <p:sp>
        <p:nvSpPr>
          <p:cNvPr id="103456" name="Rectangle 32"/>
          <p:cNvSpPr>
            <a:spLocks noChangeArrowheads="1"/>
          </p:cNvSpPr>
          <p:nvPr/>
        </p:nvSpPr>
        <p:spPr bwMode="auto">
          <a:xfrm>
            <a:off x="4503738" y="5184775"/>
            <a:ext cx="487362" cy="128588"/>
          </a:xfrm>
          <a:prstGeom prst="rect">
            <a:avLst/>
          </a:prstGeom>
          <a:gradFill rotWithShape="1">
            <a:gsLst>
              <a:gs pos="0">
                <a:srgbClr val="3B3B3B"/>
              </a:gs>
              <a:gs pos="50000">
                <a:srgbClr val="808080"/>
              </a:gs>
              <a:gs pos="100000">
                <a:srgbClr val="3B3B3B"/>
              </a:gs>
            </a:gsLst>
            <a:lin ang="5400000" scaled="1"/>
          </a:gradFill>
          <a:ln w="9525">
            <a:solidFill>
              <a:schemeClr val="tx1"/>
            </a:solidFill>
            <a:miter lim="800000"/>
            <a:headEnd/>
            <a:tailEnd/>
          </a:ln>
        </p:spPr>
        <p:txBody>
          <a:bodyPr wrap="none" anchor="ctr"/>
          <a:lstStyle/>
          <a:p>
            <a:endParaRPr lang="en-US"/>
          </a:p>
        </p:txBody>
      </p:sp>
      <p:sp>
        <p:nvSpPr>
          <p:cNvPr id="103457" name="Freeform 33"/>
          <p:cNvSpPr>
            <a:spLocks/>
          </p:cNvSpPr>
          <p:nvPr/>
        </p:nvSpPr>
        <p:spPr bwMode="auto">
          <a:xfrm>
            <a:off x="4437063" y="5181600"/>
            <a:ext cx="606425" cy="185738"/>
          </a:xfrm>
          <a:custGeom>
            <a:avLst/>
            <a:gdLst>
              <a:gd name="T0" fmla="*/ 40 w 382"/>
              <a:gd name="T1" fmla="*/ 0 h 117"/>
              <a:gd name="T2" fmla="*/ 40 w 382"/>
              <a:gd name="T3" fmla="*/ 84 h 117"/>
              <a:gd name="T4" fmla="*/ 349 w 382"/>
              <a:gd name="T5" fmla="*/ 84 h 117"/>
              <a:gd name="T6" fmla="*/ 349 w 382"/>
              <a:gd name="T7" fmla="*/ 0 h 117"/>
              <a:gd name="T8" fmla="*/ 373 w 382"/>
              <a:gd name="T9" fmla="*/ 0 h 117"/>
              <a:gd name="T10" fmla="*/ 382 w 382"/>
              <a:gd name="T11" fmla="*/ 117 h 117"/>
              <a:gd name="T12" fmla="*/ 0 w 382"/>
              <a:gd name="T13" fmla="*/ 116 h 117"/>
              <a:gd name="T14" fmla="*/ 16 w 382"/>
              <a:gd name="T15" fmla="*/ 5 h 117"/>
              <a:gd name="T16" fmla="*/ 40 w 382"/>
              <a:gd name="T17" fmla="*/ 0 h 1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82"/>
              <a:gd name="T28" fmla="*/ 0 h 117"/>
              <a:gd name="T29" fmla="*/ 382 w 382"/>
              <a:gd name="T30" fmla="*/ 117 h 11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82" h="117">
                <a:moveTo>
                  <a:pt x="40" y="0"/>
                </a:moveTo>
                <a:lnTo>
                  <a:pt x="40" y="84"/>
                </a:lnTo>
                <a:lnTo>
                  <a:pt x="349" y="84"/>
                </a:lnTo>
                <a:lnTo>
                  <a:pt x="349" y="0"/>
                </a:lnTo>
                <a:lnTo>
                  <a:pt x="373" y="0"/>
                </a:lnTo>
                <a:lnTo>
                  <a:pt x="382" y="117"/>
                </a:lnTo>
                <a:lnTo>
                  <a:pt x="0" y="116"/>
                </a:lnTo>
                <a:lnTo>
                  <a:pt x="16" y="5"/>
                </a:lnTo>
                <a:lnTo>
                  <a:pt x="40" y="0"/>
                </a:lnTo>
                <a:close/>
              </a:path>
            </a:pathLst>
          </a:custGeom>
          <a:gradFill rotWithShape="1">
            <a:gsLst>
              <a:gs pos="0">
                <a:srgbClr val="475E76"/>
              </a:gs>
              <a:gs pos="100000">
                <a:srgbClr val="99CCFF"/>
              </a:gs>
            </a:gsLst>
            <a:lin ang="5400000" scaled="1"/>
          </a:gradFill>
          <a:ln w="3175" cap="flat" cmpd="sng">
            <a:solidFill>
              <a:schemeClr val="tx1"/>
            </a:solidFill>
            <a:prstDash val="solid"/>
            <a:miter lim="800000"/>
            <a:headEnd type="none" w="med" len="med"/>
            <a:tailEnd type="none" w="med" len="med"/>
          </a:ln>
        </p:spPr>
        <p:txBody>
          <a:bodyPr wrap="none"/>
          <a:lstStyle/>
          <a:p>
            <a:endParaRPr lang="en-US"/>
          </a:p>
        </p:txBody>
      </p:sp>
      <p:sp>
        <p:nvSpPr>
          <p:cNvPr id="103458" name="Rectangle 34"/>
          <p:cNvSpPr>
            <a:spLocks noChangeArrowheads="1"/>
          </p:cNvSpPr>
          <p:nvPr/>
        </p:nvSpPr>
        <p:spPr bwMode="auto">
          <a:xfrm>
            <a:off x="7315200" y="4519613"/>
            <a:ext cx="100013" cy="695325"/>
          </a:xfrm>
          <a:prstGeom prst="rect">
            <a:avLst/>
          </a:prstGeom>
          <a:gradFill rotWithShape="1">
            <a:gsLst>
              <a:gs pos="0">
                <a:srgbClr val="5E7676"/>
              </a:gs>
              <a:gs pos="50000">
                <a:srgbClr val="CCFFFF"/>
              </a:gs>
              <a:gs pos="100000">
                <a:srgbClr val="5E7676"/>
              </a:gs>
            </a:gsLst>
            <a:lin ang="2700000" scaled="1"/>
          </a:gradFill>
          <a:ln w="9525">
            <a:solidFill>
              <a:schemeClr val="tx1"/>
            </a:solidFill>
            <a:miter lim="800000"/>
            <a:headEnd/>
            <a:tailEnd/>
          </a:ln>
        </p:spPr>
        <p:txBody>
          <a:bodyPr wrap="none" anchor="ctr"/>
          <a:lstStyle/>
          <a:p>
            <a:endParaRPr lang="en-US"/>
          </a:p>
        </p:txBody>
      </p:sp>
      <p:sp>
        <p:nvSpPr>
          <p:cNvPr id="103459" name="Rectangle 35"/>
          <p:cNvSpPr>
            <a:spLocks noChangeArrowheads="1"/>
          </p:cNvSpPr>
          <p:nvPr/>
        </p:nvSpPr>
        <p:spPr bwMode="auto">
          <a:xfrm>
            <a:off x="2205038" y="4924425"/>
            <a:ext cx="5091112" cy="200025"/>
          </a:xfrm>
          <a:prstGeom prst="rect">
            <a:avLst/>
          </a:prstGeom>
          <a:noFill/>
          <a:ln w="9525">
            <a:solidFill>
              <a:schemeClr val="tx1"/>
            </a:solidFill>
            <a:miter lim="800000"/>
            <a:headEnd/>
            <a:tailEnd/>
          </a:ln>
        </p:spPr>
        <p:txBody>
          <a:bodyPr wrap="none" anchor="ctr"/>
          <a:lstStyle/>
          <a:p>
            <a:endParaRPr lang="en-US"/>
          </a:p>
        </p:txBody>
      </p:sp>
      <p:sp>
        <p:nvSpPr>
          <p:cNvPr id="103460" name="Line 36"/>
          <p:cNvSpPr>
            <a:spLocks noChangeShapeType="1"/>
          </p:cNvSpPr>
          <p:nvPr/>
        </p:nvSpPr>
        <p:spPr bwMode="auto">
          <a:xfrm>
            <a:off x="2352675" y="5067300"/>
            <a:ext cx="4814888" cy="0"/>
          </a:xfrm>
          <a:prstGeom prst="line">
            <a:avLst/>
          </a:prstGeom>
          <a:noFill/>
          <a:ln w="9525">
            <a:solidFill>
              <a:schemeClr val="tx1"/>
            </a:solidFill>
            <a:miter lim="800000"/>
            <a:headEnd/>
            <a:tailEnd/>
          </a:ln>
        </p:spPr>
        <p:txBody>
          <a:bodyPr wrap="none"/>
          <a:lstStyle/>
          <a:p>
            <a:endParaRPr lang="en-US"/>
          </a:p>
        </p:txBody>
      </p:sp>
      <p:sp>
        <p:nvSpPr>
          <p:cNvPr id="103461" name="Line 37"/>
          <p:cNvSpPr>
            <a:spLocks noChangeShapeType="1"/>
          </p:cNvSpPr>
          <p:nvPr/>
        </p:nvSpPr>
        <p:spPr bwMode="auto">
          <a:xfrm flipV="1">
            <a:off x="2474913" y="5029200"/>
            <a:ext cx="0" cy="36513"/>
          </a:xfrm>
          <a:prstGeom prst="line">
            <a:avLst/>
          </a:prstGeom>
          <a:noFill/>
          <a:ln w="9525">
            <a:solidFill>
              <a:schemeClr val="tx1"/>
            </a:solidFill>
            <a:miter lim="800000"/>
            <a:headEnd/>
            <a:tailEnd/>
          </a:ln>
        </p:spPr>
        <p:txBody>
          <a:bodyPr wrap="none"/>
          <a:lstStyle/>
          <a:p>
            <a:endParaRPr lang="en-US"/>
          </a:p>
        </p:txBody>
      </p:sp>
      <p:sp>
        <p:nvSpPr>
          <p:cNvPr id="103462" name="Line 38"/>
          <p:cNvSpPr>
            <a:spLocks noChangeShapeType="1"/>
          </p:cNvSpPr>
          <p:nvPr/>
        </p:nvSpPr>
        <p:spPr bwMode="auto">
          <a:xfrm flipV="1">
            <a:off x="2798763" y="5024438"/>
            <a:ext cx="0" cy="36512"/>
          </a:xfrm>
          <a:prstGeom prst="line">
            <a:avLst/>
          </a:prstGeom>
          <a:noFill/>
          <a:ln w="9525">
            <a:solidFill>
              <a:schemeClr val="tx1"/>
            </a:solidFill>
            <a:miter lim="800000"/>
            <a:headEnd/>
            <a:tailEnd/>
          </a:ln>
        </p:spPr>
        <p:txBody>
          <a:bodyPr wrap="none"/>
          <a:lstStyle/>
          <a:p>
            <a:endParaRPr lang="en-US"/>
          </a:p>
        </p:txBody>
      </p:sp>
      <p:sp>
        <p:nvSpPr>
          <p:cNvPr id="103463" name="Line 39"/>
          <p:cNvSpPr>
            <a:spLocks noChangeShapeType="1"/>
          </p:cNvSpPr>
          <p:nvPr/>
        </p:nvSpPr>
        <p:spPr bwMode="auto">
          <a:xfrm flipV="1">
            <a:off x="2944813" y="5027613"/>
            <a:ext cx="0" cy="36512"/>
          </a:xfrm>
          <a:prstGeom prst="line">
            <a:avLst/>
          </a:prstGeom>
          <a:noFill/>
          <a:ln w="9525">
            <a:solidFill>
              <a:schemeClr val="tx1"/>
            </a:solidFill>
            <a:miter lim="800000"/>
            <a:headEnd/>
            <a:tailEnd/>
          </a:ln>
        </p:spPr>
        <p:txBody>
          <a:bodyPr wrap="none"/>
          <a:lstStyle/>
          <a:p>
            <a:endParaRPr lang="en-US"/>
          </a:p>
        </p:txBody>
      </p:sp>
      <p:sp>
        <p:nvSpPr>
          <p:cNvPr id="103464" name="Line 40"/>
          <p:cNvSpPr>
            <a:spLocks noChangeShapeType="1"/>
          </p:cNvSpPr>
          <p:nvPr/>
        </p:nvSpPr>
        <p:spPr bwMode="auto">
          <a:xfrm flipV="1">
            <a:off x="3122613" y="5027613"/>
            <a:ext cx="0" cy="36512"/>
          </a:xfrm>
          <a:prstGeom prst="line">
            <a:avLst/>
          </a:prstGeom>
          <a:noFill/>
          <a:ln w="9525">
            <a:solidFill>
              <a:schemeClr val="tx1"/>
            </a:solidFill>
            <a:miter lim="800000"/>
            <a:headEnd/>
            <a:tailEnd/>
          </a:ln>
        </p:spPr>
        <p:txBody>
          <a:bodyPr wrap="none"/>
          <a:lstStyle/>
          <a:p>
            <a:endParaRPr lang="en-US"/>
          </a:p>
        </p:txBody>
      </p:sp>
      <p:sp>
        <p:nvSpPr>
          <p:cNvPr id="103465" name="Line 41"/>
          <p:cNvSpPr>
            <a:spLocks noChangeShapeType="1"/>
          </p:cNvSpPr>
          <p:nvPr/>
        </p:nvSpPr>
        <p:spPr bwMode="auto">
          <a:xfrm flipV="1">
            <a:off x="3287713" y="5029200"/>
            <a:ext cx="0" cy="36513"/>
          </a:xfrm>
          <a:prstGeom prst="line">
            <a:avLst/>
          </a:prstGeom>
          <a:noFill/>
          <a:ln w="9525">
            <a:solidFill>
              <a:schemeClr val="tx1"/>
            </a:solidFill>
            <a:miter lim="800000"/>
            <a:headEnd/>
            <a:tailEnd/>
          </a:ln>
        </p:spPr>
        <p:txBody>
          <a:bodyPr wrap="none"/>
          <a:lstStyle/>
          <a:p>
            <a:endParaRPr lang="en-US"/>
          </a:p>
        </p:txBody>
      </p:sp>
      <p:sp>
        <p:nvSpPr>
          <p:cNvPr id="103466" name="Line 42"/>
          <p:cNvSpPr>
            <a:spLocks noChangeShapeType="1"/>
          </p:cNvSpPr>
          <p:nvPr/>
        </p:nvSpPr>
        <p:spPr bwMode="auto">
          <a:xfrm flipV="1">
            <a:off x="3441700" y="5026025"/>
            <a:ext cx="0" cy="36513"/>
          </a:xfrm>
          <a:prstGeom prst="line">
            <a:avLst/>
          </a:prstGeom>
          <a:noFill/>
          <a:ln w="9525">
            <a:solidFill>
              <a:schemeClr val="tx1"/>
            </a:solidFill>
            <a:miter lim="800000"/>
            <a:headEnd/>
            <a:tailEnd/>
          </a:ln>
        </p:spPr>
        <p:txBody>
          <a:bodyPr wrap="none"/>
          <a:lstStyle/>
          <a:p>
            <a:endParaRPr lang="en-US"/>
          </a:p>
        </p:txBody>
      </p:sp>
      <p:sp>
        <p:nvSpPr>
          <p:cNvPr id="103467" name="Line 43"/>
          <p:cNvSpPr>
            <a:spLocks noChangeShapeType="1"/>
          </p:cNvSpPr>
          <p:nvPr/>
        </p:nvSpPr>
        <p:spPr bwMode="auto">
          <a:xfrm flipV="1">
            <a:off x="3605213" y="5027613"/>
            <a:ext cx="0" cy="36512"/>
          </a:xfrm>
          <a:prstGeom prst="line">
            <a:avLst/>
          </a:prstGeom>
          <a:noFill/>
          <a:ln w="9525">
            <a:solidFill>
              <a:schemeClr val="tx1"/>
            </a:solidFill>
            <a:miter lim="800000"/>
            <a:headEnd/>
            <a:tailEnd/>
          </a:ln>
        </p:spPr>
        <p:txBody>
          <a:bodyPr wrap="none"/>
          <a:lstStyle/>
          <a:p>
            <a:endParaRPr lang="en-US"/>
          </a:p>
        </p:txBody>
      </p:sp>
      <p:sp>
        <p:nvSpPr>
          <p:cNvPr id="103468" name="Line 44"/>
          <p:cNvSpPr>
            <a:spLocks noChangeShapeType="1"/>
          </p:cNvSpPr>
          <p:nvPr/>
        </p:nvSpPr>
        <p:spPr bwMode="auto">
          <a:xfrm flipV="1">
            <a:off x="3768725" y="5029200"/>
            <a:ext cx="0" cy="36513"/>
          </a:xfrm>
          <a:prstGeom prst="line">
            <a:avLst/>
          </a:prstGeom>
          <a:noFill/>
          <a:ln w="9525">
            <a:solidFill>
              <a:schemeClr val="tx1"/>
            </a:solidFill>
            <a:miter lim="800000"/>
            <a:headEnd/>
            <a:tailEnd/>
          </a:ln>
        </p:spPr>
        <p:txBody>
          <a:bodyPr wrap="none"/>
          <a:lstStyle/>
          <a:p>
            <a:endParaRPr lang="en-US"/>
          </a:p>
        </p:txBody>
      </p:sp>
      <p:sp>
        <p:nvSpPr>
          <p:cNvPr id="103469" name="Line 45"/>
          <p:cNvSpPr>
            <a:spLocks noChangeShapeType="1"/>
          </p:cNvSpPr>
          <p:nvPr/>
        </p:nvSpPr>
        <p:spPr bwMode="auto">
          <a:xfrm flipV="1">
            <a:off x="3937000" y="5029200"/>
            <a:ext cx="0" cy="36513"/>
          </a:xfrm>
          <a:prstGeom prst="line">
            <a:avLst/>
          </a:prstGeom>
          <a:noFill/>
          <a:ln w="9525">
            <a:solidFill>
              <a:schemeClr val="tx1"/>
            </a:solidFill>
            <a:miter lim="800000"/>
            <a:headEnd/>
            <a:tailEnd/>
          </a:ln>
        </p:spPr>
        <p:txBody>
          <a:bodyPr wrap="none"/>
          <a:lstStyle/>
          <a:p>
            <a:endParaRPr lang="en-US"/>
          </a:p>
        </p:txBody>
      </p:sp>
      <p:sp>
        <p:nvSpPr>
          <p:cNvPr id="103470" name="Line 46"/>
          <p:cNvSpPr>
            <a:spLocks noChangeShapeType="1"/>
          </p:cNvSpPr>
          <p:nvPr/>
        </p:nvSpPr>
        <p:spPr bwMode="auto">
          <a:xfrm flipV="1">
            <a:off x="4095750" y="5029200"/>
            <a:ext cx="0" cy="36513"/>
          </a:xfrm>
          <a:prstGeom prst="line">
            <a:avLst/>
          </a:prstGeom>
          <a:noFill/>
          <a:ln w="9525">
            <a:solidFill>
              <a:schemeClr val="tx1"/>
            </a:solidFill>
            <a:miter lim="800000"/>
            <a:headEnd/>
            <a:tailEnd/>
          </a:ln>
        </p:spPr>
        <p:txBody>
          <a:bodyPr wrap="none"/>
          <a:lstStyle/>
          <a:p>
            <a:endParaRPr lang="en-US"/>
          </a:p>
        </p:txBody>
      </p:sp>
      <p:sp>
        <p:nvSpPr>
          <p:cNvPr id="103471" name="Line 47"/>
          <p:cNvSpPr>
            <a:spLocks noChangeShapeType="1"/>
          </p:cNvSpPr>
          <p:nvPr/>
        </p:nvSpPr>
        <p:spPr bwMode="auto">
          <a:xfrm flipV="1">
            <a:off x="4259263" y="5027613"/>
            <a:ext cx="0" cy="36512"/>
          </a:xfrm>
          <a:prstGeom prst="line">
            <a:avLst/>
          </a:prstGeom>
          <a:noFill/>
          <a:ln w="9525">
            <a:solidFill>
              <a:schemeClr val="tx1"/>
            </a:solidFill>
            <a:miter lim="800000"/>
            <a:headEnd/>
            <a:tailEnd/>
          </a:ln>
        </p:spPr>
        <p:txBody>
          <a:bodyPr wrap="none"/>
          <a:lstStyle/>
          <a:p>
            <a:endParaRPr lang="en-US"/>
          </a:p>
        </p:txBody>
      </p:sp>
      <p:sp>
        <p:nvSpPr>
          <p:cNvPr id="103472" name="Line 48"/>
          <p:cNvSpPr>
            <a:spLocks noChangeShapeType="1"/>
          </p:cNvSpPr>
          <p:nvPr/>
        </p:nvSpPr>
        <p:spPr bwMode="auto">
          <a:xfrm flipV="1">
            <a:off x="2627313" y="5181600"/>
            <a:ext cx="0" cy="36513"/>
          </a:xfrm>
          <a:prstGeom prst="line">
            <a:avLst/>
          </a:prstGeom>
          <a:noFill/>
          <a:ln w="9525">
            <a:solidFill>
              <a:schemeClr val="tx1"/>
            </a:solidFill>
            <a:miter lim="800000"/>
            <a:headEnd/>
            <a:tailEnd/>
          </a:ln>
        </p:spPr>
        <p:txBody>
          <a:bodyPr wrap="none"/>
          <a:lstStyle/>
          <a:p>
            <a:endParaRPr lang="en-US"/>
          </a:p>
        </p:txBody>
      </p:sp>
      <p:sp>
        <p:nvSpPr>
          <p:cNvPr id="103473" name="Line 49"/>
          <p:cNvSpPr>
            <a:spLocks noChangeShapeType="1"/>
          </p:cNvSpPr>
          <p:nvPr/>
        </p:nvSpPr>
        <p:spPr bwMode="auto">
          <a:xfrm flipV="1">
            <a:off x="4421188" y="5029200"/>
            <a:ext cx="0" cy="36513"/>
          </a:xfrm>
          <a:prstGeom prst="line">
            <a:avLst/>
          </a:prstGeom>
          <a:noFill/>
          <a:ln w="9525">
            <a:solidFill>
              <a:schemeClr val="tx1"/>
            </a:solidFill>
            <a:miter lim="800000"/>
            <a:headEnd/>
            <a:tailEnd/>
          </a:ln>
        </p:spPr>
        <p:txBody>
          <a:bodyPr wrap="none"/>
          <a:lstStyle/>
          <a:p>
            <a:endParaRPr lang="en-US"/>
          </a:p>
        </p:txBody>
      </p:sp>
      <p:sp>
        <p:nvSpPr>
          <p:cNvPr id="103474" name="Line 50"/>
          <p:cNvSpPr>
            <a:spLocks noChangeShapeType="1"/>
          </p:cNvSpPr>
          <p:nvPr/>
        </p:nvSpPr>
        <p:spPr bwMode="auto">
          <a:xfrm flipV="1">
            <a:off x="4567238" y="5032375"/>
            <a:ext cx="0" cy="36513"/>
          </a:xfrm>
          <a:prstGeom prst="line">
            <a:avLst/>
          </a:prstGeom>
          <a:noFill/>
          <a:ln w="9525">
            <a:solidFill>
              <a:schemeClr val="tx1"/>
            </a:solidFill>
            <a:miter lim="800000"/>
            <a:headEnd/>
            <a:tailEnd/>
          </a:ln>
        </p:spPr>
        <p:txBody>
          <a:bodyPr wrap="none"/>
          <a:lstStyle/>
          <a:p>
            <a:endParaRPr lang="en-US"/>
          </a:p>
        </p:txBody>
      </p:sp>
      <p:sp>
        <p:nvSpPr>
          <p:cNvPr id="103475" name="Line 51"/>
          <p:cNvSpPr>
            <a:spLocks noChangeShapeType="1"/>
          </p:cNvSpPr>
          <p:nvPr/>
        </p:nvSpPr>
        <p:spPr bwMode="auto">
          <a:xfrm flipV="1">
            <a:off x="4745038" y="5032375"/>
            <a:ext cx="0" cy="36513"/>
          </a:xfrm>
          <a:prstGeom prst="line">
            <a:avLst/>
          </a:prstGeom>
          <a:noFill/>
          <a:ln w="9525">
            <a:solidFill>
              <a:schemeClr val="tx1"/>
            </a:solidFill>
            <a:miter lim="800000"/>
            <a:headEnd/>
            <a:tailEnd/>
          </a:ln>
        </p:spPr>
        <p:txBody>
          <a:bodyPr wrap="none"/>
          <a:lstStyle/>
          <a:p>
            <a:endParaRPr lang="en-US"/>
          </a:p>
        </p:txBody>
      </p:sp>
      <p:sp>
        <p:nvSpPr>
          <p:cNvPr id="103476" name="Line 52"/>
          <p:cNvSpPr>
            <a:spLocks noChangeShapeType="1"/>
          </p:cNvSpPr>
          <p:nvPr/>
        </p:nvSpPr>
        <p:spPr bwMode="auto">
          <a:xfrm flipV="1">
            <a:off x="4910138" y="5033963"/>
            <a:ext cx="0" cy="36512"/>
          </a:xfrm>
          <a:prstGeom prst="line">
            <a:avLst/>
          </a:prstGeom>
          <a:noFill/>
          <a:ln w="9525">
            <a:solidFill>
              <a:schemeClr val="tx1"/>
            </a:solidFill>
            <a:miter lim="800000"/>
            <a:headEnd/>
            <a:tailEnd/>
          </a:ln>
        </p:spPr>
        <p:txBody>
          <a:bodyPr wrap="none"/>
          <a:lstStyle/>
          <a:p>
            <a:endParaRPr lang="en-US"/>
          </a:p>
        </p:txBody>
      </p:sp>
      <p:sp>
        <p:nvSpPr>
          <p:cNvPr id="103477" name="Line 53"/>
          <p:cNvSpPr>
            <a:spLocks noChangeShapeType="1"/>
          </p:cNvSpPr>
          <p:nvPr/>
        </p:nvSpPr>
        <p:spPr bwMode="auto">
          <a:xfrm flipV="1">
            <a:off x="5064125" y="5030788"/>
            <a:ext cx="0" cy="36512"/>
          </a:xfrm>
          <a:prstGeom prst="line">
            <a:avLst/>
          </a:prstGeom>
          <a:noFill/>
          <a:ln w="9525">
            <a:solidFill>
              <a:schemeClr val="tx1"/>
            </a:solidFill>
            <a:miter lim="800000"/>
            <a:headEnd/>
            <a:tailEnd/>
          </a:ln>
        </p:spPr>
        <p:txBody>
          <a:bodyPr wrap="none"/>
          <a:lstStyle/>
          <a:p>
            <a:endParaRPr lang="en-US"/>
          </a:p>
        </p:txBody>
      </p:sp>
      <p:sp>
        <p:nvSpPr>
          <p:cNvPr id="103478" name="Line 54"/>
          <p:cNvSpPr>
            <a:spLocks noChangeShapeType="1"/>
          </p:cNvSpPr>
          <p:nvPr/>
        </p:nvSpPr>
        <p:spPr bwMode="auto">
          <a:xfrm flipV="1">
            <a:off x="5227638" y="5032375"/>
            <a:ext cx="0" cy="36513"/>
          </a:xfrm>
          <a:prstGeom prst="line">
            <a:avLst/>
          </a:prstGeom>
          <a:noFill/>
          <a:ln w="9525">
            <a:solidFill>
              <a:schemeClr val="tx1"/>
            </a:solidFill>
            <a:miter lim="800000"/>
            <a:headEnd/>
            <a:tailEnd/>
          </a:ln>
        </p:spPr>
        <p:txBody>
          <a:bodyPr wrap="none"/>
          <a:lstStyle/>
          <a:p>
            <a:endParaRPr lang="en-US"/>
          </a:p>
        </p:txBody>
      </p:sp>
      <p:sp>
        <p:nvSpPr>
          <p:cNvPr id="103479" name="Line 55"/>
          <p:cNvSpPr>
            <a:spLocks noChangeShapeType="1"/>
          </p:cNvSpPr>
          <p:nvPr/>
        </p:nvSpPr>
        <p:spPr bwMode="auto">
          <a:xfrm flipV="1">
            <a:off x="5391150" y="5033963"/>
            <a:ext cx="0" cy="36512"/>
          </a:xfrm>
          <a:prstGeom prst="line">
            <a:avLst/>
          </a:prstGeom>
          <a:noFill/>
          <a:ln w="9525">
            <a:solidFill>
              <a:schemeClr val="tx1"/>
            </a:solidFill>
            <a:miter lim="800000"/>
            <a:headEnd/>
            <a:tailEnd/>
          </a:ln>
        </p:spPr>
        <p:txBody>
          <a:bodyPr wrap="none"/>
          <a:lstStyle/>
          <a:p>
            <a:endParaRPr lang="en-US"/>
          </a:p>
        </p:txBody>
      </p:sp>
      <p:sp>
        <p:nvSpPr>
          <p:cNvPr id="103480" name="Line 56"/>
          <p:cNvSpPr>
            <a:spLocks noChangeShapeType="1"/>
          </p:cNvSpPr>
          <p:nvPr/>
        </p:nvSpPr>
        <p:spPr bwMode="auto">
          <a:xfrm flipV="1">
            <a:off x="5559425" y="5033963"/>
            <a:ext cx="0" cy="36512"/>
          </a:xfrm>
          <a:prstGeom prst="line">
            <a:avLst/>
          </a:prstGeom>
          <a:noFill/>
          <a:ln w="9525">
            <a:solidFill>
              <a:schemeClr val="tx1"/>
            </a:solidFill>
            <a:miter lim="800000"/>
            <a:headEnd/>
            <a:tailEnd/>
          </a:ln>
        </p:spPr>
        <p:txBody>
          <a:bodyPr wrap="none"/>
          <a:lstStyle/>
          <a:p>
            <a:endParaRPr lang="en-US"/>
          </a:p>
        </p:txBody>
      </p:sp>
      <p:sp>
        <p:nvSpPr>
          <p:cNvPr id="103481" name="Line 57"/>
          <p:cNvSpPr>
            <a:spLocks noChangeShapeType="1"/>
          </p:cNvSpPr>
          <p:nvPr/>
        </p:nvSpPr>
        <p:spPr bwMode="auto">
          <a:xfrm flipV="1">
            <a:off x="5718175" y="5033963"/>
            <a:ext cx="0" cy="36512"/>
          </a:xfrm>
          <a:prstGeom prst="line">
            <a:avLst/>
          </a:prstGeom>
          <a:noFill/>
          <a:ln w="9525">
            <a:solidFill>
              <a:schemeClr val="tx1"/>
            </a:solidFill>
            <a:miter lim="800000"/>
            <a:headEnd/>
            <a:tailEnd/>
          </a:ln>
        </p:spPr>
        <p:txBody>
          <a:bodyPr wrap="none"/>
          <a:lstStyle/>
          <a:p>
            <a:endParaRPr lang="en-US"/>
          </a:p>
        </p:txBody>
      </p:sp>
      <p:sp>
        <p:nvSpPr>
          <p:cNvPr id="103482" name="Line 58"/>
          <p:cNvSpPr>
            <a:spLocks noChangeShapeType="1"/>
          </p:cNvSpPr>
          <p:nvPr/>
        </p:nvSpPr>
        <p:spPr bwMode="auto">
          <a:xfrm flipV="1">
            <a:off x="5881688" y="5032375"/>
            <a:ext cx="0" cy="36513"/>
          </a:xfrm>
          <a:prstGeom prst="line">
            <a:avLst/>
          </a:prstGeom>
          <a:noFill/>
          <a:ln w="9525">
            <a:solidFill>
              <a:schemeClr val="tx1"/>
            </a:solidFill>
            <a:miter lim="800000"/>
            <a:headEnd/>
            <a:tailEnd/>
          </a:ln>
        </p:spPr>
        <p:txBody>
          <a:bodyPr wrap="none"/>
          <a:lstStyle/>
          <a:p>
            <a:endParaRPr lang="en-US"/>
          </a:p>
        </p:txBody>
      </p:sp>
      <p:sp>
        <p:nvSpPr>
          <p:cNvPr id="103483" name="Line 59"/>
          <p:cNvSpPr>
            <a:spLocks noChangeShapeType="1"/>
          </p:cNvSpPr>
          <p:nvPr/>
        </p:nvSpPr>
        <p:spPr bwMode="auto">
          <a:xfrm flipV="1">
            <a:off x="6043613" y="5029200"/>
            <a:ext cx="0" cy="36513"/>
          </a:xfrm>
          <a:prstGeom prst="line">
            <a:avLst/>
          </a:prstGeom>
          <a:noFill/>
          <a:ln w="9525">
            <a:solidFill>
              <a:schemeClr val="tx1"/>
            </a:solidFill>
            <a:miter lim="800000"/>
            <a:headEnd/>
            <a:tailEnd/>
          </a:ln>
        </p:spPr>
        <p:txBody>
          <a:bodyPr wrap="none"/>
          <a:lstStyle/>
          <a:p>
            <a:endParaRPr lang="en-US"/>
          </a:p>
        </p:txBody>
      </p:sp>
      <p:sp>
        <p:nvSpPr>
          <p:cNvPr id="103484" name="Line 60"/>
          <p:cNvSpPr>
            <a:spLocks noChangeShapeType="1"/>
          </p:cNvSpPr>
          <p:nvPr/>
        </p:nvSpPr>
        <p:spPr bwMode="auto">
          <a:xfrm flipV="1">
            <a:off x="6189663" y="5032375"/>
            <a:ext cx="0" cy="36513"/>
          </a:xfrm>
          <a:prstGeom prst="line">
            <a:avLst/>
          </a:prstGeom>
          <a:noFill/>
          <a:ln w="9525">
            <a:solidFill>
              <a:schemeClr val="tx1"/>
            </a:solidFill>
            <a:miter lim="800000"/>
            <a:headEnd/>
            <a:tailEnd/>
          </a:ln>
        </p:spPr>
        <p:txBody>
          <a:bodyPr wrap="none"/>
          <a:lstStyle/>
          <a:p>
            <a:endParaRPr lang="en-US"/>
          </a:p>
        </p:txBody>
      </p:sp>
      <p:sp>
        <p:nvSpPr>
          <p:cNvPr id="103485" name="Line 61"/>
          <p:cNvSpPr>
            <a:spLocks noChangeShapeType="1"/>
          </p:cNvSpPr>
          <p:nvPr/>
        </p:nvSpPr>
        <p:spPr bwMode="auto">
          <a:xfrm flipV="1">
            <a:off x="6367463" y="5032375"/>
            <a:ext cx="0" cy="36513"/>
          </a:xfrm>
          <a:prstGeom prst="line">
            <a:avLst/>
          </a:prstGeom>
          <a:noFill/>
          <a:ln w="9525">
            <a:solidFill>
              <a:schemeClr val="tx1"/>
            </a:solidFill>
            <a:miter lim="800000"/>
            <a:headEnd/>
            <a:tailEnd/>
          </a:ln>
        </p:spPr>
        <p:txBody>
          <a:bodyPr wrap="none"/>
          <a:lstStyle/>
          <a:p>
            <a:endParaRPr lang="en-US"/>
          </a:p>
        </p:txBody>
      </p:sp>
      <p:sp>
        <p:nvSpPr>
          <p:cNvPr id="103486" name="Line 62"/>
          <p:cNvSpPr>
            <a:spLocks noChangeShapeType="1"/>
          </p:cNvSpPr>
          <p:nvPr/>
        </p:nvSpPr>
        <p:spPr bwMode="auto">
          <a:xfrm flipV="1">
            <a:off x="6532563" y="5033963"/>
            <a:ext cx="0" cy="36512"/>
          </a:xfrm>
          <a:prstGeom prst="line">
            <a:avLst/>
          </a:prstGeom>
          <a:noFill/>
          <a:ln w="9525">
            <a:solidFill>
              <a:schemeClr val="tx1"/>
            </a:solidFill>
            <a:miter lim="800000"/>
            <a:headEnd/>
            <a:tailEnd/>
          </a:ln>
        </p:spPr>
        <p:txBody>
          <a:bodyPr wrap="none"/>
          <a:lstStyle/>
          <a:p>
            <a:endParaRPr lang="en-US"/>
          </a:p>
        </p:txBody>
      </p:sp>
      <p:sp>
        <p:nvSpPr>
          <p:cNvPr id="103487" name="Line 63"/>
          <p:cNvSpPr>
            <a:spLocks noChangeShapeType="1"/>
          </p:cNvSpPr>
          <p:nvPr/>
        </p:nvSpPr>
        <p:spPr bwMode="auto">
          <a:xfrm flipV="1">
            <a:off x="6686550" y="5030788"/>
            <a:ext cx="0" cy="36512"/>
          </a:xfrm>
          <a:prstGeom prst="line">
            <a:avLst/>
          </a:prstGeom>
          <a:noFill/>
          <a:ln w="9525">
            <a:solidFill>
              <a:schemeClr val="tx1"/>
            </a:solidFill>
            <a:miter lim="800000"/>
            <a:headEnd/>
            <a:tailEnd/>
          </a:ln>
        </p:spPr>
        <p:txBody>
          <a:bodyPr wrap="none"/>
          <a:lstStyle/>
          <a:p>
            <a:endParaRPr lang="en-US"/>
          </a:p>
        </p:txBody>
      </p:sp>
      <p:sp>
        <p:nvSpPr>
          <p:cNvPr id="103488" name="Line 64"/>
          <p:cNvSpPr>
            <a:spLocks noChangeShapeType="1"/>
          </p:cNvSpPr>
          <p:nvPr/>
        </p:nvSpPr>
        <p:spPr bwMode="auto">
          <a:xfrm flipV="1">
            <a:off x="6850063" y="5032375"/>
            <a:ext cx="0" cy="36513"/>
          </a:xfrm>
          <a:prstGeom prst="line">
            <a:avLst/>
          </a:prstGeom>
          <a:noFill/>
          <a:ln w="9525">
            <a:solidFill>
              <a:schemeClr val="tx1"/>
            </a:solidFill>
            <a:miter lim="800000"/>
            <a:headEnd/>
            <a:tailEnd/>
          </a:ln>
        </p:spPr>
        <p:txBody>
          <a:bodyPr wrap="none"/>
          <a:lstStyle/>
          <a:p>
            <a:endParaRPr lang="en-US"/>
          </a:p>
        </p:txBody>
      </p:sp>
      <p:sp>
        <p:nvSpPr>
          <p:cNvPr id="103489" name="Line 65"/>
          <p:cNvSpPr>
            <a:spLocks noChangeShapeType="1"/>
          </p:cNvSpPr>
          <p:nvPr/>
        </p:nvSpPr>
        <p:spPr bwMode="auto">
          <a:xfrm flipV="1">
            <a:off x="7013575" y="5033963"/>
            <a:ext cx="0" cy="36512"/>
          </a:xfrm>
          <a:prstGeom prst="line">
            <a:avLst/>
          </a:prstGeom>
          <a:noFill/>
          <a:ln w="9525">
            <a:solidFill>
              <a:schemeClr val="tx1"/>
            </a:solidFill>
            <a:miter lim="800000"/>
            <a:headEnd/>
            <a:tailEnd/>
          </a:ln>
        </p:spPr>
        <p:txBody>
          <a:bodyPr wrap="none"/>
          <a:lstStyle/>
          <a:p>
            <a:endParaRPr lang="en-US"/>
          </a:p>
        </p:txBody>
      </p:sp>
      <p:sp>
        <p:nvSpPr>
          <p:cNvPr id="103490" name="Line 66"/>
          <p:cNvSpPr>
            <a:spLocks noChangeShapeType="1"/>
          </p:cNvSpPr>
          <p:nvPr/>
        </p:nvSpPr>
        <p:spPr bwMode="auto">
          <a:xfrm flipV="1">
            <a:off x="4422775" y="4670425"/>
            <a:ext cx="0" cy="36513"/>
          </a:xfrm>
          <a:prstGeom prst="line">
            <a:avLst/>
          </a:prstGeom>
          <a:noFill/>
          <a:ln w="9525">
            <a:solidFill>
              <a:schemeClr val="tx1"/>
            </a:solidFill>
            <a:miter lim="800000"/>
            <a:headEnd/>
            <a:tailEnd/>
          </a:ln>
        </p:spPr>
        <p:txBody>
          <a:bodyPr wrap="none"/>
          <a:lstStyle/>
          <a:p>
            <a:endParaRPr lang="en-US"/>
          </a:p>
        </p:txBody>
      </p:sp>
      <p:sp>
        <p:nvSpPr>
          <p:cNvPr id="103491" name="Line 67"/>
          <p:cNvSpPr>
            <a:spLocks noChangeShapeType="1"/>
          </p:cNvSpPr>
          <p:nvPr/>
        </p:nvSpPr>
        <p:spPr bwMode="auto">
          <a:xfrm flipV="1">
            <a:off x="4568825" y="4673600"/>
            <a:ext cx="0" cy="36513"/>
          </a:xfrm>
          <a:prstGeom prst="line">
            <a:avLst/>
          </a:prstGeom>
          <a:noFill/>
          <a:ln w="9525">
            <a:solidFill>
              <a:schemeClr val="tx1"/>
            </a:solidFill>
            <a:miter lim="800000"/>
            <a:headEnd/>
            <a:tailEnd/>
          </a:ln>
        </p:spPr>
        <p:txBody>
          <a:bodyPr wrap="none"/>
          <a:lstStyle/>
          <a:p>
            <a:endParaRPr lang="en-US"/>
          </a:p>
        </p:txBody>
      </p:sp>
      <p:sp>
        <p:nvSpPr>
          <p:cNvPr id="103492" name="Line 68"/>
          <p:cNvSpPr>
            <a:spLocks noChangeShapeType="1"/>
          </p:cNvSpPr>
          <p:nvPr/>
        </p:nvSpPr>
        <p:spPr bwMode="auto">
          <a:xfrm flipV="1">
            <a:off x="4746625" y="4673600"/>
            <a:ext cx="0" cy="36513"/>
          </a:xfrm>
          <a:prstGeom prst="line">
            <a:avLst/>
          </a:prstGeom>
          <a:noFill/>
          <a:ln w="9525">
            <a:solidFill>
              <a:schemeClr val="tx1"/>
            </a:solidFill>
            <a:miter lim="800000"/>
            <a:headEnd/>
            <a:tailEnd/>
          </a:ln>
        </p:spPr>
        <p:txBody>
          <a:bodyPr wrap="none"/>
          <a:lstStyle/>
          <a:p>
            <a:endParaRPr lang="en-US"/>
          </a:p>
        </p:txBody>
      </p:sp>
      <p:sp>
        <p:nvSpPr>
          <p:cNvPr id="103493" name="Line 69"/>
          <p:cNvSpPr>
            <a:spLocks noChangeShapeType="1"/>
          </p:cNvSpPr>
          <p:nvPr/>
        </p:nvSpPr>
        <p:spPr bwMode="auto">
          <a:xfrm flipV="1">
            <a:off x="4911725" y="4675188"/>
            <a:ext cx="0" cy="36512"/>
          </a:xfrm>
          <a:prstGeom prst="line">
            <a:avLst/>
          </a:prstGeom>
          <a:noFill/>
          <a:ln w="9525">
            <a:solidFill>
              <a:schemeClr val="tx1"/>
            </a:solidFill>
            <a:miter lim="800000"/>
            <a:headEnd/>
            <a:tailEnd/>
          </a:ln>
        </p:spPr>
        <p:txBody>
          <a:bodyPr wrap="none"/>
          <a:lstStyle/>
          <a:p>
            <a:endParaRPr lang="en-US"/>
          </a:p>
        </p:txBody>
      </p:sp>
      <p:sp>
        <p:nvSpPr>
          <p:cNvPr id="103494" name="Line 70"/>
          <p:cNvSpPr>
            <a:spLocks noChangeShapeType="1"/>
          </p:cNvSpPr>
          <p:nvPr/>
        </p:nvSpPr>
        <p:spPr bwMode="auto">
          <a:xfrm flipV="1">
            <a:off x="5065713" y="4672013"/>
            <a:ext cx="0" cy="36512"/>
          </a:xfrm>
          <a:prstGeom prst="line">
            <a:avLst/>
          </a:prstGeom>
          <a:noFill/>
          <a:ln w="9525">
            <a:solidFill>
              <a:schemeClr val="tx1"/>
            </a:solidFill>
            <a:miter lim="800000"/>
            <a:headEnd/>
            <a:tailEnd/>
          </a:ln>
        </p:spPr>
        <p:txBody>
          <a:bodyPr wrap="none"/>
          <a:lstStyle/>
          <a:p>
            <a:endParaRPr lang="en-US"/>
          </a:p>
        </p:txBody>
      </p:sp>
      <p:sp>
        <p:nvSpPr>
          <p:cNvPr id="103495" name="Line 71"/>
          <p:cNvSpPr>
            <a:spLocks noChangeShapeType="1"/>
          </p:cNvSpPr>
          <p:nvPr/>
        </p:nvSpPr>
        <p:spPr bwMode="auto">
          <a:xfrm flipV="1">
            <a:off x="5229225" y="4673600"/>
            <a:ext cx="0" cy="36513"/>
          </a:xfrm>
          <a:prstGeom prst="line">
            <a:avLst/>
          </a:prstGeom>
          <a:noFill/>
          <a:ln w="9525">
            <a:solidFill>
              <a:schemeClr val="tx1"/>
            </a:solidFill>
            <a:miter lim="800000"/>
            <a:headEnd/>
            <a:tailEnd/>
          </a:ln>
        </p:spPr>
        <p:txBody>
          <a:bodyPr wrap="none"/>
          <a:lstStyle/>
          <a:p>
            <a:endParaRPr lang="en-US"/>
          </a:p>
        </p:txBody>
      </p:sp>
      <p:sp>
        <p:nvSpPr>
          <p:cNvPr id="103496" name="Line 72"/>
          <p:cNvSpPr>
            <a:spLocks noChangeShapeType="1"/>
          </p:cNvSpPr>
          <p:nvPr/>
        </p:nvSpPr>
        <p:spPr bwMode="auto">
          <a:xfrm flipV="1">
            <a:off x="5392738" y="4675188"/>
            <a:ext cx="0" cy="36512"/>
          </a:xfrm>
          <a:prstGeom prst="line">
            <a:avLst/>
          </a:prstGeom>
          <a:noFill/>
          <a:ln w="9525">
            <a:solidFill>
              <a:schemeClr val="tx1"/>
            </a:solidFill>
            <a:miter lim="800000"/>
            <a:headEnd/>
            <a:tailEnd/>
          </a:ln>
        </p:spPr>
        <p:txBody>
          <a:bodyPr wrap="none"/>
          <a:lstStyle/>
          <a:p>
            <a:endParaRPr lang="en-US"/>
          </a:p>
        </p:txBody>
      </p:sp>
      <p:sp>
        <p:nvSpPr>
          <p:cNvPr id="103497" name="Line 73"/>
          <p:cNvSpPr>
            <a:spLocks noChangeShapeType="1"/>
          </p:cNvSpPr>
          <p:nvPr/>
        </p:nvSpPr>
        <p:spPr bwMode="auto">
          <a:xfrm flipV="1">
            <a:off x="5561013" y="4675188"/>
            <a:ext cx="0" cy="36512"/>
          </a:xfrm>
          <a:prstGeom prst="line">
            <a:avLst/>
          </a:prstGeom>
          <a:noFill/>
          <a:ln w="9525">
            <a:solidFill>
              <a:schemeClr val="tx1"/>
            </a:solidFill>
            <a:miter lim="800000"/>
            <a:headEnd/>
            <a:tailEnd/>
          </a:ln>
        </p:spPr>
        <p:txBody>
          <a:bodyPr wrap="none"/>
          <a:lstStyle/>
          <a:p>
            <a:endParaRPr lang="en-US"/>
          </a:p>
        </p:txBody>
      </p:sp>
      <p:sp>
        <p:nvSpPr>
          <p:cNvPr id="103498" name="Line 74"/>
          <p:cNvSpPr>
            <a:spLocks noChangeShapeType="1"/>
          </p:cNvSpPr>
          <p:nvPr/>
        </p:nvSpPr>
        <p:spPr bwMode="auto">
          <a:xfrm flipV="1">
            <a:off x="5719763" y="4675188"/>
            <a:ext cx="0" cy="36512"/>
          </a:xfrm>
          <a:prstGeom prst="line">
            <a:avLst/>
          </a:prstGeom>
          <a:noFill/>
          <a:ln w="9525">
            <a:solidFill>
              <a:schemeClr val="tx1"/>
            </a:solidFill>
            <a:miter lim="800000"/>
            <a:headEnd/>
            <a:tailEnd/>
          </a:ln>
        </p:spPr>
        <p:txBody>
          <a:bodyPr wrap="none"/>
          <a:lstStyle/>
          <a:p>
            <a:endParaRPr lang="en-US"/>
          </a:p>
        </p:txBody>
      </p:sp>
      <p:sp>
        <p:nvSpPr>
          <p:cNvPr id="103499" name="Line 75"/>
          <p:cNvSpPr>
            <a:spLocks noChangeShapeType="1"/>
          </p:cNvSpPr>
          <p:nvPr/>
        </p:nvSpPr>
        <p:spPr bwMode="auto">
          <a:xfrm flipV="1">
            <a:off x="5883275" y="4673600"/>
            <a:ext cx="0" cy="36513"/>
          </a:xfrm>
          <a:prstGeom prst="line">
            <a:avLst/>
          </a:prstGeom>
          <a:noFill/>
          <a:ln w="9525">
            <a:solidFill>
              <a:schemeClr val="tx1"/>
            </a:solidFill>
            <a:miter lim="800000"/>
            <a:headEnd/>
            <a:tailEnd/>
          </a:ln>
        </p:spPr>
        <p:txBody>
          <a:bodyPr wrap="none"/>
          <a:lstStyle/>
          <a:p>
            <a:endParaRPr lang="en-US"/>
          </a:p>
        </p:txBody>
      </p:sp>
      <p:sp>
        <p:nvSpPr>
          <p:cNvPr id="103500" name="Line 76"/>
          <p:cNvSpPr>
            <a:spLocks noChangeShapeType="1"/>
          </p:cNvSpPr>
          <p:nvPr/>
        </p:nvSpPr>
        <p:spPr bwMode="auto">
          <a:xfrm flipV="1">
            <a:off x="2800350" y="4667250"/>
            <a:ext cx="0" cy="36513"/>
          </a:xfrm>
          <a:prstGeom prst="line">
            <a:avLst/>
          </a:prstGeom>
          <a:noFill/>
          <a:ln w="9525">
            <a:solidFill>
              <a:schemeClr val="tx1"/>
            </a:solidFill>
            <a:miter lim="800000"/>
            <a:headEnd/>
            <a:tailEnd/>
          </a:ln>
        </p:spPr>
        <p:txBody>
          <a:bodyPr wrap="none"/>
          <a:lstStyle/>
          <a:p>
            <a:endParaRPr lang="en-US"/>
          </a:p>
        </p:txBody>
      </p:sp>
      <p:sp>
        <p:nvSpPr>
          <p:cNvPr id="103501" name="Line 77"/>
          <p:cNvSpPr>
            <a:spLocks noChangeShapeType="1"/>
          </p:cNvSpPr>
          <p:nvPr/>
        </p:nvSpPr>
        <p:spPr bwMode="auto">
          <a:xfrm flipV="1">
            <a:off x="2946400" y="4670425"/>
            <a:ext cx="0" cy="36513"/>
          </a:xfrm>
          <a:prstGeom prst="line">
            <a:avLst/>
          </a:prstGeom>
          <a:noFill/>
          <a:ln w="9525">
            <a:solidFill>
              <a:schemeClr val="tx1"/>
            </a:solidFill>
            <a:miter lim="800000"/>
            <a:headEnd/>
            <a:tailEnd/>
          </a:ln>
        </p:spPr>
        <p:txBody>
          <a:bodyPr wrap="none"/>
          <a:lstStyle/>
          <a:p>
            <a:endParaRPr lang="en-US"/>
          </a:p>
        </p:txBody>
      </p:sp>
      <p:sp>
        <p:nvSpPr>
          <p:cNvPr id="103502" name="Line 78"/>
          <p:cNvSpPr>
            <a:spLocks noChangeShapeType="1"/>
          </p:cNvSpPr>
          <p:nvPr/>
        </p:nvSpPr>
        <p:spPr bwMode="auto">
          <a:xfrm flipV="1">
            <a:off x="3124200" y="4670425"/>
            <a:ext cx="0" cy="36513"/>
          </a:xfrm>
          <a:prstGeom prst="line">
            <a:avLst/>
          </a:prstGeom>
          <a:noFill/>
          <a:ln w="9525">
            <a:solidFill>
              <a:schemeClr val="tx1"/>
            </a:solidFill>
            <a:miter lim="800000"/>
            <a:headEnd/>
            <a:tailEnd/>
          </a:ln>
        </p:spPr>
        <p:txBody>
          <a:bodyPr wrap="none"/>
          <a:lstStyle/>
          <a:p>
            <a:endParaRPr lang="en-US"/>
          </a:p>
        </p:txBody>
      </p:sp>
      <p:sp>
        <p:nvSpPr>
          <p:cNvPr id="103503" name="Line 79"/>
          <p:cNvSpPr>
            <a:spLocks noChangeShapeType="1"/>
          </p:cNvSpPr>
          <p:nvPr/>
        </p:nvSpPr>
        <p:spPr bwMode="auto">
          <a:xfrm flipV="1">
            <a:off x="3289300" y="4672013"/>
            <a:ext cx="0" cy="36512"/>
          </a:xfrm>
          <a:prstGeom prst="line">
            <a:avLst/>
          </a:prstGeom>
          <a:noFill/>
          <a:ln w="9525">
            <a:solidFill>
              <a:schemeClr val="tx1"/>
            </a:solidFill>
            <a:miter lim="800000"/>
            <a:headEnd/>
            <a:tailEnd/>
          </a:ln>
        </p:spPr>
        <p:txBody>
          <a:bodyPr wrap="none"/>
          <a:lstStyle/>
          <a:p>
            <a:endParaRPr lang="en-US"/>
          </a:p>
        </p:txBody>
      </p:sp>
      <p:sp>
        <p:nvSpPr>
          <p:cNvPr id="103504" name="Line 80"/>
          <p:cNvSpPr>
            <a:spLocks noChangeShapeType="1"/>
          </p:cNvSpPr>
          <p:nvPr/>
        </p:nvSpPr>
        <p:spPr bwMode="auto">
          <a:xfrm flipV="1">
            <a:off x="3443288" y="4668838"/>
            <a:ext cx="0" cy="36512"/>
          </a:xfrm>
          <a:prstGeom prst="line">
            <a:avLst/>
          </a:prstGeom>
          <a:noFill/>
          <a:ln w="9525">
            <a:solidFill>
              <a:schemeClr val="tx1"/>
            </a:solidFill>
            <a:miter lim="800000"/>
            <a:headEnd/>
            <a:tailEnd/>
          </a:ln>
        </p:spPr>
        <p:txBody>
          <a:bodyPr wrap="none"/>
          <a:lstStyle/>
          <a:p>
            <a:endParaRPr lang="en-US"/>
          </a:p>
        </p:txBody>
      </p:sp>
      <p:sp>
        <p:nvSpPr>
          <p:cNvPr id="103505" name="Line 81"/>
          <p:cNvSpPr>
            <a:spLocks noChangeShapeType="1"/>
          </p:cNvSpPr>
          <p:nvPr/>
        </p:nvSpPr>
        <p:spPr bwMode="auto">
          <a:xfrm flipV="1">
            <a:off x="3606800" y="4670425"/>
            <a:ext cx="0" cy="36513"/>
          </a:xfrm>
          <a:prstGeom prst="line">
            <a:avLst/>
          </a:prstGeom>
          <a:noFill/>
          <a:ln w="9525">
            <a:solidFill>
              <a:schemeClr val="tx1"/>
            </a:solidFill>
            <a:miter lim="800000"/>
            <a:headEnd/>
            <a:tailEnd/>
          </a:ln>
        </p:spPr>
        <p:txBody>
          <a:bodyPr wrap="none"/>
          <a:lstStyle/>
          <a:p>
            <a:endParaRPr lang="en-US"/>
          </a:p>
        </p:txBody>
      </p:sp>
      <p:sp>
        <p:nvSpPr>
          <p:cNvPr id="103506" name="Line 82"/>
          <p:cNvSpPr>
            <a:spLocks noChangeShapeType="1"/>
          </p:cNvSpPr>
          <p:nvPr/>
        </p:nvSpPr>
        <p:spPr bwMode="auto">
          <a:xfrm flipV="1">
            <a:off x="3770313" y="4672013"/>
            <a:ext cx="0" cy="36512"/>
          </a:xfrm>
          <a:prstGeom prst="line">
            <a:avLst/>
          </a:prstGeom>
          <a:noFill/>
          <a:ln w="9525">
            <a:solidFill>
              <a:schemeClr val="tx1"/>
            </a:solidFill>
            <a:miter lim="800000"/>
            <a:headEnd/>
            <a:tailEnd/>
          </a:ln>
        </p:spPr>
        <p:txBody>
          <a:bodyPr wrap="none"/>
          <a:lstStyle/>
          <a:p>
            <a:endParaRPr lang="en-US"/>
          </a:p>
        </p:txBody>
      </p:sp>
      <p:sp>
        <p:nvSpPr>
          <p:cNvPr id="103507" name="Line 83"/>
          <p:cNvSpPr>
            <a:spLocks noChangeShapeType="1"/>
          </p:cNvSpPr>
          <p:nvPr/>
        </p:nvSpPr>
        <p:spPr bwMode="auto">
          <a:xfrm flipV="1">
            <a:off x="3938588" y="4672013"/>
            <a:ext cx="0" cy="36512"/>
          </a:xfrm>
          <a:prstGeom prst="line">
            <a:avLst/>
          </a:prstGeom>
          <a:noFill/>
          <a:ln w="9525">
            <a:solidFill>
              <a:schemeClr val="tx1"/>
            </a:solidFill>
            <a:miter lim="800000"/>
            <a:headEnd/>
            <a:tailEnd/>
          </a:ln>
        </p:spPr>
        <p:txBody>
          <a:bodyPr wrap="none"/>
          <a:lstStyle/>
          <a:p>
            <a:endParaRPr lang="en-US"/>
          </a:p>
        </p:txBody>
      </p:sp>
      <p:sp>
        <p:nvSpPr>
          <p:cNvPr id="103508" name="Line 84"/>
          <p:cNvSpPr>
            <a:spLocks noChangeShapeType="1"/>
          </p:cNvSpPr>
          <p:nvPr/>
        </p:nvSpPr>
        <p:spPr bwMode="auto">
          <a:xfrm flipV="1">
            <a:off x="4097338" y="4672013"/>
            <a:ext cx="0" cy="36512"/>
          </a:xfrm>
          <a:prstGeom prst="line">
            <a:avLst/>
          </a:prstGeom>
          <a:noFill/>
          <a:ln w="9525">
            <a:solidFill>
              <a:schemeClr val="tx1"/>
            </a:solidFill>
            <a:miter lim="800000"/>
            <a:headEnd/>
            <a:tailEnd/>
          </a:ln>
        </p:spPr>
        <p:txBody>
          <a:bodyPr wrap="none"/>
          <a:lstStyle/>
          <a:p>
            <a:endParaRPr lang="en-US"/>
          </a:p>
        </p:txBody>
      </p:sp>
      <p:sp>
        <p:nvSpPr>
          <p:cNvPr id="103509" name="Line 85"/>
          <p:cNvSpPr>
            <a:spLocks noChangeShapeType="1"/>
          </p:cNvSpPr>
          <p:nvPr/>
        </p:nvSpPr>
        <p:spPr bwMode="auto">
          <a:xfrm flipV="1">
            <a:off x="4260850" y="4670425"/>
            <a:ext cx="0" cy="36513"/>
          </a:xfrm>
          <a:prstGeom prst="line">
            <a:avLst/>
          </a:prstGeom>
          <a:noFill/>
          <a:ln w="9525">
            <a:solidFill>
              <a:schemeClr val="tx1"/>
            </a:solidFill>
            <a:miter lim="800000"/>
            <a:headEnd/>
            <a:tailEnd/>
          </a:ln>
        </p:spPr>
        <p:txBody>
          <a:bodyPr wrap="none"/>
          <a:lstStyle/>
          <a:p>
            <a:endParaRPr lang="en-US"/>
          </a:p>
        </p:txBody>
      </p:sp>
      <p:sp>
        <p:nvSpPr>
          <p:cNvPr id="103510" name="Rectangle 86"/>
          <p:cNvSpPr>
            <a:spLocks noChangeArrowheads="1"/>
          </p:cNvSpPr>
          <p:nvPr/>
        </p:nvSpPr>
        <p:spPr bwMode="auto">
          <a:xfrm>
            <a:off x="2203450" y="4621213"/>
            <a:ext cx="5110163" cy="144462"/>
          </a:xfrm>
          <a:prstGeom prst="rect">
            <a:avLst/>
          </a:prstGeom>
          <a:noFill/>
          <a:ln w="9525">
            <a:solidFill>
              <a:schemeClr val="tx1"/>
            </a:solidFill>
            <a:miter lim="800000"/>
            <a:headEnd/>
            <a:tailEnd/>
          </a:ln>
        </p:spPr>
        <p:txBody>
          <a:bodyPr wrap="none" anchor="ctr"/>
          <a:lstStyle/>
          <a:p>
            <a:endParaRPr lang="en-US"/>
          </a:p>
        </p:txBody>
      </p:sp>
      <p:sp>
        <p:nvSpPr>
          <p:cNvPr id="103511" name="Freeform 87"/>
          <p:cNvSpPr>
            <a:spLocks/>
          </p:cNvSpPr>
          <p:nvPr/>
        </p:nvSpPr>
        <p:spPr bwMode="auto">
          <a:xfrm>
            <a:off x="3879850" y="4376738"/>
            <a:ext cx="654050" cy="185737"/>
          </a:xfrm>
          <a:custGeom>
            <a:avLst/>
            <a:gdLst>
              <a:gd name="T0" fmla="*/ 64 w 412"/>
              <a:gd name="T1" fmla="*/ 0 h 117"/>
              <a:gd name="T2" fmla="*/ 412 w 412"/>
              <a:gd name="T3" fmla="*/ 0 h 117"/>
              <a:gd name="T4" fmla="*/ 397 w 412"/>
              <a:gd name="T5" fmla="*/ 117 h 117"/>
              <a:gd name="T6" fmla="*/ 0 w 412"/>
              <a:gd name="T7" fmla="*/ 116 h 117"/>
              <a:gd name="T8" fmla="*/ 64 w 412"/>
              <a:gd name="T9" fmla="*/ 0 h 117"/>
              <a:gd name="T10" fmla="*/ 0 60000 65536"/>
              <a:gd name="T11" fmla="*/ 0 60000 65536"/>
              <a:gd name="T12" fmla="*/ 0 60000 65536"/>
              <a:gd name="T13" fmla="*/ 0 60000 65536"/>
              <a:gd name="T14" fmla="*/ 0 60000 65536"/>
              <a:gd name="T15" fmla="*/ 0 w 412"/>
              <a:gd name="T16" fmla="*/ 0 h 117"/>
              <a:gd name="T17" fmla="*/ 412 w 412"/>
              <a:gd name="T18" fmla="*/ 117 h 117"/>
            </a:gdLst>
            <a:ahLst/>
            <a:cxnLst>
              <a:cxn ang="T10">
                <a:pos x="T0" y="T1"/>
              </a:cxn>
              <a:cxn ang="T11">
                <a:pos x="T2" y="T3"/>
              </a:cxn>
              <a:cxn ang="T12">
                <a:pos x="T4" y="T5"/>
              </a:cxn>
              <a:cxn ang="T13">
                <a:pos x="T6" y="T7"/>
              </a:cxn>
              <a:cxn ang="T14">
                <a:pos x="T8" y="T9"/>
              </a:cxn>
            </a:cxnLst>
            <a:rect l="T15" t="T16" r="T17" b="T18"/>
            <a:pathLst>
              <a:path w="412" h="117">
                <a:moveTo>
                  <a:pt x="64" y="0"/>
                </a:moveTo>
                <a:lnTo>
                  <a:pt x="412" y="0"/>
                </a:lnTo>
                <a:lnTo>
                  <a:pt x="397" y="117"/>
                </a:lnTo>
                <a:lnTo>
                  <a:pt x="0" y="116"/>
                </a:lnTo>
                <a:lnTo>
                  <a:pt x="64" y="0"/>
                </a:lnTo>
                <a:close/>
              </a:path>
            </a:pathLst>
          </a:custGeom>
          <a:solidFill>
            <a:srgbClr val="333333"/>
          </a:solidFill>
          <a:ln w="9525" cap="flat" cmpd="sng">
            <a:solidFill>
              <a:schemeClr val="tx1"/>
            </a:solidFill>
            <a:prstDash val="solid"/>
            <a:miter lim="800000"/>
            <a:headEnd type="none" w="med" len="med"/>
            <a:tailEnd type="none" w="med" len="med"/>
          </a:ln>
        </p:spPr>
        <p:txBody>
          <a:bodyPr wrap="none"/>
          <a:lstStyle/>
          <a:p>
            <a:endParaRPr lang="en-US"/>
          </a:p>
        </p:txBody>
      </p:sp>
      <p:sp>
        <p:nvSpPr>
          <p:cNvPr id="103512" name="Freeform 88"/>
          <p:cNvSpPr>
            <a:spLocks/>
          </p:cNvSpPr>
          <p:nvPr/>
        </p:nvSpPr>
        <p:spPr bwMode="auto">
          <a:xfrm>
            <a:off x="3979863" y="4379913"/>
            <a:ext cx="3175" cy="180975"/>
          </a:xfrm>
          <a:custGeom>
            <a:avLst/>
            <a:gdLst>
              <a:gd name="T0" fmla="*/ 0 w 2"/>
              <a:gd name="T1" fmla="*/ 0 h 114"/>
              <a:gd name="T2" fmla="*/ 2 w 2"/>
              <a:gd name="T3" fmla="*/ 114 h 114"/>
              <a:gd name="T4" fmla="*/ 0 60000 65536"/>
              <a:gd name="T5" fmla="*/ 0 60000 65536"/>
              <a:gd name="T6" fmla="*/ 0 w 2"/>
              <a:gd name="T7" fmla="*/ 0 h 114"/>
              <a:gd name="T8" fmla="*/ 2 w 2"/>
              <a:gd name="T9" fmla="*/ 114 h 114"/>
            </a:gdLst>
            <a:ahLst/>
            <a:cxnLst>
              <a:cxn ang="T4">
                <a:pos x="T0" y="T1"/>
              </a:cxn>
              <a:cxn ang="T5">
                <a:pos x="T2" y="T3"/>
              </a:cxn>
            </a:cxnLst>
            <a:rect l="T6" t="T7" r="T8" b="T9"/>
            <a:pathLst>
              <a:path w="2" h="114">
                <a:moveTo>
                  <a:pt x="0" y="0"/>
                </a:moveTo>
                <a:lnTo>
                  <a:pt x="2" y="114"/>
                </a:lnTo>
              </a:path>
            </a:pathLst>
          </a:custGeom>
          <a:noFill/>
          <a:ln w="9525" cap="flat" cmpd="sng">
            <a:solidFill>
              <a:schemeClr val="tx1"/>
            </a:solidFill>
            <a:prstDash val="solid"/>
            <a:miter lim="800000"/>
            <a:headEnd type="none" w="med" len="med"/>
            <a:tailEnd type="none" w="med" len="med"/>
          </a:ln>
        </p:spPr>
        <p:txBody>
          <a:bodyPr wrap="none"/>
          <a:lstStyle/>
          <a:p>
            <a:endParaRPr lang="en-US"/>
          </a:p>
        </p:txBody>
      </p:sp>
      <p:sp>
        <p:nvSpPr>
          <p:cNvPr id="103513" name="Freeform 89"/>
          <p:cNvSpPr>
            <a:spLocks/>
          </p:cNvSpPr>
          <p:nvPr/>
        </p:nvSpPr>
        <p:spPr bwMode="auto">
          <a:xfrm>
            <a:off x="5492750" y="4391025"/>
            <a:ext cx="3175" cy="180975"/>
          </a:xfrm>
          <a:custGeom>
            <a:avLst/>
            <a:gdLst>
              <a:gd name="T0" fmla="*/ 0 w 2"/>
              <a:gd name="T1" fmla="*/ 0 h 114"/>
              <a:gd name="T2" fmla="*/ 2 w 2"/>
              <a:gd name="T3" fmla="*/ 114 h 114"/>
              <a:gd name="T4" fmla="*/ 0 60000 65536"/>
              <a:gd name="T5" fmla="*/ 0 60000 65536"/>
              <a:gd name="T6" fmla="*/ 0 w 2"/>
              <a:gd name="T7" fmla="*/ 0 h 114"/>
              <a:gd name="T8" fmla="*/ 2 w 2"/>
              <a:gd name="T9" fmla="*/ 114 h 114"/>
            </a:gdLst>
            <a:ahLst/>
            <a:cxnLst>
              <a:cxn ang="T4">
                <a:pos x="T0" y="T1"/>
              </a:cxn>
              <a:cxn ang="T5">
                <a:pos x="T2" y="T3"/>
              </a:cxn>
            </a:cxnLst>
            <a:rect l="T6" t="T7" r="T8" b="T9"/>
            <a:pathLst>
              <a:path w="2" h="114">
                <a:moveTo>
                  <a:pt x="0" y="0"/>
                </a:moveTo>
                <a:lnTo>
                  <a:pt x="2" y="114"/>
                </a:lnTo>
              </a:path>
            </a:pathLst>
          </a:custGeom>
          <a:noFill/>
          <a:ln w="9525" cap="flat" cmpd="sng">
            <a:solidFill>
              <a:schemeClr val="tx1"/>
            </a:solidFill>
            <a:prstDash val="solid"/>
            <a:miter lim="800000"/>
            <a:headEnd type="none" w="med" len="med"/>
            <a:tailEnd type="none" w="med" len="med"/>
          </a:ln>
        </p:spPr>
        <p:txBody>
          <a:bodyPr wrap="none"/>
          <a:lstStyle/>
          <a:p>
            <a:endParaRPr lang="en-US"/>
          </a:p>
        </p:txBody>
      </p:sp>
      <p:sp>
        <p:nvSpPr>
          <p:cNvPr id="103514" name="Freeform 90"/>
          <p:cNvSpPr>
            <a:spLocks/>
          </p:cNvSpPr>
          <p:nvPr/>
        </p:nvSpPr>
        <p:spPr bwMode="auto">
          <a:xfrm>
            <a:off x="5865813" y="4381500"/>
            <a:ext cx="1339850" cy="180975"/>
          </a:xfrm>
          <a:custGeom>
            <a:avLst/>
            <a:gdLst>
              <a:gd name="T0" fmla="*/ 0 w 844"/>
              <a:gd name="T1" fmla="*/ 0 h 114"/>
              <a:gd name="T2" fmla="*/ 111 w 844"/>
              <a:gd name="T3" fmla="*/ 114 h 114"/>
              <a:gd name="T4" fmla="*/ 844 w 844"/>
              <a:gd name="T5" fmla="*/ 114 h 114"/>
              <a:gd name="T6" fmla="*/ 666 w 844"/>
              <a:gd name="T7" fmla="*/ 0 h 114"/>
              <a:gd name="T8" fmla="*/ 0 w 844"/>
              <a:gd name="T9" fmla="*/ 0 h 114"/>
              <a:gd name="T10" fmla="*/ 0 60000 65536"/>
              <a:gd name="T11" fmla="*/ 0 60000 65536"/>
              <a:gd name="T12" fmla="*/ 0 60000 65536"/>
              <a:gd name="T13" fmla="*/ 0 60000 65536"/>
              <a:gd name="T14" fmla="*/ 0 60000 65536"/>
              <a:gd name="T15" fmla="*/ 0 w 844"/>
              <a:gd name="T16" fmla="*/ 0 h 114"/>
              <a:gd name="T17" fmla="*/ 844 w 844"/>
              <a:gd name="T18" fmla="*/ 114 h 114"/>
            </a:gdLst>
            <a:ahLst/>
            <a:cxnLst>
              <a:cxn ang="T10">
                <a:pos x="T0" y="T1"/>
              </a:cxn>
              <a:cxn ang="T11">
                <a:pos x="T2" y="T3"/>
              </a:cxn>
              <a:cxn ang="T12">
                <a:pos x="T4" y="T5"/>
              </a:cxn>
              <a:cxn ang="T13">
                <a:pos x="T6" y="T7"/>
              </a:cxn>
              <a:cxn ang="T14">
                <a:pos x="T8" y="T9"/>
              </a:cxn>
            </a:cxnLst>
            <a:rect l="T15" t="T16" r="T17" b="T18"/>
            <a:pathLst>
              <a:path w="844" h="114">
                <a:moveTo>
                  <a:pt x="0" y="0"/>
                </a:moveTo>
                <a:lnTo>
                  <a:pt x="111" y="114"/>
                </a:lnTo>
                <a:lnTo>
                  <a:pt x="844" y="114"/>
                </a:lnTo>
                <a:lnTo>
                  <a:pt x="666" y="0"/>
                </a:lnTo>
                <a:lnTo>
                  <a:pt x="0" y="0"/>
                </a:lnTo>
                <a:close/>
              </a:path>
            </a:pathLst>
          </a:custGeom>
          <a:solidFill>
            <a:srgbClr val="333333"/>
          </a:solidFill>
          <a:ln w="9525" cap="flat" cmpd="sng">
            <a:solidFill>
              <a:schemeClr val="tx1"/>
            </a:solidFill>
            <a:prstDash val="solid"/>
            <a:miter lim="800000"/>
            <a:headEnd type="none" w="med" len="med"/>
            <a:tailEnd type="none" w="med" len="med"/>
          </a:ln>
        </p:spPr>
        <p:txBody>
          <a:bodyPr wrap="none"/>
          <a:lstStyle/>
          <a:p>
            <a:endParaRPr lang="en-US"/>
          </a:p>
        </p:txBody>
      </p:sp>
      <p:sp>
        <p:nvSpPr>
          <p:cNvPr id="103515" name="Rectangle 91"/>
          <p:cNvSpPr>
            <a:spLocks noChangeArrowheads="1"/>
          </p:cNvSpPr>
          <p:nvPr/>
        </p:nvSpPr>
        <p:spPr bwMode="auto">
          <a:xfrm>
            <a:off x="2100263" y="4510088"/>
            <a:ext cx="100012" cy="695325"/>
          </a:xfrm>
          <a:prstGeom prst="rect">
            <a:avLst/>
          </a:prstGeom>
          <a:gradFill rotWithShape="1">
            <a:gsLst>
              <a:gs pos="0">
                <a:srgbClr val="5E7676"/>
              </a:gs>
              <a:gs pos="50000">
                <a:srgbClr val="CCFFFF"/>
              </a:gs>
              <a:gs pos="100000">
                <a:srgbClr val="5E7676"/>
              </a:gs>
            </a:gsLst>
            <a:lin ang="2700000" scaled="1"/>
          </a:gradFill>
          <a:ln w="9525">
            <a:solidFill>
              <a:schemeClr val="tx1"/>
            </a:solidFill>
            <a:miter lim="800000"/>
            <a:headEnd/>
            <a:tailEnd/>
          </a:ln>
        </p:spPr>
        <p:txBody>
          <a:bodyPr wrap="none" anchor="ctr"/>
          <a:lstStyle/>
          <a:p>
            <a:endParaRPr lang="en-US"/>
          </a:p>
        </p:txBody>
      </p:sp>
      <p:sp>
        <p:nvSpPr>
          <p:cNvPr id="103516" name="Freeform 92"/>
          <p:cNvSpPr>
            <a:spLocks/>
          </p:cNvSpPr>
          <p:nvPr/>
        </p:nvSpPr>
        <p:spPr bwMode="auto">
          <a:xfrm>
            <a:off x="2289175" y="4383088"/>
            <a:ext cx="1339850" cy="180975"/>
          </a:xfrm>
          <a:custGeom>
            <a:avLst/>
            <a:gdLst>
              <a:gd name="T0" fmla="*/ 844 w 844"/>
              <a:gd name="T1" fmla="*/ 0 h 114"/>
              <a:gd name="T2" fmla="*/ 733 w 844"/>
              <a:gd name="T3" fmla="*/ 114 h 114"/>
              <a:gd name="T4" fmla="*/ 0 w 844"/>
              <a:gd name="T5" fmla="*/ 114 h 114"/>
              <a:gd name="T6" fmla="*/ 202 w 844"/>
              <a:gd name="T7" fmla="*/ 4 h 114"/>
              <a:gd name="T8" fmla="*/ 844 w 844"/>
              <a:gd name="T9" fmla="*/ 0 h 114"/>
              <a:gd name="T10" fmla="*/ 0 60000 65536"/>
              <a:gd name="T11" fmla="*/ 0 60000 65536"/>
              <a:gd name="T12" fmla="*/ 0 60000 65536"/>
              <a:gd name="T13" fmla="*/ 0 60000 65536"/>
              <a:gd name="T14" fmla="*/ 0 60000 65536"/>
              <a:gd name="T15" fmla="*/ 0 w 844"/>
              <a:gd name="T16" fmla="*/ 0 h 114"/>
              <a:gd name="T17" fmla="*/ 844 w 844"/>
              <a:gd name="T18" fmla="*/ 114 h 114"/>
            </a:gdLst>
            <a:ahLst/>
            <a:cxnLst>
              <a:cxn ang="T10">
                <a:pos x="T0" y="T1"/>
              </a:cxn>
              <a:cxn ang="T11">
                <a:pos x="T2" y="T3"/>
              </a:cxn>
              <a:cxn ang="T12">
                <a:pos x="T4" y="T5"/>
              </a:cxn>
              <a:cxn ang="T13">
                <a:pos x="T6" y="T7"/>
              </a:cxn>
              <a:cxn ang="T14">
                <a:pos x="T8" y="T9"/>
              </a:cxn>
            </a:cxnLst>
            <a:rect l="T15" t="T16" r="T17" b="T18"/>
            <a:pathLst>
              <a:path w="844" h="114">
                <a:moveTo>
                  <a:pt x="844" y="0"/>
                </a:moveTo>
                <a:lnTo>
                  <a:pt x="733" y="114"/>
                </a:lnTo>
                <a:lnTo>
                  <a:pt x="0" y="114"/>
                </a:lnTo>
                <a:lnTo>
                  <a:pt x="202" y="4"/>
                </a:lnTo>
                <a:lnTo>
                  <a:pt x="844" y="0"/>
                </a:lnTo>
                <a:close/>
              </a:path>
            </a:pathLst>
          </a:custGeom>
          <a:gradFill rotWithShape="1">
            <a:gsLst>
              <a:gs pos="0">
                <a:srgbClr val="181818"/>
              </a:gs>
              <a:gs pos="100000">
                <a:srgbClr val="333333"/>
              </a:gs>
            </a:gsLst>
            <a:lin ang="5400000" scaled="1"/>
          </a:gradFill>
          <a:ln w="9525" cap="flat" cmpd="sng">
            <a:solidFill>
              <a:schemeClr val="tx1"/>
            </a:solidFill>
            <a:prstDash val="solid"/>
            <a:miter lim="800000"/>
            <a:headEnd type="none" w="med" len="med"/>
            <a:tailEnd type="none" w="med" len="med"/>
          </a:ln>
        </p:spPr>
        <p:txBody>
          <a:bodyPr wrap="none"/>
          <a:lstStyle/>
          <a:p>
            <a:endParaRPr lang="en-US"/>
          </a:p>
        </p:txBody>
      </p:sp>
      <p:sp>
        <p:nvSpPr>
          <p:cNvPr id="103517" name="Line 93"/>
          <p:cNvSpPr>
            <a:spLocks noChangeShapeType="1"/>
          </p:cNvSpPr>
          <p:nvPr/>
        </p:nvSpPr>
        <p:spPr bwMode="auto">
          <a:xfrm flipV="1">
            <a:off x="2484438" y="4665663"/>
            <a:ext cx="0" cy="36512"/>
          </a:xfrm>
          <a:prstGeom prst="line">
            <a:avLst/>
          </a:prstGeom>
          <a:noFill/>
          <a:ln w="9525">
            <a:solidFill>
              <a:schemeClr val="tx1"/>
            </a:solidFill>
            <a:miter lim="800000"/>
            <a:headEnd/>
            <a:tailEnd/>
          </a:ln>
        </p:spPr>
        <p:txBody>
          <a:bodyPr wrap="none"/>
          <a:lstStyle/>
          <a:p>
            <a:endParaRPr lang="en-US"/>
          </a:p>
        </p:txBody>
      </p:sp>
      <p:sp>
        <p:nvSpPr>
          <p:cNvPr id="103518" name="Line 94"/>
          <p:cNvSpPr>
            <a:spLocks noChangeShapeType="1"/>
          </p:cNvSpPr>
          <p:nvPr/>
        </p:nvSpPr>
        <p:spPr bwMode="auto">
          <a:xfrm flipV="1">
            <a:off x="2630488" y="4668838"/>
            <a:ext cx="0" cy="36512"/>
          </a:xfrm>
          <a:prstGeom prst="line">
            <a:avLst/>
          </a:prstGeom>
          <a:noFill/>
          <a:ln w="9525">
            <a:solidFill>
              <a:schemeClr val="tx1"/>
            </a:solidFill>
            <a:miter lim="800000"/>
            <a:headEnd/>
            <a:tailEnd/>
          </a:ln>
        </p:spPr>
        <p:txBody>
          <a:bodyPr wrap="none"/>
          <a:lstStyle/>
          <a:p>
            <a:endParaRPr lang="en-US"/>
          </a:p>
        </p:txBody>
      </p:sp>
      <p:sp>
        <p:nvSpPr>
          <p:cNvPr id="103519" name="Line 95"/>
          <p:cNvSpPr>
            <a:spLocks noChangeShapeType="1"/>
          </p:cNvSpPr>
          <p:nvPr/>
        </p:nvSpPr>
        <p:spPr bwMode="auto">
          <a:xfrm>
            <a:off x="2286000" y="4714875"/>
            <a:ext cx="4179888" cy="0"/>
          </a:xfrm>
          <a:prstGeom prst="line">
            <a:avLst/>
          </a:prstGeom>
          <a:noFill/>
          <a:ln w="9525">
            <a:solidFill>
              <a:schemeClr val="tx1"/>
            </a:solidFill>
            <a:miter lim="800000"/>
            <a:headEnd/>
            <a:tailEnd/>
          </a:ln>
        </p:spPr>
        <p:txBody>
          <a:bodyPr wrap="none"/>
          <a:lstStyle/>
          <a:p>
            <a:endParaRPr lang="en-US"/>
          </a:p>
        </p:txBody>
      </p:sp>
      <p:sp>
        <p:nvSpPr>
          <p:cNvPr id="103520" name="Line 96"/>
          <p:cNvSpPr>
            <a:spLocks noChangeShapeType="1"/>
          </p:cNvSpPr>
          <p:nvPr/>
        </p:nvSpPr>
        <p:spPr bwMode="auto">
          <a:xfrm flipV="1">
            <a:off x="6045200" y="4675188"/>
            <a:ext cx="0" cy="36512"/>
          </a:xfrm>
          <a:prstGeom prst="line">
            <a:avLst/>
          </a:prstGeom>
          <a:noFill/>
          <a:ln w="9525">
            <a:solidFill>
              <a:schemeClr val="tx1"/>
            </a:solidFill>
            <a:miter lim="800000"/>
            <a:headEnd/>
            <a:tailEnd/>
          </a:ln>
        </p:spPr>
        <p:txBody>
          <a:bodyPr wrap="none"/>
          <a:lstStyle/>
          <a:p>
            <a:endParaRPr lang="en-US"/>
          </a:p>
        </p:txBody>
      </p:sp>
      <p:sp>
        <p:nvSpPr>
          <p:cNvPr id="103521" name="Line 97"/>
          <p:cNvSpPr>
            <a:spLocks noChangeShapeType="1"/>
          </p:cNvSpPr>
          <p:nvPr/>
        </p:nvSpPr>
        <p:spPr bwMode="auto">
          <a:xfrm flipV="1">
            <a:off x="6203950" y="4675188"/>
            <a:ext cx="0" cy="36512"/>
          </a:xfrm>
          <a:prstGeom prst="line">
            <a:avLst/>
          </a:prstGeom>
          <a:noFill/>
          <a:ln w="9525">
            <a:solidFill>
              <a:schemeClr val="tx1"/>
            </a:solidFill>
            <a:miter lim="800000"/>
            <a:headEnd/>
            <a:tailEnd/>
          </a:ln>
        </p:spPr>
        <p:txBody>
          <a:bodyPr wrap="none"/>
          <a:lstStyle/>
          <a:p>
            <a:endParaRPr lang="en-US"/>
          </a:p>
        </p:txBody>
      </p:sp>
      <p:sp>
        <p:nvSpPr>
          <p:cNvPr id="103522" name="Line 98"/>
          <p:cNvSpPr>
            <a:spLocks noChangeShapeType="1"/>
          </p:cNvSpPr>
          <p:nvPr/>
        </p:nvSpPr>
        <p:spPr bwMode="auto">
          <a:xfrm flipV="1">
            <a:off x="6367463" y="4673600"/>
            <a:ext cx="0" cy="36513"/>
          </a:xfrm>
          <a:prstGeom prst="line">
            <a:avLst/>
          </a:prstGeom>
          <a:noFill/>
          <a:ln w="9525">
            <a:solidFill>
              <a:schemeClr val="tx1"/>
            </a:solidFill>
            <a:miter lim="800000"/>
            <a:headEnd/>
            <a:tailEnd/>
          </a:ln>
        </p:spPr>
        <p:txBody>
          <a:bodyPr wrap="none"/>
          <a:lstStyle/>
          <a:p>
            <a:endParaRPr lang="en-US"/>
          </a:p>
        </p:txBody>
      </p:sp>
      <p:sp>
        <p:nvSpPr>
          <p:cNvPr id="103523" name="Rectangle 99"/>
          <p:cNvSpPr>
            <a:spLocks noChangeArrowheads="1"/>
          </p:cNvSpPr>
          <p:nvPr/>
        </p:nvSpPr>
        <p:spPr bwMode="auto">
          <a:xfrm>
            <a:off x="4489450" y="4800600"/>
            <a:ext cx="506413" cy="119063"/>
          </a:xfrm>
          <a:prstGeom prst="rect">
            <a:avLst/>
          </a:prstGeom>
          <a:solidFill>
            <a:srgbClr val="333333"/>
          </a:solidFill>
          <a:ln w="9525">
            <a:noFill/>
            <a:miter lim="800000"/>
            <a:headEnd/>
            <a:tailEnd/>
          </a:ln>
        </p:spPr>
        <p:txBody>
          <a:bodyPr wrap="none" anchor="ctr"/>
          <a:lstStyle/>
          <a:p>
            <a:endParaRPr lang="en-US"/>
          </a:p>
        </p:txBody>
      </p:sp>
      <p:sp>
        <p:nvSpPr>
          <p:cNvPr id="103524" name="Rectangle 100"/>
          <p:cNvSpPr>
            <a:spLocks noChangeArrowheads="1"/>
          </p:cNvSpPr>
          <p:nvPr/>
        </p:nvSpPr>
        <p:spPr bwMode="auto">
          <a:xfrm>
            <a:off x="2205038" y="5119688"/>
            <a:ext cx="5100637" cy="42862"/>
          </a:xfrm>
          <a:prstGeom prst="rect">
            <a:avLst/>
          </a:prstGeom>
          <a:gradFill rotWithShape="1">
            <a:gsLst>
              <a:gs pos="0">
                <a:srgbClr val="5E7676"/>
              </a:gs>
              <a:gs pos="100000">
                <a:srgbClr val="CCFFFF"/>
              </a:gs>
            </a:gsLst>
            <a:lin ang="5400000" scaled="1"/>
          </a:gradFill>
          <a:ln w="9525">
            <a:solidFill>
              <a:schemeClr val="tx1"/>
            </a:solidFill>
            <a:miter lim="800000"/>
            <a:headEnd/>
            <a:tailEnd/>
          </a:ln>
        </p:spPr>
        <p:txBody>
          <a:bodyPr wrap="none" anchor="ctr"/>
          <a:lstStyle/>
          <a:p>
            <a:endParaRPr lang="en-US"/>
          </a:p>
        </p:txBody>
      </p:sp>
      <p:sp>
        <p:nvSpPr>
          <p:cNvPr id="103525" name="Rectangle 101"/>
          <p:cNvSpPr>
            <a:spLocks noChangeArrowheads="1"/>
          </p:cNvSpPr>
          <p:nvPr/>
        </p:nvSpPr>
        <p:spPr bwMode="auto">
          <a:xfrm>
            <a:off x="2708275" y="4370388"/>
            <a:ext cx="74613" cy="190500"/>
          </a:xfrm>
          <a:prstGeom prst="rect">
            <a:avLst/>
          </a:prstGeom>
          <a:solidFill>
            <a:srgbClr val="808080"/>
          </a:solidFill>
          <a:ln w="9525">
            <a:noFill/>
            <a:miter lim="800000"/>
            <a:headEnd/>
            <a:tailEnd/>
          </a:ln>
        </p:spPr>
        <p:txBody>
          <a:bodyPr wrap="none" anchor="ctr"/>
          <a:lstStyle/>
          <a:p>
            <a:endParaRPr lang="en-US"/>
          </a:p>
        </p:txBody>
      </p:sp>
      <p:sp>
        <p:nvSpPr>
          <p:cNvPr id="103526" name="Rectangle 102"/>
          <p:cNvSpPr>
            <a:spLocks noChangeArrowheads="1"/>
          </p:cNvSpPr>
          <p:nvPr/>
        </p:nvSpPr>
        <p:spPr bwMode="auto">
          <a:xfrm>
            <a:off x="2255838" y="4860925"/>
            <a:ext cx="463550" cy="347663"/>
          </a:xfrm>
          <a:prstGeom prst="rect">
            <a:avLst/>
          </a:prstGeom>
          <a:gradFill rotWithShape="1">
            <a:gsLst>
              <a:gs pos="0">
                <a:srgbClr val="5E7676"/>
              </a:gs>
              <a:gs pos="50000">
                <a:srgbClr val="CCFFFF"/>
              </a:gs>
              <a:gs pos="100000">
                <a:srgbClr val="5E7676"/>
              </a:gs>
            </a:gsLst>
            <a:lin ang="2700000" scaled="1"/>
          </a:gradFill>
          <a:ln w="9525">
            <a:solidFill>
              <a:schemeClr val="tx1"/>
            </a:solidFill>
            <a:miter lim="800000"/>
            <a:headEnd/>
            <a:tailEnd/>
          </a:ln>
        </p:spPr>
        <p:txBody>
          <a:bodyPr wrap="none" anchor="ctr"/>
          <a:lstStyle/>
          <a:p>
            <a:endParaRPr lang="en-US"/>
          </a:p>
        </p:txBody>
      </p:sp>
      <p:sp>
        <p:nvSpPr>
          <p:cNvPr id="103527" name="Freeform 103"/>
          <p:cNvSpPr>
            <a:spLocks/>
          </p:cNvSpPr>
          <p:nvPr/>
        </p:nvSpPr>
        <p:spPr bwMode="auto">
          <a:xfrm>
            <a:off x="2303463" y="4932363"/>
            <a:ext cx="342900" cy="211137"/>
          </a:xfrm>
          <a:custGeom>
            <a:avLst/>
            <a:gdLst>
              <a:gd name="T0" fmla="*/ 1 w 216"/>
              <a:gd name="T1" fmla="*/ 1 h 133"/>
              <a:gd name="T2" fmla="*/ 76 w 216"/>
              <a:gd name="T3" fmla="*/ 1 h 133"/>
              <a:gd name="T4" fmla="*/ 111 w 216"/>
              <a:gd name="T5" fmla="*/ 37 h 133"/>
              <a:gd name="T6" fmla="*/ 147 w 216"/>
              <a:gd name="T7" fmla="*/ 0 h 133"/>
              <a:gd name="T8" fmla="*/ 216 w 216"/>
              <a:gd name="T9" fmla="*/ 3 h 133"/>
              <a:gd name="T10" fmla="*/ 216 w 216"/>
              <a:gd name="T11" fmla="*/ 133 h 133"/>
              <a:gd name="T12" fmla="*/ 0 w 216"/>
              <a:gd name="T13" fmla="*/ 133 h 133"/>
              <a:gd name="T14" fmla="*/ 1 w 216"/>
              <a:gd name="T15" fmla="*/ 1 h 133"/>
              <a:gd name="T16" fmla="*/ 0 60000 65536"/>
              <a:gd name="T17" fmla="*/ 0 60000 65536"/>
              <a:gd name="T18" fmla="*/ 0 60000 65536"/>
              <a:gd name="T19" fmla="*/ 0 60000 65536"/>
              <a:gd name="T20" fmla="*/ 0 60000 65536"/>
              <a:gd name="T21" fmla="*/ 0 60000 65536"/>
              <a:gd name="T22" fmla="*/ 0 60000 65536"/>
              <a:gd name="T23" fmla="*/ 0 60000 65536"/>
              <a:gd name="T24" fmla="*/ 0 w 216"/>
              <a:gd name="T25" fmla="*/ 0 h 133"/>
              <a:gd name="T26" fmla="*/ 216 w 216"/>
              <a:gd name="T27" fmla="*/ 133 h 13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 h="133">
                <a:moveTo>
                  <a:pt x="1" y="1"/>
                </a:moveTo>
                <a:lnTo>
                  <a:pt x="76" y="1"/>
                </a:lnTo>
                <a:lnTo>
                  <a:pt x="111" y="37"/>
                </a:lnTo>
                <a:lnTo>
                  <a:pt x="147" y="0"/>
                </a:lnTo>
                <a:lnTo>
                  <a:pt x="216" y="3"/>
                </a:lnTo>
                <a:lnTo>
                  <a:pt x="216" y="133"/>
                </a:lnTo>
                <a:lnTo>
                  <a:pt x="0" y="133"/>
                </a:lnTo>
                <a:lnTo>
                  <a:pt x="1" y="1"/>
                </a:lnTo>
                <a:close/>
              </a:path>
            </a:pathLst>
          </a:custGeom>
          <a:solidFill>
            <a:schemeClr val="bg1"/>
          </a:solidFill>
          <a:ln w="9525" cap="flat" cmpd="sng">
            <a:solidFill>
              <a:schemeClr val="tx1"/>
            </a:solidFill>
            <a:prstDash val="solid"/>
            <a:miter lim="800000"/>
            <a:headEnd type="none" w="med" len="med"/>
            <a:tailEnd type="none" w="med" len="med"/>
          </a:ln>
        </p:spPr>
        <p:txBody>
          <a:bodyPr wrap="none"/>
          <a:lstStyle/>
          <a:p>
            <a:endParaRPr lang="en-US"/>
          </a:p>
        </p:txBody>
      </p:sp>
      <p:sp>
        <p:nvSpPr>
          <p:cNvPr id="103528" name="Line 104"/>
          <p:cNvSpPr>
            <a:spLocks noChangeShapeType="1"/>
          </p:cNvSpPr>
          <p:nvPr/>
        </p:nvSpPr>
        <p:spPr bwMode="auto">
          <a:xfrm flipV="1">
            <a:off x="2311400" y="5024438"/>
            <a:ext cx="0" cy="36512"/>
          </a:xfrm>
          <a:prstGeom prst="line">
            <a:avLst/>
          </a:prstGeom>
          <a:noFill/>
          <a:ln w="9525">
            <a:solidFill>
              <a:schemeClr val="tx1"/>
            </a:solidFill>
            <a:miter lim="800000"/>
            <a:headEnd/>
            <a:tailEnd/>
          </a:ln>
        </p:spPr>
        <p:txBody>
          <a:bodyPr wrap="none"/>
          <a:lstStyle/>
          <a:p>
            <a:endParaRPr lang="en-US"/>
          </a:p>
        </p:txBody>
      </p:sp>
      <p:sp>
        <p:nvSpPr>
          <p:cNvPr id="103529" name="Line 105"/>
          <p:cNvSpPr>
            <a:spLocks noChangeShapeType="1"/>
          </p:cNvSpPr>
          <p:nvPr/>
        </p:nvSpPr>
        <p:spPr bwMode="auto">
          <a:xfrm flipV="1">
            <a:off x="2457450" y="5027613"/>
            <a:ext cx="0" cy="36512"/>
          </a:xfrm>
          <a:prstGeom prst="line">
            <a:avLst/>
          </a:prstGeom>
          <a:noFill/>
          <a:ln w="9525">
            <a:solidFill>
              <a:schemeClr val="tx1"/>
            </a:solidFill>
            <a:miter lim="800000"/>
            <a:headEnd/>
            <a:tailEnd/>
          </a:ln>
        </p:spPr>
        <p:txBody>
          <a:bodyPr wrap="none"/>
          <a:lstStyle/>
          <a:p>
            <a:endParaRPr lang="en-US"/>
          </a:p>
        </p:txBody>
      </p:sp>
      <p:sp>
        <p:nvSpPr>
          <p:cNvPr id="103530" name="Line 106"/>
          <p:cNvSpPr>
            <a:spLocks noChangeShapeType="1"/>
          </p:cNvSpPr>
          <p:nvPr/>
        </p:nvSpPr>
        <p:spPr bwMode="auto">
          <a:xfrm flipV="1">
            <a:off x="2635250" y="5027613"/>
            <a:ext cx="0" cy="36512"/>
          </a:xfrm>
          <a:prstGeom prst="line">
            <a:avLst/>
          </a:prstGeom>
          <a:noFill/>
          <a:ln w="9525">
            <a:solidFill>
              <a:schemeClr val="tx1"/>
            </a:solidFill>
            <a:miter lim="800000"/>
            <a:headEnd/>
            <a:tailEnd/>
          </a:ln>
        </p:spPr>
        <p:txBody>
          <a:bodyPr wrap="none"/>
          <a:lstStyle/>
          <a:p>
            <a:endParaRPr lang="en-US"/>
          </a:p>
        </p:txBody>
      </p:sp>
      <p:sp>
        <p:nvSpPr>
          <p:cNvPr id="103531" name="Line 107"/>
          <p:cNvSpPr>
            <a:spLocks noChangeShapeType="1"/>
          </p:cNvSpPr>
          <p:nvPr/>
        </p:nvSpPr>
        <p:spPr bwMode="auto">
          <a:xfrm flipV="1">
            <a:off x="2800350" y="5022850"/>
            <a:ext cx="0" cy="36513"/>
          </a:xfrm>
          <a:prstGeom prst="line">
            <a:avLst/>
          </a:prstGeom>
          <a:noFill/>
          <a:ln w="9525">
            <a:solidFill>
              <a:schemeClr val="tx1"/>
            </a:solidFill>
            <a:miter lim="800000"/>
            <a:headEnd/>
            <a:tailEnd/>
          </a:ln>
        </p:spPr>
        <p:txBody>
          <a:bodyPr wrap="none"/>
          <a:lstStyle/>
          <a:p>
            <a:endParaRPr lang="en-US"/>
          </a:p>
        </p:txBody>
      </p:sp>
      <p:sp>
        <p:nvSpPr>
          <p:cNvPr id="103532" name="Line 108"/>
          <p:cNvSpPr>
            <a:spLocks noChangeShapeType="1"/>
          </p:cNvSpPr>
          <p:nvPr/>
        </p:nvSpPr>
        <p:spPr bwMode="auto">
          <a:xfrm flipH="1">
            <a:off x="2303463" y="5065713"/>
            <a:ext cx="339725" cy="0"/>
          </a:xfrm>
          <a:prstGeom prst="line">
            <a:avLst/>
          </a:prstGeom>
          <a:noFill/>
          <a:ln w="9525">
            <a:solidFill>
              <a:schemeClr val="tx1"/>
            </a:solidFill>
            <a:miter lim="800000"/>
            <a:headEnd/>
            <a:tailEnd/>
          </a:ln>
        </p:spPr>
        <p:txBody>
          <a:bodyPr wrap="none"/>
          <a:lstStyle/>
          <a:p>
            <a:endParaRPr lang="en-US"/>
          </a:p>
        </p:txBody>
      </p:sp>
      <p:sp>
        <p:nvSpPr>
          <p:cNvPr id="103533" name="Freeform 109"/>
          <p:cNvSpPr>
            <a:spLocks/>
          </p:cNvSpPr>
          <p:nvPr/>
        </p:nvSpPr>
        <p:spPr bwMode="auto">
          <a:xfrm>
            <a:off x="4524375" y="3543300"/>
            <a:ext cx="450850" cy="841375"/>
          </a:xfrm>
          <a:custGeom>
            <a:avLst/>
            <a:gdLst>
              <a:gd name="T0" fmla="*/ 36 w 284"/>
              <a:gd name="T1" fmla="*/ 530 h 530"/>
              <a:gd name="T2" fmla="*/ 35 w 284"/>
              <a:gd name="T3" fmla="*/ 78 h 530"/>
              <a:gd name="T4" fmla="*/ 249 w 284"/>
              <a:gd name="T5" fmla="*/ 75 h 530"/>
              <a:gd name="T6" fmla="*/ 246 w 284"/>
              <a:gd name="T7" fmla="*/ 530 h 530"/>
              <a:gd name="T8" fmla="*/ 0 60000 65536"/>
              <a:gd name="T9" fmla="*/ 0 60000 65536"/>
              <a:gd name="T10" fmla="*/ 0 60000 65536"/>
              <a:gd name="T11" fmla="*/ 0 60000 65536"/>
              <a:gd name="T12" fmla="*/ 0 w 284"/>
              <a:gd name="T13" fmla="*/ 0 h 530"/>
              <a:gd name="T14" fmla="*/ 284 w 284"/>
              <a:gd name="T15" fmla="*/ 530 h 530"/>
            </a:gdLst>
            <a:ahLst/>
            <a:cxnLst>
              <a:cxn ang="T8">
                <a:pos x="T0" y="T1"/>
              </a:cxn>
              <a:cxn ang="T9">
                <a:pos x="T2" y="T3"/>
              </a:cxn>
              <a:cxn ang="T10">
                <a:pos x="T4" y="T5"/>
              </a:cxn>
              <a:cxn ang="T11">
                <a:pos x="T6" y="T7"/>
              </a:cxn>
            </a:cxnLst>
            <a:rect l="T12" t="T13" r="T14" b="T15"/>
            <a:pathLst>
              <a:path w="284" h="530">
                <a:moveTo>
                  <a:pt x="36" y="530"/>
                </a:moveTo>
                <a:cubicBezTo>
                  <a:pt x="18" y="342"/>
                  <a:pt x="0" y="154"/>
                  <a:pt x="35" y="78"/>
                </a:cubicBezTo>
                <a:cubicBezTo>
                  <a:pt x="70" y="2"/>
                  <a:pt x="214" y="0"/>
                  <a:pt x="249" y="75"/>
                </a:cubicBezTo>
                <a:cubicBezTo>
                  <a:pt x="284" y="150"/>
                  <a:pt x="265" y="340"/>
                  <a:pt x="246" y="530"/>
                </a:cubicBezTo>
              </a:path>
            </a:pathLst>
          </a:custGeom>
          <a:solidFill>
            <a:srgbClr val="FFC78F"/>
          </a:solidFill>
          <a:ln w="9525" cap="flat" cmpd="sng">
            <a:solidFill>
              <a:schemeClr val="tx1"/>
            </a:solidFill>
            <a:prstDash val="solid"/>
            <a:miter lim="800000"/>
            <a:headEnd type="none" w="med" len="med"/>
            <a:tailEnd type="none" w="med" len="med"/>
          </a:ln>
        </p:spPr>
        <p:txBody>
          <a:bodyPr wrap="none"/>
          <a:lstStyle/>
          <a:p>
            <a:endParaRPr lang="en-US"/>
          </a:p>
        </p:txBody>
      </p:sp>
      <p:sp>
        <p:nvSpPr>
          <p:cNvPr id="103534" name="Freeform 110"/>
          <p:cNvSpPr>
            <a:spLocks/>
          </p:cNvSpPr>
          <p:nvPr/>
        </p:nvSpPr>
        <p:spPr bwMode="auto">
          <a:xfrm>
            <a:off x="4608513" y="3662363"/>
            <a:ext cx="276225" cy="288925"/>
          </a:xfrm>
          <a:custGeom>
            <a:avLst/>
            <a:gdLst>
              <a:gd name="T0" fmla="*/ 1 w 174"/>
              <a:gd name="T1" fmla="*/ 182 h 182"/>
              <a:gd name="T2" fmla="*/ 0 w 174"/>
              <a:gd name="T3" fmla="*/ 15 h 182"/>
              <a:gd name="T4" fmla="*/ 28 w 174"/>
              <a:gd name="T5" fmla="*/ 9 h 182"/>
              <a:gd name="T6" fmla="*/ 58 w 174"/>
              <a:gd name="T7" fmla="*/ 2 h 182"/>
              <a:gd name="T8" fmla="*/ 79 w 174"/>
              <a:gd name="T9" fmla="*/ 0 h 182"/>
              <a:gd name="T10" fmla="*/ 111 w 174"/>
              <a:gd name="T11" fmla="*/ 3 h 182"/>
              <a:gd name="T12" fmla="*/ 141 w 174"/>
              <a:gd name="T13" fmla="*/ 9 h 182"/>
              <a:gd name="T14" fmla="*/ 171 w 174"/>
              <a:gd name="T15" fmla="*/ 17 h 182"/>
              <a:gd name="T16" fmla="*/ 174 w 174"/>
              <a:gd name="T17" fmla="*/ 180 h 182"/>
              <a:gd name="T18" fmla="*/ 1 w 174"/>
              <a:gd name="T19" fmla="*/ 182 h 1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74"/>
              <a:gd name="T31" fmla="*/ 0 h 182"/>
              <a:gd name="T32" fmla="*/ 174 w 174"/>
              <a:gd name="T33" fmla="*/ 182 h 18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74" h="182">
                <a:moveTo>
                  <a:pt x="1" y="182"/>
                </a:moveTo>
                <a:lnTo>
                  <a:pt x="0" y="15"/>
                </a:lnTo>
                <a:lnTo>
                  <a:pt x="28" y="9"/>
                </a:lnTo>
                <a:lnTo>
                  <a:pt x="58" y="2"/>
                </a:lnTo>
                <a:lnTo>
                  <a:pt x="79" y="0"/>
                </a:lnTo>
                <a:lnTo>
                  <a:pt x="111" y="3"/>
                </a:lnTo>
                <a:lnTo>
                  <a:pt x="141" y="9"/>
                </a:lnTo>
                <a:lnTo>
                  <a:pt x="171" y="17"/>
                </a:lnTo>
                <a:lnTo>
                  <a:pt x="174" y="180"/>
                </a:lnTo>
                <a:lnTo>
                  <a:pt x="1" y="182"/>
                </a:lnTo>
                <a:close/>
              </a:path>
            </a:pathLst>
          </a:custGeom>
          <a:solidFill>
            <a:schemeClr val="bg1"/>
          </a:solidFill>
          <a:ln w="9525" cap="flat" cmpd="sng">
            <a:solidFill>
              <a:schemeClr val="tx1"/>
            </a:solidFill>
            <a:prstDash val="solid"/>
            <a:miter lim="800000"/>
            <a:headEnd type="none" w="med" len="med"/>
            <a:tailEnd type="none" w="med" len="med"/>
          </a:ln>
        </p:spPr>
        <p:txBody>
          <a:bodyPr wrap="none"/>
          <a:lstStyle/>
          <a:p>
            <a:endParaRPr lang="en-US"/>
          </a:p>
        </p:txBody>
      </p:sp>
      <p:sp>
        <p:nvSpPr>
          <p:cNvPr id="103535" name="Line 111"/>
          <p:cNvSpPr>
            <a:spLocks noChangeShapeType="1"/>
          </p:cNvSpPr>
          <p:nvPr/>
        </p:nvSpPr>
        <p:spPr bwMode="auto">
          <a:xfrm flipV="1">
            <a:off x="4614863" y="3867150"/>
            <a:ext cx="271462" cy="3175"/>
          </a:xfrm>
          <a:prstGeom prst="line">
            <a:avLst/>
          </a:prstGeom>
          <a:noFill/>
          <a:ln w="6350">
            <a:solidFill>
              <a:schemeClr val="tx1"/>
            </a:solidFill>
            <a:miter lim="800000"/>
            <a:headEnd/>
            <a:tailEnd/>
          </a:ln>
        </p:spPr>
        <p:txBody>
          <a:bodyPr wrap="none"/>
          <a:lstStyle/>
          <a:p>
            <a:endParaRPr lang="en-US"/>
          </a:p>
        </p:txBody>
      </p:sp>
      <p:sp>
        <p:nvSpPr>
          <p:cNvPr id="103536" name="Rectangle 112"/>
          <p:cNvSpPr>
            <a:spLocks noChangeArrowheads="1"/>
          </p:cNvSpPr>
          <p:nvPr/>
        </p:nvSpPr>
        <p:spPr bwMode="auto">
          <a:xfrm>
            <a:off x="4686300" y="4110038"/>
            <a:ext cx="98425" cy="288925"/>
          </a:xfrm>
          <a:prstGeom prst="rect">
            <a:avLst/>
          </a:prstGeom>
          <a:solidFill>
            <a:srgbClr val="CCFFFF">
              <a:alpha val="54117"/>
            </a:srgbClr>
          </a:solidFill>
          <a:ln w="9525">
            <a:solidFill>
              <a:schemeClr val="tx1"/>
            </a:solidFill>
            <a:miter lim="800000"/>
            <a:headEnd/>
            <a:tailEnd/>
          </a:ln>
        </p:spPr>
        <p:txBody>
          <a:bodyPr wrap="none" anchor="ctr"/>
          <a:lstStyle/>
          <a:p>
            <a:endParaRPr lang="en-US"/>
          </a:p>
        </p:txBody>
      </p:sp>
      <p:sp>
        <p:nvSpPr>
          <p:cNvPr id="103537" name="Freeform 113"/>
          <p:cNvSpPr>
            <a:spLocks/>
          </p:cNvSpPr>
          <p:nvPr/>
        </p:nvSpPr>
        <p:spPr bwMode="auto">
          <a:xfrm>
            <a:off x="4710113" y="3709988"/>
            <a:ext cx="52387" cy="400050"/>
          </a:xfrm>
          <a:custGeom>
            <a:avLst/>
            <a:gdLst>
              <a:gd name="T0" fmla="*/ 2 w 33"/>
              <a:gd name="T1" fmla="*/ 252 h 252"/>
              <a:gd name="T2" fmla="*/ 0 w 33"/>
              <a:gd name="T3" fmla="*/ 137 h 252"/>
              <a:gd name="T4" fmla="*/ 12 w 33"/>
              <a:gd name="T5" fmla="*/ 0 h 252"/>
              <a:gd name="T6" fmla="*/ 33 w 33"/>
              <a:gd name="T7" fmla="*/ 150 h 252"/>
              <a:gd name="T8" fmla="*/ 29 w 33"/>
              <a:gd name="T9" fmla="*/ 251 h 252"/>
              <a:gd name="T10" fmla="*/ 2 w 33"/>
              <a:gd name="T11" fmla="*/ 252 h 252"/>
              <a:gd name="T12" fmla="*/ 0 60000 65536"/>
              <a:gd name="T13" fmla="*/ 0 60000 65536"/>
              <a:gd name="T14" fmla="*/ 0 60000 65536"/>
              <a:gd name="T15" fmla="*/ 0 60000 65536"/>
              <a:gd name="T16" fmla="*/ 0 60000 65536"/>
              <a:gd name="T17" fmla="*/ 0 60000 65536"/>
              <a:gd name="T18" fmla="*/ 0 w 33"/>
              <a:gd name="T19" fmla="*/ 0 h 252"/>
              <a:gd name="T20" fmla="*/ 33 w 33"/>
              <a:gd name="T21" fmla="*/ 252 h 252"/>
            </a:gdLst>
            <a:ahLst/>
            <a:cxnLst>
              <a:cxn ang="T12">
                <a:pos x="T0" y="T1"/>
              </a:cxn>
              <a:cxn ang="T13">
                <a:pos x="T2" y="T3"/>
              </a:cxn>
              <a:cxn ang="T14">
                <a:pos x="T4" y="T5"/>
              </a:cxn>
              <a:cxn ang="T15">
                <a:pos x="T6" y="T7"/>
              </a:cxn>
              <a:cxn ang="T16">
                <a:pos x="T8" y="T9"/>
              </a:cxn>
              <a:cxn ang="T17">
                <a:pos x="T10" y="T11"/>
              </a:cxn>
            </a:cxnLst>
            <a:rect l="T18" t="T19" r="T20" b="T21"/>
            <a:pathLst>
              <a:path w="33" h="252">
                <a:moveTo>
                  <a:pt x="2" y="252"/>
                </a:moveTo>
                <a:lnTo>
                  <a:pt x="0" y="137"/>
                </a:lnTo>
                <a:lnTo>
                  <a:pt x="12" y="0"/>
                </a:lnTo>
                <a:lnTo>
                  <a:pt x="33" y="150"/>
                </a:lnTo>
                <a:lnTo>
                  <a:pt x="29" y="251"/>
                </a:lnTo>
                <a:lnTo>
                  <a:pt x="2" y="252"/>
                </a:lnTo>
                <a:close/>
              </a:path>
            </a:pathLst>
          </a:custGeom>
          <a:solidFill>
            <a:srgbClr val="800000"/>
          </a:solidFill>
          <a:ln w="9525" cap="flat" cmpd="sng">
            <a:solidFill>
              <a:schemeClr val="tx1"/>
            </a:solidFill>
            <a:prstDash val="solid"/>
            <a:miter lim="800000"/>
            <a:headEnd type="none" w="med" len="med"/>
            <a:tailEnd type="none" w="med" len="med"/>
          </a:ln>
        </p:spPr>
        <p:txBody>
          <a:bodyPr wrap="none"/>
          <a:lstStyle/>
          <a:p>
            <a:endParaRPr lang="en-US"/>
          </a:p>
        </p:txBody>
      </p:sp>
      <p:sp>
        <p:nvSpPr>
          <p:cNvPr id="103538" name="Rectangle 114"/>
          <p:cNvSpPr>
            <a:spLocks noChangeArrowheads="1"/>
          </p:cNvSpPr>
          <p:nvPr/>
        </p:nvSpPr>
        <p:spPr bwMode="auto">
          <a:xfrm>
            <a:off x="4695825" y="4441825"/>
            <a:ext cx="88900" cy="58738"/>
          </a:xfrm>
          <a:prstGeom prst="rect">
            <a:avLst/>
          </a:prstGeom>
          <a:solidFill>
            <a:srgbClr val="C0C0C0">
              <a:alpha val="65881"/>
            </a:srgbClr>
          </a:solidFill>
          <a:ln w="9525">
            <a:solidFill>
              <a:schemeClr val="tx1"/>
            </a:solidFill>
            <a:miter lim="800000"/>
            <a:headEnd/>
            <a:tailEnd/>
          </a:ln>
        </p:spPr>
        <p:txBody>
          <a:bodyPr wrap="none" anchor="ctr"/>
          <a:lstStyle/>
          <a:p>
            <a:endParaRPr lang="en-US"/>
          </a:p>
        </p:txBody>
      </p:sp>
      <p:sp>
        <p:nvSpPr>
          <p:cNvPr id="103539" name="Rectangle 115"/>
          <p:cNvSpPr>
            <a:spLocks noChangeArrowheads="1"/>
          </p:cNvSpPr>
          <p:nvPr/>
        </p:nvSpPr>
        <p:spPr bwMode="auto">
          <a:xfrm>
            <a:off x="4718050" y="4349750"/>
            <a:ext cx="42863" cy="88900"/>
          </a:xfrm>
          <a:prstGeom prst="rect">
            <a:avLst/>
          </a:prstGeom>
          <a:solidFill>
            <a:srgbClr val="C0C0C0"/>
          </a:solidFill>
          <a:ln w="6350">
            <a:solidFill>
              <a:schemeClr val="tx1"/>
            </a:solidFill>
            <a:miter lim="800000"/>
            <a:headEnd/>
            <a:tailEnd/>
          </a:ln>
        </p:spPr>
        <p:txBody>
          <a:bodyPr wrap="none" anchor="ctr"/>
          <a:lstStyle/>
          <a:p>
            <a:endParaRPr lang="en-US"/>
          </a:p>
        </p:txBody>
      </p:sp>
      <p:sp>
        <p:nvSpPr>
          <p:cNvPr id="103540" name="Rectangle 116"/>
          <p:cNvSpPr>
            <a:spLocks noChangeArrowheads="1"/>
          </p:cNvSpPr>
          <p:nvPr/>
        </p:nvSpPr>
        <p:spPr bwMode="auto">
          <a:xfrm>
            <a:off x="6731000" y="4803775"/>
            <a:ext cx="355600" cy="119063"/>
          </a:xfrm>
          <a:prstGeom prst="rect">
            <a:avLst/>
          </a:prstGeom>
          <a:solidFill>
            <a:srgbClr val="333333"/>
          </a:solidFill>
          <a:ln w="9525">
            <a:noFill/>
            <a:miter lim="800000"/>
            <a:headEnd/>
            <a:tailEnd/>
          </a:ln>
        </p:spPr>
        <p:txBody>
          <a:bodyPr wrap="none" anchor="ctr"/>
          <a:lstStyle/>
          <a:p>
            <a:endParaRPr lang="en-US"/>
          </a:p>
        </p:txBody>
      </p:sp>
      <p:sp>
        <p:nvSpPr>
          <p:cNvPr id="103541" name="Rectangle 117"/>
          <p:cNvSpPr>
            <a:spLocks noChangeArrowheads="1"/>
          </p:cNvSpPr>
          <p:nvPr/>
        </p:nvSpPr>
        <p:spPr bwMode="auto">
          <a:xfrm>
            <a:off x="2212975" y="4770438"/>
            <a:ext cx="5100638" cy="42862"/>
          </a:xfrm>
          <a:prstGeom prst="rect">
            <a:avLst/>
          </a:prstGeom>
          <a:gradFill rotWithShape="1">
            <a:gsLst>
              <a:gs pos="0">
                <a:srgbClr val="5E7676"/>
              </a:gs>
              <a:gs pos="100000">
                <a:srgbClr val="CCFFFF"/>
              </a:gs>
            </a:gsLst>
            <a:lin ang="5400000" scaled="1"/>
          </a:gradFill>
          <a:ln w="9525">
            <a:solidFill>
              <a:schemeClr val="tx1"/>
            </a:solidFill>
            <a:miter lim="800000"/>
            <a:headEnd/>
            <a:tailEnd/>
          </a:ln>
        </p:spPr>
        <p:txBody>
          <a:bodyPr wrap="none" anchor="ctr"/>
          <a:lstStyle/>
          <a:p>
            <a:endParaRPr lang="en-US"/>
          </a:p>
        </p:txBody>
      </p:sp>
      <p:sp>
        <p:nvSpPr>
          <p:cNvPr id="103542" name="Oval 118"/>
          <p:cNvSpPr>
            <a:spLocks noChangeArrowheads="1"/>
          </p:cNvSpPr>
          <p:nvPr/>
        </p:nvSpPr>
        <p:spPr bwMode="auto">
          <a:xfrm>
            <a:off x="1677988" y="3852863"/>
            <a:ext cx="1909762" cy="485775"/>
          </a:xfrm>
          <a:prstGeom prst="ellipse">
            <a:avLst/>
          </a:prstGeom>
          <a:solidFill>
            <a:srgbClr val="CCFFFF"/>
          </a:solidFill>
          <a:ln w="9525">
            <a:round/>
            <a:headEnd/>
            <a:tailEnd/>
          </a:ln>
          <a:scene3d>
            <a:camera prst="legacyPerspectiveBottom"/>
            <a:lightRig rig="legacyFlat3" dir="t"/>
          </a:scene3d>
          <a:sp3d extrusionH="430200" prstMaterial="legacyMatte">
            <a:bevelT w="13500" h="13500" prst="angle"/>
            <a:bevelB w="13500" h="13500" prst="angle"/>
            <a:extrusionClr>
              <a:srgbClr val="CCFFFF"/>
            </a:extrusionClr>
          </a:sp3d>
        </p:spPr>
        <p:txBody>
          <a:bodyPr wrap="none" anchor="ctr">
            <a:flatTx/>
          </a:bodyPr>
          <a:lstStyle/>
          <a:p>
            <a:endParaRPr lang="en-US"/>
          </a:p>
        </p:txBody>
      </p:sp>
      <p:sp>
        <p:nvSpPr>
          <p:cNvPr id="103543" name="Freeform 119"/>
          <p:cNvSpPr>
            <a:spLocks/>
          </p:cNvSpPr>
          <p:nvPr/>
        </p:nvSpPr>
        <p:spPr bwMode="auto">
          <a:xfrm>
            <a:off x="2257425" y="4522788"/>
            <a:ext cx="455613" cy="144462"/>
          </a:xfrm>
          <a:custGeom>
            <a:avLst/>
            <a:gdLst>
              <a:gd name="T0" fmla="*/ 3 w 287"/>
              <a:gd name="T1" fmla="*/ 0 h 91"/>
              <a:gd name="T2" fmla="*/ 287 w 287"/>
              <a:gd name="T3" fmla="*/ 0 h 91"/>
              <a:gd name="T4" fmla="*/ 284 w 287"/>
              <a:gd name="T5" fmla="*/ 46 h 91"/>
              <a:gd name="T6" fmla="*/ 180 w 287"/>
              <a:gd name="T7" fmla="*/ 46 h 91"/>
              <a:gd name="T8" fmla="*/ 141 w 287"/>
              <a:gd name="T9" fmla="*/ 91 h 91"/>
              <a:gd name="T10" fmla="*/ 98 w 287"/>
              <a:gd name="T11" fmla="*/ 46 h 91"/>
              <a:gd name="T12" fmla="*/ 0 w 287"/>
              <a:gd name="T13" fmla="*/ 46 h 91"/>
              <a:gd name="T14" fmla="*/ 3 w 287"/>
              <a:gd name="T15" fmla="*/ 0 h 91"/>
              <a:gd name="T16" fmla="*/ 0 60000 65536"/>
              <a:gd name="T17" fmla="*/ 0 60000 65536"/>
              <a:gd name="T18" fmla="*/ 0 60000 65536"/>
              <a:gd name="T19" fmla="*/ 0 60000 65536"/>
              <a:gd name="T20" fmla="*/ 0 60000 65536"/>
              <a:gd name="T21" fmla="*/ 0 60000 65536"/>
              <a:gd name="T22" fmla="*/ 0 60000 65536"/>
              <a:gd name="T23" fmla="*/ 0 60000 65536"/>
              <a:gd name="T24" fmla="*/ 0 w 287"/>
              <a:gd name="T25" fmla="*/ 0 h 91"/>
              <a:gd name="T26" fmla="*/ 287 w 287"/>
              <a:gd name="T27" fmla="*/ 91 h 9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87" h="91">
                <a:moveTo>
                  <a:pt x="3" y="0"/>
                </a:moveTo>
                <a:lnTo>
                  <a:pt x="287" y="0"/>
                </a:lnTo>
                <a:lnTo>
                  <a:pt x="284" y="46"/>
                </a:lnTo>
                <a:lnTo>
                  <a:pt x="180" y="46"/>
                </a:lnTo>
                <a:lnTo>
                  <a:pt x="141" y="91"/>
                </a:lnTo>
                <a:lnTo>
                  <a:pt x="98" y="46"/>
                </a:lnTo>
                <a:lnTo>
                  <a:pt x="0" y="46"/>
                </a:lnTo>
                <a:lnTo>
                  <a:pt x="3" y="0"/>
                </a:lnTo>
                <a:close/>
              </a:path>
            </a:pathLst>
          </a:custGeom>
          <a:gradFill rotWithShape="1">
            <a:gsLst>
              <a:gs pos="0">
                <a:srgbClr val="C0C0C0"/>
              </a:gs>
              <a:gs pos="50000">
                <a:srgbClr val="CCECFF"/>
              </a:gs>
              <a:gs pos="100000">
                <a:srgbClr val="C0C0C0"/>
              </a:gs>
            </a:gsLst>
            <a:lin ang="5400000" scaled="1"/>
          </a:gradFill>
          <a:ln w="9525" cap="flat" cmpd="sng">
            <a:solidFill>
              <a:schemeClr val="tx1"/>
            </a:solidFill>
            <a:prstDash val="solid"/>
            <a:miter lim="800000"/>
            <a:headEnd type="none" w="med" len="med"/>
            <a:tailEnd type="none" w="med" len="med"/>
          </a:ln>
        </p:spPr>
        <p:txBody>
          <a:bodyPr wrap="none"/>
          <a:lstStyle/>
          <a:p>
            <a:endParaRPr lang="en-US"/>
          </a:p>
        </p:txBody>
      </p:sp>
      <p:sp>
        <p:nvSpPr>
          <p:cNvPr id="103544" name="Rectangle 120"/>
          <p:cNvSpPr>
            <a:spLocks noChangeArrowheads="1"/>
          </p:cNvSpPr>
          <p:nvPr/>
        </p:nvSpPr>
        <p:spPr bwMode="auto">
          <a:xfrm>
            <a:off x="6823075" y="4362450"/>
            <a:ext cx="74613" cy="195263"/>
          </a:xfrm>
          <a:prstGeom prst="rect">
            <a:avLst/>
          </a:prstGeom>
          <a:solidFill>
            <a:srgbClr val="808080"/>
          </a:solidFill>
          <a:ln w="9525">
            <a:noFill/>
            <a:miter lim="800000"/>
            <a:headEnd/>
            <a:tailEnd/>
          </a:ln>
        </p:spPr>
        <p:txBody>
          <a:bodyPr wrap="none" anchor="ctr"/>
          <a:lstStyle/>
          <a:p>
            <a:endParaRPr lang="en-US"/>
          </a:p>
        </p:txBody>
      </p:sp>
      <p:sp>
        <p:nvSpPr>
          <p:cNvPr id="103545" name="Oval 121"/>
          <p:cNvSpPr>
            <a:spLocks noChangeArrowheads="1"/>
          </p:cNvSpPr>
          <p:nvPr/>
        </p:nvSpPr>
        <p:spPr bwMode="auto">
          <a:xfrm>
            <a:off x="5956300" y="3819525"/>
            <a:ext cx="1909763" cy="485775"/>
          </a:xfrm>
          <a:prstGeom prst="ellipse">
            <a:avLst/>
          </a:prstGeom>
          <a:solidFill>
            <a:srgbClr val="CCFFFF"/>
          </a:solidFill>
          <a:ln w="9525">
            <a:round/>
            <a:headEnd/>
            <a:tailEnd/>
          </a:ln>
          <a:scene3d>
            <a:camera prst="legacyPerspectiveBottom"/>
            <a:lightRig rig="legacyFlat3" dir="t"/>
          </a:scene3d>
          <a:sp3d extrusionH="430200" prstMaterial="legacyMatte">
            <a:bevelT w="13500" h="13500" prst="angle"/>
            <a:bevelB w="13500" h="13500" prst="angle"/>
            <a:extrusionClr>
              <a:srgbClr val="CCFFFF"/>
            </a:extrusionClr>
          </a:sp3d>
        </p:spPr>
        <p:txBody>
          <a:bodyPr wrap="none" anchor="ctr">
            <a:flatTx/>
          </a:bodyPr>
          <a:lstStyle/>
          <a:p>
            <a:endParaRPr lang="en-US"/>
          </a:p>
        </p:txBody>
      </p:sp>
      <p:sp>
        <p:nvSpPr>
          <p:cNvPr id="103546" name="Freeform 122"/>
          <p:cNvSpPr>
            <a:spLocks/>
          </p:cNvSpPr>
          <p:nvPr/>
        </p:nvSpPr>
        <p:spPr bwMode="auto">
          <a:xfrm flipH="1">
            <a:off x="3881438" y="4379913"/>
            <a:ext cx="100012" cy="177800"/>
          </a:xfrm>
          <a:custGeom>
            <a:avLst/>
            <a:gdLst>
              <a:gd name="T0" fmla="*/ 1 w 66"/>
              <a:gd name="T1" fmla="*/ 0 h 112"/>
              <a:gd name="T2" fmla="*/ 66 w 66"/>
              <a:gd name="T3" fmla="*/ 111 h 112"/>
              <a:gd name="T4" fmla="*/ 0 w 66"/>
              <a:gd name="T5" fmla="*/ 112 h 112"/>
              <a:gd name="T6" fmla="*/ 1 w 66"/>
              <a:gd name="T7" fmla="*/ 0 h 112"/>
              <a:gd name="T8" fmla="*/ 0 60000 65536"/>
              <a:gd name="T9" fmla="*/ 0 60000 65536"/>
              <a:gd name="T10" fmla="*/ 0 60000 65536"/>
              <a:gd name="T11" fmla="*/ 0 60000 65536"/>
              <a:gd name="T12" fmla="*/ 0 w 66"/>
              <a:gd name="T13" fmla="*/ 0 h 112"/>
              <a:gd name="T14" fmla="*/ 66 w 66"/>
              <a:gd name="T15" fmla="*/ 112 h 112"/>
            </a:gdLst>
            <a:ahLst/>
            <a:cxnLst>
              <a:cxn ang="T8">
                <a:pos x="T0" y="T1"/>
              </a:cxn>
              <a:cxn ang="T9">
                <a:pos x="T2" y="T3"/>
              </a:cxn>
              <a:cxn ang="T10">
                <a:pos x="T4" y="T5"/>
              </a:cxn>
              <a:cxn ang="T11">
                <a:pos x="T6" y="T7"/>
              </a:cxn>
            </a:cxnLst>
            <a:rect l="T12" t="T13" r="T14" b="T15"/>
            <a:pathLst>
              <a:path w="66" h="112">
                <a:moveTo>
                  <a:pt x="1" y="0"/>
                </a:moveTo>
                <a:lnTo>
                  <a:pt x="66" y="111"/>
                </a:lnTo>
                <a:lnTo>
                  <a:pt x="0" y="112"/>
                </a:lnTo>
                <a:lnTo>
                  <a:pt x="1" y="0"/>
                </a:lnTo>
                <a:close/>
              </a:path>
            </a:pathLst>
          </a:custGeom>
          <a:solidFill>
            <a:srgbClr val="808080"/>
          </a:solidFill>
          <a:ln w="9525" cap="flat" cmpd="sng">
            <a:noFill/>
            <a:prstDash val="solid"/>
            <a:miter lim="800000"/>
            <a:headEnd type="none" w="med" len="med"/>
            <a:tailEnd type="none" w="med" len="med"/>
          </a:ln>
        </p:spPr>
        <p:txBody>
          <a:bodyPr wrap="none"/>
          <a:lstStyle/>
          <a:p>
            <a:endParaRPr lang="en-US"/>
          </a:p>
        </p:txBody>
      </p:sp>
      <p:sp>
        <p:nvSpPr>
          <p:cNvPr id="103547" name="Oval 123"/>
          <p:cNvSpPr>
            <a:spLocks noChangeArrowheads="1"/>
          </p:cNvSpPr>
          <p:nvPr/>
        </p:nvSpPr>
        <p:spPr bwMode="auto">
          <a:xfrm>
            <a:off x="1677988" y="3848100"/>
            <a:ext cx="1909762" cy="495300"/>
          </a:xfrm>
          <a:prstGeom prst="ellipse">
            <a:avLst/>
          </a:prstGeom>
          <a:noFill/>
          <a:ln w="3175">
            <a:solidFill>
              <a:srgbClr val="808080"/>
            </a:solidFill>
            <a:miter lim="800000"/>
            <a:headEnd/>
            <a:tailEnd/>
          </a:ln>
        </p:spPr>
        <p:txBody>
          <a:bodyPr wrap="none" anchor="ctr"/>
          <a:lstStyle/>
          <a:p>
            <a:endParaRPr lang="en-US"/>
          </a:p>
        </p:txBody>
      </p:sp>
      <p:sp>
        <p:nvSpPr>
          <p:cNvPr id="103548" name="Oval 124"/>
          <p:cNvSpPr>
            <a:spLocks noChangeArrowheads="1"/>
          </p:cNvSpPr>
          <p:nvPr/>
        </p:nvSpPr>
        <p:spPr bwMode="auto">
          <a:xfrm>
            <a:off x="5959475" y="3813175"/>
            <a:ext cx="1909763" cy="495300"/>
          </a:xfrm>
          <a:prstGeom prst="ellipse">
            <a:avLst/>
          </a:prstGeom>
          <a:noFill/>
          <a:ln w="3175">
            <a:solidFill>
              <a:srgbClr val="808080"/>
            </a:solidFill>
            <a:miter lim="800000"/>
            <a:headEnd/>
            <a:tailEnd/>
          </a:ln>
        </p:spPr>
        <p:txBody>
          <a:bodyPr wrap="none" anchor="ctr"/>
          <a:lstStyle/>
          <a:p>
            <a:endParaRPr lang="en-US"/>
          </a:p>
        </p:txBody>
      </p:sp>
      <p:sp>
        <p:nvSpPr>
          <p:cNvPr id="103549" name="AutoShape 125"/>
          <p:cNvSpPr>
            <a:spLocks noChangeArrowheads="1"/>
          </p:cNvSpPr>
          <p:nvPr/>
        </p:nvSpPr>
        <p:spPr bwMode="auto">
          <a:xfrm>
            <a:off x="6670675" y="3590925"/>
            <a:ext cx="555625" cy="568325"/>
          </a:xfrm>
          <a:prstGeom prst="cube">
            <a:avLst>
              <a:gd name="adj" fmla="val 31060"/>
            </a:avLst>
          </a:prstGeom>
          <a:gradFill rotWithShape="1">
            <a:gsLst>
              <a:gs pos="0">
                <a:srgbClr val="765E00"/>
              </a:gs>
              <a:gs pos="50000">
                <a:srgbClr val="FFCC00"/>
              </a:gs>
              <a:gs pos="100000">
                <a:srgbClr val="765E00"/>
              </a:gs>
            </a:gsLst>
            <a:lin ang="2700000" scaled="1"/>
          </a:gradFill>
          <a:ln w="3175">
            <a:solidFill>
              <a:srgbClr val="FFCC00"/>
            </a:solidFill>
            <a:miter lim="800000"/>
            <a:headEnd type="none" w="sm" len="sm"/>
            <a:tailEnd type="none" w="sm" len="sm"/>
          </a:ln>
        </p:spPr>
        <p:txBody>
          <a:bodyPr wrap="none" anchor="ctr"/>
          <a:lstStyle/>
          <a:p>
            <a:endParaRPr lang="en-US"/>
          </a:p>
        </p:txBody>
      </p:sp>
      <p:sp>
        <p:nvSpPr>
          <p:cNvPr id="103550" name="Line 126"/>
          <p:cNvSpPr>
            <a:spLocks noChangeShapeType="1"/>
          </p:cNvSpPr>
          <p:nvPr/>
        </p:nvSpPr>
        <p:spPr bwMode="auto">
          <a:xfrm>
            <a:off x="4340225" y="3475038"/>
            <a:ext cx="914400" cy="0"/>
          </a:xfrm>
          <a:prstGeom prst="line">
            <a:avLst/>
          </a:prstGeom>
          <a:noFill/>
          <a:ln w="12700">
            <a:solidFill>
              <a:srgbClr val="FF0000"/>
            </a:solidFill>
            <a:miter lim="800000"/>
            <a:headEnd/>
            <a:tailEnd/>
          </a:ln>
        </p:spPr>
        <p:txBody>
          <a:bodyPr wrap="none"/>
          <a:lstStyle/>
          <a:p>
            <a:endParaRPr lang="en-US"/>
          </a:p>
        </p:txBody>
      </p:sp>
      <p:sp>
        <p:nvSpPr>
          <p:cNvPr id="103551" name="Text Box 127"/>
          <p:cNvSpPr txBox="1">
            <a:spLocks noChangeArrowheads="1"/>
          </p:cNvSpPr>
          <p:nvPr/>
        </p:nvSpPr>
        <p:spPr bwMode="auto">
          <a:xfrm>
            <a:off x="6438900" y="4598988"/>
            <a:ext cx="820738" cy="214312"/>
          </a:xfrm>
          <a:prstGeom prst="rect">
            <a:avLst/>
          </a:prstGeom>
          <a:noFill/>
          <a:ln w="9525">
            <a:noFill/>
            <a:miter lim="800000"/>
            <a:headEnd/>
            <a:tailEnd/>
          </a:ln>
        </p:spPr>
        <p:txBody>
          <a:bodyPr wrap="none">
            <a:spAutoFit/>
          </a:bodyPr>
          <a:lstStyle/>
          <a:p>
            <a:r>
              <a:rPr lang="en-US" sz="800">
                <a:latin typeface="Edwardian Script ITC" pitchFamily="66" charset="0"/>
              </a:rPr>
              <a:t>Christopherson Scales</a:t>
            </a:r>
          </a:p>
        </p:txBody>
      </p:sp>
      <p:sp>
        <p:nvSpPr>
          <p:cNvPr id="103552" name="AutoShape 128"/>
          <p:cNvSpPr>
            <a:spLocks noChangeArrowheads="1"/>
          </p:cNvSpPr>
          <p:nvPr/>
        </p:nvSpPr>
        <p:spPr bwMode="auto">
          <a:xfrm>
            <a:off x="2030413" y="3022600"/>
            <a:ext cx="1231900" cy="1260475"/>
          </a:xfrm>
          <a:prstGeom prst="cube">
            <a:avLst>
              <a:gd name="adj" fmla="val 31060"/>
            </a:avLst>
          </a:prstGeom>
          <a:gradFill rotWithShape="1">
            <a:gsLst>
              <a:gs pos="0">
                <a:srgbClr val="475E76"/>
              </a:gs>
              <a:gs pos="50000">
                <a:srgbClr val="99CCFF"/>
              </a:gs>
              <a:gs pos="100000">
                <a:srgbClr val="475E76"/>
              </a:gs>
            </a:gsLst>
            <a:lin ang="2700000" scaled="1"/>
          </a:gradFill>
          <a:ln w="3175">
            <a:solidFill>
              <a:srgbClr val="669CEC"/>
            </a:solidFill>
            <a:miter lim="800000"/>
            <a:headEnd type="none" w="sm" len="sm"/>
            <a:tailEnd type="none" w="sm" len="sm"/>
          </a:ln>
        </p:spPr>
        <p:txBody>
          <a:bodyPr wrap="none" anchor="ctr"/>
          <a:lstStyle/>
          <a:p>
            <a:endParaRPr lang="en-US"/>
          </a:p>
        </p:txBody>
      </p:sp>
    </p:spTree>
  </p:cSld>
  <p:clrMapOvr>
    <a:overrideClrMapping bg1="lt1" tx1="dk1" bg2="lt2" tx2="dk2" accent1="accent1" accent2="accent2" accent3="accent3" accent4="accent4" accent5="accent5" accent6="accent6" hlink="hlink" folHlink="folHlink"/>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3437"/>
                                        </p:tgtEl>
                                        <p:attrNameLst>
                                          <p:attrName>style.visibility</p:attrName>
                                        </p:attrNameLst>
                                      </p:cBhvr>
                                      <p:to>
                                        <p:strVal val="visible"/>
                                      </p:to>
                                    </p:set>
                                    <p:anim to="" calcmode="lin" valueType="num">
                                      <p:cBhvr>
                                        <p:cTn id="7" dur="1" fill="hold"/>
                                        <p:tgtEl>
                                          <p:spTgt spid="103437"/>
                                        </p:tgtEl>
                                        <p:attrNameLst>
                                          <p:attrName/>
                                        </p:attrNameLst>
                                      </p:cBhvr>
                                    </p:anim>
                                  </p:childTnLst>
                                </p:cTn>
                              </p:par>
                              <p:par>
                                <p:cTn id="8" presetID="24" presetClass="entr" presetSubtype="0" fill="hold" grpId="0" nodeType="withEffect">
                                  <p:stCondLst>
                                    <p:cond delay="0"/>
                                  </p:stCondLst>
                                  <p:childTnLst>
                                    <p:set>
                                      <p:cBhvr>
                                        <p:cTn id="9" dur="1" fill="hold">
                                          <p:stCondLst>
                                            <p:cond delay="0"/>
                                          </p:stCondLst>
                                        </p:cTn>
                                        <p:tgtEl>
                                          <p:spTgt spid="103438"/>
                                        </p:tgtEl>
                                        <p:attrNameLst>
                                          <p:attrName>style.visibility</p:attrName>
                                        </p:attrNameLst>
                                      </p:cBhvr>
                                      <p:to>
                                        <p:strVal val="visible"/>
                                      </p:to>
                                    </p:set>
                                    <p:anim to="" calcmode="lin" valueType="num">
                                      <p:cBhvr>
                                        <p:cTn id="10" dur="1" fill="hold"/>
                                        <p:tgtEl>
                                          <p:spTgt spid="103438"/>
                                        </p:tgtEl>
                                        <p:attrNameLst>
                                          <p:attrName/>
                                        </p:attrNameLst>
                                      </p:cBhvr>
                                    </p:anim>
                                  </p:childTnLst>
                                </p:cTn>
                              </p:par>
                              <p:par>
                                <p:cTn id="11" presetID="24" presetClass="entr" presetSubtype="0" fill="hold" grpId="0" nodeType="withEffect">
                                  <p:stCondLst>
                                    <p:cond delay="0"/>
                                  </p:stCondLst>
                                  <p:childTnLst>
                                    <p:set>
                                      <p:cBhvr>
                                        <p:cTn id="12" dur="1" fill="hold">
                                          <p:stCondLst>
                                            <p:cond delay="0"/>
                                          </p:stCondLst>
                                        </p:cTn>
                                        <p:tgtEl>
                                          <p:spTgt spid="103439"/>
                                        </p:tgtEl>
                                        <p:attrNameLst>
                                          <p:attrName>style.visibility</p:attrName>
                                        </p:attrNameLst>
                                      </p:cBhvr>
                                      <p:to>
                                        <p:strVal val="visible"/>
                                      </p:to>
                                    </p:set>
                                    <p:anim to="" calcmode="lin" valueType="num">
                                      <p:cBhvr>
                                        <p:cTn id="13" dur="1" fill="hold"/>
                                        <p:tgtEl>
                                          <p:spTgt spid="103439"/>
                                        </p:tgtEl>
                                        <p:attrNameLst>
                                          <p:attrName/>
                                        </p:attrNameLst>
                                      </p:cBhvr>
                                    </p:anim>
                                  </p:childTnLst>
                                </p:cTn>
                              </p:par>
                              <p:par>
                                <p:cTn id="14" presetID="24" presetClass="entr" presetSubtype="0" fill="hold" grpId="0" nodeType="withEffect">
                                  <p:stCondLst>
                                    <p:cond delay="0"/>
                                  </p:stCondLst>
                                  <p:childTnLst>
                                    <p:set>
                                      <p:cBhvr>
                                        <p:cTn id="15" dur="1" fill="hold">
                                          <p:stCondLst>
                                            <p:cond delay="0"/>
                                          </p:stCondLst>
                                        </p:cTn>
                                        <p:tgtEl>
                                          <p:spTgt spid="103440"/>
                                        </p:tgtEl>
                                        <p:attrNameLst>
                                          <p:attrName>style.visibility</p:attrName>
                                        </p:attrNameLst>
                                      </p:cBhvr>
                                      <p:to>
                                        <p:strVal val="visible"/>
                                      </p:to>
                                    </p:set>
                                    <p:anim to="" calcmode="lin" valueType="num">
                                      <p:cBhvr>
                                        <p:cTn id="16" dur="1" fill="hold"/>
                                        <p:tgtEl>
                                          <p:spTgt spid="103440"/>
                                        </p:tgtEl>
                                        <p:attrNameLst>
                                          <p:attrName/>
                                        </p:attrNameLst>
                                      </p:cBhvr>
                                    </p:anim>
                                  </p:childTnLst>
                                </p:cTn>
                              </p:par>
                              <p:par>
                                <p:cTn id="17" presetID="24" presetClass="entr" presetSubtype="0" fill="hold" grpId="0" nodeType="withEffect">
                                  <p:stCondLst>
                                    <p:cond delay="0"/>
                                  </p:stCondLst>
                                  <p:childTnLst>
                                    <p:set>
                                      <p:cBhvr>
                                        <p:cTn id="18" dur="1" fill="hold">
                                          <p:stCondLst>
                                            <p:cond delay="0"/>
                                          </p:stCondLst>
                                        </p:cTn>
                                        <p:tgtEl>
                                          <p:spTgt spid="103441"/>
                                        </p:tgtEl>
                                        <p:attrNameLst>
                                          <p:attrName>style.visibility</p:attrName>
                                        </p:attrNameLst>
                                      </p:cBhvr>
                                      <p:to>
                                        <p:strVal val="visible"/>
                                      </p:to>
                                    </p:set>
                                    <p:anim to="" calcmode="lin" valueType="num">
                                      <p:cBhvr>
                                        <p:cTn id="19" dur="1" fill="hold"/>
                                        <p:tgtEl>
                                          <p:spTgt spid="103441"/>
                                        </p:tgtEl>
                                        <p:attrNameLst>
                                          <p:attrName/>
                                        </p:attrNameLst>
                                      </p:cBhvr>
                                    </p:anim>
                                  </p:childTnLst>
                                </p:cTn>
                              </p:par>
                              <p:par>
                                <p:cTn id="20" presetID="24" presetClass="entr" presetSubtype="0" fill="hold" grpId="0" nodeType="withEffect">
                                  <p:stCondLst>
                                    <p:cond delay="0"/>
                                  </p:stCondLst>
                                  <p:childTnLst>
                                    <p:set>
                                      <p:cBhvr>
                                        <p:cTn id="21" dur="1" fill="hold">
                                          <p:stCondLst>
                                            <p:cond delay="0"/>
                                          </p:stCondLst>
                                        </p:cTn>
                                        <p:tgtEl>
                                          <p:spTgt spid="103442"/>
                                        </p:tgtEl>
                                        <p:attrNameLst>
                                          <p:attrName>style.visibility</p:attrName>
                                        </p:attrNameLst>
                                      </p:cBhvr>
                                      <p:to>
                                        <p:strVal val="visible"/>
                                      </p:to>
                                    </p:set>
                                    <p:anim to="" calcmode="lin" valueType="num">
                                      <p:cBhvr>
                                        <p:cTn id="22" dur="1" fill="hold"/>
                                        <p:tgtEl>
                                          <p:spTgt spid="103442"/>
                                        </p:tgtEl>
                                        <p:attrNameLst>
                                          <p:attrName/>
                                        </p:attrNameLst>
                                      </p:cBhvr>
                                    </p:anim>
                                  </p:childTnLst>
                                </p:cTn>
                              </p:par>
                              <p:par>
                                <p:cTn id="23" presetID="24" presetClass="entr" presetSubtype="0" fill="hold" grpId="0" nodeType="withEffect">
                                  <p:stCondLst>
                                    <p:cond delay="0"/>
                                  </p:stCondLst>
                                  <p:childTnLst>
                                    <p:set>
                                      <p:cBhvr>
                                        <p:cTn id="24" dur="1" fill="hold">
                                          <p:stCondLst>
                                            <p:cond delay="0"/>
                                          </p:stCondLst>
                                        </p:cTn>
                                        <p:tgtEl>
                                          <p:spTgt spid="103443"/>
                                        </p:tgtEl>
                                        <p:attrNameLst>
                                          <p:attrName>style.visibility</p:attrName>
                                        </p:attrNameLst>
                                      </p:cBhvr>
                                      <p:to>
                                        <p:strVal val="visible"/>
                                      </p:to>
                                    </p:set>
                                    <p:anim to="" calcmode="lin" valueType="num">
                                      <p:cBhvr>
                                        <p:cTn id="25" dur="1" fill="hold"/>
                                        <p:tgtEl>
                                          <p:spTgt spid="103443"/>
                                        </p:tgtEl>
                                        <p:attrNameLst>
                                          <p:attrName/>
                                        </p:attrNameLst>
                                      </p:cBhvr>
                                    </p:anim>
                                  </p:childTnLst>
                                </p:cTn>
                              </p:par>
                              <p:par>
                                <p:cTn id="26" presetID="24" presetClass="entr" presetSubtype="0" fill="hold" grpId="0" nodeType="withEffect">
                                  <p:stCondLst>
                                    <p:cond delay="0"/>
                                  </p:stCondLst>
                                  <p:childTnLst>
                                    <p:set>
                                      <p:cBhvr>
                                        <p:cTn id="27" dur="1" fill="hold">
                                          <p:stCondLst>
                                            <p:cond delay="0"/>
                                          </p:stCondLst>
                                        </p:cTn>
                                        <p:tgtEl>
                                          <p:spTgt spid="103444"/>
                                        </p:tgtEl>
                                        <p:attrNameLst>
                                          <p:attrName>style.visibility</p:attrName>
                                        </p:attrNameLst>
                                      </p:cBhvr>
                                      <p:to>
                                        <p:strVal val="visible"/>
                                      </p:to>
                                    </p:set>
                                    <p:anim to="" calcmode="lin" valueType="num">
                                      <p:cBhvr>
                                        <p:cTn id="28" dur="1" fill="hold"/>
                                        <p:tgtEl>
                                          <p:spTgt spid="103444"/>
                                        </p:tgtEl>
                                        <p:attrNameLst>
                                          <p:attrName/>
                                        </p:attrNameLst>
                                      </p:cBhvr>
                                    </p:anim>
                                  </p:childTnLst>
                                </p:cTn>
                              </p:par>
                              <p:par>
                                <p:cTn id="29" presetID="24" presetClass="entr" presetSubtype="0" fill="hold" grpId="0" nodeType="withEffect">
                                  <p:stCondLst>
                                    <p:cond delay="0"/>
                                  </p:stCondLst>
                                  <p:childTnLst>
                                    <p:set>
                                      <p:cBhvr>
                                        <p:cTn id="30" dur="1" fill="hold">
                                          <p:stCondLst>
                                            <p:cond delay="0"/>
                                          </p:stCondLst>
                                        </p:cTn>
                                        <p:tgtEl>
                                          <p:spTgt spid="103445"/>
                                        </p:tgtEl>
                                        <p:attrNameLst>
                                          <p:attrName>style.visibility</p:attrName>
                                        </p:attrNameLst>
                                      </p:cBhvr>
                                      <p:to>
                                        <p:strVal val="visible"/>
                                      </p:to>
                                    </p:set>
                                    <p:anim to="" calcmode="lin" valueType="num">
                                      <p:cBhvr>
                                        <p:cTn id="31" dur="1" fill="hold"/>
                                        <p:tgtEl>
                                          <p:spTgt spid="103445"/>
                                        </p:tgtEl>
                                        <p:attrNameLst>
                                          <p:attrName/>
                                        </p:attrNameLst>
                                      </p:cBhvr>
                                    </p:anim>
                                  </p:childTnLst>
                                </p:cTn>
                              </p:par>
                              <p:par>
                                <p:cTn id="32" presetID="24" presetClass="entr" presetSubtype="0" fill="hold" grpId="0" nodeType="withEffect">
                                  <p:stCondLst>
                                    <p:cond delay="0"/>
                                  </p:stCondLst>
                                  <p:childTnLst>
                                    <p:set>
                                      <p:cBhvr>
                                        <p:cTn id="33" dur="1" fill="hold">
                                          <p:stCondLst>
                                            <p:cond delay="0"/>
                                          </p:stCondLst>
                                        </p:cTn>
                                        <p:tgtEl>
                                          <p:spTgt spid="103446"/>
                                        </p:tgtEl>
                                        <p:attrNameLst>
                                          <p:attrName>style.visibility</p:attrName>
                                        </p:attrNameLst>
                                      </p:cBhvr>
                                      <p:to>
                                        <p:strVal val="visible"/>
                                      </p:to>
                                    </p:set>
                                    <p:anim to="" calcmode="lin" valueType="num">
                                      <p:cBhvr>
                                        <p:cTn id="34" dur="1" fill="hold"/>
                                        <p:tgtEl>
                                          <p:spTgt spid="103446"/>
                                        </p:tgtEl>
                                        <p:attrNameLst>
                                          <p:attrName/>
                                        </p:attrNameLst>
                                      </p:cBhvr>
                                    </p:anim>
                                  </p:childTnLst>
                                </p:cTn>
                              </p:par>
                              <p:par>
                                <p:cTn id="35" presetID="24" presetClass="entr" presetSubtype="0" fill="hold" grpId="0" nodeType="withEffect">
                                  <p:stCondLst>
                                    <p:cond delay="0"/>
                                  </p:stCondLst>
                                  <p:childTnLst>
                                    <p:set>
                                      <p:cBhvr>
                                        <p:cTn id="36" dur="1" fill="hold">
                                          <p:stCondLst>
                                            <p:cond delay="0"/>
                                          </p:stCondLst>
                                        </p:cTn>
                                        <p:tgtEl>
                                          <p:spTgt spid="103447"/>
                                        </p:tgtEl>
                                        <p:attrNameLst>
                                          <p:attrName>style.visibility</p:attrName>
                                        </p:attrNameLst>
                                      </p:cBhvr>
                                      <p:to>
                                        <p:strVal val="visible"/>
                                      </p:to>
                                    </p:set>
                                    <p:anim to="" calcmode="lin" valueType="num">
                                      <p:cBhvr>
                                        <p:cTn id="37" dur="1" fill="hold"/>
                                        <p:tgtEl>
                                          <p:spTgt spid="103447"/>
                                        </p:tgtEl>
                                        <p:attrNameLst>
                                          <p:attrName/>
                                        </p:attrNameLst>
                                      </p:cBhvr>
                                    </p:anim>
                                  </p:childTnLst>
                                </p:cTn>
                              </p:par>
                              <p:par>
                                <p:cTn id="38" presetID="24" presetClass="entr" presetSubtype="0" fill="hold" grpId="0" nodeType="withEffect">
                                  <p:stCondLst>
                                    <p:cond delay="0"/>
                                  </p:stCondLst>
                                  <p:childTnLst>
                                    <p:set>
                                      <p:cBhvr>
                                        <p:cTn id="39" dur="1" fill="hold">
                                          <p:stCondLst>
                                            <p:cond delay="0"/>
                                          </p:stCondLst>
                                        </p:cTn>
                                        <p:tgtEl>
                                          <p:spTgt spid="103448"/>
                                        </p:tgtEl>
                                        <p:attrNameLst>
                                          <p:attrName>style.visibility</p:attrName>
                                        </p:attrNameLst>
                                      </p:cBhvr>
                                      <p:to>
                                        <p:strVal val="visible"/>
                                      </p:to>
                                    </p:set>
                                    <p:anim to="" calcmode="lin" valueType="num">
                                      <p:cBhvr>
                                        <p:cTn id="40" dur="1" fill="hold"/>
                                        <p:tgtEl>
                                          <p:spTgt spid="103448"/>
                                        </p:tgtEl>
                                        <p:attrNameLst>
                                          <p:attrName/>
                                        </p:attrNameLst>
                                      </p:cBhvr>
                                    </p:anim>
                                  </p:childTnLst>
                                </p:cTn>
                              </p:par>
                              <p:par>
                                <p:cTn id="41" presetID="24" presetClass="entr" presetSubtype="0" fill="hold" grpId="0" nodeType="withEffect">
                                  <p:stCondLst>
                                    <p:cond delay="0"/>
                                  </p:stCondLst>
                                  <p:childTnLst>
                                    <p:set>
                                      <p:cBhvr>
                                        <p:cTn id="42" dur="1" fill="hold">
                                          <p:stCondLst>
                                            <p:cond delay="0"/>
                                          </p:stCondLst>
                                        </p:cTn>
                                        <p:tgtEl>
                                          <p:spTgt spid="103449"/>
                                        </p:tgtEl>
                                        <p:attrNameLst>
                                          <p:attrName>style.visibility</p:attrName>
                                        </p:attrNameLst>
                                      </p:cBhvr>
                                      <p:to>
                                        <p:strVal val="visible"/>
                                      </p:to>
                                    </p:set>
                                    <p:anim to="" calcmode="lin" valueType="num">
                                      <p:cBhvr>
                                        <p:cTn id="43" dur="1" fill="hold"/>
                                        <p:tgtEl>
                                          <p:spTgt spid="103449"/>
                                        </p:tgtEl>
                                        <p:attrNameLst>
                                          <p:attrName/>
                                        </p:attrNameLst>
                                      </p:cBhvr>
                                    </p:anim>
                                  </p:childTnLst>
                                </p:cTn>
                              </p:par>
                              <p:par>
                                <p:cTn id="44" presetID="24" presetClass="entr" presetSubtype="0" fill="hold" grpId="0" nodeType="withEffect">
                                  <p:stCondLst>
                                    <p:cond delay="0"/>
                                  </p:stCondLst>
                                  <p:childTnLst>
                                    <p:set>
                                      <p:cBhvr>
                                        <p:cTn id="45" dur="1" fill="hold">
                                          <p:stCondLst>
                                            <p:cond delay="0"/>
                                          </p:stCondLst>
                                        </p:cTn>
                                        <p:tgtEl>
                                          <p:spTgt spid="103450"/>
                                        </p:tgtEl>
                                        <p:attrNameLst>
                                          <p:attrName>style.visibility</p:attrName>
                                        </p:attrNameLst>
                                      </p:cBhvr>
                                      <p:to>
                                        <p:strVal val="visible"/>
                                      </p:to>
                                    </p:set>
                                    <p:anim to="" calcmode="lin" valueType="num">
                                      <p:cBhvr>
                                        <p:cTn id="46" dur="1" fill="hold"/>
                                        <p:tgtEl>
                                          <p:spTgt spid="103450"/>
                                        </p:tgtEl>
                                        <p:attrNameLst>
                                          <p:attrName/>
                                        </p:attrNameLst>
                                      </p:cBhvr>
                                    </p:anim>
                                  </p:childTnLst>
                                </p:cTn>
                              </p:par>
                              <p:par>
                                <p:cTn id="47" presetID="24" presetClass="entr" presetSubtype="0" fill="hold" grpId="0" nodeType="withEffect">
                                  <p:stCondLst>
                                    <p:cond delay="0"/>
                                  </p:stCondLst>
                                  <p:childTnLst>
                                    <p:set>
                                      <p:cBhvr>
                                        <p:cTn id="48" dur="1" fill="hold">
                                          <p:stCondLst>
                                            <p:cond delay="0"/>
                                          </p:stCondLst>
                                        </p:cTn>
                                        <p:tgtEl>
                                          <p:spTgt spid="103451"/>
                                        </p:tgtEl>
                                        <p:attrNameLst>
                                          <p:attrName>style.visibility</p:attrName>
                                        </p:attrNameLst>
                                      </p:cBhvr>
                                      <p:to>
                                        <p:strVal val="visible"/>
                                      </p:to>
                                    </p:set>
                                    <p:anim to="" calcmode="lin" valueType="num">
                                      <p:cBhvr>
                                        <p:cTn id="49" dur="1" fill="hold"/>
                                        <p:tgtEl>
                                          <p:spTgt spid="103451"/>
                                        </p:tgtEl>
                                        <p:attrNameLst>
                                          <p:attrName/>
                                        </p:attrNameLst>
                                      </p:cBhvr>
                                    </p:anim>
                                  </p:childTnLst>
                                </p:cTn>
                              </p:par>
                              <p:par>
                                <p:cTn id="50" presetID="24" presetClass="entr" presetSubtype="0" fill="hold" grpId="0" nodeType="withEffect">
                                  <p:stCondLst>
                                    <p:cond delay="0"/>
                                  </p:stCondLst>
                                  <p:childTnLst>
                                    <p:set>
                                      <p:cBhvr>
                                        <p:cTn id="51" dur="1" fill="hold">
                                          <p:stCondLst>
                                            <p:cond delay="0"/>
                                          </p:stCondLst>
                                        </p:cTn>
                                        <p:tgtEl>
                                          <p:spTgt spid="103452"/>
                                        </p:tgtEl>
                                        <p:attrNameLst>
                                          <p:attrName>style.visibility</p:attrName>
                                        </p:attrNameLst>
                                      </p:cBhvr>
                                      <p:to>
                                        <p:strVal val="visible"/>
                                      </p:to>
                                    </p:set>
                                    <p:anim to="" calcmode="lin" valueType="num">
                                      <p:cBhvr>
                                        <p:cTn id="52" dur="1" fill="hold"/>
                                        <p:tgtEl>
                                          <p:spTgt spid="103452"/>
                                        </p:tgtEl>
                                        <p:attrNameLst>
                                          <p:attrName/>
                                        </p:attrNameLst>
                                      </p:cBhvr>
                                    </p:anim>
                                  </p:childTnLst>
                                </p:cTn>
                              </p:par>
                              <p:par>
                                <p:cTn id="53" presetID="24" presetClass="entr" presetSubtype="0" fill="hold" grpId="0" nodeType="withEffect">
                                  <p:stCondLst>
                                    <p:cond delay="0"/>
                                  </p:stCondLst>
                                  <p:childTnLst>
                                    <p:set>
                                      <p:cBhvr>
                                        <p:cTn id="54" dur="1" fill="hold">
                                          <p:stCondLst>
                                            <p:cond delay="0"/>
                                          </p:stCondLst>
                                        </p:cTn>
                                        <p:tgtEl>
                                          <p:spTgt spid="103453"/>
                                        </p:tgtEl>
                                        <p:attrNameLst>
                                          <p:attrName>style.visibility</p:attrName>
                                        </p:attrNameLst>
                                      </p:cBhvr>
                                      <p:to>
                                        <p:strVal val="visible"/>
                                      </p:to>
                                    </p:set>
                                    <p:anim to="" calcmode="lin" valueType="num">
                                      <p:cBhvr>
                                        <p:cTn id="55" dur="1" fill="hold"/>
                                        <p:tgtEl>
                                          <p:spTgt spid="103453"/>
                                        </p:tgtEl>
                                        <p:attrNameLst>
                                          <p:attrName/>
                                        </p:attrNameLst>
                                      </p:cBhvr>
                                    </p:anim>
                                  </p:childTnLst>
                                </p:cTn>
                              </p:par>
                              <p:par>
                                <p:cTn id="56" presetID="24" presetClass="entr" presetSubtype="0" fill="hold" grpId="0" nodeType="withEffect">
                                  <p:stCondLst>
                                    <p:cond delay="0"/>
                                  </p:stCondLst>
                                  <p:childTnLst>
                                    <p:set>
                                      <p:cBhvr>
                                        <p:cTn id="57" dur="1" fill="hold">
                                          <p:stCondLst>
                                            <p:cond delay="0"/>
                                          </p:stCondLst>
                                        </p:cTn>
                                        <p:tgtEl>
                                          <p:spTgt spid="103454"/>
                                        </p:tgtEl>
                                        <p:attrNameLst>
                                          <p:attrName>style.visibility</p:attrName>
                                        </p:attrNameLst>
                                      </p:cBhvr>
                                      <p:to>
                                        <p:strVal val="visible"/>
                                      </p:to>
                                    </p:set>
                                    <p:anim to="" calcmode="lin" valueType="num">
                                      <p:cBhvr>
                                        <p:cTn id="58" dur="1" fill="hold"/>
                                        <p:tgtEl>
                                          <p:spTgt spid="103454"/>
                                        </p:tgtEl>
                                        <p:attrNameLst>
                                          <p:attrName/>
                                        </p:attrNameLst>
                                      </p:cBhvr>
                                    </p:anim>
                                  </p:childTnLst>
                                </p:cTn>
                              </p:par>
                              <p:par>
                                <p:cTn id="59" presetID="24" presetClass="entr" presetSubtype="0" fill="hold" grpId="0" nodeType="withEffect">
                                  <p:stCondLst>
                                    <p:cond delay="0"/>
                                  </p:stCondLst>
                                  <p:childTnLst>
                                    <p:set>
                                      <p:cBhvr>
                                        <p:cTn id="60" dur="1" fill="hold">
                                          <p:stCondLst>
                                            <p:cond delay="0"/>
                                          </p:stCondLst>
                                        </p:cTn>
                                        <p:tgtEl>
                                          <p:spTgt spid="103455"/>
                                        </p:tgtEl>
                                        <p:attrNameLst>
                                          <p:attrName>style.visibility</p:attrName>
                                        </p:attrNameLst>
                                      </p:cBhvr>
                                      <p:to>
                                        <p:strVal val="visible"/>
                                      </p:to>
                                    </p:set>
                                    <p:anim to="" calcmode="lin" valueType="num">
                                      <p:cBhvr>
                                        <p:cTn id="61" dur="1" fill="hold"/>
                                        <p:tgtEl>
                                          <p:spTgt spid="103455"/>
                                        </p:tgtEl>
                                        <p:attrNameLst>
                                          <p:attrName/>
                                        </p:attrNameLst>
                                      </p:cBhvr>
                                    </p:anim>
                                  </p:childTnLst>
                                </p:cTn>
                              </p:par>
                              <p:par>
                                <p:cTn id="62" presetID="24" presetClass="entr" presetSubtype="0" fill="hold" grpId="0" nodeType="withEffect">
                                  <p:stCondLst>
                                    <p:cond delay="0"/>
                                  </p:stCondLst>
                                  <p:childTnLst>
                                    <p:set>
                                      <p:cBhvr>
                                        <p:cTn id="63" dur="1" fill="hold">
                                          <p:stCondLst>
                                            <p:cond delay="0"/>
                                          </p:stCondLst>
                                        </p:cTn>
                                        <p:tgtEl>
                                          <p:spTgt spid="103456"/>
                                        </p:tgtEl>
                                        <p:attrNameLst>
                                          <p:attrName>style.visibility</p:attrName>
                                        </p:attrNameLst>
                                      </p:cBhvr>
                                      <p:to>
                                        <p:strVal val="visible"/>
                                      </p:to>
                                    </p:set>
                                    <p:anim to="" calcmode="lin" valueType="num">
                                      <p:cBhvr>
                                        <p:cTn id="64" dur="1" fill="hold"/>
                                        <p:tgtEl>
                                          <p:spTgt spid="103456"/>
                                        </p:tgtEl>
                                        <p:attrNameLst>
                                          <p:attrName/>
                                        </p:attrNameLst>
                                      </p:cBhvr>
                                    </p:anim>
                                  </p:childTnLst>
                                </p:cTn>
                              </p:par>
                              <p:par>
                                <p:cTn id="65" presetID="24" presetClass="entr" presetSubtype="0" fill="hold" grpId="0" nodeType="withEffect">
                                  <p:stCondLst>
                                    <p:cond delay="0"/>
                                  </p:stCondLst>
                                  <p:childTnLst>
                                    <p:set>
                                      <p:cBhvr>
                                        <p:cTn id="66" dur="1" fill="hold">
                                          <p:stCondLst>
                                            <p:cond delay="0"/>
                                          </p:stCondLst>
                                        </p:cTn>
                                        <p:tgtEl>
                                          <p:spTgt spid="103457"/>
                                        </p:tgtEl>
                                        <p:attrNameLst>
                                          <p:attrName>style.visibility</p:attrName>
                                        </p:attrNameLst>
                                      </p:cBhvr>
                                      <p:to>
                                        <p:strVal val="visible"/>
                                      </p:to>
                                    </p:set>
                                    <p:anim to="" calcmode="lin" valueType="num">
                                      <p:cBhvr>
                                        <p:cTn id="67" dur="1" fill="hold"/>
                                        <p:tgtEl>
                                          <p:spTgt spid="103457"/>
                                        </p:tgtEl>
                                        <p:attrNameLst>
                                          <p:attrName/>
                                        </p:attrNameLst>
                                      </p:cBhvr>
                                    </p:anim>
                                  </p:childTnLst>
                                </p:cTn>
                              </p:par>
                              <p:par>
                                <p:cTn id="68" presetID="24" presetClass="entr" presetSubtype="0" fill="hold" grpId="0" nodeType="withEffect">
                                  <p:stCondLst>
                                    <p:cond delay="0"/>
                                  </p:stCondLst>
                                  <p:childTnLst>
                                    <p:set>
                                      <p:cBhvr>
                                        <p:cTn id="69" dur="1" fill="hold">
                                          <p:stCondLst>
                                            <p:cond delay="0"/>
                                          </p:stCondLst>
                                        </p:cTn>
                                        <p:tgtEl>
                                          <p:spTgt spid="103458"/>
                                        </p:tgtEl>
                                        <p:attrNameLst>
                                          <p:attrName>style.visibility</p:attrName>
                                        </p:attrNameLst>
                                      </p:cBhvr>
                                      <p:to>
                                        <p:strVal val="visible"/>
                                      </p:to>
                                    </p:set>
                                    <p:anim to="" calcmode="lin" valueType="num">
                                      <p:cBhvr>
                                        <p:cTn id="70" dur="1" fill="hold"/>
                                        <p:tgtEl>
                                          <p:spTgt spid="103458"/>
                                        </p:tgtEl>
                                        <p:attrNameLst>
                                          <p:attrName/>
                                        </p:attrNameLst>
                                      </p:cBhvr>
                                    </p:anim>
                                  </p:childTnLst>
                                </p:cTn>
                              </p:par>
                              <p:par>
                                <p:cTn id="71" presetID="24" presetClass="entr" presetSubtype="0" fill="hold" grpId="0" nodeType="withEffect">
                                  <p:stCondLst>
                                    <p:cond delay="0"/>
                                  </p:stCondLst>
                                  <p:childTnLst>
                                    <p:set>
                                      <p:cBhvr>
                                        <p:cTn id="72" dur="1" fill="hold">
                                          <p:stCondLst>
                                            <p:cond delay="0"/>
                                          </p:stCondLst>
                                        </p:cTn>
                                        <p:tgtEl>
                                          <p:spTgt spid="103459"/>
                                        </p:tgtEl>
                                        <p:attrNameLst>
                                          <p:attrName>style.visibility</p:attrName>
                                        </p:attrNameLst>
                                      </p:cBhvr>
                                      <p:to>
                                        <p:strVal val="visible"/>
                                      </p:to>
                                    </p:set>
                                    <p:anim to="" calcmode="lin" valueType="num">
                                      <p:cBhvr>
                                        <p:cTn id="73" dur="1" fill="hold"/>
                                        <p:tgtEl>
                                          <p:spTgt spid="103459"/>
                                        </p:tgtEl>
                                        <p:attrNameLst>
                                          <p:attrName/>
                                        </p:attrNameLst>
                                      </p:cBhvr>
                                    </p:anim>
                                  </p:childTnLst>
                                </p:cTn>
                              </p:par>
                              <p:par>
                                <p:cTn id="74" presetID="24" presetClass="entr" presetSubtype="0" fill="hold" grpId="0" nodeType="withEffect">
                                  <p:stCondLst>
                                    <p:cond delay="0"/>
                                  </p:stCondLst>
                                  <p:childTnLst>
                                    <p:set>
                                      <p:cBhvr>
                                        <p:cTn id="75" dur="1" fill="hold">
                                          <p:stCondLst>
                                            <p:cond delay="0"/>
                                          </p:stCondLst>
                                        </p:cTn>
                                        <p:tgtEl>
                                          <p:spTgt spid="103460"/>
                                        </p:tgtEl>
                                        <p:attrNameLst>
                                          <p:attrName>style.visibility</p:attrName>
                                        </p:attrNameLst>
                                      </p:cBhvr>
                                      <p:to>
                                        <p:strVal val="visible"/>
                                      </p:to>
                                    </p:set>
                                    <p:anim to="" calcmode="lin" valueType="num">
                                      <p:cBhvr>
                                        <p:cTn id="76" dur="1" fill="hold"/>
                                        <p:tgtEl>
                                          <p:spTgt spid="103460"/>
                                        </p:tgtEl>
                                        <p:attrNameLst>
                                          <p:attrName/>
                                        </p:attrNameLst>
                                      </p:cBhvr>
                                    </p:anim>
                                  </p:childTnLst>
                                </p:cTn>
                              </p:par>
                              <p:par>
                                <p:cTn id="77" presetID="24" presetClass="entr" presetSubtype="0" fill="hold" grpId="0" nodeType="withEffect">
                                  <p:stCondLst>
                                    <p:cond delay="0"/>
                                  </p:stCondLst>
                                  <p:childTnLst>
                                    <p:set>
                                      <p:cBhvr>
                                        <p:cTn id="78" dur="1" fill="hold">
                                          <p:stCondLst>
                                            <p:cond delay="0"/>
                                          </p:stCondLst>
                                        </p:cTn>
                                        <p:tgtEl>
                                          <p:spTgt spid="103461"/>
                                        </p:tgtEl>
                                        <p:attrNameLst>
                                          <p:attrName>style.visibility</p:attrName>
                                        </p:attrNameLst>
                                      </p:cBhvr>
                                      <p:to>
                                        <p:strVal val="visible"/>
                                      </p:to>
                                    </p:set>
                                    <p:anim to="" calcmode="lin" valueType="num">
                                      <p:cBhvr>
                                        <p:cTn id="79" dur="1" fill="hold"/>
                                        <p:tgtEl>
                                          <p:spTgt spid="103461"/>
                                        </p:tgtEl>
                                        <p:attrNameLst>
                                          <p:attrName/>
                                        </p:attrNameLst>
                                      </p:cBhvr>
                                    </p:anim>
                                  </p:childTnLst>
                                </p:cTn>
                              </p:par>
                              <p:par>
                                <p:cTn id="80" presetID="24" presetClass="entr" presetSubtype="0" fill="hold" grpId="0" nodeType="withEffect">
                                  <p:stCondLst>
                                    <p:cond delay="0"/>
                                  </p:stCondLst>
                                  <p:childTnLst>
                                    <p:set>
                                      <p:cBhvr>
                                        <p:cTn id="81" dur="1" fill="hold">
                                          <p:stCondLst>
                                            <p:cond delay="0"/>
                                          </p:stCondLst>
                                        </p:cTn>
                                        <p:tgtEl>
                                          <p:spTgt spid="103462"/>
                                        </p:tgtEl>
                                        <p:attrNameLst>
                                          <p:attrName>style.visibility</p:attrName>
                                        </p:attrNameLst>
                                      </p:cBhvr>
                                      <p:to>
                                        <p:strVal val="visible"/>
                                      </p:to>
                                    </p:set>
                                    <p:anim to="" calcmode="lin" valueType="num">
                                      <p:cBhvr>
                                        <p:cTn id="82" dur="1" fill="hold"/>
                                        <p:tgtEl>
                                          <p:spTgt spid="103462"/>
                                        </p:tgtEl>
                                        <p:attrNameLst>
                                          <p:attrName/>
                                        </p:attrNameLst>
                                      </p:cBhvr>
                                    </p:anim>
                                  </p:childTnLst>
                                </p:cTn>
                              </p:par>
                              <p:par>
                                <p:cTn id="83" presetID="24" presetClass="entr" presetSubtype="0" fill="hold" grpId="0" nodeType="withEffect">
                                  <p:stCondLst>
                                    <p:cond delay="0"/>
                                  </p:stCondLst>
                                  <p:childTnLst>
                                    <p:set>
                                      <p:cBhvr>
                                        <p:cTn id="84" dur="1" fill="hold">
                                          <p:stCondLst>
                                            <p:cond delay="0"/>
                                          </p:stCondLst>
                                        </p:cTn>
                                        <p:tgtEl>
                                          <p:spTgt spid="103463"/>
                                        </p:tgtEl>
                                        <p:attrNameLst>
                                          <p:attrName>style.visibility</p:attrName>
                                        </p:attrNameLst>
                                      </p:cBhvr>
                                      <p:to>
                                        <p:strVal val="visible"/>
                                      </p:to>
                                    </p:set>
                                    <p:anim to="" calcmode="lin" valueType="num">
                                      <p:cBhvr>
                                        <p:cTn id="85" dur="1" fill="hold"/>
                                        <p:tgtEl>
                                          <p:spTgt spid="103463"/>
                                        </p:tgtEl>
                                        <p:attrNameLst>
                                          <p:attrName/>
                                        </p:attrNameLst>
                                      </p:cBhvr>
                                    </p:anim>
                                  </p:childTnLst>
                                </p:cTn>
                              </p:par>
                              <p:par>
                                <p:cTn id="86" presetID="24" presetClass="entr" presetSubtype="0" fill="hold" grpId="0" nodeType="withEffect">
                                  <p:stCondLst>
                                    <p:cond delay="0"/>
                                  </p:stCondLst>
                                  <p:childTnLst>
                                    <p:set>
                                      <p:cBhvr>
                                        <p:cTn id="87" dur="1" fill="hold">
                                          <p:stCondLst>
                                            <p:cond delay="0"/>
                                          </p:stCondLst>
                                        </p:cTn>
                                        <p:tgtEl>
                                          <p:spTgt spid="103464"/>
                                        </p:tgtEl>
                                        <p:attrNameLst>
                                          <p:attrName>style.visibility</p:attrName>
                                        </p:attrNameLst>
                                      </p:cBhvr>
                                      <p:to>
                                        <p:strVal val="visible"/>
                                      </p:to>
                                    </p:set>
                                    <p:anim to="" calcmode="lin" valueType="num">
                                      <p:cBhvr>
                                        <p:cTn id="88" dur="1" fill="hold"/>
                                        <p:tgtEl>
                                          <p:spTgt spid="103464"/>
                                        </p:tgtEl>
                                        <p:attrNameLst>
                                          <p:attrName/>
                                        </p:attrNameLst>
                                      </p:cBhvr>
                                    </p:anim>
                                  </p:childTnLst>
                                </p:cTn>
                              </p:par>
                              <p:par>
                                <p:cTn id="89" presetID="24" presetClass="entr" presetSubtype="0" fill="hold" grpId="0" nodeType="withEffect">
                                  <p:stCondLst>
                                    <p:cond delay="0"/>
                                  </p:stCondLst>
                                  <p:childTnLst>
                                    <p:set>
                                      <p:cBhvr>
                                        <p:cTn id="90" dur="1" fill="hold">
                                          <p:stCondLst>
                                            <p:cond delay="0"/>
                                          </p:stCondLst>
                                        </p:cTn>
                                        <p:tgtEl>
                                          <p:spTgt spid="103465"/>
                                        </p:tgtEl>
                                        <p:attrNameLst>
                                          <p:attrName>style.visibility</p:attrName>
                                        </p:attrNameLst>
                                      </p:cBhvr>
                                      <p:to>
                                        <p:strVal val="visible"/>
                                      </p:to>
                                    </p:set>
                                    <p:anim to="" calcmode="lin" valueType="num">
                                      <p:cBhvr>
                                        <p:cTn id="91" dur="1" fill="hold"/>
                                        <p:tgtEl>
                                          <p:spTgt spid="103465"/>
                                        </p:tgtEl>
                                        <p:attrNameLst>
                                          <p:attrName/>
                                        </p:attrNameLst>
                                      </p:cBhvr>
                                    </p:anim>
                                  </p:childTnLst>
                                </p:cTn>
                              </p:par>
                              <p:par>
                                <p:cTn id="92" presetID="24" presetClass="entr" presetSubtype="0" fill="hold" grpId="0" nodeType="withEffect">
                                  <p:stCondLst>
                                    <p:cond delay="0"/>
                                  </p:stCondLst>
                                  <p:childTnLst>
                                    <p:set>
                                      <p:cBhvr>
                                        <p:cTn id="93" dur="1" fill="hold">
                                          <p:stCondLst>
                                            <p:cond delay="0"/>
                                          </p:stCondLst>
                                        </p:cTn>
                                        <p:tgtEl>
                                          <p:spTgt spid="103466"/>
                                        </p:tgtEl>
                                        <p:attrNameLst>
                                          <p:attrName>style.visibility</p:attrName>
                                        </p:attrNameLst>
                                      </p:cBhvr>
                                      <p:to>
                                        <p:strVal val="visible"/>
                                      </p:to>
                                    </p:set>
                                    <p:anim to="" calcmode="lin" valueType="num">
                                      <p:cBhvr>
                                        <p:cTn id="94" dur="1" fill="hold"/>
                                        <p:tgtEl>
                                          <p:spTgt spid="103466"/>
                                        </p:tgtEl>
                                        <p:attrNameLst>
                                          <p:attrName/>
                                        </p:attrNameLst>
                                      </p:cBhvr>
                                    </p:anim>
                                  </p:childTnLst>
                                </p:cTn>
                              </p:par>
                              <p:par>
                                <p:cTn id="95" presetID="24" presetClass="entr" presetSubtype="0" fill="hold" grpId="0" nodeType="withEffect">
                                  <p:stCondLst>
                                    <p:cond delay="0"/>
                                  </p:stCondLst>
                                  <p:childTnLst>
                                    <p:set>
                                      <p:cBhvr>
                                        <p:cTn id="96" dur="1" fill="hold">
                                          <p:stCondLst>
                                            <p:cond delay="0"/>
                                          </p:stCondLst>
                                        </p:cTn>
                                        <p:tgtEl>
                                          <p:spTgt spid="103467"/>
                                        </p:tgtEl>
                                        <p:attrNameLst>
                                          <p:attrName>style.visibility</p:attrName>
                                        </p:attrNameLst>
                                      </p:cBhvr>
                                      <p:to>
                                        <p:strVal val="visible"/>
                                      </p:to>
                                    </p:set>
                                    <p:anim to="" calcmode="lin" valueType="num">
                                      <p:cBhvr>
                                        <p:cTn id="97" dur="1" fill="hold"/>
                                        <p:tgtEl>
                                          <p:spTgt spid="103467"/>
                                        </p:tgtEl>
                                        <p:attrNameLst>
                                          <p:attrName/>
                                        </p:attrNameLst>
                                      </p:cBhvr>
                                    </p:anim>
                                  </p:childTnLst>
                                </p:cTn>
                              </p:par>
                              <p:par>
                                <p:cTn id="98" presetID="24" presetClass="entr" presetSubtype="0" fill="hold" grpId="0" nodeType="withEffect">
                                  <p:stCondLst>
                                    <p:cond delay="0"/>
                                  </p:stCondLst>
                                  <p:childTnLst>
                                    <p:set>
                                      <p:cBhvr>
                                        <p:cTn id="99" dur="1" fill="hold">
                                          <p:stCondLst>
                                            <p:cond delay="0"/>
                                          </p:stCondLst>
                                        </p:cTn>
                                        <p:tgtEl>
                                          <p:spTgt spid="103468"/>
                                        </p:tgtEl>
                                        <p:attrNameLst>
                                          <p:attrName>style.visibility</p:attrName>
                                        </p:attrNameLst>
                                      </p:cBhvr>
                                      <p:to>
                                        <p:strVal val="visible"/>
                                      </p:to>
                                    </p:set>
                                    <p:anim to="" calcmode="lin" valueType="num">
                                      <p:cBhvr>
                                        <p:cTn id="100" dur="1" fill="hold"/>
                                        <p:tgtEl>
                                          <p:spTgt spid="103468"/>
                                        </p:tgtEl>
                                        <p:attrNameLst>
                                          <p:attrName/>
                                        </p:attrNameLst>
                                      </p:cBhvr>
                                    </p:anim>
                                  </p:childTnLst>
                                </p:cTn>
                              </p:par>
                              <p:par>
                                <p:cTn id="101" presetID="24" presetClass="entr" presetSubtype="0" fill="hold" grpId="0" nodeType="withEffect">
                                  <p:stCondLst>
                                    <p:cond delay="0"/>
                                  </p:stCondLst>
                                  <p:childTnLst>
                                    <p:set>
                                      <p:cBhvr>
                                        <p:cTn id="102" dur="1" fill="hold">
                                          <p:stCondLst>
                                            <p:cond delay="0"/>
                                          </p:stCondLst>
                                        </p:cTn>
                                        <p:tgtEl>
                                          <p:spTgt spid="103469"/>
                                        </p:tgtEl>
                                        <p:attrNameLst>
                                          <p:attrName>style.visibility</p:attrName>
                                        </p:attrNameLst>
                                      </p:cBhvr>
                                      <p:to>
                                        <p:strVal val="visible"/>
                                      </p:to>
                                    </p:set>
                                    <p:anim to="" calcmode="lin" valueType="num">
                                      <p:cBhvr>
                                        <p:cTn id="103" dur="1" fill="hold"/>
                                        <p:tgtEl>
                                          <p:spTgt spid="103469"/>
                                        </p:tgtEl>
                                        <p:attrNameLst>
                                          <p:attrName/>
                                        </p:attrNameLst>
                                      </p:cBhvr>
                                    </p:anim>
                                  </p:childTnLst>
                                </p:cTn>
                              </p:par>
                              <p:par>
                                <p:cTn id="104" presetID="24" presetClass="entr" presetSubtype="0" fill="hold" grpId="0" nodeType="withEffect">
                                  <p:stCondLst>
                                    <p:cond delay="0"/>
                                  </p:stCondLst>
                                  <p:childTnLst>
                                    <p:set>
                                      <p:cBhvr>
                                        <p:cTn id="105" dur="1" fill="hold">
                                          <p:stCondLst>
                                            <p:cond delay="0"/>
                                          </p:stCondLst>
                                        </p:cTn>
                                        <p:tgtEl>
                                          <p:spTgt spid="103470"/>
                                        </p:tgtEl>
                                        <p:attrNameLst>
                                          <p:attrName>style.visibility</p:attrName>
                                        </p:attrNameLst>
                                      </p:cBhvr>
                                      <p:to>
                                        <p:strVal val="visible"/>
                                      </p:to>
                                    </p:set>
                                    <p:anim to="" calcmode="lin" valueType="num">
                                      <p:cBhvr>
                                        <p:cTn id="106" dur="1" fill="hold"/>
                                        <p:tgtEl>
                                          <p:spTgt spid="103470"/>
                                        </p:tgtEl>
                                        <p:attrNameLst>
                                          <p:attrName/>
                                        </p:attrNameLst>
                                      </p:cBhvr>
                                    </p:anim>
                                  </p:childTnLst>
                                </p:cTn>
                              </p:par>
                              <p:par>
                                <p:cTn id="107" presetID="24" presetClass="entr" presetSubtype="0" fill="hold" grpId="0" nodeType="withEffect">
                                  <p:stCondLst>
                                    <p:cond delay="0"/>
                                  </p:stCondLst>
                                  <p:childTnLst>
                                    <p:set>
                                      <p:cBhvr>
                                        <p:cTn id="108" dur="1" fill="hold">
                                          <p:stCondLst>
                                            <p:cond delay="0"/>
                                          </p:stCondLst>
                                        </p:cTn>
                                        <p:tgtEl>
                                          <p:spTgt spid="103471"/>
                                        </p:tgtEl>
                                        <p:attrNameLst>
                                          <p:attrName>style.visibility</p:attrName>
                                        </p:attrNameLst>
                                      </p:cBhvr>
                                      <p:to>
                                        <p:strVal val="visible"/>
                                      </p:to>
                                    </p:set>
                                    <p:anim to="" calcmode="lin" valueType="num">
                                      <p:cBhvr>
                                        <p:cTn id="109" dur="1" fill="hold"/>
                                        <p:tgtEl>
                                          <p:spTgt spid="103471"/>
                                        </p:tgtEl>
                                        <p:attrNameLst>
                                          <p:attrName/>
                                        </p:attrNameLst>
                                      </p:cBhvr>
                                    </p:anim>
                                  </p:childTnLst>
                                </p:cTn>
                              </p:par>
                              <p:par>
                                <p:cTn id="110" presetID="24" presetClass="entr" presetSubtype="0" fill="hold" grpId="0" nodeType="withEffect">
                                  <p:stCondLst>
                                    <p:cond delay="0"/>
                                  </p:stCondLst>
                                  <p:childTnLst>
                                    <p:set>
                                      <p:cBhvr>
                                        <p:cTn id="111" dur="1" fill="hold">
                                          <p:stCondLst>
                                            <p:cond delay="0"/>
                                          </p:stCondLst>
                                        </p:cTn>
                                        <p:tgtEl>
                                          <p:spTgt spid="103472"/>
                                        </p:tgtEl>
                                        <p:attrNameLst>
                                          <p:attrName>style.visibility</p:attrName>
                                        </p:attrNameLst>
                                      </p:cBhvr>
                                      <p:to>
                                        <p:strVal val="visible"/>
                                      </p:to>
                                    </p:set>
                                    <p:anim to="" calcmode="lin" valueType="num">
                                      <p:cBhvr>
                                        <p:cTn id="112" dur="1" fill="hold"/>
                                        <p:tgtEl>
                                          <p:spTgt spid="103472"/>
                                        </p:tgtEl>
                                        <p:attrNameLst>
                                          <p:attrName/>
                                        </p:attrNameLst>
                                      </p:cBhvr>
                                    </p:anim>
                                  </p:childTnLst>
                                </p:cTn>
                              </p:par>
                              <p:par>
                                <p:cTn id="113" presetID="24" presetClass="entr" presetSubtype="0" fill="hold" grpId="0" nodeType="withEffect">
                                  <p:stCondLst>
                                    <p:cond delay="0"/>
                                  </p:stCondLst>
                                  <p:childTnLst>
                                    <p:set>
                                      <p:cBhvr>
                                        <p:cTn id="114" dur="1" fill="hold">
                                          <p:stCondLst>
                                            <p:cond delay="0"/>
                                          </p:stCondLst>
                                        </p:cTn>
                                        <p:tgtEl>
                                          <p:spTgt spid="103473"/>
                                        </p:tgtEl>
                                        <p:attrNameLst>
                                          <p:attrName>style.visibility</p:attrName>
                                        </p:attrNameLst>
                                      </p:cBhvr>
                                      <p:to>
                                        <p:strVal val="visible"/>
                                      </p:to>
                                    </p:set>
                                    <p:anim to="" calcmode="lin" valueType="num">
                                      <p:cBhvr>
                                        <p:cTn id="115" dur="1" fill="hold"/>
                                        <p:tgtEl>
                                          <p:spTgt spid="103473"/>
                                        </p:tgtEl>
                                        <p:attrNameLst>
                                          <p:attrName/>
                                        </p:attrNameLst>
                                      </p:cBhvr>
                                    </p:anim>
                                  </p:childTnLst>
                                </p:cTn>
                              </p:par>
                              <p:par>
                                <p:cTn id="116" presetID="24" presetClass="entr" presetSubtype="0" fill="hold" grpId="0" nodeType="withEffect">
                                  <p:stCondLst>
                                    <p:cond delay="0"/>
                                  </p:stCondLst>
                                  <p:childTnLst>
                                    <p:set>
                                      <p:cBhvr>
                                        <p:cTn id="117" dur="1" fill="hold">
                                          <p:stCondLst>
                                            <p:cond delay="0"/>
                                          </p:stCondLst>
                                        </p:cTn>
                                        <p:tgtEl>
                                          <p:spTgt spid="103474"/>
                                        </p:tgtEl>
                                        <p:attrNameLst>
                                          <p:attrName>style.visibility</p:attrName>
                                        </p:attrNameLst>
                                      </p:cBhvr>
                                      <p:to>
                                        <p:strVal val="visible"/>
                                      </p:to>
                                    </p:set>
                                    <p:anim to="" calcmode="lin" valueType="num">
                                      <p:cBhvr>
                                        <p:cTn id="118" dur="1" fill="hold"/>
                                        <p:tgtEl>
                                          <p:spTgt spid="103474"/>
                                        </p:tgtEl>
                                        <p:attrNameLst>
                                          <p:attrName/>
                                        </p:attrNameLst>
                                      </p:cBhvr>
                                    </p:anim>
                                  </p:childTnLst>
                                </p:cTn>
                              </p:par>
                              <p:par>
                                <p:cTn id="119" presetID="24" presetClass="entr" presetSubtype="0" fill="hold" grpId="0" nodeType="withEffect">
                                  <p:stCondLst>
                                    <p:cond delay="0"/>
                                  </p:stCondLst>
                                  <p:childTnLst>
                                    <p:set>
                                      <p:cBhvr>
                                        <p:cTn id="120" dur="1" fill="hold">
                                          <p:stCondLst>
                                            <p:cond delay="0"/>
                                          </p:stCondLst>
                                        </p:cTn>
                                        <p:tgtEl>
                                          <p:spTgt spid="103475"/>
                                        </p:tgtEl>
                                        <p:attrNameLst>
                                          <p:attrName>style.visibility</p:attrName>
                                        </p:attrNameLst>
                                      </p:cBhvr>
                                      <p:to>
                                        <p:strVal val="visible"/>
                                      </p:to>
                                    </p:set>
                                    <p:anim to="" calcmode="lin" valueType="num">
                                      <p:cBhvr>
                                        <p:cTn id="121" dur="1" fill="hold"/>
                                        <p:tgtEl>
                                          <p:spTgt spid="103475"/>
                                        </p:tgtEl>
                                        <p:attrNameLst>
                                          <p:attrName/>
                                        </p:attrNameLst>
                                      </p:cBhvr>
                                    </p:anim>
                                  </p:childTnLst>
                                </p:cTn>
                              </p:par>
                              <p:par>
                                <p:cTn id="122" presetID="24" presetClass="entr" presetSubtype="0" fill="hold" grpId="0" nodeType="withEffect">
                                  <p:stCondLst>
                                    <p:cond delay="0"/>
                                  </p:stCondLst>
                                  <p:childTnLst>
                                    <p:set>
                                      <p:cBhvr>
                                        <p:cTn id="123" dur="1" fill="hold">
                                          <p:stCondLst>
                                            <p:cond delay="0"/>
                                          </p:stCondLst>
                                        </p:cTn>
                                        <p:tgtEl>
                                          <p:spTgt spid="103476"/>
                                        </p:tgtEl>
                                        <p:attrNameLst>
                                          <p:attrName>style.visibility</p:attrName>
                                        </p:attrNameLst>
                                      </p:cBhvr>
                                      <p:to>
                                        <p:strVal val="visible"/>
                                      </p:to>
                                    </p:set>
                                    <p:anim to="" calcmode="lin" valueType="num">
                                      <p:cBhvr>
                                        <p:cTn id="124" dur="1" fill="hold"/>
                                        <p:tgtEl>
                                          <p:spTgt spid="103476"/>
                                        </p:tgtEl>
                                        <p:attrNameLst>
                                          <p:attrName/>
                                        </p:attrNameLst>
                                      </p:cBhvr>
                                    </p:anim>
                                  </p:childTnLst>
                                </p:cTn>
                              </p:par>
                              <p:par>
                                <p:cTn id="125" presetID="24" presetClass="entr" presetSubtype="0" fill="hold" grpId="0" nodeType="withEffect">
                                  <p:stCondLst>
                                    <p:cond delay="0"/>
                                  </p:stCondLst>
                                  <p:childTnLst>
                                    <p:set>
                                      <p:cBhvr>
                                        <p:cTn id="126" dur="1" fill="hold">
                                          <p:stCondLst>
                                            <p:cond delay="0"/>
                                          </p:stCondLst>
                                        </p:cTn>
                                        <p:tgtEl>
                                          <p:spTgt spid="103477"/>
                                        </p:tgtEl>
                                        <p:attrNameLst>
                                          <p:attrName>style.visibility</p:attrName>
                                        </p:attrNameLst>
                                      </p:cBhvr>
                                      <p:to>
                                        <p:strVal val="visible"/>
                                      </p:to>
                                    </p:set>
                                    <p:anim to="" calcmode="lin" valueType="num">
                                      <p:cBhvr>
                                        <p:cTn id="127" dur="1" fill="hold"/>
                                        <p:tgtEl>
                                          <p:spTgt spid="103477"/>
                                        </p:tgtEl>
                                        <p:attrNameLst>
                                          <p:attrName/>
                                        </p:attrNameLst>
                                      </p:cBhvr>
                                    </p:anim>
                                  </p:childTnLst>
                                </p:cTn>
                              </p:par>
                              <p:par>
                                <p:cTn id="128" presetID="24" presetClass="entr" presetSubtype="0" fill="hold" grpId="0" nodeType="withEffect">
                                  <p:stCondLst>
                                    <p:cond delay="0"/>
                                  </p:stCondLst>
                                  <p:childTnLst>
                                    <p:set>
                                      <p:cBhvr>
                                        <p:cTn id="129" dur="1" fill="hold">
                                          <p:stCondLst>
                                            <p:cond delay="0"/>
                                          </p:stCondLst>
                                        </p:cTn>
                                        <p:tgtEl>
                                          <p:spTgt spid="103478"/>
                                        </p:tgtEl>
                                        <p:attrNameLst>
                                          <p:attrName>style.visibility</p:attrName>
                                        </p:attrNameLst>
                                      </p:cBhvr>
                                      <p:to>
                                        <p:strVal val="visible"/>
                                      </p:to>
                                    </p:set>
                                    <p:anim to="" calcmode="lin" valueType="num">
                                      <p:cBhvr>
                                        <p:cTn id="130" dur="1" fill="hold"/>
                                        <p:tgtEl>
                                          <p:spTgt spid="103478"/>
                                        </p:tgtEl>
                                        <p:attrNameLst>
                                          <p:attrName/>
                                        </p:attrNameLst>
                                      </p:cBhvr>
                                    </p:anim>
                                  </p:childTnLst>
                                </p:cTn>
                              </p:par>
                              <p:par>
                                <p:cTn id="131" presetID="24" presetClass="entr" presetSubtype="0" fill="hold" grpId="0" nodeType="withEffect">
                                  <p:stCondLst>
                                    <p:cond delay="0"/>
                                  </p:stCondLst>
                                  <p:childTnLst>
                                    <p:set>
                                      <p:cBhvr>
                                        <p:cTn id="132" dur="1" fill="hold">
                                          <p:stCondLst>
                                            <p:cond delay="0"/>
                                          </p:stCondLst>
                                        </p:cTn>
                                        <p:tgtEl>
                                          <p:spTgt spid="103479"/>
                                        </p:tgtEl>
                                        <p:attrNameLst>
                                          <p:attrName>style.visibility</p:attrName>
                                        </p:attrNameLst>
                                      </p:cBhvr>
                                      <p:to>
                                        <p:strVal val="visible"/>
                                      </p:to>
                                    </p:set>
                                    <p:anim to="" calcmode="lin" valueType="num">
                                      <p:cBhvr>
                                        <p:cTn id="133" dur="1" fill="hold"/>
                                        <p:tgtEl>
                                          <p:spTgt spid="103479"/>
                                        </p:tgtEl>
                                        <p:attrNameLst>
                                          <p:attrName/>
                                        </p:attrNameLst>
                                      </p:cBhvr>
                                    </p:anim>
                                  </p:childTnLst>
                                </p:cTn>
                              </p:par>
                              <p:par>
                                <p:cTn id="134" presetID="24" presetClass="entr" presetSubtype="0" fill="hold" grpId="0" nodeType="withEffect">
                                  <p:stCondLst>
                                    <p:cond delay="0"/>
                                  </p:stCondLst>
                                  <p:childTnLst>
                                    <p:set>
                                      <p:cBhvr>
                                        <p:cTn id="135" dur="1" fill="hold">
                                          <p:stCondLst>
                                            <p:cond delay="0"/>
                                          </p:stCondLst>
                                        </p:cTn>
                                        <p:tgtEl>
                                          <p:spTgt spid="103480"/>
                                        </p:tgtEl>
                                        <p:attrNameLst>
                                          <p:attrName>style.visibility</p:attrName>
                                        </p:attrNameLst>
                                      </p:cBhvr>
                                      <p:to>
                                        <p:strVal val="visible"/>
                                      </p:to>
                                    </p:set>
                                    <p:anim to="" calcmode="lin" valueType="num">
                                      <p:cBhvr>
                                        <p:cTn id="136" dur="1" fill="hold"/>
                                        <p:tgtEl>
                                          <p:spTgt spid="103480"/>
                                        </p:tgtEl>
                                        <p:attrNameLst>
                                          <p:attrName/>
                                        </p:attrNameLst>
                                      </p:cBhvr>
                                    </p:anim>
                                  </p:childTnLst>
                                </p:cTn>
                              </p:par>
                              <p:par>
                                <p:cTn id="137" presetID="24" presetClass="entr" presetSubtype="0" fill="hold" grpId="0" nodeType="withEffect">
                                  <p:stCondLst>
                                    <p:cond delay="0"/>
                                  </p:stCondLst>
                                  <p:childTnLst>
                                    <p:set>
                                      <p:cBhvr>
                                        <p:cTn id="138" dur="1" fill="hold">
                                          <p:stCondLst>
                                            <p:cond delay="0"/>
                                          </p:stCondLst>
                                        </p:cTn>
                                        <p:tgtEl>
                                          <p:spTgt spid="103481"/>
                                        </p:tgtEl>
                                        <p:attrNameLst>
                                          <p:attrName>style.visibility</p:attrName>
                                        </p:attrNameLst>
                                      </p:cBhvr>
                                      <p:to>
                                        <p:strVal val="visible"/>
                                      </p:to>
                                    </p:set>
                                    <p:anim to="" calcmode="lin" valueType="num">
                                      <p:cBhvr>
                                        <p:cTn id="139" dur="1" fill="hold"/>
                                        <p:tgtEl>
                                          <p:spTgt spid="103481"/>
                                        </p:tgtEl>
                                        <p:attrNameLst>
                                          <p:attrName/>
                                        </p:attrNameLst>
                                      </p:cBhvr>
                                    </p:anim>
                                  </p:childTnLst>
                                </p:cTn>
                              </p:par>
                              <p:par>
                                <p:cTn id="140" presetID="24" presetClass="entr" presetSubtype="0" fill="hold" grpId="0" nodeType="withEffect">
                                  <p:stCondLst>
                                    <p:cond delay="0"/>
                                  </p:stCondLst>
                                  <p:childTnLst>
                                    <p:set>
                                      <p:cBhvr>
                                        <p:cTn id="141" dur="1" fill="hold">
                                          <p:stCondLst>
                                            <p:cond delay="0"/>
                                          </p:stCondLst>
                                        </p:cTn>
                                        <p:tgtEl>
                                          <p:spTgt spid="103482"/>
                                        </p:tgtEl>
                                        <p:attrNameLst>
                                          <p:attrName>style.visibility</p:attrName>
                                        </p:attrNameLst>
                                      </p:cBhvr>
                                      <p:to>
                                        <p:strVal val="visible"/>
                                      </p:to>
                                    </p:set>
                                    <p:anim to="" calcmode="lin" valueType="num">
                                      <p:cBhvr>
                                        <p:cTn id="142" dur="1" fill="hold"/>
                                        <p:tgtEl>
                                          <p:spTgt spid="103482"/>
                                        </p:tgtEl>
                                        <p:attrNameLst>
                                          <p:attrName/>
                                        </p:attrNameLst>
                                      </p:cBhvr>
                                    </p:anim>
                                  </p:childTnLst>
                                </p:cTn>
                              </p:par>
                              <p:par>
                                <p:cTn id="143" presetID="24" presetClass="entr" presetSubtype="0" fill="hold" grpId="0" nodeType="withEffect">
                                  <p:stCondLst>
                                    <p:cond delay="0"/>
                                  </p:stCondLst>
                                  <p:childTnLst>
                                    <p:set>
                                      <p:cBhvr>
                                        <p:cTn id="144" dur="1" fill="hold">
                                          <p:stCondLst>
                                            <p:cond delay="0"/>
                                          </p:stCondLst>
                                        </p:cTn>
                                        <p:tgtEl>
                                          <p:spTgt spid="103483"/>
                                        </p:tgtEl>
                                        <p:attrNameLst>
                                          <p:attrName>style.visibility</p:attrName>
                                        </p:attrNameLst>
                                      </p:cBhvr>
                                      <p:to>
                                        <p:strVal val="visible"/>
                                      </p:to>
                                    </p:set>
                                    <p:anim to="" calcmode="lin" valueType="num">
                                      <p:cBhvr>
                                        <p:cTn id="145" dur="1" fill="hold"/>
                                        <p:tgtEl>
                                          <p:spTgt spid="103483"/>
                                        </p:tgtEl>
                                        <p:attrNameLst>
                                          <p:attrName/>
                                        </p:attrNameLst>
                                      </p:cBhvr>
                                    </p:anim>
                                  </p:childTnLst>
                                </p:cTn>
                              </p:par>
                              <p:par>
                                <p:cTn id="146" presetID="24" presetClass="entr" presetSubtype="0" fill="hold" grpId="0" nodeType="withEffect">
                                  <p:stCondLst>
                                    <p:cond delay="0"/>
                                  </p:stCondLst>
                                  <p:childTnLst>
                                    <p:set>
                                      <p:cBhvr>
                                        <p:cTn id="147" dur="1" fill="hold">
                                          <p:stCondLst>
                                            <p:cond delay="0"/>
                                          </p:stCondLst>
                                        </p:cTn>
                                        <p:tgtEl>
                                          <p:spTgt spid="103484"/>
                                        </p:tgtEl>
                                        <p:attrNameLst>
                                          <p:attrName>style.visibility</p:attrName>
                                        </p:attrNameLst>
                                      </p:cBhvr>
                                      <p:to>
                                        <p:strVal val="visible"/>
                                      </p:to>
                                    </p:set>
                                    <p:anim to="" calcmode="lin" valueType="num">
                                      <p:cBhvr>
                                        <p:cTn id="148" dur="1" fill="hold"/>
                                        <p:tgtEl>
                                          <p:spTgt spid="103484"/>
                                        </p:tgtEl>
                                        <p:attrNameLst>
                                          <p:attrName/>
                                        </p:attrNameLst>
                                      </p:cBhvr>
                                    </p:anim>
                                  </p:childTnLst>
                                </p:cTn>
                              </p:par>
                              <p:par>
                                <p:cTn id="149" presetID="24" presetClass="entr" presetSubtype="0" fill="hold" grpId="0" nodeType="withEffect">
                                  <p:stCondLst>
                                    <p:cond delay="0"/>
                                  </p:stCondLst>
                                  <p:childTnLst>
                                    <p:set>
                                      <p:cBhvr>
                                        <p:cTn id="150" dur="1" fill="hold">
                                          <p:stCondLst>
                                            <p:cond delay="0"/>
                                          </p:stCondLst>
                                        </p:cTn>
                                        <p:tgtEl>
                                          <p:spTgt spid="103485"/>
                                        </p:tgtEl>
                                        <p:attrNameLst>
                                          <p:attrName>style.visibility</p:attrName>
                                        </p:attrNameLst>
                                      </p:cBhvr>
                                      <p:to>
                                        <p:strVal val="visible"/>
                                      </p:to>
                                    </p:set>
                                    <p:anim to="" calcmode="lin" valueType="num">
                                      <p:cBhvr>
                                        <p:cTn id="151" dur="1" fill="hold"/>
                                        <p:tgtEl>
                                          <p:spTgt spid="103485"/>
                                        </p:tgtEl>
                                        <p:attrNameLst>
                                          <p:attrName/>
                                        </p:attrNameLst>
                                      </p:cBhvr>
                                    </p:anim>
                                  </p:childTnLst>
                                </p:cTn>
                              </p:par>
                              <p:par>
                                <p:cTn id="152" presetID="24" presetClass="entr" presetSubtype="0" fill="hold" grpId="0" nodeType="withEffect">
                                  <p:stCondLst>
                                    <p:cond delay="0"/>
                                  </p:stCondLst>
                                  <p:childTnLst>
                                    <p:set>
                                      <p:cBhvr>
                                        <p:cTn id="153" dur="1" fill="hold">
                                          <p:stCondLst>
                                            <p:cond delay="0"/>
                                          </p:stCondLst>
                                        </p:cTn>
                                        <p:tgtEl>
                                          <p:spTgt spid="103486"/>
                                        </p:tgtEl>
                                        <p:attrNameLst>
                                          <p:attrName>style.visibility</p:attrName>
                                        </p:attrNameLst>
                                      </p:cBhvr>
                                      <p:to>
                                        <p:strVal val="visible"/>
                                      </p:to>
                                    </p:set>
                                    <p:anim to="" calcmode="lin" valueType="num">
                                      <p:cBhvr>
                                        <p:cTn id="154" dur="1" fill="hold"/>
                                        <p:tgtEl>
                                          <p:spTgt spid="103486"/>
                                        </p:tgtEl>
                                        <p:attrNameLst>
                                          <p:attrName/>
                                        </p:attrNameLst>
                                      </p:cBhvr>
                                    </p:anim>
                                  </p:childTnLst>
                                </p:cTn>
                              </p:par>
                              <p:par>
                                <p:cTn id="155" presetID="24" presetClass="entr" presetSubtype="0" fill="hold" grpId="0" nodeType="withEffect">
                                  <p:stCondLst>
                                    <p:cond delay="0"/>
                                  </p:stCondLst>
                                  <p:childTnLst>
                                    <p:set>
                                      <p:cBhvr>
                                        <p:cTn id="156" dur="1" fill="hold">
                                          <p:stCondLst>
                                            <p:cond delay="0"/>
                                          </p:stCondLst>
                                        </p:cTn>
                                        <p:tgtEl>
                                          <p:spTgt spid="103487"/>
                                        </p:tgtEl>
                                        <p:attrNameLst>
                                          <p:attrName>style.visibility</p:attrName>
                                        </p:attrNameLst>
                                      </p:cBhvr>
                                      <p:to>
                                        <p:strVal val="visible"/>
                                      </p:to>
                                    </p:set>
                                    <p:anim to="" calcmode="lin" valueType="num">
                                      <p:cBhvr>
                                        <p:cTn id="157" dur="1" fill="hold"/>
                                        <p:tgtEl>
                                          <p:spTgt spid="103487"/>
                                        </p:tgtEl>
                                        <p:attrNameLst>
                                          <p:attrName/>
                                        </p:attrNameLst>
                                      </p:cBhvr>
                                    </p:anim>
                                  </p:childTnLst>
                                </p:cTn>
                              </p:par>
                              <p:par>
                                <p:cTn id="158" presetID="24" presetClass="entr" presetSubtype="0" fill="hold" grpId="0" nodeType="withEffect">
                                  <p:stCondLst>
                                    <p:cond delay="0"/>
                                  </p:stCondLst>
                                  <p:childTnLst>
                                    <p:set>
                                      <p:cBhvr>
                                        <p:cTn id="159" dur="1" fill="hold">
                                          <p:stCondLst>
                                            <p:cond delay="0"/>
                                          </p:stCondLst>
                                        </p:cTn>
                                        <p:tgtEl>
                                          <p:spTgt spid="103488"/>
                                        </p:tgtEl>
                                        <p:attrNameLst>
                                          <p:attrName>style.visibility</p:attrName>
                                        </p:attrNameLst>
                                      </p:cBhvr>
                                      <p:to>
                                        <p:strVal val="visible"/>
                                      </p:to>
                                    </p:set>
                                    <p:anim to="" calcmode="lin" valueType="num">
                                      <p:cBhvr>
                                        <p:cTn id="160" dur="1" fill="hold"/>
                                        <p:tgtEl>
                                          <p:spTgt spid="103488"/>
                                        </p:tgtEl>
                                        <p:attrNameLst>
                                          <p:attrName/>
                                        </p:attrNameLst>
                                      </p:cBhvr>
                                    </p:anim>
                                  </p:childTnLst>
                                </p:cTn>
                              </p:par>
                              <p:par>
                                <p:cTn id="161" presetID="24" presetClass="entr" presetSubtype="0" fill="hold" grpId="0" nodeType="withEffect">
                                  <p:stCondLst>
                                    <p:cond delay="0"/>
                                  </p:stCondLst>
                                  <p:childTnLst>
                                    <p:set>
                                      <p:cBhvr>
                                        <p:cTn id="162" dur="1" fill="hold">
                                          <p:stCondLst>
                                            <p:cond delay="0"/>
                                          </p:stCondLst>
                                        </p:cTn>
                                        <p:tgtEl>
                                          <p:spTgt spid="103489"/>
                                        </p:tgtEl>
                                        <p:attrNameLst>
                                          <p:attrName>style.visibility</p:attrName>
                                        </p:attrNameLst>
                                      </p:cBhvr>
                                      <p:to>
                                        <p:strVal val="visible"/>
                                      </p:to>
                                    </p:set>
                                    <p:anim to="" calcmode="lin" valueType="num">
                                      <p:cBhvr>
                                        <p:cTn id="163" dur="1" fill="hold"/>
                                        <p:tgtEl>
                                          <p:spTgt spid="103489"/>
                                        </p:tgtEl>
                                        <p:attrNameLst>
                                          <p:attrName/>
                                        </p:attrNameLst>
                                      </p:cBhvr>
                                    </p:anim>
                                  </p:childTnLst>
                                </p:cTn>
                              </p:par>
                              <p:par>
                                <p:cTn id="164" presetID="24" presetClass="entr" presetSubtype="0" fill="hold" grpId="0" nodeType="withEffect">
                                  <p:stCondLst>
                                    <p:cond delay="0"/>
                                  </p:stCondLst>
                                  <p:childTnLst>
                                    <p:set>
                                      <p:cBhvr>
                                        <p:cTn id="165" dur="1" fill="hold">
                                          <p:stCondLst>
                                            <p:cond delay="0"/>
                                          </p:stCondLst>
                                        </p:cTn>
                                        <p:tgtEl>
                                          <p:spTgt spid="103490"/>
                                        </p:tgtEl>
                                        <p:attrNameLst>
                                          <p:attrName>style.visibility</p:attrName>
                                        </p:attrNameLst>
                                      </p:cBhvr>
                                      <p:to>
                                        <p:strVal val="visible"/>
                                      </p:to>
                                    </p:set>
                                    <p:anim to="" calcmode="lin" valueType="num">
                                      <p:cBhvr>
                                        <p:cTn id="166" dur="1" fill="hold"/>
                                        <p:tgtEl>
                                          <p:spTgt spid="103490"/>
                                        </p:tgtEl>
                                        <p:attrNameLst>
                                          <p:attrName/>
                                        </p:attrNameLst>
                                      </p:cBhvr>
                                    </p:anim>
                                  </p:childTnLst>
                                </p:cTn>
                              </p:par>
                              <p:par>
                                <p:cTn id="167" presetID="24" presetClass="entr" presetSubtype="0" fill="hold" grpId="0" nodeType="withEffect">
                                  <p:stCondLst>
                                    <p:cond delay="0"/>
                                  </p:stCondLst>
                                  <p:childTnLst>
                                    <p:set>
                                      <p:cBhvr>
                                        <p:cTn id="168" dur="1" fill="hold">
                                          <p:stCondLst>
                                            <p:cond delay="0"/>
                                          </p:stCondLst>
                                        </p:cTn>
                                        <p:tgtEl>
                                          <p:spTgt spid="103491"/>
                                        </p:tgtEl>
                                        <p:attrNameLst>
                                          <p:attrName>style.visibility</p:attrName>
                                        </p:attrNameLst>
                                      </p:cBhvr>
                                      <p:to>
                                        <p:strVal val="visible"/>
                                      </p:to>
                                    </p:set>
                                    <p:anim to="" calcmode="lin" valueType="num">
                                      <p:cBhvr>
                                        <p:cTn id="169" dur="1" fill="hold"/>
                                        <p:tgtEl>
                                          <p:spTgt spid="103491"/>
                                        </p:tgtEl>
                                        <p:attrNameLst>
                                          <p:attrName/>
                                        </p:attrNameLst>
                                      </p:cBhvr>
                                    </p:anim>
                                  </p:childTnLst>
                                </p:cTn>
                              </p:par>
                              <p:par>
                                <p:cTn id="170" presetID="24" presetClass="entr" presetSubtype="0" fill="hold" grpId="0" nodeType="withEffect">
                                  <p:stCondLst>
                                    <p:cond delay="0"/>
                                  </p:stCondLst>
                                  <p:childTnLst>
                                    <p:set>
                                      <p:cBhvr>
                                        <p:cTn id="171" dur="1" fill="hold">
                                          <p:stCondLst>
                                            <p:cond delay="0"/>
                                          </p:stCondLst>
                                        </p:cTn>
                                        <p:tgtEl>
                                          <p:spTgt spid="103492"/>
                                        </p:tgtEl>
                                        <p:attrNameLst>
                                          <p:attrName>style.visibility</p:attrName>
                                        </p:attrNameLst>
                                      </p:cBhvr>
                                      <p:to>
                                        <p:strVal val="visible"/>
                                      </p:to>
                                    </p:set>
                                    <p:anim to="" calcmode="lin" valueType="num">
                                      <p:cBhvr>
                                        <p:cTn id="172" dur="1" fill="hold"/>
                                        <p:tgtEl>
                                          <p:spTgt spid="103492"/>
                                        </p:tgtEl>
                                        <p:attrNameLst>
                                          <p:attrName/>
                                        </p:attrNameLst>
                                      </p:cBhvr>
                                    </p:anim>
                                  </p:childTnLst>
                                </p:cTn>
                              </p:par>
                              <p:par>
                                <p:cTn id="173" presetID="24" presetClass="entr" presetSubtype="0" fill="hold" grpId="0" nodeType="withEffect">
                                  <p:stCondLst>
                                    <p:cond delay="0"/>
                                  </p:stCondLst>
                                  <p:childTnLst>
                                    <p:set>
                                      <p:cBhvr>
                                        <p:cTn id="174" dur="1" fill="hold">
                                          <p:stCondLst>
                                            <p:cond delay="0"/>
                                          </p:stCondLst>
                                        </p:cTn>
                                        <p:tgtEl>
                                          <p:spTgt spid="103493"/>
                                        </p:tgtEl>
                                        <p:attrNameLst>
                                          <p:attrName>style.visibility</p:attrName>
                                        </p:attrNameLst>
                                      </p:cBhvr>
                                      <p:to>
                                        <p:strVal val="visible"/>
                                      </p:to>
                                    </p:set>
                                    <p:anim to="" calcmode="lin" valueType="num">
                                      <p:cBhvr>
                                        <p:cTn id="175" dur="1" fill="hold"/>
                                        <p:tgtEl>
                                          <p:spTgt spid="103493"/>
                                        </p:tgtEl>
                                        <p:attrNameLst>
                                          <p:attrName/>
                                        </p:attrNameLst>
                                      </p:cBhvr>
                                    </p:anim>
                                  </p:childTnLst>
                                </p:cTn>
                              </p:par>
                              <p:par>
                                <p:cTn id="176" presetID="24" presetClass="entr" presetSubtype="0" fill="hold" grpId="0" nodeType="withEffect">
                                  <p:stCondLst>
                                    <p:cond delay="0"/>
                                  </p:stCondLst>
                                  <p:childTnLst>
                                    <p:set>
                                      <p:cBhvr>
                                        <p:cTn id="177" dur="1" fill="hold">
                                          <p:stCondLst>
                                            <p:cond delay="0"/>
                                          </p:stCondLst>
                                        </p:cTn>
                                        <p:tgtEl>
                                          <p:spTgt spid="103494"/>
                                        </p:tgtEl>
                                        <p:attrNameLst>
                                          <p:attrName>style.visibility</p:attrName>
                                        </p:attrNameLst>
                                      </p:cBhvr>
                                      <p:to>
                                        <p:strVal val="visible"/>
                                      </p:to>
                                    </p:set>
                                    <p:anim to="" calcmode="lin" valueType="num">
                                      <p:cBhvr>
                                        <p:cTn id="178" dur="1" fill="hold"/>
                                        <p:tgtEl>
                                          <p:spTgt spid="103494"/>
                                        </p:tgtEl>
                                        <p:attrNameLst>
                                          <p:attrName/>
                                        </p:attrNameLst>
                                      </p:cBhvr>
                                    </p:anim>
                                  </p:childTnLst>
                                </p:cTn>
                              </p:par>
                              <p:par>
                                <p:cTn id="179" presetID="24" presetClass="entr" presetSubtype="0" fill="hold" grpId="0" nodeType="withEffect">
                                  <p:stCondLst>
                                    <p:cond delay="0"/>
                                  </p:stCondLst>
                                  <p:childTnLst>
                                    <p:set>
                                      <p:cBhvr>
                                        <p:cTn id="180" dur="1" fill="hold">
                                          <p:stCondLst>
                                            <p:cond delay="0"/>
                                          </p:stCondLst>
                                        </p:cTn>
                                        <p:tgtEl>
                                          <p:spTgt spid="103495"/>
                                        </p:tgtEl>
                                        <p:attrNameLst>
                                          <p:attrName>style.visibility</p:attrName>
                                        </p:attrNameLst>
                                      </p:cBhvr>
                                      <p:to>
                                        <p:strVal val="visible"/>
                                      </p:to>
                                    </p:set>
                                    <p:anim to="" calcmode="lin" valueType="num">
                                      <p:cBhvr>
                                        <p:cTn id="181" dur="1" fill="hold"/>
                                        <p:tgtEl>
                                          <p:spTgt spid="103495"/>
                                        </p:tgtEl>
                                        <p:attrNameLst>
                                          <p:attrName/>
                                        </p:attrNameLst>
                                      </p:cBhvr>
                                    </p:anim>
                                  </p:childTnLst>
                                </p:cTn>
                              </p:par>
                              <p:par>
                                <p:cTn id="182" presetID="24" presetClass="entr" presetSubtype="0" fill="hold" grpId="0" nodeType="withEffect">
                                  <p:stCondLst>
                                    <p:cond delay="0"/>
                                  </p:stCondLst>
                                  <p:childTnLst>
                                    <p:set>
                                      <p:cBhvr>
                                        <p:cTn id="183" dur="1" fill="hold">
                                          <p:stCondLst>
                                            <p:cond delay="0"/>
                                          </p:stCondLst>
                                        </p:cTn>
                                        <p:tgtEl>
                                          <p:spTgt spid="103496"/>
                                        </p:tgtEl>
                                        <p:attrNameLst>
                                          <p:attrName>style.visibility</p:attrName>
                                        </p:attrNameLst>
                                      </p:cBhvr>
                                      <p:to>
                                        <p:strVal val="visible"/>
                                      </p:to>
                                    </p:set>
                                    <p:anim to="" calcmode="lin" valueType="num">
                                      <p:cBhvr>
                                        <p:cTn id="184" dur="1" fill="hold"/>
                                        <p:tgtEl>
                                          <p:spTgt spid="103496"/>
                                        </p:tgtEl>
                                        <p:attrNameLst>
                                          <p:attrName/>
                                        </p:attrNameLst>
                                      </p:cBhvr>
                                    </p:anim>
                                  </p:childTnLst>
                                </p:cTn>
                              </p:par>
                              <p:par>
                                <p:cTn id="185" presetID="24" presetClass="entr" presetSubtype="0" fill="hold" grpId="0" nodeType="withEffect">
                                  <p:stCondLst>
                                    <p:cond delay="0"/>
                                  </p:stCondLst>
                                  <p:childTnLst>
                                    <p:set>
                                      <p:cBhvr>
                                        <p:cTn id="186" dur="1" fill="hold">
                                          <p:stCondLst>
                                            <p:cond delay="0"/>
                                          </p:stCondLst>
                                        </p:cTn>
                                        <p:tgtEl>
                                          <p:spTgt spid="103497"/>
                                        </p:tgtEl>
                                        <p:attrNameLst>
                                          <p:attrName>style.visibility</p:attrName>
                                        </p:attrNameLst>
                                      </p:cBhvr>
                                      <p:to>
                                        <p:strVal val="visible"/>
                                      </p:to>
                                    </p:set>
                                    <p:anim to="" calcmode="lin" valueType="num">
                                      <p:cBhvr>
                                        <p:cTn id="187" dur="1" fill="hold"/>
                                        <p:tgtEl>
                                          <p:spTgt spid="103497"/>
                                        </p:tgtEl>
                                        <p:attrNameLst>
                                          <p:attrName/>
                                        </p:attrNameLst>
                                      </p:cBhvr>
                                    </p:anim>
                                  </p:childTnLst>
                                </p:cTn>
                              </p:par>
                              <p:par>
                                <p:cTn id="188" presetID="24" presetClass="entr" presetSubtype="0" fill="hold" grpId="0" nodeType="withEffect">
                                  <p:stCondLst>
                                    <p:cond delay="0"/>
                                  </p:stCondLst>
                                  <p:childTnLst>
                                    <p:set>
                                      <p:cBhvr>
                                        <p:cTn id="189" dur="1" fill="hold">
                                          <p:stCondLst>
                                            <p:cond delay="0"/>
                                          </p:stCondLst>
                                        </p:cTn>
                                        <p:tgtEl>
                                          <p:spTgt spid="103498"/>
                                        </p:tgtEl>
                                        <p:attrNameLst>
                                          <p:attrName>style.visibility</p:attrName>
                                        </p:attrNameLst>
                                      </p:cBhvr>
                                      <p:to>
                                        <p:strVal val="visible"/>
                                      </p:to>
                                    </p:set>
                                    <p:anim to="" calcmode="lin" valueType="num">
                                      <p:cBhvr>
                                        <p:cTn id="190" dur="1" fill="hold"/>
                                        <p:tgtEl>
                                          <p:spTgt spid="103498"/>
                                        </p:tgtEl>
                                        <p:attrNameLst>
                                          <p:attrName/>
                                        </p:attrNameLst>
                                      </p:cBhvr>
                                    </p:anim>
                                  </p:childTnLst>
                                </p:cTn>
                              </p:par>
                              <p:par>
                                <p:cTn id="191" presetID="24" presetClass="entr" presetSubtype="0" fill="hold" grpId="0" nodeType="withEffect">
                                  <p:stCondLst>
                                    <p:cond delay="0"/>
                                  </p:stCondLst>
                                  <p:childTnLst>
                                    <p:set>
                                      <p:cBhvr>
                                        <p:cTn id="192" dur="1" fill="hold">
                                          <p:stCondLst>
                                            <p:cond delay="0"/>
                                          </p:stCondLst>
                                        </p:cTn>
                                        <p:tgtEl>
                                          <p:spTgt spid="103499"/>
                                        </p:tgtEl>
                                        <p:attrNameLst>
                                          <p:attrName>style.visibility</p:attrName>
                                        </p:attrNameLst>
                                      </p:cBhvr>
                                      <p:to>
                                        <p:strVal val="visible"/>
                                      </p:to>
                                    </p:set>
                                    <p:anim to="" calcmode="lin" valueType="num">
                                      <p:cBhvr>
                                        <p:cTn id="193" dur="1" fill="hold"/>
                                        <p:tgtEl>
                                          <p:spTgt spid="103499"/>
                                        </p:tgtEl>
                                        <p:attrNameLst>
                                          <p:attrName/>
                                        </p:attrNameLst>
                                      </p:cBhvr>
                                    </p:anim>
                                  </p:childTnLst>
                                </p:cTn>
                              </p:par>
                              <p:par>
                                <p:cTn id="194" presetID="24" presetClass="entr" presetSubtype="0" fill="hold" grpId="0" nodeType="withEffect">
                                  <p:stCondLst>
                                    <p:cond delay="0"/>
                                  </p:stCondLst>
                                  <p:childTnLst>
                                    <p:set>
                                      <p:cBhvr>
                                        <p:cTn id="195" dur="1" fill="hold">
                                          <p:stCondLst>
                                            <p:cond delay="0"/>
                                          </p:stCondLst>
                                        </p:cTn>
                                        <p:tgtEl>
                                          <p:spTgt spid="103500"/>
                                        </p:tgtEl>
                                        <p:attrNameLst>
                                          <p:attrName>style.visibility</p:attrName>
                                        </p:attrNameLst>
                                      </p:cBhvr>
                                      <p:to>
                                        <p:strVal val="visible"/>
                                      </p:to>
                                    </p:set>
                                    <p:anim to="" calcmode="lin" valueType="num">
                                      <p:cBhvr>
                                        <p:cTn id="196" dur="1" fill="hold"/>
                                        <p:tgtEl>
                                          <p:spTgt spid="103500"/>
                                        </p:tgtEl>
                                        <p:attrNameLst>
                                          <p:attrName/>
                                        </p:attrNameLst>
                                      </p:cBhvr>
                                    </p:anim>
                                  </p:childTnLst>
                                </p:cTn>
                              </p:par>
                              <p:par>
                                <p:cTn id="197" presetID="24" presetClass="entr" presetSubtype="0" fill="hold" grpId="0" nodeType="withEffect">
                                  <p:stCondLst>
                                    <p:cond delay="0"/>
                                  </p:stCondLst>
                                  <p:childTnLst>
                                    <p:set>
                                      <p:cBhvr>
                                        <p:cTn id="198" dur="1" fill="hold">
                                          <p:stCondLst>
                                            <p:cond delay="0"/>
                                          </p:stCondLst>
                                        </p:cTn>
                                        <p:tgtEl>
                                          <p:spTgt spid="103501"/>
                                        </p:tgtEl>
                                        <p:attrNameLst>
                                          <p:attrName>style.visibility</p:attrName>
                                        </p:attrNameLst>
                                      </p:cBhvr>
                                      <p:to>
                                        <p:strVal val="visible"/>
                                      </p:to>
                                    </p:set>
                                    <p:anim to="" calcmode="lin" valueType="num">
                                      <p:cBhvr>
                                        <p:cTn id="199" dur="1" fill="hold"/>
                                        <p:tgtEl>
                                          <p:spTgt spid="103501"/>
                                        </p:tgtEl>
                                        <p:attrNameLst>
                                          <p:attrName/>
                                        </p:attrNameLst>
                                      </p:cBhvr>
                                    </p:anim>
                                  </p:childTnLst>
                                </p:cTn>
                              </p:par>
                              <p:par>
                                <p:cTn id="200" presetID="24" presetClass="entr" presetSubtype="0" fill="hold" grpId="0" nodeType="withEffect">
                                  <p:stCondLst>
                                    <p:cond delay="0"/>
                                  </p:stCondLst>
                                  <p:childTnLst>
                                    <p:set>
                                      <p:cBhvr>
                                        <p:cTn id="201" dur="1" fill="hold">
                                          <p:stCondLst>
                                            <p:cond delay="0"/>
                                          </p:stCondLst>
                                        </p:cTn>
                                        <p:tgtEl>
                                          <p:spTgt spid="103502"/>
                                        </p:tgtEl>
                                        <p:attrNameLst>
                                          <p:attrName>style.visibility</p:attrName>
                                        </p:attrNameLst>
                                      </p:cBhvr>
                                      <p:to>
                                        <p:strVal val="visible"/>
                                      </p:to>
                                    </p:set>
                                    <p:anim to="" calcmode="lin" valueType="num">
                                      <p:cBhvr>
                                        <p:cTn id="202" dur="1" fill="hold"/>
                                        <p:tgtEl>
                                          <p:spTgt spid="103502"/>
                                        </p:tgtEl>
                                        <p:attrNameLst>
                                          <p:attrName/>
                                        </p:attrNameLst>
                                      </p:cBhvr>
                                    </p:anim>
                                  </p:childTnLst>
                                </p:cTn>
                              </p:par>
                              <p:par>
                                <p:cTn id="203" presetID="24" presetClass="entr" presetSubtype="0" fill="hold" grpId="0" nodeType="withEffect">
                                  <p:stCondLst>
                                    <p:cond delay="0"/>
                                  </p:stCondLst>
                                  <p:childTnLst>
                                    <p:set>
                                      <p:cBhvr>
                                        <p:cTn id="204" dur="1" fill="hold">
                                          <p:stCondLst>
                                            <p:cond delay="0"/>
                                          </p:stCondLst>
                                        </p:cTn>
                                        <p:tgtEl>
                                          <p:spTgt spid="103503"/>
                                        </p:tgtEl>
                                        <p:attrNameLst>
                                          <p:attrName>style.visibility</p:attrName>
                                        </p:attrNameLst>
                                      </p:cBhvr>
                                      <p:to>
                                        <p:strVal val="visible"/>
                                      </p:to>
                                    </p:set>
                                    <p:anim to="" calcmode="lin" valueType="num">
                                      <p:cBhvr>
                                        <p:cTn id="205" dur="1" fill="hold"/>
                                        <p:tgtEl>
                                          <p:spTgt spid="103503"/>
                                        </p:tgtEl>
                                        <p:attrNameLst>
                                          <p:attrName/>
                                        </p:attrNameLst>
                                      </p:cBhvr>
                                    </p:anim>
                                  </p:childTnLst>
                                </p:cTn>
                              </p:par>
                              <p:par>
                                <p:cTn id="206" presetID="24" presetClass="entr" presetSubtype="0" fill="hold" grpId="0" nodeType="withEffect">
                                  <p:stCondLst>
                                    <p:cond delay="0"/>
                                  </p:stCondLst>
                                  <p:childTnLst>
                                    <p:set>
                                      <p:cBhvr>
                                        <p:cTn id="207" dur="1" fill="hold">
                                          <p:stCondLst>
                                            <p:cond delay="0"/>
                                          </p:stCondLst>
                                        </p:cTn>
                                        <p:tgtEl>
                                          <p:spTgt spid="103504"/>
                                        </p:tgtEl>
                                        <p:attrNameLst>
                                          <p:attrName>style.visibility</p:attrName>
                                        </p:attrNameLst>
                                      </p:cBhvr>
                                      <p:to>
                                        <p:strVal val="visible"/>
                                      </p:to>
                                    </p:set>
                                    <p:anim to="" calcmode="lin" valueType="num">
                                      <p:cBhvr>
                                        <p:cTn id="208" dur="1" fill="hold"/>
                                        <p:tgtEl>
                                          <p:spTgt spid="103504"/>
                                        </p:tgtEl>
                                        <p:attrNameLst>
                                          <p:attrName/>
                                        </p:attrNameLst>
                                      </p:cBhvr>
                                    </p:anim>
                                  </p:childTnLst>
                                </p:cTn>
                              </p:par>
                              <p:par>
                                <p:cTn id="209" presetID="24" presetClass="entr" presetSubtype="0" fill="hold" grpId="0" nodeType="withEffect">
                                  <p:stCondLst>
                                    <p:cond delay="0"/>
                                  </p:stCondLst>
                                  <p:childTnLst>
                                    <p:set>
                                      <p:cBhvr>
                                        <p:cTn id="210" dur="1" fill="hold">
                                          <p:stCondLst>
                                            <p:cond delay="0"/>
                                          </p:stCondLst>
                                        </p:cTn>
                                        <p:tgtEl>
                                          <p:spTgt spid="103505"/>
                                        </p:tgtEl>
                                        <p:attrNameLst>
                                          <p:attrName>style.visibility</p:attrName>
                                        </p:attrNameLst>
                                      </p:cBhvr>
                                      <p:to>
                                        <p:strVal val="visible"/>
                                      </p:to>
                                    </p:set>
                                    <p:anim to="" calcmode="lin" valueType="num">
                                      <p:cBhvr>
                                        <p:cTn id="211" dur="1" fill="hold"/>
                                        <p:tgtEl>
                                          <p:spTgt spid="103505"/>
                                        </p:tgtEl>
                                        <p:attrNameLst>
                                          <p:attrName/>
                                        </p:attrNameLst>
                                      </p:cBhvr>
                                    </p:anim>
                                  </p:childTnLst>
                                </p:cTn>
                              </p:par>
                              <p:par>
                                <p:cTn id="212" presetID="24" presetClass="entr" presetSubtype="0" fill="hold" grpId="0" nodeType="withEffect">
                                  <p:stCondLst>
                                    <p:cond delay="0"/>
                                  </p:stCondLst>
                                  <p:childTnLst>
                                    <p:set>
                                      <p:cBhvr>
                                        <p:cTn id="213" dur="1" fill="hold">
                                          <p:stCondLst>
                                            <p:cond delay="0"/>
                                          </p:stCondLst>
                                        </p:cTn>
                                        <p:tgtEl>
                                          <p:spTgt spid="103506"/>
                                        </p:tgtEl>
                                        <p:attrNameLst>
                                          <p:attrName>style.visibility</p:attrName>
                                        </p:attrNameLst>
                                      </p:cBhvr>
                                      <p:to>
                                        <p:strVal val="visible"/>
                                      </p:to>
                                    </p:set>
                                    <p:anim to="" calcmode="lin" valueType="num">
                                      <p:cBhvr>
                                        <p:cTn id="214" dur="1" fill="hold"/>
                                        <p:tgtEl>
                                          <p:spTgt spid="103506"/>
                                        </p:tgtEl>
                                        <p:attrNameLst>
                                          <p:attrName/>
                                        </p:attrNameLst>
                                      </p:cBhvr>
                                    </p:anim>
                                  </p:childTnLst>
                                </p:cTn>
                              </p:par>
                              <p:par>
                                <p:cTn id="215" presetID="24" presetClass="entr" presetSubtype="0" fill="hold" grpId="0" nodeType="withEffect">
                                  <p:stCondLst>
                                    <p:cond delay="0"/>
                                  </p:stCondLst>
                                  <p:childTnLst>
                                    <p:set>
                                      <p:cBhvr>
                                        <p:cTn id="216" dur="1" fill="hold">
                                          <p:stCondLst>
                                            <p:cond delay="0"/>
                                          </p:stCondLst>
                                        </p:cTn>
                                        <p:tgtEl>
                                          <p:spTgt spid="103507"/>
                                        </p:tgtEl>
                                        <p:attrNameLst>
                                          <p:attrName>style.visibility</p:attrName>
                                        </p:attrNameLst>
                                      </p:cBhvr>
                                      <p:to>
                                        <p:strVal val="visible"/>
                                      </p:to>
                                    </p:set>
                                    <p:anim to="" calcmode="lin" valueType="num">
                                      <p:cBhvr>
                                        <p:cTn id="217" dur="1" fill="hold"/>
                                        <p:tgtEl>
                                          <p:spTgt spid="103507"/>
                                        </p:tgtEl>
                                        <p:attrNameLst>
                                          <p:attrName/>
                                        </p:attrNameLst>
                                      </p:cBhvr>
                                    </p:anim>
                                  </p:childTnLst>
                                </p:cTn>
                              </p:par>
                              <p:par>
                                <p:cTn id="218" presetID="24" presetClass="entr" presetSubtype="0" fill="hold" grpId="0" nodeType="withEffect">
                                  <p:stCondLst>
                                    <p:cond delay="0"/>
                                  </p:stCondLst>
                                  <p:childTnLst>
                                    <p:set>
                                      <p:cBhvr>
                                        <p:cTn id="219" dur="1" fill="hold">
                                          <p:stCondLst>
                                            <p:cond delay="0"/>
                                          </p:stCondLst>
                                        </p:cTn>
                                        <p:tgtEl>
                                          <p:spTgt spid="103508"/>
                                        </p:tgtEl>
                                        <p:attrNameLst>
                                          <p:attrName>style.visibility</p:attrName>
                                        </p:attrNameLst>
                                      </p:cBhvr>
                                      <p:to>
                                        <p:strVal val="visible"/>
                                      </p:to>
                                    </p:set>
                                    <p:anim to="" calcmode="lin" valueType="num">
                                      <p:cBhvr>
                                        <p:cTn id="220" dur="1" fill="hold"/>
                                        <p:tgtEl>
                                          <p:spTgt spid="103508"/>
                                        </p:tgtEl>
                                        <p:attrNameLst>
                                          <p:attrName/>
                                        </p:attrNameLst>
                                      </p:cBhvr>
                                    </p:anim>
                                  </p:childTnLst>
                                </p:cTn>
                              </p:par>
                              <p:par>
                                <p:cTn id="221" presetID="24" presetClass="entr" presetSubtype="0" fill="hold" grpId="0" nodeType="withEffect">
                                  <p:stCondLst>
                                    <p:cond delay="0"/>
                                  </p:stCondLst>
                                  <p:childTnLst>
                                    <p:set>
                                      <p:cBhvr>
                                        <p:cTn id="222" dur="1" fill="hold">
                                          <p:stCondLst>
                                            <p:cond delay="0"/>
                                          </p:stCondLst>
                                        </p:cTn>
                                        <p:tgtEl>
                                          <p:spTgt spid="103509"/>
                                        </p:tgtEl>
                                        <p:attrNameLst>
                                          <p:attrName>style.visibility</p:attrName>
                                        </p:attrNameLst>
                                      </p:cBhvr>
                                      <p:to>
                                        <p:strVal val="visible"/>
                                      </p:to>
                                    </p:set>
                                    <p:anim to="" calcmode="lin" valueType="num">
                                      <p:cBhvr>
                                        <p:cTn id="223" dur="1" fill="hold"/>
                                        <p:tgtEl>
                                          <p:spTgt spid="103509"/>
                                        </p:tgtEl>
                                        <p:attrNameLst>
                                          <p:attrName/>
                                        </p:attrNameLst>
                                      </p:cBhvr>
                                    </p:anim>
                                  </p:childTnLst>
                                </p:cTn>
                              </p:par>
                              <p:par>
                                <p:cTn id="224" presetID="24" presetClass="entr" presetSubtype="0" fill="hold" grpId="0" nodeType="withEffect">
                                  <p:stCondLst>
                                    <p:cond delay="0"/>
                                  </p:stCondLst>
                                  <p:childTnLst>
                                    <p:set>
                                      <p:cBhvr>
                                        <p:cTn id="225" dur="1" fill="hold">
                                          <p:stCondLst>
                                            <p:cond delay="0"/>
                                          </p:stCondLst>
                                        </p:cTn>
                                        <p:tgtEl>
                                          <p:spTgt spid="103510"/>
                                        </p:tgtEl>
                                        <p:attrNameLst>
                                          <p:attrName>style.visibility</p:attrName>
                                        </p:attrNameLst>
                                      </p:cBhvr>
                                      <p:to>
                                        <p:strVal val="visible"/>
                                      </p:to>
                                    </p:set>
                                    <p:anim to="" calcmode="lin" valueType="num">
                                      <p:cBhvr>
                                        <p:cTn id="226" dur="1" fill="hold"/>
                                        <p:tgtEl>
                                          <p:spTgt spid="103510"/>
                                        </p:tgtEl>
                                        <p:attrNameLst>
                                          <p:attrName/>
                                        </p:attrNameLst>
                                      </p:cBhvr>
                                    </p:anim>
                                  </p:childTnLst>
                                </p:cTn>
                              </p:par>
                              <p:par>
                                <p:cTn id="227" presetID="24" presetClass="entr" presetSubtype="0" fill="hold" grpId="0" nodeType="withEffect">
                                  <p:stCondLst>
                                    <p:cond delay="0"/>
                                  </p:stCondLst>
                                  <p:childTnLst>
                                    <p:set>
                                      <p:cBhvr>
                                        <p:cTn id="228" dur="1" fill="hold">
                                          <p:stCondLst>
                                            <p:cond delay="0"/>
                                          </p:stCondLst>
                                        </p:cTn>
                                        <p:tgtEl>
                                          <p:spTgt spid="103511"/>
                                        </p:tgtEl>
                                        <p:attrNameLst>
                                          <p:attrName>style.visibility</p:attrName>
                                        </p:attrNameLst>
                                      </p:cBhvr>
                                      <p:to>
                                        <p:strVal val="visible"/>
                                      </p:to>
                                    </p:set>
                                    <p:anim to="" calcmode="lin" valueType="num">
                                      <p:cBhvr>
                                        <p:cTn id="229" dur="1" fill="hold"/>
                                        <p:tgtEl>
                                          <p:spTgt spid="103511"/>
                                        </p:tgtEl>
                                        <p:attrNameLst>
                                          <p:attrName/>
                                        </p:attrNameLst>
                                      </p:cBhvr>
                                    </p:anim>
                                  </p:childTnLst>
                                </p:cTn>
                              </p:par>
                              <p:par>
                                <p:cTn id="230" presetID="24" presetClass="entr" presetSubtype="0" fill="hold" grpId="0" nodeType="withEffect">
                                  <p:stCondLst>
                                    <p:cond delay="0"/>
                                  </p:stCondLst>
                                  <p:childTnLst>
                                    <p:set>
                                      <p:cBhvr>
                                        <p:cTn id="231" dur="1" fill="hold">
                                          <p:stCondLst>
                                            <p:cond delay="0"/>
                                          </p:stCondLst>
                                        </p:cTn>
                                        <p:tgtEl>
                                          <p:spTgt spid="103512"/>
                                        </p:tgtEl>
                                        <p:attrNameLst>
                                          <p:attrName>style.visibility</p:attrName>
                                        </p:attrNameLst>
                                      </p:cBhvr>
                                      <p:to>
                                        <p:strVal val="visible"/>
                                      </p:to>
                                    </p:set>
                                    <p:anim to="" calcmode="lin" valueType="num">
                                      <p:cBhvr>
                                        <p:cTn id="232" dur="1" fill="hold"/>
                                        <p:tgtEl>
                                          <p:spTgt spid="103512"/>
                                        </p:tgtEl>
                                        <p:attrNameLst>
                                          <p:attrName/>
                                        </p:attrNameLst>
                                      </p:cBhvr>
                                    </p:anim>
                                  </p:childTnLst>
                                </p:cTn>
                              </p:par>
                              <p:par>
                                <p:cTn id="233" presetID="24" presetClass="entr" presetSubtype="0" fill="hold" grpId="0" nodeType="withEffect">
                                  <p:stCondLst>
                                    <p:cond delay="0"/>
                                  </p:stCondLst>
                                  <p:childTnLst>
                                    <p:set>
                                      <p:cBhvr>
                                        <p:cTn id="234" dur="1" fill="hold">
                                          <p:stCondLst>
                                            <p:cond delay="0"/>
                                          </p:stCondLst>
                                        </p:cTn>
                                        <p:tgtEl>
                                          <p:spTgt spid="103513"/>
                                        </p:tgtEl>
                                        <p:attrNameLst>
                                          <p:attrName>style.visibility</p:attrName>
                                        </p:attrNameLst>
                                      </p:cBhvr>
                                      <p:to>
                                        <p:strVal val="visible"/>
                                      </p:to>
                                    </p:set>
                                    <p:anim to="" calcmode="lin" valueType="num">
                                      <p:cBhvr>
                                        <p:cTn id="235" dur="1" fill="hold"/>
                                        <p:tgtEl>
                                          <p:spTgt spid="103513"/>
                                        </p:tgtEl>
                                        <p:attrNameLst>
                                          <p:attrName/>
                                        </p:attrNameLst>
                                      </p:cBhvr>
                                    </p:anim>
                                  </p:childTnLst>
                                </p:cTn>
                              </p:par>
                              <p:par>
                                <p:cTn id="236" presetID="24" presetClass="entr" presetSubtype="0" fill="hold" grpId="0" nodeType="withEffect">
                                  <p:stCondLst>
                                    <p:cond delay="0"/>
                                  </p:stCondLst>
                                  <p:childTnLst>
                                    <p:set>
                                      <p:cBhvr>
                                        <p:cTn id="237" dur="1" fill="hold">
                                          <p:stCondLst>
                                            <p:cond delay="0"/>
                                          </p:stCondLst>
                                        </p:cTn>
                                        <p:tgtEl>
                                          <p:spTgt spid="103514"/>
                                        </p:tgtEl>
                                        <p:attrNameLst>
                                          <p:attrName>style.visibility</p:attrName>
                                        </p:attrNameLst>
                                      </p:cBhvr>
                                      <p:to>
                                        <p:strVal val="visible"/>
                                      </p:to>
                                    </p:set>
                                    <p:anim to="" calcmode="lin" valueType="num">
                                      <p:cBhvr>
                                        <p:cTn id="238" dur="1" fill="hold"/>
                                        <p:tgtEl>
                                          <p:spTgt spid="103514"/>
                                        </p:tgtEl>
                                        <p:attrNameLst>
                                          <p:attrName/>
                                        </p:attrNameLst>
                                      </p:cBhvr>
                                    </p:anim>
                                  </p:childTnLst>
                                </p:cTn>
                              </p:par>
                              <p:par>
                                <p:cTn id="239" presetID="24" presetClass="entr" presetSubtype="0" fill="hold" grpId="0" nodeType="withEffect">
                                  <p:stCondLst>
                                    <p:cond delay="0"/>
                                  </p:stCondLst>
                                  <p:childTnLst>
                                    <p:set>
                                      <p:cBhvr>
                                        <p:cTn id="240" dur="1" fill="hold">
                                          <p:stCondLst>
                                            <p:cond delay="0"/>
                                          </p:stCondLst>
                                        </p:cTn>
                                        <p:tgtEl>
                                          <p:spTgt spid="103515"/>
                                        </p:tgtEl>
                                        <p:attrNameLst>
                                          <p:attrName>style.visibility</p:attrName>
                                        </p:attrNameLst>
                                      </p:cBhvr>
                                      <p:to>
                                        <p:strVal val="visible"/>
                                      </p:to>
                                    </p:set>
                                    <p:anim to="" calcmode="lin" valueType="num">
                                      <p:cBhvr>
                                        <p:cTn id="241" dur="1" fill="hold"/>
                                        <p:tgtEl>
                                          <p:spTgt spid="103515"/>
                                        </p:tgtEl>
                                        <p:attrNameLst>
                                          <p:attrName/>
                                        </p:attrNameLst>
                                      </p:cBhvr>
                                    </p:anim>
                                  </p:childTnLst>
                                </p:cTn>
                              </p:par>
                              <p:par>
                                <p:cTn id="242" presetID="24" presetClass="entr" presetSubtype="0" fill="hold" grpId="0" nodeType="withEffect">
                                  <p:stCondLst>
                                    <p:cond delay="0"/>
                                  </p:stCondLst>
                                  <p:childTnLst>
                                    <p:set>
                                      <p:cBhvr>
                                        <p:cTn id="243" dur="1" fill="hold">
                                          <p:stCondLst>
                                            <p:cond delay="0"/>
                                          </p:stCondLst>
                                        </p:cTn>
                                        <p:tgtEl>
                                          <p:spTgt spid="103516"/>
                                        </p:tgtEl>
                                        <p:attrNameLst>
                                          <p:attrName>style.visibility</p:attrName>
                                        </p:attrNameLst>
                                      </p:cBhvr>
                                      <p:to>
                                        <p:strVal val="visible"/>
                                      </p:to>
                                    </p:set>
                                    <p:anim to="" calcmode="lin" valueType="num">
                                      <p:cBhvr>
                                        <p:cTn id="244" dur="1" fill="hold"/>
                                        <p:tgtEl>
                                          <p:spTgt spid="103516"/>
                                        </p:tgtEl>
                                        <p:attrNameLst>
                                          <p:attrName/>
                                        </p:attrNameLst>
                                      </p:cBhvr>
                                    </p:anim>
                                  </p:childTnLst>
                                </p:cTn>
                              </p:par>
                              <p:par>
                                <p:cTn id="245" presetID="24" presetClass="entr" presetSubtype="0" fill="hold" grpId="0" nodeType="withEffect">
                                  <p:stCondLst>
                                    <p:cond delay="0"/>
                                  </p:stCondLst>
                                  <p:childTnLst>
                                    <p:set>
                                      <p:cBhvr>
                                        <p:cTn id="246" dur="1" fill="hold">
                                          <p:stCondLst>
                                            <p:cond delay="0"/>
                                          </p:stCondLst>
                                        </p:cTn>
                                        <p:tgtEl>
                                          <p:spTgt spid="103517"/>
                                        </p:tgtEl>
                                        <p:attrNameLst>
                                          <p:attrName>style.visibility</p:attrName>
                                        </p:attrNameLst>
                                      </p:cBhvr>
                                      <p:to>
                                        <p:strVal val="visible"/>
                                      </p:to>
                                    </p:set>
                                    <p:anim to="" calcmode="lin" valueType="num">
                                      <p:cBhvr>
                                        <p:cTn id="247" dur="1" fill="hold"/>
                                        <p:tgtEl>
                                          <p:spTgt spid="103517"/>
                                        </p:tgtEl>
                                        <p:attrNameLst>
                                          <p:attrName/>
                                        </p:attrNameLst>
                                      </p:cBhvr>
                                    </p:anim>
                                  </p:childTnLst>
                                </p:cTn>
                              </p:par>
                              <p:par>
                                <p:cTn id="248" presetID="24" presetClass="entr" presetSubtype="0" fill="hold" grpId="0" nodeType="withEffect">
                                  <p:stCondLst>
                                    <p:cond delay="0"/>
                                  </p:stCondLst>
                                  <p:childTnLst>
                                    <p:set>
                                      <p:cBhvr>
                                        <p:cTn id="249" dur="1" fill="hold">
                                          <p:stCondLst>
                                            <p:cond delay="0"/>
                                          </p:stCondLst>
                                        </p:cTn>
                                        <p:tgtEl>
                                          <p:spTgt spid="103518"/>
                                        </p:tgtEl>
                                        <p:attrNameLst>
                                          <p:attrName>style.visibility</p:attrName>
                                        </p:attrNameLst>
                                      </p:cBhvr>
                                      <p:to>
                                        <p:strVal val="visible"/>
                                      </p:to>
                                    </p:set>
                                    <p:anim to="" calcmode="lin" valueType="num">
                                      <p:cBhvr>
                                        <p:cTn id="250" dur="1" fill="hold"/>
                                        <p:tgtEl>
                                          <p:spTgt spid="103518"/>
                                        </p:tgtEl>
                                        <p:attrNameLst>
                                          <p:attrName/>
                                        </p:attrNameLst>
                                      </p:cBhvr>
                                    </p:anim>
                                  </p:childTnLst>
                                </p:cTn>
                              </p:par>
                              <p:par>
                                <p:cTn id="251" presetID="24" presetClass="entr" presetSubtype="0" fill="hold" grpId="0" nodeType="withEffect">
                                  <p:stCondLst>
                                    <p:cond delay="0"/>
                                  </p:stCondLst>
                                  <p:childTnLst>
                                    <p:set>
                                      <p:cBhvr>
                                        <p:cTn id="252" dur="1" fill="hold">
                                          <p:stCondLst>
                                            <p:cond delay="0"/>
                                          </p:stCondLst>
                                        </p:cTn>
                                        <p:tgtEl>
                                          <p:spTgt spid="103519"/>
                                        </p:tgtEl>
                                        <p:attrNameLst>
                                          <p:attrName>style.visibility</p:attrName>
                                        </p:attrNameLst>
                                      </p:cBhvr>
                                      <p:to>
                                        <p:strVal val="visible"/>
                                      </p:to>
                                    </p:set>
                                    <p:anim to="" calcmode="lin" valueType="num">
                                      <p:cBhvr>
                                        <p:cTn id="253" dur="1" fill="hold"/>
                                        <p:tgtEl>
                                          <p:spTgt spid="103519"/>
                                        </p:tgtEl>
                                        <p:attrNameLst>
                                          <p:attrName/>
                                        </p:attrNameLst>
                                      </p:cBhvr>
                                    </p:anim>
                                  </p:childTnLst>
                                </p:cTn>
                              </p:par>
                              <p:par>
                                <p:cTn id="254" presetID="24" presetClass="entr" presetSubtype="0" fill="hold" grpId="0" nodeType="withEffect">
                                  <p:stCondLst>
                                    <p:cond delay="0"/>
                                  </p:stCondLst>
                                  <p:childTnLst>
                                    <p:set>
                                      <p:cBhvr>
                                        <p:cTn id="255" dur="1" fill="hold">
                                          <p:stCondLst>
                                            <p:cond delay="0"/>
                                          </p:stCondLst>
                                        </p:cTn>
                                        <p:tgtEl>
                                          <p:spTgt spid="103520"/>
                                        </p:tgtEl>
                                        <p:attrNameLst>
                                          <p:attrName>style.visibility</p:attrName>
                                        </p:attrNameLst>
                                      </p:cBhvr>
                                      <p:to>
                                        <p:strVal val="visible"/>
                                      </p:to>
                                    </p:set>
                                    <p:anim to="" calcmode="lin" valueType="num">
                                      <p:cBhvr>
                                        <p:cTn id="256" dur="1" fill="hold"/>
                                        <p:tgtEl>
                                          <p:spTgt spid="103520"/>
                                        </p:tgtEl>
                                        <p:attrNameLst>
                                          <p:attrName/>
                                        </p:attrNameLst>
                                      </p:cBhvr>
                                    </p:anim>
                                  </p:childTnLst>
                                </p:cTn>
                              </p:par>
                              <p:par>
                                <p:cTn id="257" presetID="24" presetClass="entr" presetSubtype="0" fill="hold" grpId="0" nodeType="withEffect">
                                  <p:stCondLst>
                                    <p:cond delay="0"/>
                                  </p:stCondLst>
                                  <p:childTnLst>
                                    <p:set>
                                      <p:cBhvr>
                                        <p:cTn id="258" dur="1" fill="hold">
                                          <p:stCondLst>
                                            <p:cond delay="0"/>
                                          </p:stCondLst>
                                        </p:cTn>
                                        <p:tgtEl>
                                          <p:spTgt spid="103521"/>
                                        </p:tgtEl>
                                        <p:attrNameLst>
                                          <p:attrName>style.visibility</p:attrName>
                                        </p:attrNameLst>
                                      </p:cBhvr>
                                      <p:to>
                                        <p:strVal val="visible"/>
                                      </p:to>
                                    </p:set>
                                    <p:anim to="" calcmode="lin" valueType="num">
                                      <p:cBhvr>
                                        <p:cTn id="259" dur="1" fill="hold"/>
                                        <p:tgtEl>
                                          <p:spTgt spid="103521"/>
                                        </p:tgtEl>
                                        <p:attrNameLst>
                                          <p:attrName/>
                                        </p:attrNameLst>
                                      </p:cBhvr>
                                    </p:anim>
                                  </p:childTnLst>
                                </p:cTn>
                              </p:par>
                              <p:par>
                                <p:cTn id="260" presetID="24" presetClass="entr" presetSubtype="0" fill="hold" grpId="0" nodeType="withEffect">
                                  <p:stCondLst>
                                    <p:cond delay="0"/>
                                  </p:stCondLst>
                                  <p:childTnLst>
                                    <p:set>
                                      <p:cBhvr>
                                        <p:cTn id="261" dur="1" fill="hold">
                                          <p:stCondLst>
                                            <p:cond delay="0"/>
                                          </p:stCondLst>
                                        </p:cTn>
                                        <p:tgtEl>
                                          <p:spTgt spid="103522"/>
                                        </p:tgtEl>
                                        <p:attrNameLst>
                                          <p:attrName>style.visibility</p:attrName>
                                        </p:attrNameLst>
                                      </p:cBhvr>
                                      <p:to>
                                        <p:strVal val="visible"/>
                                      </p:to>
                                    </p:set>
                                    <p:anim to="" calcmode="lin" valueType="num">
                                      <p:cBhvr>
                                        <p:cTn id="262" dur="1" fill="hold"/>
                                        <p:tgtEl>
                                          <p:spTgt spid="103522"/>
                                        </p:tgtEl>
                                        <p:attrNameLst>
                                          <p:attrName/>
                                        </p:attrNameLst>
                                      </p:cBhvr>
                                    </p:anim>
                                  </p:childTnLst>
                                </p:cTn>
                              </p:par>
                              <p:par>
                                <p:cTn id="263" presetID="24" presetClass="entr" presetSubtype="0" fill="hold" grpId="0" nodeType="withEffect">
                                  <p:stCondLst>
                                    <p:cond delay="0"/>
                                  </p:stCondLst>
                                  <p:childTnLst>
                                    <p:set>
                                      <p:cBhvr>
                                        <p:cTn id="264" dur="1" fill="hold">
                                          <p:stCondLst>
                                            <p:cond delay="0"/>
                                          </p:stCondLst>
                                        </p:cTn>
                                        <p:tgtEl>
                                          <p:spTgt spid="103523"/>
                                        </p:tgtEl>
                                        <p:attrNameLst>
                                          <p:attrName>style.visibility</p:attrName>
                                        </p:attrNameLst>
                                      </p:cBhvr>
                                      <p:to>
                                        <p:strVal val="visible"/>
                                      </p:to>
                                    </p:set>
                                    <p:anim to="" calcmode="lin" valueType="num">
                                      <p:cBhvr>
                                        <p:cTn id="265" dur="1" fill="hold"/>
                                        <p:tgtEl>
                                          <p:spTgt spid="103523"/>
                                        </p:tgtEl>
                                        <p:attrNameLst>
                                          <p:attrName/>
                                        </p:attrNameLst>
                                      </p:cBhvr>
                                    </p:anim>
                                  </p:childTnLst>
                                </p:cTn>
                              </p:par>
                              <p:par>
                                <p:cTn id="266" presetID="24" presetClass="entr" presetSubtype="0" fill="hold" grpId="0" nodeType="withEffect">
                                  <p:stCondLst>
                                    <p:cond delay="0"/>
                                  </p:stCondLst>
                                  <p:childTnLst>
                                    <p:set>
                                      <p:cBhvr>
                                        <p:cTn id="267" dur="1" fill="hold">
                                          <p:stCondLst>
                                            <p:cond delay="0"/>
                                          </p:stCondLst>
                                        </p:cTn>
                                        <p:tgtEl>
                                          <p:spTgt spid="103524"/>
                                        </p:tgtEl>
                                        <p:attrNameLst>
                                          <p:attrName>style.visibility</p:attrName>
                                        </p:attrNameLst>
                                      </p:cBhvr>
                                      <p:to>
                                        <p:strVal val="visible"/>
                                      </p:to>
                                    </p:set>
                                    <p:anim to="" calcmode="lin" valueType="num">
                                      <p:cBhvr>
                                        <p:cTn id="268" dur="1" fill="hold"/>
                                        <p:tgtEl>
                                          <p:spTgt spid="103524"/>
                                        </p:tgtEl>
                                        <p:attrNameLst>
                                          <p:attrName/>
                                        </p:attrNameLst>
                                      </p:cBhvr>
                                    </p:anim>
                                  </p:childTnLst>
                                </p:cTn>
                              </p:par>
                              <p:par>
                                <p:cTn id="269" presetID="24" presetClass="entr" presetSubtype="0" fill="hold" grpId="0" nodeType="withEffect">
                                  <p:stCondLst>
                                    <p:cond delay="0"/>
                                  </p:stCondLst>
                                  <p:childTnLst>
                                    <p:set>
                                      <p:cBhvr>
                                        <p:cTn id="270" dur="1" fill="hold">
                                          <p:stCondLst>
                                            <p:cond delay="0"/>
                                          </p:stCondLst>
                                        </p:cTn>
                                        <p:tgtEl>
                                          <p:spTgt spid="103525"/>
                                        </p:tgtEl>
                                        <p:attrNameLst>
                                          <p:attrName>style.visibility</p:attrName>
                                        </p:attrNameLst>
                                      </p:cBhvr>
                                      <p:to>
                                        <p:strVal val="visible"/>
                                      </p:to>
                                    </p:set>
                                    <p:anim to="" calcmode="lin" valueType="num">
                                      <p:cBhvr>
                                        <p:cTn id="271" dur="1" fill="hold"/>
                                        <p:tgtEl>
                                          <p:spTgt spid="103525"/>
                                        </p:tgtEl>
                                        <p:attrNameLst>
                                          <p:attrName/>
                                        </p:attrNameLst>
                                      </p:cBhvr>
                                    </p:anim>
                                  </p:childTnLst>
                                </p:cTn>
                              </p:par>
                              <p:par>
                                <p:cTn id="272" presetID="24" presetClass="entr" presetSubtype="0" fill="hold" grpId="0" nodeType="withEffect">
                                  <p:stCondLst>
                                    <p:cond delay="0"/>
                                  </p:stCondLst>
                                  <p:childTnLst>
                                    <p:set>
                                      <p:cBhvr>
                                        <p:cTn id="273" dur="1" fill="hold">
                                          <p:stCondLst>
                                            <p:cond delay="0"/>
                                          </p:stCondLst>
                                        </p:cTn>
                                        <p:tgtEl>
                                          <p:spTgt spid="103526"/>
                                        </p:tgtEl>
                                        <p:attrNameLst>
                                          <p:attrName>style.visibility</p:attrName>
                                        </p:attrNameLst>
                                      </p:cBhvr>
                                      <p:to>
                                        <p:strVal val="visible"/>
                                      </p:to>
                                    </p:set>
                                    <p:anim to="" calcmode="lin" valueType="num">
                                      <p:cBhvr>
                                        <p:cTn id="274" dur="1" fill="hold"/>
                                        <p:tgtEl>
                                          <p:spTgt spid="103526"/>
                                        </p:tgtEl>
                                        <p:attrNameLst>
                                          <p:attrName/>
                                        </p:attrNameLst>
                                      </p:cBhvr>
                                    </p:anim>
                                  </p:childTnLst>
                                </p:cTn>
                              </p:par>
                              <p:par>
                                <p:cTn id="275" presetID="24" presetClass="entr" presetSubtype="0" fill="hold" grpId="0" nodeType="withEffect">
                                  <p:stCondLst>
                                    <p:cond delay="0"/>
                                  </p:stCondLst>
                                  <p:childTnLst>
                                    <p:set>
                                      <p:cBhvr>
                                        <p:cTn id="276" dur="1" fill="hold">
                                          <p:stCondLst>
                                            <p:cond delay="0"/>
                                          </p:stCondLst>
                                        </p:cTn>
                                        <p:tgtEl>
                                          <p:spTgt spid="103527"/>
                                        </p:tgtEl>
                                        <p:attrNameLst>
                                          <p:attrName>style.visibility</p:attrName>
                                        </p:attrNameLst>
                                      </p:cBhvr>
                                      <p:to>
                                        <p:strVal val="visible"/>
                                      </p:to>
                                    </p:set>
                                    <p:anim to="" calcmode="lin" valueType="num">
                                      <p:cBhvr>
                                        <p:cTn id="277" dur="1" fill="hold"/>
                                        <p:tgtEl>
                                          <p:spTgt spid="103527"/>
                                        </p:tgtEl>
                                        <p:attrNameLst>
                                          <p:attrName/>
                                        </p:attrNameLst>
                                      </p:cBhvr>
                                    </p:anim>
                                  </p:childTnLst>
                                </p:cTn>
                              </p:par>
                              <p:par>
                                <p:cTn id="278" presetID="24" presetClass="entr" presetSubtype="0" fill="hold" grpId="0" nodeType="withEffect">
                                  <p:stCondLst>
                                    <p:cond delay="0"/>
                                  </p:stCondLst>
                                  <p:childTnLst>
                                    <p:set>
                                      <p:cBhvr>
                                        <p:cTn id="279" dur="1" fill="hold">
                                          <p:stCondLst>
                                            <p:cond delay="0"/>
                                          </p:stCondLst>
                                        </p:cTn>
                                        <p:tgtEl>
                                          <p:spTgt spid="103528"/>
                                        </p:tgtEl>
                                        <p:attrNameLst>
                                          <p:attrName>style.visibility</p:attrName>
                                        </p:attrNameLst>
                                      </p:cBhvr>
                                      <p:to>
                                        <p:strVal val="visible"/>
                                      </p:to>
                                    </p:set>
                                    <p:anim to="" calcmode="lin" valueType="num">
                                      <p:cBhvr>
                                        <p:cTn id="280" dur="1" fill="hold"/>
                                        <p:tgtEl>
                                          <p:spTgt spid="103528"/>
                                        </p:tgtEl>
                                        <p:attrNameLst>
                                          <p:attrName/>
                                        </p:attrNameLst>
                                      </p:cBhvr>
                                    </p:anim>
                                  </p:childTnLst>
                                </p:cTn>
                              </p:par>
                              <p:par>
                                <p:cTn id="281" presetID="24" presetClass="entr" presetSubtype="0" fill="hold" grpId="0" nodeType="withEffect">
                                  <p:stCondLst>
                                    <p:cond delay="0"/>
                                  </p:stCondLst>
                                  <p:childTnLst>
                                    <p:set>
                                      <p:cBhvr>
                                        <p:cTn id="282" dur="1" fill="hold">
                                          <p:stCondLst>
                                            <p:cond delay="0"/>
                                          </p:stCondLst>
                                        </p:cTn>
                                        <p:tgtEl>
                                          <p:spTgt spid="103529"/>
                                        </p:tgtEl>
                                        <p:attrNameLst>
                                          <p:attrName>style.visibility</p:attrName>
                                        </p:attrNameLst>
                                      </p:cBhvr>
                                      <p:to>
                                        <p:strVal val="visible"/>
                                      </p:to>
                                    </p:set>
                                    <p:anim to="" calcmode="lin" valueType="num">
                                      <p:cBhvr>
                                        <p:cTn id="283" dur="1" fill="hold"/>
                                        <p:tgtEl>
                                          <p:spTgt spid="103529"/>
                                        </p:tgtEl>
                                        <p:attrNameLst>
                                          <p:attrName/>
                                        </p:attrNameLst>
                                      </p:cBhvr>
                                    </p:anim>
                                  </p:childTnLst>
                                </p:cTn>
                              </p:par>
                              <p:par>
                                <p:cTn id="284" presetID="24" presetClass="entr" presetSubtype="0" fill="hold" grpId="0" nodeType="withEffect">
                                  <p:stCondLst>
                                    <p:cond delay="0"/>
                                  </p:stCondLst>
                                  <p:childTnLst>
                                    <p:set>
                                      <p:cBhvr>
                                        <p:cTn id="285" dur="1" fill="hold">
                                          <p:stCondLst>
                                            <p:cond delay="0"/>
                                          </p:stCondLst>
                                        </p:cTn>
                                        <p:tgtEl>
                                          <p:spTgt spid="103530"/>
                                        </p:tgtEl>
                                        <p:attrNameLst>
                                          <p:attrName>style.visibility</p:attrName>
                                        </p:attrNameLst>
                                      </p:cBhvr>
                                      <p:to>
                                        <p:strVal val="visible"/>
                                      </p:to>
                                    </p:set>
                                    <p:anim to="" calcmode="lin" valueType="num">
                                      <p:cBhvr>
                                        <p:cTn id="286" dur="1" fill="hold"/>
                                        <p:tgtEl>
                                          <p:spTgt spid="103530"/>
                                        </p:tgtEl>
                                        <p:attrNameLst>
                                          <p:attrName/>
                                        </p:attrNameLst>
                                      </p:cBhvr>
                                    </p:anim>
                                  </p:childTnLst>
                                </p:cTn>
                              </p:par>
                              <p:par>
                                <p:cTn id="287" presetID="24" presetClass="entr" presetSubtype="0" fill="hold" grpId="0" nodeType="withEffect">
                                  <p:stCondLst>
                                    <p:cond delay="0"/>
                                  </p:stCondLst>
                                  <p:childTnLst>
                                    <p:set>
                                      <p:cBhvr>
                                        <p:cTn id="288" dur="1" fill="hold">
                                          <p:stCondLst>
                                            <p:cond delay="0"/>
                                          </p:stCondLst>
                                        </p:cTn>
                                        <p:tgtEl>
                                          <p:spTgt spid="103531"/>
                                        </p:tgtEl>
                                        <p:attrNameLst>
                                          <p:attrName>style.visibility</p:attrName>
                                        </p:attrNameLst>
                                      </p:cBhvr>
                                      <p:to>
                                        <p:strVal val="visible"/>
                                      </p:to>
                                    </p:set>
                                    <p:anim to="" calcmode="lin" valueType="num">
                                      <p:cBhvr>
                                        <p:cTn id="289" dur="1" fill="hold"/>
                                        <p:tgtEl>
                                          <p:spTgt spid="103531"/>
                                        </p:tgtEl>
                                        <p:attrNameLst>
                                          <p:attrName/>
                                        </p:attrNameLst>
                                      </p:cBhvr>
                                    </p:anim>
                                  </p:childTnLst>
                                </p:cTn>
                              </p:par>
                              <p:par>
                                <p:cTn id="290" presetID="24" presetClass="entr" presetSubtype="0" fill="hold" grpId="0" nodeType="withEffect">
                                  <p:stCondLst>
                                    <p:cond delay="0"/>
                                  </p:stCondLst>
                                  <p:childTnLst>
                                    <p:set>
                                      <p:cBhvr>
                                        <p:cTn id="291" dur="1" fill="hold">
                                          <p:stCondLst>
                                            <p:cond delay="0"/>
                                          </p:stCondLst>
                                        </p:cTn>
                                        <p:tgtEl>
                                          <p:spTgt spid="103532"/>
                                        </p:tgtEl>
                                        <p:attrNameLst>
                                          <p:attrName>style.visibility</p:attrName>
                                        </p:attrNameLst>
                                      </p:cBhvr>
                                      <p:to>
                                        <p:strVal val="visible"/>
                                      </p:to>
                                    </p:set>
                                    <p:anim to="" calcmode="lin" valueType="num">
                                      <p:cBhvr>
                                        <p:cTn id="292" dur="1" fill="hold"/>
                                        <p:tgtEl>
                                          <p:spTgt spid="103532"/>
                                        </p:tgtEl>
                                        <p:attrNameLst>
                                          <p:attrName/>
                                        </p:attrNameLst>
                                      </p:cBhvr>
                                    </p:anim>
                                  </p:childTnLst>
                                </p:cTn>
                              </p:par>
                              <p:par>
                                <p:cTn id="293" presetID="24" presetClass="entr" presetSubtype="0" fill="hold" grpId="0" nodeType="withEffect">
                                  <p:stCondLst>
                                    <p:cond delay="0"/>
                                  </p:stCondLst>
                                  <p:childTnLst>
                                    <p:set>
                                      <p:cBhvr>
                                        <p:cTn id="294" dur="1" fill="hold">
                                          <p:stCondLst>
                                            <p:cond delay="0"/>
                                          </p:stCondLst>
                                        </p:cTn>
                                        <p:tgtEl>
                                          <p:spTgt spid="103533"/>
                                        </p:tgtEl>
                                        <p:attrNameLst>
                                          <p:attrName>style.visibility</p:attrName>
                                        </p:attrNameLst>
                                      </p:cBhvr>
                                      <p:to>
                                        <p:strVal val="visible"/>
                                      </p:to>
                                    </p:set>
                                    <p:anim to="" calcmode="lin" valueType="num">
                                      <p:cBhvr>
                                        <p:cTn id="295" dur="1" fill="hold"/>
                                        <p:tgtEl>
                                          <p:spTgt spid="103533"/>
                                        </p:tgtEl>
                                        <p:attrNameLst>
                                          <p:attrName/>
                                        </p:attrNameLst>
                                      </p:cBhvr>
                                    </p:anim>
                                  </p:childTnLst>
                                </p:cTn>
                              </p:par>
                              <p:par>
                                <p:cTn id="296" presetID="24" presetClass="entr" presetSubtype="0" fill="hold" grpId="0" nodeType="withEffect">
                                  <p:stCondLst>
                                    <p:cond delay="0"/>
                                  </p:stCondLst>
                                  <p:childTnLst>
                                    <p:set>
                                      <p:cBhvr>
                                        <p:cTn id="297" dur="1" fill="hold">
                                          <p:stCondLst>
                                            <p:cond delay="0"/>
                                          </p:stCondLst>
                                        </p:cTn>
                                        <p:tgtEl>
                                          <p:spTgt spid="103534"/>
                                        </p:tgtEl>
                                        <p:attrNameLst>
                                          <p:attrName>style.visibility</p:attrName>
                                        </p:attrNameLst>
                                      </p:cBhvr>
                                      <p:to>
                                        <p:strVal val="visible"/>
                                      </p:to>
                                    </p:set>
                                    <p:anim to="" calcmode="lin" valueType="num">
                                      <p:cBhvr>
                                        <p:cTn id="298" dur="1" fill="hold"/>
                                        <p:tgtEl>
                                          <p:spTgt spid="103534"/>
                                        </p:tgtEl>
                                        <p:attrNameLst>
                                          <p:attrName/>
                                        </p:attrNameLst>
                                      </p:cBhvr>
                                    </p:anim>
                                  </p:childTnLst>
                                </p:cTn>
                              </p:par>
                              <p:par>
                                <p:cTn id="299" presetID="24" presetClass="entr" presetSubtype="0" fill="hold" grpId="0" nodeType="withEffect">
                                  <p:stCondLst>
                                    <p:cond delay="0"/>
                                  </p:stCondLst>
                                  <p:childTnLst>
                                    <p:set>
                                      <p:cBhvr>
                                        <p:cTn id="300" dur="1" fill="hold">
                                          <p:stCondLst>
                                            <p:cond delay="0"/>
                                          </p:stCondLst>
                                        </p:cTn>
                                        <p:tgtEl>
                                          <p:spTgt spid="103535"/>
                                        </p:tgtEl>
                                        <p:attrNameLst>
                                          <p:attrName>style.visibility</p:attrName>
                                        </p:attrNameLst>
                                      </p:cBhvr>
                                      <p:to>
                                        <p:strVal val="visible"/>
                                      </p:to>
                                    </p:set>
                                    <p:anim to="" calcmode="lin" valueType="num">
                                      <p:cBhvr>
                                        <p:cTn id="301" dur="1" fill="hold"/>
                                        <p:tgtEl>
                                          <p:spTgt spid="103535"/>
                                        </p:tgtEl>
                                        <p:attrNameLst>
                                          <p:attrName/>
                                        </p:attrNameLst>
                                      </p:cBhvr>
                                    </p:anim>
                                  </p:childTnLst>
                                </p:cTn>
                              </p:par>
                              <p:par>
                                <p:cTn id="302" presetID="24" presetClass="entr" presetSubtype="0" fill="hold" grpId="0" nodeType="withEffect">
                                  <p:stCondLst>
                                    <p:cond delay="0"/>
                                  </p:stCondLst>
                                  <p:childTnLst>
                                    <p:set>
                                      <p:cBhvr>
                                        <p:cTn id="303" dur="1" fill="hold">
                                          <p:stCondLst>
                                            <p:cond delay="0"/>
                                          </p:stCondLst>
                                        </p:cTn>
                                        <p:tgtEl>
                                          <p:spTgt spid="103536"/>
                                        </p:tgtEl>
                                        <p:attrNameLst>
                                          <p:attrName>style.visibility</p:attrName>
                                        </p:attrNameLst>
                                      </p:cBhvr>
                                      <p:to>
                                        <p:strVal val="visible"/>
                                      </p:to>
                                    </p:set>
                                    <p:anim to="" calcmode="lin" valueType="num">
                                      <p:cBhvr>
                                        <p:cTn id="304" dur="1" fill="hold"/>
                                        <p:tgtEl>
                                          <p:spTgt spid="103536"/>
                                        </p:tgtEl>
                                        <p:attrNameLst>
                                          <p:attrName/>
                                        </p:attrNameLst>
                                      </p:cBhvr>
                                    </p:anim>
                                  </p:childTnLst>
                                </p:cTn>
                              </p:par>
                              <p:par>
                                <p:cTn id="305" presetID="24" presetClass="entr" presetSubtype="0" fill="hold" grpId="0" nodeType="withEffect">
                                  <p:stCondLst>
                                    <p:cond delay="0"/>
                                  </p:stCondLst>
                                  <p:childTnLst>
                                    <p:set>
                                      <p:cBhvr>
                                        <p:cTn id="306" dur="1" fill="hold">
                                          <p:stCondLst>
                                            <p:cond delay="0"/>
                                          </p:stCondLst>
                                        </p:cTn>
                                        <p:tgtEl>
                                          <p:spTgt spid="103537"/>
                                        </p:tgtEl>
                                        <p:attrNameLst>
                                          <p:attrName>style.visibility</p:attrName>
                                        </p:attrNameLst>
                                      </p:cBhvr>
                                      <p:to>
                                        <p:strVal val="visible"/>
                                      </p:to>
                                    </p:set>
                                    <p:anim to="" calcmode="lin" valueType="num">
                                      <p:cBhvr>
                                        <p:cTn id="307" dur="1" fill="hold"/>
                                        <p:tgtEl>
                                          <p:spTgt spid="103537"/>
                                        </p:tgtEl>
                                        <p:attrNameLst>
                                          <p:attrName/>
                                        </p:attrNameLst>
                                      </p:cBhvr>
                                    </p:anim>
                                  </p:childTnLst>
                                </p:cTn>
                              </p:par>
                              <p:par>
                                <p:cTn id="308" presetID="24" presetClass="entr" presetSubtype="0" fill="hold" grpId="0" nodeType="withEffect">
                                  <p:stCondLst>
                                    <p:cond delay="0"/>
                                  </p:stCondLst>
                                  <p:childTnLst>
                                    <p:set>
                                      <p:cBhvr>
                                        <p:cTn id="309" dur="1" fill="hold">
                                          <p:stCondLst>
                                            <p:cond delay="0"/>
                                          </p:stCondLst>
                                        </p:cTn>
                                        <p:tgtEl>
                                          <p:spTgt spid="103538"/>
                                        </p:tgtEl>
                                        <p:attrNameLst>
                                          <p:attrName>style.visibility</p:attrName>
                                        </p:attrNameLst>
                                      </p:cBhvr>
                                      <p:to>
                                        <p:strVal val="visible"/>
                                      </p:to>
                                    </p:set>
                                    <p:anim to="" calcmode="lin" valueType="num">
                                      <p:cBhvr>
                                        <p:cTn id="310" dur="1" fill="hold"/>
                                        <p:tgtEl>
                                          <p:spTgt spid="103538"/>
                                        </p:tgtEl>
                                        <p:attrNameLst>
                                          <p:attrName/>
                                        </p:attrNameLst>
                                      </p:cBhvr>
                                    </p:anim>
                                  </p:childTnLst>
                                </p:cTn>
                              </p:par>
                              <p:par>
                                <p:cTn id="311" presetID="24" presetClass="entr" presetSubtype="0" fill="hold" grpId="0" nodeType="withEffect">
                                  <p:stCondLst>
                                    <p:cond delay="0"/>
                                  </p:stCondLst>
                                  <p:childTnLst>
                                    <p:set>
                                      <p:cBhvr>
                                        <p:cTn id="312" dur="1" fill="hold">
                                          <p:stCondLst>
                                            <p:cond delay="0"/>
                                          </p:stCondLst>
                                        </p:cTn>
                                        <p:tgtEl>
                                          <p:spTgt spid="103539"/>
                                        </p:tgtEl>
                                        <p:attrNameLst>
                                          <p:attrName>style.visibility</p:attrName>
                                        </p:attrNameLst>
                                      </p:cBhvr>
                                      <p:to>
                                        <p:strVal val="visible"/>
                                      </p:to>
                                    </p:set>
                                    <p:anim to="" calcmode="lin" valueType="num">
                                      <p:cBhvr>
                                        <p:cTn id="313" dur="1" fill="hold"/>
                                        <p:tgtEl>
                                          <p:spTgt spid="103539"/>
                                        </p:tgtEl>
                                        <p:attrNameLst>
                                          <p:attrName/>
                                        </p:attrNameLst>
                                      </p:cBhvr>
                                    </p:anim>
                                  </p:childTnLst>
                                </p:cTn>
                              </p:par>
                              <p:par>
                                <p:cTn id="314" presetID="24" presetClass="entr" presetSubtype="0" fill="hold" grpId="0" nodeType="withEffect">
                                  <p:stCondLst>
                                    <p:cond delay="0"/>
                                  </p:stCondLst>
                                  <p:childTnLst>
                                    <p:set>
                                      <p:cBhvr>
                                        <p:cTn id="315" dur="1" fill="hold">
                                          <p:stCondLst>
                                            <p:cond delay="0"/>
                                          </p:stCondLst>
                                        </p:cTn>
                                        <p:tgtEl>
                                          <p:spTgt spid="103540"/>
                                        </p:tgtEl>
                                        <p:attrNameLst>
                                          <p:attrName>style.visibility</p:attrName>
                                        </p:attrNameLst>
                                      </p:cBhvr>
                                      <p:to>
                                        <p:strVal val="visible"/>
                                      </p:to>
                                    </p:set>
                                    <p:anim to="" calcmode="lin" valueType="num">
                                      <p:cBhvr>
                                        <p:cTn id="316" dur="1" fill="hold"/>
                                        <p:tgtEl>
                                          <p:spTgt spid="103540"/>
                                        </p:tgtEl>
                                        <p:attrNameLst>
                                          <p:attrName/>
                                        </p:attrNameLst>
                                      </p:cBhvr>
                                    </p:anim>
                                  </p:childTnLst>
                                </p:cTn>
                              </p:par>
                              <p:par>
                                <p:cTn id="317" presetID="24" presetClass="entr" presetSubtype="0" fill="hold" grpId="0" nodeType="withEffect">
                                  <p:stCondLst>
                                    <p:cond delay="0"/>
                                  </p:stCondLst>
                                  <p:childTnLst>
                                    <p:set>
                                      <p:cBhvr>
                                        <p:cTn id="318" dur="1" fill="hold">
                                          <p:stCondLst>
                                            <p:cond delay="0"/>
                                          </p:stCondLst>
                                        </p:cTn>
                                        <p:tgtEl>
                                          <p:spTgt spid="103541"/>
                                        </p:tgtEl>
                                        <p:attrNameLst>
                                          <p:attrName>style.visibility</p:attrName>
                                        </p:attrNameLst>
                                      </p:cBhvr>
                                      <p:to>
                                        <p:strVal val="visible"/>
                                      </p:to>
                                    </p:set>
                                    <p:anim to="" calcmode="lin" valueType="num">
                                      <p:cBhvr>
                                        <p:cTn id="319" dur="1" fill="hold"/>
                                        <p:tgtEl>
                                          <p:spTgt spid="103541"/>
                                        </p:tgtEl>
                                        <p:attrNameLst>
                                          <p:attrName/>
                                        </p:attrNameLst>
                                      </p:cBhvr>
                                    </p:anim>
                                  </p:childTnLst>
                                </p:cTn>
                              </p:par>
                              <p:par>
                                <p:cTn id="320" presetID="24" presetClass="entr" presetSubtype="0" fill="hold" grpId="0" nodeType="withEffect">
                                  <p:stCondLst>
                                    <p:cond delay="0"/>
                                  </p:stCondLst>
                                  <p:childTnLst>
                                    <p:set>
                                      <p:cBhvr>
                                        <p:cTn id="321" dur="1" fill="hold">
                                          <p:stCondLst>
                                            <p:cond delay="0"/>
                                          </p:stCondLst>
                                        </p:cTn>
                                        <p:tgtEl>
                                          <p:spTgt spid="103542"/>
                                        </p:tgtEl>
                                        <p:attrNameLst>
                                          <p:attrName>style.visibility</p:attrName>
                                        </p:attrNameLst>
                                      </p:cBhvr>
                                      <p:to>
                                        <p:strVal val="visible"/>
                                      </p:to>
                                    </p:set>
                                    <p:anim to="" calcmode="lin" valueType="num">
                                      <p:cBhvr>
                                        <p:cTn id="322" dur="1" fill="hold"/>
                                        <p:tgtEl>
                                          <p:spTgt spid="103542"/>
                                        </p:tgtEl>
                                        <p:attrNameLst>
                                          <p:attrName/>
                                        </p:attrNameLst>
                                      </p:cBhvr>
                                    </p:anim>
                                  </p:childTnLst>
                                </p:cTn>
                              </p:par>
                              <p:par>
                                <p:cTn id="323" presetID="24" presetClass="entr" presetSubtype="0" fill="hold" grpId="0" nodeType="withEffect">
                                  <p:stCondLst>
                                    <p:cond delay="0"/>
                                  </p:stCondLst>
                                  <p:childTnLst>
                                    <p:set>
                                      <p:cBhvr>
                                        <p:cTn id="324" dur="1" fill="hold">
                                          <p:stCondLst>
                                            <p:cond delay="0"/>
                                          </p:stCondLst>
                                        </p:cTn>
                                        <p:tgtEl>
                                          <p:spTgt spid="103543"/>
                                        </p:tgtEl>
                                        <p:attrNameLst>
                                          <p:attrName>style.visibility</p:attrName>
                                        </p:attrNameLst>
                                      </p:cBhvr>
                                      <p:to>
                                        <p:strVal val="visible"/>
                                      </p:to>
                                    </p:set>
                                    <p:anim to="" calcmode="lin" valueType="num">
                                      <p:cBhvr>
                                        <p:cTn id="325" dur="1" fill="hold"/>
                                        <p:tgtEl>
                                          <p:spTgt spid="103543"/>
                                        </p:tgtEl>
                                        <p:attrNameLst>
                                          <p:attrName/>
                                        </p:attrNameLst>
                                      </p:cBhvr>
                                    </p:anim>
                                  </p:childTnLst>
                                </p:cTn>
                              </p:par>
                              <p:par>
                                <p:cTn id="326" presetID="24" presetClass="entr" presetSubtype="0" fill="hold" grpId="0" nodeType="withEffect">
                                  <p:stCondLst>
                                    <p:cond delay="0"/>
                                  </p:stCondLst>
                                  <p:childTnLst>
                                    <p:set>
                                      <p:cBhvr>
                                        <p:cTn id="327" dur="1" fill="hold">
                                          <p:stCondLst>
                                            <p:cond delay="0"/>
                                          </p:stCondLst>
                                        </p:cTn>
                                        <p:tgtEl>
                                          <p:spTgt spid="103544"/>
                                        </p:tgtEl>
                                        <p:attrNameLst>
                                          <p:attrName>style.visibility</p:attrName>
                                        </p:attrNameLst>
                                      </p:cBhvr>
                                      <p:to>
                                        <p:strVal val="visible"/>
                                      </p:to>
                                    </p:set>
                                    <p:anim to="" calcmode="lin" valueType="num">
                                      <p:cBhvr>
                                        <p:cTn id="328" dur="1" fill="hold"/>
                                        <p:tgtEl>
                                          <p:spTgt spid="103544"/>
                                        </p:tgtEl>
                                        <p:attrNameLst>
                                          <p:attrName/>
                                        </p:attrNameLst>
                                      </p:cBhvr>
                                    </p:anim>
                                  </p:childTnLst>
                                </p:cTn>
                              </p:par>
                              <p:par>
                                <p:cTn id="329" presetID="24" presetClass="entr" presetSubtype="0" fill="hold" grpId="0" nodeType="withEffect">
                                  <p:stCondLst>
                                    <p:cond delay="0"/>
                                  </p:stCondLst>
                                  <p:childTnLst>
                                    <p:set>
                                      <p:cBhvr>
                                        <p:cTn id="330" dur="1" fill="hold">
                                          <p:stCondLst>
                                            <p:cond delay="0"/>
                                          </p:stCondLst>
                                        </p:cTn>
                                        <p:tgtEl>
                                          <p:spTgt spid="103545"/>
                                        </p:tgtEl>
                                        <p:attrNameLst>
                                          <p:attrName>style.visibility</p:attrName>
                                        </p:attrNameLst>
                                      </p:cBhvr>
                                      <p:to>
                                        <p:strVal val="visible"/>
                                      </p:to>
                                    </p:set>
                                    <p:anim to="" calcmode="lin" valueType="num">
                                      <p:cBhvr>
                                        <p:cTn id="331" dur="1" fill="hold"/>
                                        <p:tgtEl>
                                          <p:spTgt spid="103545"/>
                                        </p:tgtEl>
                                        <p:attrNameLst>
                                          <p:attrName/>
                                        </p:attrNameLst>
                                      </p:cBhvr>
                                    </p:anim>
                                  </p:childTnLst>
                                </p:cTn>
                              </p:par>
                              <p:par>
                                <p:cTn id="332" presetID="24" presetClass="entr" presetSubtype="0" fill="hold" grpId="0" nodeType="withEffect">
                                  <p:stCondLst>
                                    <p:cond delay="0"/>
                                  </p:stCondLst>
                                  <p:childTnLst>
                                    <p:set>
                                      <p:cBhvr>
                                        <p:cTn id="333" dur="1" fill="hold">
                                          <p:stCondLst>
                                            <p:cond delay="0"/>
                                          </p:stCondLst>
                                        </p:cTn>
                                        <p:tgtEl>
                                          <p:spTgt spid="103546"/>
                                        </p:tgtEl>
                                        <p:attrNameLst>
                                          <p:attrName>style.visibility</p:attrName>
                                        </p:attrNameLst>
                                      </p:cBhvr>
                                      <p:to>
                                        <p:strVal val="visible"/>
                                      </p:to>
                                    </p:set>
                                    <p:anim to="" calcmode="lin" valueType="num">
                                      <p:cBhvr>
                                        <p:cTn id="334" dur="1" fill="hold"/>
                                        <p:tgtEl>
                                          <p:spTgt spid="103546"/>
                                        </p:tgtEl>
                                        <p:attrNameLst>
                                          <p:attrName/>
                                        </p:attrNameLst>
                                      </p:cBhvr>
                                    </p:anim>
                                  </p:childTnLst>
                                </p:cTn>
                              </p:par>
                              <p:par>
                                <p:cTn id="335" presetID="24" presetClass="entr" presetSubtype="0" fill="hold" grpId="0" nodeType="withEffect">
                                  <p:stCondLst>
                                    <p:cond delay="0"/>
                                  </p:stCondLst>
                                  <p:childTnLst>
                                    <p:set>
                                      <p:cBhvr>
                                        <p:cTn id="336" dur="1" fill="hold">
                                          <p:stCondLst>
                                            <p:cond delay="0"/>
                                          </p:stCondLst>
                                        </p:cTn>
                                        <p:tgtEl>
                                          <p:spTgt spid="103547"/>
                                        </p:tgtEl>
                                        <p:attrNameLst>
                                          <p:attrName>style.visibility</p:attrName>
                                        </p:attrNameLst>
                                      </p:cBhvr>
                                      <p:to>
                                        <p:strVal val="visible"/>
                                      </p:to>
                                    </p:set>
                                    <p:anim to="" calcmode="lin" valueType="num">
                                      <p:cBhvr>
                                        <p:cTn id="337" dur="1" fill="hold"/>
                                        <p:tgtEl>
                                          <p:spTgt spid="103547"/>
                                        </p:tgtEl>
                                        <p:attrNameLst>
                                          <p:attrName/>
                                        </p:attrNameLst>
                                      </p:cBhvr>
                                    </p:anim>
                                  </p:childTnLst>
                                </p:cTn>
                              </p:par>
                              <p:par>
                                <p:cTn id="338" presetID="24" presetClass="entr" presetSubtype="0" fill="hold" grpId="0" nodeType="withEffect">
                                  <p:stCondLst>
                                    <p:cond delay="0"/>
                                  </p:stCondLst>
                                  <p:childTnLst>
                                    <p:set>
                                      <p:cBhvr>
                                        <p:cTn id="339" dur="1" fill="hold">
                                          <p:stCondLst>
                                            <p:cond delay="0"/>
                                          </p:stCondLst>
                                        </p:cTn>
                                        <p:tgtEl>
                                          <p:spTgt spid="103548"/>
                                        </p:tgtEl>
                                        <p:attrNameLst>
                                          <p:attrName>style.visibility</p:attrName>
                                        </p:attrNameLst>
                                      </p:cBhvr>
                                      <p:to>
                                        <p:strVal val="visible"/>
                                      </p:to>
                                    </p:set>
                                    <p:anim to="" calcmode="lin" valueType="num">
                                      <p:cBhvr>
                                        <p:cTn id="340" dur="1" fill="hold"/>
                                        <p:tgtEl>
                                          <p:spTgt spid="103548"/>
                                        </p:tgtEl>
                                        <p:attrNameLst>
                                          <p:attrName/>
                                        </p:attrNameLst>
                                      </p:cBhvr>
                                    </p:anim>
                                  </p:childTnLst>
                                </p:cTn>
                              </p:par>
                              <p:par>
                                <p:cTn id="341" presetID="51" presetClass="entr" presetSubtype="0" fill="hold" grpId="0" nodeType="withEffect">
                                  <p:stCondLst>
                                    <p:cond delay="0"/>
                                  </p:stCondLst>
                                  <p:childTnLst>
                                    <p:set>
                                      <p:cBhvr>
                                        <p:cTn id="342" dur="1" fill="hold">
                                          <p:stCondLst>
                                            <p:cond delay="0"/>
                                          </p:stCondLst>
                                        </p:cTn>
                                        <p:tgtEl>
                                          <p:spTgt spid="103551"/>
                                        </p:tgtEl>
                                        <p:attrNameLst>
                                          <p:attrName>style.visibility</p:attrName>
                                        </p:attrNameLst>
                                      </p:cBhvr>
                                      <p:to>
                                        <p:strVal val="visible"/>
                                      </p:to>
                                    </p:set>
                                    <p:animEffect transition="in" filter="fade">
                                      <p:cBhvr>
                                        <p:cTn id="343" dur="770" decel="100000"/>
                                        <p:tgtEl>
                                          <p:spTgt spid="103551"/>
                                        </p:tgtEl>
                                      </p:cBhvr>
                                    </p:animEffect>
                                    <p:animScale>
                                      <p:cBhvr>
                                        <p:cTn id="344" dur="770" decel="100000"/>
                                        <p:tgtEl>
                                          <p:spTgt spid="103551"/>
                                        </p:tgtEl>
                                      </p:cBhvr>
                                      <p:from x="10000" y="10000"/>
                                      <p:to x="200000" y="450000"/>
                                    </p:animScale>
                                    <p:animScale>
                                      <p:cBhvr>
                                        <p:cTn id="345" dur="1230" accel="100000" fill="hold">
                                          <p:stCondLst>
                                            <p:cond delay="770"/>
                                          </p:stCondLst>
                                        </p:cTn>
                                        <p:tgtEl>
                                          <p:spTgt spid="103551"/>
                                        </p:tgtEl>
                                      </p:cBhvr>
                                      <p:from x="200000" y="450000"/>
                                      <p:to x="100000" y="100000"/>
                                    </p:animScale>
                                    <p:set>
                                      <p:cBhvr>
                                        <p:cTn id="346" dur="770" fill="hold"/>
                                        <p:tgtEl>
                                          <p:spTgt spid="103551"/>
                                        </p:tgtEl>
                                        <p:attrNameLst>
                                          <p:attrName>ppt_x</p:attrName>
                                        </p:attrNameLst>
                                      </p:cBhvr>
                                      <p:to>
                                        <p:strVal val="(0.5)"/>
                                      </p:to>
                                    </p:set>
                                    <p:anim from="(0.5)" to="(#ppt_x)" calcmode="lin" valueType="num">
                                      <p:cBhvr>
                                        <p:cTn id="347" dur="1230" accel="100000" fill="hold">
                                          <p:stCondLst>
                                            <p:cond delay="770"/>
                                          </p:stCondLst>
                                        </p:cTn>
                                        <p:tgtEl>
                                          <p:spTgt spid="103551"/>
                                        </p:tgtEl>
                                        <p:attrNameLst>
                                          <p:attrName>ppt_x</p:attrName>
                                        </p:attrNameLst>
                                      </p:cBhvr>
                                    </p:anim>
                                    <p:set>
                                      <p:cBhvr>
                                        <p:cTn id="348" dur="770" fill="hold"/>
                                        <p:tgtEl>
                                          <p:spTgt spid="103551"/>
                                        </p:tgtEl>
                                        <p:attrNameLst>
                                          <p:attrName>ppt_y</p:attrName>
                                        </p:attrNameLst>
                                      </p:cBhvr>
                                      <p:to>
                                        <p:strVal val="(#ppt_y+0.4)"/>
                                      </p:to>
                                    </p:set>
                                    <p:anim from="(#ppt_y+0.4)" to="(#ppt_y)" calcmode="lin" valueType="num">
                                      <p:cBhvr>
                                        <p:cTn id="349" dur="1230" accel="100000" fill="hold">
                                          <p:stCondLst>
                                            <p:cond delay="770"/>
                                          </p:stCondLst>
                                        </p:cTn>
                                        <p:tgtEl>
                                          <p:spTgt spid="103551"/>
                                        </p:tgtEl>
                                        <p:attrNameLst>
                                          <p:attrName>ppt_y</p:attrName>
                                        </p:attrNameLst>
                                      </p:cBhvr>
                                    </p:anim>
                                  </p:childTnLst>
                                </p:cTn>
                              </p:par>
                            </p:childTnLst>
                          </p:cTn>
                        </p:par>
                      </p:childTnLst>
                    </p:cTn>
                  </p:par>
                  <p:par>
                    <p:cTn id="350" fill="hold">
                      <p:stCondLst>
                        <p:cond delay="indefinite"/>
                      </p:stCondLst>
                      <p:childTnLst>
                        <p:par>
                          <p:cTn id="351" fill="hold">
                            <p:stCondLst>
                              <p:cond delay="0"/>
                            </p:stCondLst>
                            <p:childTnLst>
                              <p:par>
                                <p:cTn id="352" presetID="10" presetClass="entr" presetSubtype="0" fill="hold" grpId="0" nodeType="clickEffect">
                                  <p:stCondLst>
                                    <p:cond delay="0"/>
                                  </p:stCondLst>
                                  <p:childTnLst>
                                    <p:set>
                                      <p:cBhvr>
                                        <p:cTn id="353" dur="1" fill="hold">
                                          <p:stCondLst>
                                            <p:cond delay="0"/>
                                          </p:stCondLst>
                                        </p:cTn>
                                        <p:tgtEl>
                                          <p:spTgt spid="103552"/>
                                        </p:tgtEl>
                                        <p:attrNameLst>
                                          <p:attrName>style.visibility</p:attrName>
                                        </p:attrNameLst>
                                      </p:cBhvr>
                                      <p:to>
                                        <p:strVal val="visible"/>
                                      </p:to>
                                    </p:set>
                                    <p:animEffect transition="in" filter="fade">
                                      <p:cBhvr>
                                        <p:cTn id="354" dur="2000"/>
                                        <p:tgtEl>
                                          <p:spTgt spid="103552"/>
                                        </p:tgtEl>
                                      </p:cBhvr>
                                    </p:animEffect>
                                  </p:childTnLst>
                                </p:cTn>
                              </p:par>
                            </p:childTnLst>
                          </p:cTn>
                        </p:par>
                        <p:par>
                          <p:cTn id="355" fill="hold">
                            <p:stCondLst>
                              <p:cond delay="2000"/>
                            </p:stCondLst>
                            <p:childTnLst>
                              <p:par>
                                <p:cTn id="356" presetID="9" presetClass="entr" presetSubtype="0" fill="hold" grpId="0" nodeType="afterEffect">
                                  <p:stCondLst>
                                    <p:cond delay="0"/>
                                  </p:stCondLst>
                                  <p:childTnLst>
                                    <p:set>
                                      <p:cBhvr>
                                        <p:cTn id="357" dur="1" fill="hold">
                                          <p:stCondLst>
                                            <p:cond delay="0"/>
                                          </p:stCondLst>
                                        </p:cTn>
                                        <p:tgtEl>
                                          <p:spTgt spid="103430"/>
                                        </p:tgtEl>
                                        <p:attrNameLst>
                                          <p:attrName>style.visibility</p:attrName>
                                        </p:attrNameLst>
                                      </p:cBhvr>
                                      <p:to>
                                        <p:strVal val="visible"/>
                                      </p:to>
                                    </p:set>
                                    <p:animEffect transition="in" filter="dissolve">
                                      <p:cBhvr>
                                        <p:cTn id="358" dur="500"/>
                                        <p:tgtEl>
                                          <p:spTgt spid="103430"/>
                                        </p:tgtEl>
                                      </p:cBhvr>
                                    </p:animEffect>
                                  </p:childTnLst>
                                </p:cTn>
                              </p:par>
                            </p:childTnLst>
                          </p:cTn>
                        </p:par>
                        <p:par>
                          <p:cTn id="359" fill="hold">
                            <p:stCondLst>
                              <p:cond delay="2500"/>
                            </p:stCondLst>
                            <p:childTnLst>
                              <p:par>
                                <p:cTn id="360" presetID="9" presetClass="entr" presetSubtype="0" fill="hold" grpId="0" nodeType="afterEffect">
                                  <p:stCondLst>
                                    <p:cond delay="0"/>
                                  </p:stCondLst>
                                  <p:childTnLst>
                                    <p:set>
                                      <p:cBhvr>
                                        <p:cTn id="361" dur="1" fill="hold">
                                          <p:stCondLst>
                                            <p:cond delay="0"/>
                                          </p:stCondLst>
                                        </p:cTn>
                                        <p:tgtEl>
                                          <p:spTgt spid="103431"/>
                                        </p:tgtEl>
                                        <p:attrNameLst>
                                          <p:attrName>style.visibility</p:attrName>
                                        </p:attrNameLst>
                                      </p:cBhvr>
                                      <p:to>
                                        <p:strVal val="visible"/>
                                      </p:to>
                                    </p:set>
                                    <p:animEffect transition="in" filter="dissolve">
                                      <p:cBhvr>
                                        <p:cTn id="362" dur="500"/>
                                        <p:tgtEl>
                                          <p:spTgt spid="103431"/>
                                        </p:tgtEl>
                                      </p:cBhvr>
                                    </p:animEffect>
                                  </p:childTnLst>
                                </p:cTn>
                              </p:par>
                              <p:par>
                                <p:cTn id="363" presetID="9" presetClass="entr" presetSubtype="0" fill="hold" grpId="0" nodeType="withEffect">
                                  <p:stCondLst>
                                    <p:cond delay="0"/>
                                  </p:stCondLst>
                                  <p:childTnLst>
                                    <p:set>
                                      <p:cBhvr>
                                        <p:cTn id="364" dur="1" fill="hold">
                                          <p:stCondLst>
                                            <p:cond delay="0"/>
                                          </p:stCondLst>
                                        </p:cTn>
                                        <p:tgtEl>
                                          <p:spTgt spid="103549"/>
                                        </p:tgtEl>
                                        <p:attrNameLst>
                                          <p:attrName>style.visibility</p:attrName>
                                        </p:attrNameLst>
                                      </p:cBhvr>
                                      <p:to>
                                        <p:strVal val="visible"/>
                                      </p:to>
                                    </p:set>
                                    <p:animEffect transition="in" filter="dissolve">
                                      <p:cBhvr>
                                        <p:cTn id="365" dur="500"/>
                                        <p:tgtEl>
                                          <p:spTgt spid="103549"/>
                                        </p:tgtEl>
                                      </p:cBhvr>
                                    </p:animEffect>
                                  </p:childTnLst>
                                </p:cTn>
                              </p:par>
                            </p:childTnLst>
                          </p:cTn>
                        </p:par>
                      </p:childTnLst>
                    </p:cTn>
                  </p:par>
                  <p:par>
                    <p:cTn id="366" fill="hold">
                      <p:stCondLst>
                        <p:cond delay="indefinite"/>
                      </p:stCondLst>
                      <p:childTnLst>
                        <p:par>
                          <p:cTn id="367" fill="hold">
                            <p:stCondLst>
                              <p:cond delay="0"/>
                            </p:stCondLst>
                            <p:childTnLst>
                              <p:par>
                                <p:cTn id="368" presetID="9" presetClass="entr" presetSubtype="0" fill="hold" nodeType="clickEffect">
                                  <p:stCondLst>
                                    <p:cond delay="0"/>
                                  </p:stCondLst>
                                  <p:childTnLst>
                                    <p:set>
                                      <p:cBhvr>
                                        <p:cTn id="369" dur="1" fill="hold">
                                          <p:stCondLst>
                                            <p:cond delay="0"/>
                                          </p:stCondLst>
                                        </p:cTn>
                                        <p:tgtEl>
                                          <p:spTgt spid="103429">
                                            <p:txEl>
                                              <p:pRg st="0" end="0"/>
                                            </p:txEl>
                                          </p:spTgt>
                                        </p:tgtEl>
                                        <p:attrNameLst>
                                          <p:attrName>style.visibility</p:attrName>
                                        </p:attrNameLst>
                                      </p:cBhvr>
                                      <p:to>
                                        <p:strVal val="visible"/>
                                      </p:to>
                                    </p:set>
                                    <p:animEffect transition="in" filter="dissolve">
                                      <p:cBhvr>
                                        <p:cTn id="370" dur="500"/>
                                        <p:tgtEl>
                                          <p:spTgt spid="103429">
                                            <p:txEl>
                                              <p:pRg st="0" end="0"/>
                                            </p:txEl>
                                          </p:spTgt>
                                        </p:tgtEl>
                                      </p:cBhvr>
                                    </p:animEffect>
                                  </p:childTnLst>
                                </p:cTn>
                              </p:par>
                              <p:par>
                                <p:cTn id="371" presetID="9" presetClass="entr" presetSubtype="0" fill="hold" nodeType="withEffect">
                                  <p:stCondLst>
                                    <p:cond delay="0"/>
                                  </p:stCondLst>
                                  <p:childTnLst>
                                    <p:set>
                                      <p:cBhvr>
                                        <p:cTn id="372" dur="1" fill="hold">
                                          <p:stCondLst>
                                            <p:cond delay="0"/>
                                          </p:stCondLst>
                                        </p:cTn>
                                        <p:tgtEl>
                                          <p:spTgt spid="103429">
                                            <p:txEl>
                                              <p:pRg st="1" end="1"/>
                                            </p:txEl>
                                          </p:spTgt>
                                        </p:tgtEl>
                                        <p:attrNameLst>
                                          <p:attrName>style.visibility</p:attrName>
                                        </p:attrNameLst>
                                      </p:cBhvr>
                                      <p:to>
                                        <p:strVal val="visible"/>
                                      </p:to>
                                    </p:set>
                                    <p:animEffect transition="in" filter="dissolve">
                                      <p:cBhvr>
                                        <p:cTn id="373" dur="500"/>
                                        <p:tgtEl>
                                          <p:spTgt spid="103429">
                                            <p:txEl>
                                              <p:pRg st="1" end="1"/>
                                            </p:txEl>
                                          </p:spTgt>
                                        </p:tgtEl>
                                      </p:cBhvr>
                                    </p:animEffect>
                                  </p:childTnLst>
                                </p:cTn>
                              </p:par>
                            </p:childTnLst>
                          </p:cTn>
                        </p:par>
                        <p:par>
                          <p:cTn id="374" fill="hold">
                            <p:stCondLst>
                              <p:cond delay="500"/>
                            </p:stCondLst>
                            <p:childTnLst>
                              <p:par>
                                <p:cTn id="375" presetID="12" presetClass="entr" presetSubtype="2" fill="hold" grpId="0" nodeType="afterEffect">
                                  <p:stCondLst>
                                    <p:cond delay="0"/>
                                  </p:stCondLst>
                                  <p:childTnLst>
                                    <p:set>
                                      <p:cBhvr>
                                        <p:cTn id="376" dur="1" fill="hold">
                                          <p:stCondLst>
                                            <p:cond delay="0"/>
                                          </p:stCondLst>
                                        </p:cTn>
                                        <p:tgtEl>
                                          <p:spTgt spid="103434"/>
                                        </p:tgtEl>
                                        <p:attrNameLst>
                                          <p:attrName>style.visibility</p:attrName>
                                        </p:attrNameLst>
                                      </p:cBhvr>
                                      <p:to>
                                        <p:strVal val="visible"/>
                                      </p:to>
                                    </p:set>
                                    <p:animEffect transition="in" filter="slide(fromRight)">
                                      <p:cBhvr>
                                        <p:cTn id="377" dur="500"/>
                                        <p:tgtEl>
                                          <p:spTgt spid="103434"/>
                                        </p:tgtEl>
                                      </p:cBhvr>
                                    </p:animEffect>
                                  </p:childTnLst>
                                </p:cTn>
                              </p:par>
                              <p:par>
                                <p:cTn id="378" presetID="12" presetClass="entr" presetSubtype="8" fill="hold" grpId="0" nodeType="withEffect">
                                  <p:stCondLst>
                                    <p:cond delay="0"/>
                                  </p:stCondLst>
                                  <p:childTnLst>
                                    <p:set>
                                      <p:cBhvr>
                                        <p:cTn id="379" dur="1" fill="hold">
                                          <p:stCondLst>
                                            <p:cond delay="0"/>
                                          </p:stCondLst>
                                        </p:cTn>
                                        <p:tgtEl>
                                          <p:spTgt spid="103435"/>
                                        </p:tgtEl>
                                        <p:attrNameLst>
                                          <p:attrName>style.visibility</p:attrName>
                                        </p:attrNameLst>
                                      </p:cBhvr>
                                      <p:to>
                                        <p:strVal val="visible"/>
                                      </p:to>
                                    </p:set>
                                    <p:animEffect transition="in" filter="slide(fromLeft)">
                                      <p:cBhvr>
                                        <p:cTn id="380" dur="500"/>
                                        <p:tgtEl>
                                          <p:spTgt spid="103435"/>
                                        </p:tgtEl>
                                      </p:cBhvr>
                                    </p:animEffect>
                                  </p:childTnLst>
                                </p:cTn>
                              </p:par>
                            </p:childTnLst>
                          </p:cTn>
                        </p:par>
                      </p:childTnLst>
                    </p:cTn>
                  </p:par>
                  <p:par>
                    <p:cTn id="381" fill="hold">
                      <p:stCondLst>
                        <p:cond delay="indefinite"/>
                      </p:stCondLst>
                      <p:childTnLst>
                        <p:par>
                          <p:cTn id="382" fill="hold">
                            <p:stCondLst>
                              <p:cond delay="0"/>
                            </p:stCondLst>
                            <p:childTnLst>
                              <p:par>
                                <p:cTn id="383" presetID="47" presetClass="entr" presetSubtype="0" fill="hold" nodeType="clickEffect">
                                  <p:stCondLst>
                                    <p:cond delay="0"/>
                                  </p:stCondLst>
                                  <p:childTnLst>
                                    <p:set>
                                      <p:cBhvr>
                                        <p:cTn id="384" dur="1" fill="hold">
                                          <p:stCondLst>
                                            <p:cond delay="0"/>
                                          </p:stCondLst>
                                        </p:cTn>
                                        <p:tgtEl>
                                          <p:spTgt spid="103429">
                                            <p:txEl>
                                              <p:pRg st="3" end="3"/>
                                            </p:txEl>
                                          </p:spTgt>
                                        </p:tgtEl>
                                        <p:attrNameLst>
                                          <p:attrName>style.visibility</p:attrName>
                                        </p:attrNameLst>
                                      </p:cBhvr>
                                      <p:to>
                                        <p:strVal val="visible"/>
                                      </p:to>
                                    </p:set>
                                    <p:animEffect transition="in" filter="fade">
                                      <p:cBhvr>
                                        <p:cTn id="385" dur="1000"/>
                                        <p:tgtEl>
                                          <p:spTgt spid="103429">
                                            <p:txEl>
                                              <p:pRg st="3" end="3"/>
                                            </p:txEl>
                                          </p:spTgt>
                                        </p:tgtEl>
                                      </p:cBhvr>
                                    </p:animEffect>
                                    <p:anim calcmode="lin" valueType="num">
                                      <p:cBhvr>
                                        <p:cTn id="386" dur="1000" fill="hold"/>
                                        <p:tgtEl>
                                          <p:spTgt spid="103429">
                                            <p:txEl>
                                              <p:pRg st="3" end="3"/>
                                            </p:txEl>
                                          </p:spTgt>
                                        </p:tgtEl>
                                        <p:attrNameLst>
                                          <p:attrName>ppt_x</p:attrName>
                                        </p:attrNameLst>
                                      </p:cBhvr>
                                      <p:tavLst>
                                        <p:tav tm="0">
                                          <p:val>
                                            <p:strVal val="#ppt_x"/>
                                          </p:val>
                                        </p:tav>
                                        <p:tav tm="100000">
                                          <p:val>
                                            <p:strVal val="#ppt_x"/>
                                          </p:val>
                                        </p:tav>
                                      </p:tavLst>
                                    </p:anim>
                                    <p:anim calcmode="lin" valueType="num">
                                      <p:cBhvr>
                                        <p:cTn id="387" dur="1000" fill="hold"/>
                                        <p:tgtEl>
                                          <p:spTgt spid="103429">
                                            <p:txEl>
                                              <p:pRg st="3" end="3"/>
                                            </p:txEl>
                                          </p:spTgt>
                                        </p:tgtEl>
                                        <p:attrNameLst>
                                          <p:attrName>ppt_y</p:attrName>
                                        </p:attrNameLst>
                                      </p:cBhvr>
                                      <p:tavLst>
                                        <p:tav tm="0">
                                          <p:val>
                                            <p:strVal val="#ppt_y-.1"/>
                                          </p:val>
                                        </p:tav>
                                        <p:tav tm="100000">
                                          <p:val>
                                            <p:strVal val="#ppt_y"/>
                                          </p:val>
                                        </p:tav>
                                      </p:tavLst>
                                    </p:anim>
                                  </p:childTnLst>
                                </p:cTn>
                              </p:par>
                              <p:par>
                                <p:cTn id="388" presetID="47" presetClass="entr" presetSubtype="0" fill="hold" nodeType="withEffect">
                                  <p:stCondLst>
                                    <p:cond delay="0"/>
                                  </p:stCondLst>
                                  <p:childTnLst>
                                    <p:set>
                                      <p:cBhvr>
                                        <p:cTn id="389" dur="1" fill="hold">
                                          <p:stCondLst>
                                            <p:cond delay="0"/>
                                          </p:stCondLst>
                                        </p:cTn>
                                        <p:tgtEl>
                                          <p:spTgt spid="103429">
                                            <p:txEl>
                                              <p:pRg st="4" end="4"/>
                                            </p:txEl>
                                          </p:spTgt>
                                        </p:tgtEl>
                                        <p:attrNameLst>
                                          <p:attrName>style.visibility</p:attrName>
                                        </p:attrNameLst>
                                      </p:cBhvr>
                                      <p:to>
                                        <p:strVal val="visible"/>
                                      </p:to>
                                    </p:set>
                                    <p:animEffect transition="in" filter="fade">
                                      <p:cBhvr>
                                        <p:cTn id="390" dur="1000"/>
                                        <p:tgtEl>
                                          <p:spTgt spid="103429">
                                            <p:txEl>
                                              <p:pRg st="4" end="4"/>
                                            </p:txEl>
                                          </p:spTgt>
                                        </p:tgtEl>
                                      </p:cBhvr>
                                    </p:animEffect>
                                    <p:anim calcmode="lin" valueType="num">
                                      <p:cBhvr>
                                        <p:cTn id="391" dur="1000" fill="hold"/>
                                        <p:tgtEl>
                                          <p:spTgt spid="103429">
                                            <p:txEl>
                                              <p:pRg st="4" end="4"/>
                                            </p:txEl>
                                          </p:spTgt>
                                        </p:tgtEl>
                                        <p:attrNameLst>
                                          <p:attrName>ppt_x</p:attrName>
                                        </p:attrNameLst>
                                      </p:cBhvr>
                                      <p:tavLst>
                                        <p:tav tm="0">
                                          <p:val>
                                            <p:strVal val="#ppt_x"/>
                                          </p:val>
                                        </p:tav>
                                        <p:tav tm="100000">
                                          <p:val>
                                            <p:strVal val="#ppt_x"/>
                                          </p:val>
                                        </p:tav>
                                      </p:tavLst>
                                    </p:anim>
                                    <p:anim calcmode="lin" valueType="num">
                                      <p:cBhvr>
                                        <p:cTn id="392" dur="1000" fill="hold"/>
                                        <p:tgtEl>
                                          <p:spTgt spid="103429">
                                            <p:txEl>
                                              <p:pRg st="4" end="4"/>
                                            </p:txEl>
                                          </p:spTgt>
                                        </p:tgtEl>
                                        <p:attrNameLst>
                                          <p:attrName>ppt_y</p:attrName>
                                        </p:attrNameLst>
                                      </p:cBhvr>
                                      <p:tavLst>
                                        <p:tav tm="0">
                                          <p:val>
                                            <p:strVal val="#ppt_y-.1"/>
                                          </p:val>
                                        </p:tav>
                                        <p:tav tm="100000">
                                          <p:val>
                                            <p:strVal val="#ppt_y"/>
                                          </p:val>
                                        </p:tav>
                                      </p:tavLst>
                                    </p:anim>
                                  </p:childTnLst>
                                </p:cTn>
                              </p:par>
                              <p:par>
                                <p:cTn id="393" presetID="47" presetClass="entr" presetSubtype="0" fill="hold" nodeType="withEffect">
                                  <p:stCondLst>
                                    <p:cond delay="0"/>
                                  </p:stCondLst>
                                  <p:childTnLst>
                                    <p:set>
                                      <p:cBhvr>
                                        <p:cTn id="394" dur="1" fill="hold">
                                          <p:stCondLst>
                                            <p:cond delay="0"/>
                                          </p:stCondLst>
                                        </p:cTn>
                                        <p:tgtEl>
                                          <p:spTgt spid="103429">
                                            <p:txEl>
                                              <p:pRg st="5" end="5"/>
                                            </p:txEl>
                                          </p:spTgt>
                                        </p:tgtEl>
                                        <p:attrNameLst>
                                          <p:attrName>style.visibility</p:attrName>
                                        </p:attrNameLst>
                                      </p:cBhvr>
                                      <p:to>
                                        <p:strVal val="visible"/>
                                      </p:to>
                                    </p:set>
                                    <p:animEffect transition="in" filter="fade">
                                      <p:cBhvr>
                                        <p:cTn id="395" dur="1000"/>
                                        <p:tgtEl>
                                          <p:spTgt spid="103429">
                                            <p:txEl>
                                              <p:pRg st="5" end="5"/>
                                            </p:txEl>
                                          </p:spTgt>
                                        </p:tgtEl>
                                      </p:cBhvr>
                                    </p:animEffect>
                                    <p:anim calcmode="lin" valueType="num">
                                      <p:cBhvr>
                                        <p:cTn id="396" dur="1000" fill="hold"/>
                                        <p:tgtEl>
                                          <p:spTgt spid="103429">
                                            <p:txEl>
                                              <p:pRg st="5" end="5"/>
                                            </p:txEl>
                                          </p:spTgt>
                                        </p:tgtEl>
                                        <p:attrNameLst>
                                          <p:attrName>ppt_x</p:attrName>
                                        </p:attrNameLst>
                                      </p:cBhvr>
                                      <p:tavLst>
                                        <p:tav tm="0">
                                          <p:val>
                                            <p:strVal val="#ppt_x"/>
                                          </p:val>
                                        </p:tav>
                                        <p:tav tm="100000">
                                          <p:val>
                                            <p:strVal val="#ppt_x"/>
                                          </p:val>
                                        </p:tav>
                                      </p:tavLst>
                                    </p:anim>
                                    <p:anim calcmode="lin" valueType="num">
                                      <p:cBhvr>
                                        <p:cTn id="397" dur="1000" fill="hold"/>
                                        <p:tgtEl>
                                          <p:spTgt spid="103429">
                                            <p:txEl>
                                              <p:pRg st="5" end="5"/>
                                            </p:txEl>
                                          </p:spTgt>
                                        </p:tgtEl>
                                        <p:attrNameLst>
                                          <p:attrName>ppt_y</p:attrName>
                                        </p:attrNameLst>
                                      </p:cBhvr>
                                      <p:tavLst>
                                        <p:tav tm="0">
                                          <p:val>
                                            <p:strVal val="#ppt_y-.1"/>
                                          </p:val>
                                        </p:tav>
                                        <p:tav tm="100000">
                                          <p:val>
                                            <p:strVal val="#ppt_y"/>
                                          </p:val>
                                        </p:tav>
                                      </p:tavLst>
                                    </p:anim>
                                  </p:childTnLst>
                                </p:cTn>
                              </p:par>
                              <p:par>
                                <p:cTn id="398" presetID="47" presetClass="entr" presetSubtype="0" fill="hold" nodeType="withEffect">
                                  <p:stCondLst>
                                    <p:cond delay="0"/>
                                  </p:stCondLst>
                                  <p:childTnLst>
                                    <p:set>
                                      <p:cBhvr>
                                        <p:cTn id="399" dur="1" fill="hold">
                                          <p:stCondLst>
                                            <p:cond delay="0"/>
                                          </p:stCondLst>
                                        </p:cTn>
                                        <p:tgtEl>
                                          <p:spTgt spid="103429">
                                            <p:txEl>
                                              <p:pRg st="6" end="6"/>
                                            </p:txEl>
                                          </p:spTgt>
                                        </p:tgtEl>
                                        <p:attrNameLst>
                                          <p:attrName>style.visibility</p:attrName>
                                        </p:attrNameLst>
                                      </p:cBhvr>
                                      <p:to>
                                        <p:strVal val="visible"/>
                                      </p:to>
                                    </p:set>
                                    <p:animEffect transition="in" filter="fade">
                                      <p:cBhvr>
                                        <p:cTn id="400" dur="1000"/>
                                        <p:tgtEl>
                                          <p:spTgt spid="103429">
                                            <p:txEl>
                                              <p:pRg st="6" end="6"/>
                                            </p:txEl>
                                          </p:spTgt>
                                        </p:tgtEl>
                                      </p:cBhvr>
                                    </p:animEffect>
                                    <p:anim calcmode="lin" valueType="num">
                                      <p:cBhvr>
                                        <p:cTn id="401" dur="1000" fill="hold"/>
                                        <p:tgtEl>
                                          <p:spTgt spid="103429">
                                            <p:txEl>
                                              <p:pRg st="6" end="6"/>
                                            </p:txEl>
                                          </p:spTgt>
                                        </p:tgtEl>
                                        <p:attrNameLst>
                                          <p:attrName>ppt_x</p:attrName>
                                        </p:attrNameLst>
                                      </p:cBhvr>
                                      <p:tavLst>
                                        <p:tav tm="0">
                                          <p:val>
                                            <p:strVal val="#ppt_x"/>
                                          </p:val>
                                        </p:tav>
                                        <p:tav tm="100000">
                                          <p:val>
                                            <p:strVal val="#ppt_x"/>
                                          </p:val>
                                        </p:tav>
                                      </p:tavLst>
                                    </p:anim>
                                    <p:anim calcmode="lin" valueType="num">
                                      <p:cBhvr>
                                        <p:cTn id="402" dur="1000" fill="hold"/>
                                        <p:tgtEl>
                                          <p:spTgt spid="103429">
                                            <p:txEl>
                                              <p:pRg st="6" end="6"/>
                                            </p:txEl>
                                          </p:spTgt>
                                        </p:tgtEl>
                                        <p:attrNameLst>
                                          <p:attrName>ppt_y</p:attrName>
                                        </p:attrNameLst>
                                      </p:cBhvr>
                                      <p:tavLst>
                                        <p:tav tm="0">
                                          <p:val>
                                            <p:strVal val="#ppt_y-.1"/>
                                          </p:val>
                                        </p:tav>
                                        <p:tav tm="100000">
                                          <p:val>
                                            <p:strVal val="#ppt_y"/>
                                          </p:val>
                                        </p:tav>
                                      </p:tavLst>
                                    </p:anim>
                                  </p:childTnLst>
                                </p:cTn>
                              </p:par>
                            </p:childTnLst>
                          </p:cTn>
                        </p:par>
                        <p:par>
                          <p:cTn id="403" fill="hold">
                            <p:stCondLst>
                              <p:cond delay="1000"/>
                            </p:stCondLst>
                            <p:childTnLst>
                              <p:par>
                                <p:cTn id="404" presetID="17" presetClass="entr" presetSubtype="10" fill="hold" grpId="0" nodeType="afterEffect">
                                  <p:stCondLst>
                                    <p:cond delay="0"/>
                                  </p:stCondLst>
                                  <p:childTnLst>
                                    <p:set>
                                      <p:cBhvr>
                                        <p:cTn id="405" dur="1" fill="hold">
                                          <p:stCondLst>
                                            <p:cond delay="0"/>
                                          </p:stCondLst>
                                        </p:cTn>
                                        <p:tgtEl>
                                          <p:spTgt spid="103550"/>
                                        </p:tgtEl>
                                        <p:attrNameLst>
                                          <p:attrName>style.visibility</p:attrName>
                                        </p:attrNameLst>
                                      </p:cBhvr>
                                      <p:to>
                                        <p:strVal val="visible"/>
                                      </p:to>
                                    </p:set>
                                    <p:anim calcmode="lin" valueType="num">
                                      <p:cBhvr>
                                        <p:cTn id="406" dur="500" fill="hold"/>
                                        <p:tgtEl>
                                          <p:spTgt spid="103550"/>
                                        </p:tgtEl>
                                        <p:attrNameLst>
                                          <p:attrName>ppt_w</p:attrName>
                                        </p:attrNameLst>
                                      </p:cBhvr>
                                      <p:tavLst>
                                        <p:tav tm="0">
                                          <p:val>
                                            <p:fltVal val="0"/>
                                          </p:val>
                                        </p:tav>
                                        <p:tav tm="100000">
                                          <p:val>
                                            <p:strVal val="#ppt_w"/>
                                          </p:val>
                                        </p:tav>
                                      </p:tavLst>
                                    </p:anim>
                                    <p:anim calcmode="lin" valueType="num">
                                      <p:cBhvr>
                                        <p:cTn id="407" dur="500" fill="hold"/>
                                        <p:tgtEl>
                                          <p:spTgt spid="103550"/>
                                        </p:tgtEl>
                                        <p:attrNameLst>
                                          <p:attrName>ppt_h</p:attrName>
                                        </p:attrNameLst>
                                      </p:cBhvr>
                                      <p:tavLst>
                                        <p:tav tm="0">
                                          <p:val>
                                            <p:strVal val="#ppt_h"/>
                                          </p:val>
                                        </p:tav>
                                        <p:tav tm="100000">
                                          <p:val>
                                            <p:strVal val="#ppt_h"/>
                                          </p:val>
                                        </p:tav>
                                      </p:tavLst>
                                    </p:anim>
                                  </p:childTnLst>
                                </p:cTn>
                              </p:par>
                            </p:childTnLst>
                          </p:cTn>
                        </p:par>
                      </p:childTnLst>
                    </p:cTn>
                  </p:par>
                  <p:par>
                    <p:cTn id="408" fill="hold">
                      <p:stCondLst>
                        <p:cond delay="indefinite"/>
                      </p:stCondLst>
                      <p:childTnLst>
                        <p:par>
                          <p:cTn id="409" fill="hold">
                            <p:stCondLst>
                              <p:cond delay="0"/>
                            </p:stCondLst>
                            <p:childTnLst>
                              <p:par>
                                <p:cTn id="410" presetID="56" presetClass="entr" presetSubtype="0" fill="hold" grpId="0" nodeType="clickEffect">
                                  <p:stCondLst>
                                    <p:cond delay="0"/>
                                  </p:stCondLst>
                                  <p:iterate type="lt">
                                    <p:tmPct val="10000"/>
                                  </p:iterate>
                                  <p:childTnLst>
                                    <p:set>
                                      <p:cBhvr>
                                        <p:cTn id="411" dur="1" fill="hold">
                                          <p:stCondLst>
                                            <p:cond delay="0"/>
                                          </p:stCondLst>
                                        </p:cTn>
                                        <p:tgtEl>
                                          <p:spTgt spid="103436"/>
                                        </p:tgtEl>
                                        <p:attrNameLst>
                                          <p:attrName>style.visibility</p:attrName>
                                        </p:attrNameLst>
                                      </p:cBhvr>
                                      <p:to>
                                        <p:strVal val="visible"/>
                                      </p:to>
                                    </p:set>
                                    <p:anim by="(-#ppt_w*2)" calcmode="lin" valueType="num">
                                      <p:cBhvr rctx="PPT">
                                        <p:cTn id="412" dur="500" autoRev="1" fill="hold">
                                          <p:stCondLst>
                                            <p:cond delay="0"/>
                                          </p:stCondLst>
                                        </p:cTn>
                                        <p:tgtEl>
                                          <p:spTgt spid="103436"/>
                                        </p:tgtEl>
                                        <p:attrNameLst>
                                          <p:attrName>ppt_w</p:attrName>
                                        </p:attrNameLst>
                                      </p:cBhvr>
                                    </p:anim>
                                    <p:anim by="(#ppt_w*0.50)" calcmode="lin" valueType="num">
                                      <p:cBhvr>
                                        <p:cTn id="413" dur="500" decel="50000" autoRev="1" fill="hold">
                                          <p:stCondLst>
                                            <p:cond delay="0"/>
                                          </p:stCondLst>
                                        </p:cTn>
                                        <p:tgtEl>
                                          <p:spTgt spid="103436"/>
                                        </p:tgtEl>
                                        <p:attrNameLst>
                                          <p:attrName>ppt_x</p:attrName>
                                        </p:attrNameLst>
                                      </p:cBhvr>
                                    </p:anim>
                                    <p:anim from="(-#ppt_h/2)" to="(#ppt_y)" calcmode="lin" valueType="num">
                                      <p:cBhvr>
                                        <p:cTn id="414" dur="1000" fill="hold">
                                          <p:stCondLst>
                                            <p:cond delay="0"/>
                                          </p:stCondLst>
                                        </p:cTn>
                                        <p:tgtEl>
                                          <p:spTgt spid="103436"/>
                                        </p:tgtEl>
                                        <p:attrNameLst>
                                          <p:attrName>ppt_y</p:attrName>
                                        </p:attrNameLst>
                                      </p:cBhvr>
                                    </p:anim>
                                    <p:animRot by="21600000">
                                      <p:cBhvr>
                                        <p:cTn id="415" dur="1000" fill="hold">
                                          <p:stCondLst>
                                            <p:cond delay="0"/>
                                          </p:stCondLst>
                                        </p:cTn>
                                        <p:tgtEl>
                                          <p:spTgt spid="10343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30" grpId="0" animBg="1"/>
      <p:bldP spid="103431" grpId="0" animBg="1"/>
      <p:bldP spid="103434" grpId="0" animBg="1"/>
      <p:bldP spid="103435" grpId="0" animBg="1"/>
      <p:bldP spid="103436" grpId="0"/>
      <p:bldP spid="103437" grpId="0" animBg="1"/>
      <p:bldP spid="103438" grpId="0" animBg="1"/>
      <p:bldP spid="103439" grpId="0" animBg="1"/>
      <p:bldP spid="103440" grpId="0" animBg="1"/>
      <p:bldP spid="103441" grpId="0" animBg="1"/>
      <p:bldP spid="103442" grpId="0" animBg="1"/>
      <p:bldP spid="103443" grpId="0" animBg="1"/>
      <p:bldP spid="103444" grpId="0" animBg="1"/>
      <p:bldP spid="103445" grpId="0" animBg="1"/>
      <p:bldP spid="103446" grpId="0" animBg="1"/>
      <p:bldP spid="103447" grpId="0" animBg="1"/>
      <p:bldP spid="103448" grpId="0" animBg="1"/>
      <p:bldP spid="103449" grpId="0" animBg="1"/>
      <p:bldP spid="103450" grpId="0" animBg="1"/>
      <p:bldP spid="103451" grpId="0" animBg="1"/>
      <p:bldP spid="103452" grpId="0" animBg="1"/>
      <p:bldP spid="103453" grpId="0" animBg="1"/>
      <p:bldP spid="103454" grpId="0" animBg="1"/>
      <p:bldP spid="103455" grpId="0" animBg="1"/>
      <p:bldP spid="103456" grpId="0" animBg="1"/>
      <p:bldP spid="103457" grpId="0" animBg="1"/>
      <p:bldP spid="103458" grpId="0" animBg="1"/>
      <p:bldP spid="103459" grpId="0" animBg="1"/>
      <p:bldP spid="103460" grpId="0" animBg="1"/>
      <p:bldP spid="103461" grpId="0" animBg="1"/>
      <p:bldP spid="103462" grpId="0" animBg="1"/>
      <p:bldP spid="103463" grpId="0" animBg="1"/>
      <p:bldP spid="103464" grpId="0" animBg="1"/>
      <p:bldP spid="103465" grpId="0" animBg="1"/>
      <p:bldP spid="103466" grpId="0" animBg="1"/>
      <p:bldP spid="103467" grpId="0" animBg="1"/>
      <p:bldP spid="103468" grpId="0" animBg="1"/>
      <p:bldP spid="103469" grpId="0" animBg="1"/>
      <p:bldP spid="103470" grpId="0" animBg="1"/>
      <p:bldP spid="103471" grpId="0" animBg="1"/>
      <p:bldP spid="103472" grpId="0" animBg="1"/>
      <p:bldP spid="103473" grpId="0" animBg="1"/>
      <p:bldP spid="103474" grpId="0" animBg="1"/>
      <p:bldP spid="103475" grpId="0" animBg="1"/>
      <p:bldP spid="103476" grpId="0" animBg="1"/>
      <p:bldP spid="103477" grpId="0" animBg="1"/>
      <p:bldP spid="103478" grpId="0" animBg="1"/>
      <p:bldP spid="103479" grpId="0" animBg="1"/>
      <p:bldP spid="103480" grpId="0" animBg="1"/>
      <p:bldP spid="103481" grpId="0" animBg="1"/>
      <p:bldP spid="103482" grpId="0" animBg="1"/>
      <p:bldP spid="103483" grpId="0" animBg="1"/>
      <p:bldP spid="103484" grpId="0" animBg="1"/>
      <p:bldP spid="103485" grpId="0" animBg="1"/>
      <p:bldP spid="103486" grpId="0" animBg="1"/>
      <p:bldP spid="103487" grpId="0" animBg="1"/>
      <p:bldP spid="103488" grpId="0" animBg="1"/>
      <p:bldP spid="103489" grpId="0" animBg="1"/>
      <p:bldP spid="103490" grpId="0" animBg="1"/>
      <p:bldP spid="103491" grpId="0" animBg="1"/>
      <p:bldP spid="103492" grpId="0" animBg="1"/>
      <p:bldP spid="103493" grpId="0" animBg="1"/>
      <p:bldP spid="103494" grpId="0" animBg="1"/>
      <p:bldP spid="103495" grpId="0" animBg="1"/>
      <p:bldP spid="103496" grpId="0" animBg="1"/>
      <p:bldP spid="103497" grpId="0" animBg="1"/>
      <p:bldP spid="103498" grpId="0" animBg="1"/>
      <p:bldP spid="103499" grpId="0" animBg="1"/>
      <p:bldP spid="103500" grpId="0" animBg="1"/>
      <p:bldP spid="103501" grpId="0" animBg="1"/>
      <p:bldP spid="103502" grpId="0" animBg="1"/>
      <p:bldP spid="103503" grpId="0" animBg="1"/>
      <p:bldP spid="103504" grpId="0" animBg="1"/>
      <p:bldP spid="103505" grpId="0" animBg="1"/>
      <p:bldP spid="103506" grpId="0" animBg="1"/>
      <p:bldP spid="103507" grpId="0" animBg="1"/>
      <p:bldP spid="103508" grpId="0" animBg="1"/>
      <p:bldP spid="103509" grpId="0" animBg="1"/>
      <p:bldP spid="103510" grpId="0" animBg="1"/>
      <p:bldP spid="103511" grpId="0" animBg="1"/>
      <p:bldP spid="103512" grpId="0" animBg="1"/>
      <p:bldP spid="103513" grpId="0" animBg="1"/>
      <p:bldP spid="103514" grpId="0" animBg="1"/>
      <p:bldP spid="103515" grpId="0" animBg="1"/>
      <p:bldP spid="103516" grpId="0" animBg="1"/>
      <p:bldP spid="103517" grpId="0" animBg="1"/>
      <p:bldP spid="103518" grpId="0" animBg="1"/>
      <p:bldP spid="103519" grpId="0" animBg="1"/>
      <p:bldP spid="103520" grpId="0" animBg="1"/>
      <p:bldP spid="103521" grpId="0" animBg="1"/>
      <p:bldP spid="103522" grpId="0" animBg="1"/>
      <p:bldP spid="103523" grpId="0" animBg="1"/>
      <p:bldP spid="103524" grpId="0" animBg="1"/>
      <p:bldP spid="103525" grpId="0" animBg="1"/>
      <p:bldP spid="103526" grpId="0" animBg="1"/>
      <p:bldP spid="103527" grpId="0" animBg="1"/>
      <p:bldP spid="103528" grpId="0" animBg="1"/>
      <p:bldP spid="103529" grpId="0" animBg="1"/>
      <p:bldP spid="103530" grpId="0" animBg="1"/>
      <p:bldP spid="103531" grpId="0" animBg="1"/>
      <p:bldP spid="103532" grpId="0" animBg="1"/>
      <p:bldP spid="103533" grpId="0" animBg="1"/>
      <p:bldP spid="103534" grpId="0" animBg="1"/>
      <p:bldP spid="103535" grpId="0" animBg="1"/>
      <p:bldP spid="103536" grpId="0" animBg="1"/>
      <p:bldP spid="103537" grpId="0" animBg="1"/>
      <p:bldP spid="103538" grpId="0" animBg="1"/>
      <p:bldP spid="103539" grpId="0" animBg="1"/>
      <p:bldP spid="103540" grpId="0" animBg="1"/>
      <p:bldP spid="103541" grpId="0" animBg="1"/>
      <p:bldP spid="103542" grpId="0" animBg="1"/>
      <p:bldP spid="103543" grpId="0" animBg="1"/>
      <p:bldP spid="103544" grpId="0" animBg="1"/>
      <p:bldP spid="103545" grpId="0" animBg="1"/>
      <p:bldP spid="103546" grpId="0" animBg="1"/>
      <p:bldP spid="103547" grpId="0" animBg="1"/>
      <p:bldP spid="103548" grpId="0" animBg="1"/>
      <p:bldP spid="103549" grpId="0" animBg="1"/>
      <p:bldP spid="103550" grpId="0" animBg="1"/>
      <p:bldP spid="103551" grpId="0"/>
      <p:bldP spid="10355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04800" y="1066800"/>
            <a:ext cx="3962400" cy="3886200"/>
          </a:xfrm>
        </p:spPr>
        <p:txBody>
          <a:bodyPr/>
          <a:lstStyle/>
          <a:p>
            <a:pPr eaLnBrk="1" hangingPunct="1"/>
            <a:r>
              <a:rPr lang="en-US" smtClean="0"/>
              <a:t>Two ways of viewing density</a:t>
            </a:r>
          </a:p>
        </p:txBody>
      </p:sp>
      <p:sp>
        <p:nvSpPr>
          <p:cNvPr id="14339" name="Rectangle 3"/>
          <p:cNvSpPr>
            <a:spLocks noChangeArrowheads="1"/>
          </p:cNvSpPr>
          <p:nvPr/>
        </p:nvSpPr>
        <p:spPr bwMode="auto">
          <a:xfrm>
            <a:off x="76200" y="6567488"/>
            <a:ext cx="3916363" cy="214312"/>
          </a:xfrm>
          <a:prstGeom prst="rect">
            <a:avLst/>
          </a:prstGeom>
          <a:noFill/>
          <a:ln w="9525">
            <a:noFill/>
            <a:miter lim="800000"/>
            <a:headEnd/>
            <a:tailEnd/>
          </a:ln>
        </p:spPr>
        <p:txBody>
          <a:bodyPr wrap="none">
            <a:spAutoFit/>
          </a:bodyPr>
          <a:lstStyle/>
          <a:p>
            <a:r>
              <a:rPr lang="en-US" sz="800"/>
              <a:t>Dorin, Demmin, Gabel, </a:t>
            </a:r>
            <a:r>
              <a:rPr lang="en-US" sz="800" u="sng"/>
              <a:t>Chemistry The Study of Matter </a:t>
            </a:r>
            <a:r>
              <a:rPr lang="en-US" sz="800"/>
              <a:t> , 3</a:t>
            </a:r>
            <a:r>
              <a:rPr lang="en-US" sz="800" baseline="30000"/>
              <a:t>rd</a:t>
            </a:r>
            <a:r>
              <a:rPr lang="en-US" sz="800"/>
              <a:t> Edition, 1990, page 71</a:t>
            </a:r>
          </a:p>
        </p:txBody>
      </p:sp>
      <p:sp>
        <p:nvSpPr>
          <p:cNvPr id="14340" name="AutoShape 4">
            <a:hlinkClick r:id="rId4" action="ppaction://hlinksldjump" highlightClick="1"/>
          </p:cNvPr>
          <p:cNvSpPr>
            <a:spLocks noChangeArrowheads="1"/>
          </p:cNvSpPr>
          <p:nvPr/>
        </p:nvSpPr>
        <p:spPr bwMode="auto">
          <a:xfrm>
            <a:off x="0" y="6119813"/>
            <a:ext cx="609600" cy="357187"/>
          </a:xfrm>
          <a:prstGeom prst="actionButtonBeginning">
            <a:avLst/>
          </a:prstGeom>
          <a:solidFill>
            <a:schemeClr val="bg1">
              <a:alpha val="50195"/>
            </a:schemeClr>
          </a:solidFill>
          <a:ln w="9525">
            <a:solidFill>
              <a:schemeClr val="bg1"/>
            </a:solidFill>
            <a:miter lim="800000"/>
            <a:headEnd/>
            <a:tailEnd/>
          </a:ln>
        </p:spPr>
        <p:txBody>
          <a:bodyPr wrap="none" anchor="ctr"/>
          <a:lstStyle/>
          <a:p>
            <a:endParaRPr lang="en-US"/>
          </a:p>
        </p:txBody>
      </p:sp>
      <p:sp>
        <p:nvSpPr>
          <p:cNvPr id="105477" name="Rectangle 5"/>
          <p:cNvSpPr>
            <a:spLocks noChangeAspect="1" noChangeArrowheads="1"/>
          </p:cNvSpPr>
          <p:nvPr/>
        </p:nvSpPr>
        <p:spPr bwMode="auto">
          <a:xfrm>
            <a:off x="6108700" y="1038225"/>
            <a:ext cx="1443038" cy="336550"/>
          </a:xfrm>
          <a:prstGeom prst="rect">
            <a:avLst/>
          </a:prstGeom>
          <a:solidFill>
            <a:schemeClr val="bg1"/>
          </a:solidFill>
          <a:ln w="9525">
            <a:noFill/>
            <a:miter lim="800000"/>
            <a:headEnd/>
            <a:tailEnd/>
          </a:ln>
        </p:spPr>
        <p:txBody>
          <a:bodyPr wrap="none" anchor="ctr"/>
          <a:lstStyle/>
          <a:p>
            <a:pPr algn="ctr"/>
            <a:r>
              <a:rPr lang="en-US" sz="1000" b="1"/>
              <a:t>Equal volumes…</a:t>
            </a:r>
          </a:p>
        </p:txBody>
      </p:sp>
      <p:sp>
        <p:nvSpPr>
          <p:cNvPr id="105478" name="Rectangle 6"/>
          <p:cNvSpPr>
            <a:spLocks noChangeAspect="1" noChangeArrowheads="1"/>
          </p:cNvSpPr>
          <p:nvPr/>
        </p:nvSpPr>
        <p:spPr bwMode="auto">
          <a:xfrm>
            <a:off x="5867400" y="1327150"/>
            <a:ext cx="1828800" cy="239713"/>
          </a:xfrm>
          <a:prstGeom prst="rect">
            <a:avLst/>
          </a:prstGeom>
          <a:solidFill>
            <a:schemeClr val="bg1"/>
          </a:solidFill>
          <a:ln w="9525">
            <a:noFill/>
            <a:miter lim="800000"/>
            <a:headEnd/>
            <a:tailEnd/>
          </a:ln>
        </p:spPr>
        <p:txBody>
          <a:bodyPr wrap="none" anchor="ctr"/>
          <a:lstStyle/>
          <a:p>
            <a:pPr algn="ctr"/>
            <a:r>
              <a:rPr lang="en-US" sz="1000" b="1"/>
              <a:t>…but unequal masses</a:t>
            </a:r>
          </a:p>
        </p:txBody>
      </p:sp>
      <p:grpSp>
        <p:nvGrpSpPr>
          <p:cNvPr id="2" name="Group 7"/>
          <p:cNvGrpSpPr>
            <a:grpSpLocks/>
          </p:cNvGrpSpPr>
          <p:nvPr/>
        </p:nvGrpSpPr>
        <p:grpSpPr bwMode="auto">
          <a:xfrm>
            <a:off x="4857750" y="268288"/>
            <a:ext cx="4040188" cy="2924175"/>
            <a:chOff x="3060" y="169"/>
            <a:chExt cx="2545" cy="1842"/>
          </a:xfrm>
        </p:grpSpPr>
        <p:sp>
          <p:nvSpPr>
            <p:cNvPr id="14468" name="Freeform 8"/>
            <p:cNvSpPr>
              <a:spLocks noChangeAspect="1"/>
            </p:cNvSpPr>
            <p:nvPr/>
          </p:nvSpPr>
          <p:spPr bwMode="auto">
            <a:xfrm>
              <a:off x="3191" y="169"/>
              <a:ext cx="313" cy="951"/>
            </a:xfrm>
            <a:custGeom>
              <a:avLst/>
              <a:gdLst>
                <a:gd name="T0" fmla="*/ 0 w 496"/>
                <a:gd name="T1" fmla="*/ 240 h 1506"/>
                <a:gd name="T2" fmla="*/ 0 w 496"/>
                <a:gd name="T3" fmla="*/ 1414 h 1506"/>
                <a:gd name="T4" fmla="*/ 54 w 496"/>
                <a:gd name="T5" fmla="*/ 1414 h 1506"/>
                <a:gd name="T6" fmla="*/ 62 w 496"/>
                <a:gd name="T7" fmla="*/ 1440 h 1506"/>
                <a:gd name="T8" fmla="*/ 82 w 496"/>
                <a:gd name="T9" fmla="*/ 1456 h 1506"/>
                <a:gd name="T10" fmla="*/ 114 w 496"/>
                <a:gd name="T11" fmla="*/ 1476 h 1506"/>
                <a:gd name="T12" fmla="*/ 146 w 496"/>
                <a:gd name="T13" fmla="*/ 1490 h 1506"/>
                <a:gd name="T14" fmla="*/ 184 w 496"/>
                <a:gd name="T15" fmla="*/ 1500 h 1506"/>
                <a:gd name="T16" fmla="*/ 240 w 496"/>
                <a:gd name="T17" fmla="*/ 1506 h 1506"/>
                <a:gd name="T18" fmla="*/ 270 w 496"/>
                <a:gd name="T19" fmla="*/ 1506 h 1506"/>
                <a:gd name="T20" fmla="*/ 322 w 496"/>
                <a:gd name="T21" fmla="*/ 1498 h 1506"/>
                <a:gd name="T22" fmla="*/ 366 w 496"/>
                <a:gd name="T23" fmla="*/ 1484 h 1506"/>
                <a:gd name="T24" fmla="*/ 404 w 496"/>
                <a:gd name="T25" fmla="*/ 1460 h 1506"/>
                <a:gd name="T26" fmla="*/ 422 w 496"/>
                <a:gd name="T27" fmla="*/ 1440 h 1506"/>
                <a:gd name="T28" fmla="*/ 422 w 496"/>
                <a:gd name="T29" fmla="*/ 1422 h 1506"/>
                <a:gd name="T30" fmla="*/ 490 w 496"/>
                <a:gd name="T31" fmla="*/ 1422 h 1506"/>
                <a:gd name="T32" fmla="*/ 496 w 496"/>
                <a:gd name="T33" fmla="*/ 234 h 1506"/>
                <a:gd name="T34" fmla="*/ 464 w 496"/>
                <a:gd name="T35" fmla="*/ 226 h 1506"/>
                <a:gd name="T36" fmla="*/ 432 w 496"/>
                <a:gd name="T37" fmla="*/ 214 h 1506"/>
                <a:gd name="T38" fmla="*/ 410 w 496"/>
                <a:gd name="T39" fmla="*/ 192 h 1506"/>
                <a:gd name="T40" fmla="*/ 398 w 496"/>
                <a:gd name="T41" fmla="*/ 166 h 1506"/>
                <a:gd name="T42" fmla="*/ 392 w 496"/>
                <a:gd name="T43" fmla="*/ 136 h 1506"/>
                <a:gd name="T44" fmla="*/ 386 w 496"/>
                <a:gd name="T45" fmla="*/ 98 h 1506"/>
                <a:gd name="T46" fmla="*/ 368 w 496"/>
                <a:gd name="T47" fmla="*/ 62 h 1506"/>
                <a:gd name="T48" fmla="*/ 344 w 496"/>
                <a:gd name="T49" fmla="*/ 38 h 1506"/>
                <a:gd name="T50" fmla="*/ 312 w 496"/>
                <a:gd name="T51" fmla="*/ 12 h 1506"/>
                <a:gd name="T52" fmla="*/ 278 w 496"/>
                <a:gd name="T53" fmla="*/ 2 h 1506"/>
                <a:gd name="T54" fmla="*/ 252 w 496"/>
                <a:gd name="T55" fmla="*/ 0 h 1506"/>
                <a:gd name="T56" fmla="*/ 220 w 496"/>
                <a:gd name="T57" fmla="*/ 2 h 1506"/>
                <a:gd name="T58" fmla="*/ 186 w 496"/>
                <a:gd name="T59" fmla="*/ 12 h 1506"/>
                <a:gd name="T60" fmla="*/ 160 w 496"/>
                <a:gd name="T61" fmla="*/ 30 h 1506"/>
                <a:gd name="T62" fmla="*/ 136 w 496"/>
                <a:gd name="T63" fmla="*/ 56 h 1506"/>
                <a:gd name="T64" fmla="*/ 120 w 496"/>
                <a:gd name="T65" fmla="*/ 86 h 1506"/>
                <a:gd name="T66" fmla="*/ 110 w 496"/>
                <a:gd name="T67" fmla="*/ 112 h 1506"/>
                <a:gd name="T68" fmla="*/ 108 w 496"/>
                <a:gd name="T69" fmla="*/ 144 h 1506"/>
                <a:gd name="T70" fmla="*/ 100 w 496"/>
                <a:gd name="T71" fmla="*/ 174 h 1506"/>
                <a:gd name="T72" fmla="*/ 88 w 496"/>
                <a:gd name="T73" fmla="*/ 194 h 1506"/>
                <a:gd name="T74" fmla="*/ 62 w 496"/>
                <a:gd name="T75" fmla="*/ 218 h 1506"/>
                <a:gd name="T76" fmla="*/ 32 w 496"/>
                <a:gd name="T77" fmla="*/ 232 h 1506"/>
                <a:gd name="T78" fmla="*/ 0 w 496"/>
                <a:gd name="T79" fmla="*/ 240 h 150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496"/>
                <a:gd name="T121" fmla="*/ 0 h 1506"/>
                <a:gd name="T122" fmla="*/ 496 w 496"/>
                <a:gd name="T123" fmla="*/ 1506 h 150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496" h="1506">
                  <a:moveTo>
                    <a:pt x="0" y="240"/>
                  </a:moveTo>
                  <a:lnTo>
                    <a:pt x="0" y="1414"/>
                  </a:lnTo>
                  <a:lnTo>
                    <a:pt x="54" y="1414"/>
                  </a:lnTo>
                  <a:lnTo>
                    <a:pt x="62" y="1440"/>
                  </a:lnTo>
                  <a:lnTo>
                    <a:pt x="82" y="1456"/>
                  </a:lnTo>
                  <a:lnTo>
                    <a:pt x="114" y="1476"/>
                  </a:lnTo>
                  <a:lnTo>
                    <a:pt x="146" y="1490"/>
                  </a:lnTo>
                  <a:lnTo>
                    <a:pt x="184" y="1500"/>
                  </a:lnTo>
                  <a:lnTo>
                    <a:pt x="240" y="1506"/>
                  </a:lnTo>
                  <a:lnTo>
                    <a:pt x="270" y="1506"/>
                  </a:lnTo>
                  <a:lnTo>
                    <a:pt x="322" y="1498"/>
                  </a:lnTo>
                  <a:lnTo>
                    <a:pt x="366" y="1484"/>
                  </a:lnTo>
                  <a:lnTo>
                    <a:pt x="404" y="1460"/>
                  </a:lnTo>
                  <a:lnTo>
                    <a:pt x="422" y="1440"/>
                  </a:lnTo>
                  <a:lnTo>
                    <a:pt x="422" y="1422"/>
                  </a:lnTo>
                  <a:lnTo>
                    <a:pt x="490" y="1422"/>
                  </a:lnTo>
                  <a:lnTo>
                    <a:pt x="496" y="234"/>
                  </a:lnTo>
                  <a:lnTo>
                    <a:pt x="464" y="226"/>
                  </a:lnTo>
                  <a:lnTo>
                    <a:pt x="432" y="214"/>
                  </a:lnTo>
                  <a:lnTo>
                    <a:pt x="410" y="192"/>
                  </a:lnTo>
                  <a:lnTo>
                    <a:pt x="398" y="166"/>
                  </a:lnTo>
                  <a:lnTo>
                    <a:pt x="392" y="136"/>
                  </a:lnTo>
                  <a:lnTo>
                    <a:pt x="386" y="98"/>
                  </a:lnTo>
                  <a:lnTo>
                    <a:pt x="368" y="62"/>
                  </a:lnTo>
                  <a:lnTo>
                    <a:pt x="344" y="38"/>
                  </a:lnTo>
                  <a:lnTo>
                    <a:pt x="312" y="12"/>
                  </a:lnTo>
                  <a:lnTo>
                    <a:pt x="278" y="2"/>
                  </a:lnTo>
                  <a:lnTo>
                    <a:pt x="252" y="0"/>
                  </a:lnTo>
                  <a:lnTo>
                    <a:pt x="220" y="2"/>
                  </a:lnTo>
                  <a:lnTo>
                    <a:pt x="186" y="12"/>
                  </a:lnTo>
                  <a:lnTo>
                    <a:pt x="160" y="30"/>
                  </a:lnTo>
                  <a:lnTo>
                    <a:pt x="136" y="56"/>
                  </a:lnTo>
                  <a:lnTo>
                    <a:pt x="120" y="86"/>
                  </a:lnTo>
                  <a:lnTo>
                    <a:pt x="110" y="112"/>
                  </a:lnTo>
                  <a:lnTo>
                    <a:pt x="108" y="144"/>
                  </a:lnTo>
                  <a:lnTo>
                    <a:pt x="100" y="174"/>
                  </a:lnTo>
                  <a:lnTo>
                    <a:pt x="88" y="194"/>
                  </a:lnTo>
                  <a:lnTo>
                    <a:pt x="62" y="218"/>
                  </a:lnTo>
                  <a:lnTo>
                    <a:pt x="32" y="232"/>
                  </a:lnTo>
                  <a:lnTo>
                    <a:pt x="0" y="240"/>
                  </a:lnTo>
                  <a:close/>
                </a:path>
              </a:pathLst>
            </a:custGeom>
            <a:gradFill rotWithShape="1">
              <a:gsLst>
                <a:gs pos="0">
                  <a:srgbClr val="6C6C6C"/>
                </a:gs>
                <a:gs pos="50000">
                  <a:srgbClr val="EAEAEA"/>
                </a:gs>
                <a:gs pos="100000">
                  <a:srgbClr val="6C6C6C"/>
                </a:gs>
              </a:gsLst>
              <a:lin ang="2700000" scaled="1"/>
            </a:gradFill>
            <a:ln w="6350" cap="flat" cmpd="sng">
              <a:solidFill>
                <a:schemeClr val="tx1"/>
              </a:solidFill>
              <a:prstDash val="solid"/>
              <a:round/>
              <a:headEnd type="none" w="sm" len="sm"/>
              <a:tailEnd type="none" w="sm" len="sm"/>
            </a:ln>
          </p:spPr>
          <p:txBody>
            <a:bodyPr/>
            <a:lstStyle/>
            <a:p>
              <a:endParaRPr lang="en-US"/>
            </a:p>
          </p:txBody>
        </p:sp>
        <p:sp>
          <p:nvSpPr>
            <p:cNvPr id="14469" name="AutoShape 9"/>
            <p:cNvSpPr>
              <a:spLocks noChangeAspect="1" noChangeArrowheads="1"/>
            </p:cNvSpPr>
            <p:nvPr/>
          </p:nvSpPr>
          <p:spPr bwMode="auto">
            <a:xfrm>
              <a:off x="5051" y="1785"/>
              <a:ext cx="221" cy="226"/>
            </a:xfrm>
            <a:prstGeom prst="cube">
              <a:avLst>
                <a:gd name="adj" fmla="val 31060"/>
              </a:avLst>
            </a:prstGeom>
            <a:gradFill rotWithShape="1">
              <a:gsLst>
                <a:gs pos="0">
                  <a:srgbClr val="765E00"/>
                </a:gs>
                <a:gs pos="50000">
                  <a:srgbClr val="FFCC00"/>
                </a:gs>
                <a:gs pos="100000">
                  <a:srgbClr val="765E00"/>
                </a:gs>
              </a:gsLst>
              <a:lin ang="2700000" scaled="1"/>
            </a:gradFill>
            <a:ln w="3175">
              <a:solidFill>
                <a:srgbClr val="FFCC00"/>
              </a:solidFill>
              <a:miter lim="800000"/>
              <a:headEnd type="none" w="sm" len="sm"/>
              <a:tailEnd type="none" w="sm" len="sm"/>
            </a:ln>
          </p:spPr>
          <p:txBody>
            <a:bodyPr wrap="none" anchor="ctr"/>
            <a:lstStyle/>
            <a:p>
              <a:endParaRPr lang="en-US"/>
            </a:p>
          </p:txBody>
        </p:sp>
        <p:sp>
          <p:nvSpPr>
            <p:cNvPr id="14470" name="AutoShape 10"/>
            <p:cNvSpPr>
              <a:spLocks noChangeAspect="1" noChangeArrowheads="1"/>
            </p:cNvSpPr>
            <p:nvPr/>
          </p:nvSpPr>
          <p:spPr bwMode="auto">
            <a:xfrm>
              <a:off x="3230" y="1467"/>
              <a:ext cx="221" cy="226"/>
            </a:xfrm>
            <a:prstGeom prst="cube">
              <a:avLst>
                <a:gd name="adj" fmla="val 31060"/>
              </a:avLst>
            </a:prstGeom>
            <a:gradFill rotWithShape="1">
              <a:gsLst>
                <a:gs pos="0">
                  <a:srgbClr val="475E76"/>
                </a:gs>
                <a:gs pos="50000">
                  <a:srgbClr val="99CCFF"/>
                </a:gs>
                <a:gs pos="100000">
                  <a:srgbClr val="475E76"/>
                </a:gs>
              </a:gsLst>
              <a:lin ang="2700000" scaled="1"/>
            </a:gradFill>
            <a:ln w="3175">
              <a:solidFill>
                <a:srgbClr val="669CEC"/>
              </a:solidFill>
              <a:miter lim="800000"/>
              <a:headEnd type="none" w="sm" len="sm"/>
              <a:tailEnd type="none" w="sm" len="sm"/>
            </a:ln>
          </p:spPr>
          <p:txBody>
            <a:bodyPr wrap="none" anchor="ctr"/>
            <a:lstStyle/>
            <a:p>
              <a:endParaRPr lang="en-US"/>
            </a:p>
          </p:txBody>
        </p:sp>
        <p:sp>
          <p:nvSpPr>
            <p:cNvPr id="14471" name="Text Box 11"/>
            <p:cNvSpPr txBox="1">
              <a:spLocks noChangeAspect="1" noChangeArrowheads="1"/>
            </p:cNvSpPr>
            <p:nvPr/>
          </p:nvSpPr>
          <p:spPr bwMode="auto">
            <a:xfrm>
              <a:off x="3751" y="1070"/>
              <a:ext cx="1067" cy="346"/>
            </a:xfrm>
            <a:prstGeom prst="rect">
              <a:avLst/>
            </a:prstGeom>
            <a:noFill/>
            <a:ln w="9525">
              <a:noFill/>
              <a:miter lim="800000"/>
              <a:headEnd/>
              <a:tailEnd/>
            </a:ln>
          </p:spPr>
          <p:txBody>
            <a:bodyPr wrap="none">
              <a:spAutoFit/>
            </a:bodyPr>
            <a:lstStyle/>
            <a:p>
              <a:r>
                <a:rPr lang="en-US" sz="1000" b="1"/>
                <a:t>The more massive object</a:t>
              </a:r>
            </a:p>
            <a:p>
              <a:r>
                <a:rPr lang="en-US" sz="1000" b="1"/>
                <a:t>(the gold cube) has the</a:t>
              </a:r>
            </a:p>
            <a:p>
              <a:r>
                <a:rPr lang="en-US" sz="1000" b="1"/>
                <a:t>greater density.</a:t>
              </a:r>
            </a:p>
          </p:txBody>
        </p:sp>
        <p:sp>
          <p:nvSpPr>
            <p:cNvPr id="14472" name="Rectangle 12"/>
            <p:cNvSpPr>
              <a:spLocks noChangeAspect="1" noChangeArrowheads="1"/>
            </p:cNvSpPr>
            <p:nvPr/>
          </p:nvSpPr>
          <p:spPr bwMode="auto">
            <a:xfrm>
              <a:off x="3060" y="1714"/>
              <a:ext cx="545" cy="212"/>
            </a:xfrm>
            <a:prstGeom prst="rect">
              <a:avLst/>
            </a:prstGeom>
            <a:noFill/>
            <a:ln w="9525">
              <a:noFill/>
              <a:miter lim="800000"/>
              <a:headEnd/>
              <a:tailEnd/>
            </a:ln>
          </p:spPr>
          <p:txBody>
            <a:bodyPr wrap="none" anchor="ctr"/>
            <a:lstStyle/>
            <a:p>
              <a:pPr algn="ctr"/>
              <a:r>
                <a:rPr lang="en-US" sz="1200"/>
                <a:t>aluminum</a:t>
              </a:r>
            </a:p>
          </p:txBody>
        </p:sp>
        <p:sp>
          <p:nvSpPr>
            <p:cNvPr id="14473" name="Rectangle 13"/>
            <p:cNvSpPr>
              <a:spLocks noChangeAspect="1" noChangeArrowheads="1"/>
            </p:cNvSpPr>
            <p:nvPr/>
          </p:nvSpPr>
          <p:spPr bwMode="auto">
            <a:xfrm>
              <a:off x="5332" y="1727"/>
              <a:ext cx="273" cy="182"/>
            </a:xfrm>
            <a:prstGeom prst="rect">
              <a:avLst/>
            </a:prstGeom>
            <a:noFill/>
            <a:ln w="9525">
              <a:noFill/>
              <a:miter lim="800000"/>
              <a:headEnd/>
              <a:tailEnd/>
            </a:ln>
          </p:spPr>
          <p:txBody>
            <a:bodyPr wrap="none" anchor="ctr"/>
            <a:lstStyle/>
            <a:p>
              <a:pPr algn="ctr"/>
              <a:r>
                <a:rPr lang="en-US" sz="1200"/>
                <a:t>gold</a:t>
              </a:r>
            </a:p>
          </p:txBody>
        </p:sp>
        <p:sp>
          <p:nvSpPr>
            <p:cNvPr id="14474" name="Oval 14"/>
            <p:cNvSpPr>
              <a:spLocks noChangeAspect="1" noChangeArrowheads="1"/>
            </p:cNvSpPr>
            <p:nvPr/>
          </p:nvSpPr>
          <p:spPr bwMode="auto">
            <a:xfrm>
              <a:off x="3309" y="226"/>
              <a:ext cx="79" cy="79"/>
            </a:xfrm>
            <a:prstGeom prst="ellipse">
              <a:avLst/>
            </a:prstGeom>
            <a:solidFill>
              <a:schemeClr val="bg1"/>
            </a:solidFill>
            <a:ln w="9525">
              <a:solidFill>
                <a:schemeClr val="tx1"/>
              </a:solidFill>
              <a:round/>
              <a:headEnd type="none" w="sm" len="sm"/>
              <a:tailEnd type="none" w="sm" len="sm"/>
            </a:ln>
          </p:spPr>
          <p:txBody>
            <a:bodyPr wrap="none" anchor="ctr"/>
            <a:lstStyle/>
            <a:p>
              <a:endParaRPr lang="en-US"/>
            </a:p>
          </p:txBody>
        </p:sp>
        <p:grpSp>
          <p:nvGrpSpPr>
            <p:cNvPr id="14475" name="Group 15"/>
            <p:cNvGrpSpPr>
              <a:grpSpLocks noChangeAspect="1"/>
            </p:cNvGrpSpPr>
            <p:nvPr/>
          </p:nvGrpSpPr>
          <p:grpSpPr bwMode="auto">
            <a:xfrm>
              <a:off x="3252" y="422"/>
              <a:ext cx="183" cy="546"/>
              <a:chOff x="1394" y="1648"/>
              <a:chExt cx="290" cy="866"/>
            </a:xfrm>
          </p:grpSpPr>
          <p:sp>
            <p:nvSpPr>
              <p:cNvPr id="14504" name="Line 16"/>
              <p:cNvSpPr>
                <a:spLocks noChangeAspect="1" noChangeShapeType="1"/>
              </p:cNvSpPr>
              <p:nvPr/>
            </p:nvSpPr>
            <p:spPr bwMode="auto">
              <a:xfrm>
                <a:off x="1394" y="1648"/>
                <a:ext cx="290" cy="0"/>
              </a:xfrm>
              <a:prstGeom prst="line">
                <a:avLst/>
              </a:prstGeom>
              <a:noFill/>
              <a:ln w="9525">
                <a:solidFill>
                  <a:schemeClr val="tx1"/>
                </a:solidFill>
                <a:round/>
                <a:headEnd type="none" w="sm" len="sm"/>
                <a:tailEnd type="none" w="sm" len="sm"/>
              </a:ln>
            </p:spPr>
            <p:txBody>
              <a:bodyPr/>
              <a:lstStyle/>
              <a:p>
                <a:endParaRPr lang="en-US"/>
              </a:p>
            </p:txBody>
          </p:sp>
          <p:sp>
            <p:nvSpPr>
              <p:cNvPr id="14505" name="Line 17"/>
              <p:cNvSpPr>
                <a:spLocks noChangeAspect="1" noChangeShapeType="1"/>
              </p:cNvSpPr>
              <p:nvPr/>
            </p:nvSpPr>
            <p:spPr bwMode="auto">
              <a:xfrm>
                <a:off x="1394" y="1732"/>
                <a:ext cx="290" cy="0"/>
              </a:xfrm>
              <a:prstGeom prst="line">
                <a:avLst/>
              </a:prstGeom>
              <a:noFill/>
              <a:ln w="9525">
                <a:solidFill>
                  <a:schemeClr val="tx1"/>
                </a:solidFill>
                <a:round/>
                <a:headEnd type="none" w="sm" len="sm"/>
                <a:tailEnd type="none" w="sm" len="sm"/>
              </a:ln>
            </p:spPr>
            <p:txBody>
              <a:bodyPr/>
              <a:lstStyle/>
              <a:p>
                <a:endParaRPr lang="en-US"/>
              </a:p>
            </p:txBody>
          </p:sp>
          <p:sp>
            <p:nvSpPr>
              <p:cNvPr id="14506" name="Line 18"/>
              <p:cNvSpPr>
                <a:spLocks noChangeAspect="1" noChangeShapeType="1"/>
              </p:cNvSpPr>
              <p:nvPr/>
            </p:nvSpPr>
            <p:spPr bwMode="auto">
              <a:xfrm>
                <a:off x="1394" y="1806"/>
                <a:ext cx="290" cy="0"/>
              </a:xfrm>
              <a:prstGeom prst="line">
                <a:avLst/>
              </a:prstGeom>
              <a:noFill/>
              <a:ln w="9525">
                <a:solidFill>
                  <a:schemeClr val="tx1"/>
                </a:solidFill>
                <a:round/>
                <a:headEnd type="none" w="sm" len="sm"/>
                <a:tailEnd type="none" w="sm" len="sm"/>
              </a:ln>
            </p:spPr>
            <p:txBody>
              <a:bodyPr/>
              <a:lstStyle/>
              <a:p>
                <a:endParaRPr lang="en-US"/>
              </a:p>
            </p:txBody>
          </p:sp>
          <p:sp>
            <p:nvSpPr>
              <p:cNvPr id="14507" name="Line 19"/>
              <p:cNvSpPr>
                <a:spLocks noChangeAspect="1" noChangeShapeType="1"/>
              </p:cNvSpPr>
              <p:nvPr/>
            </p:nvSpPr>
            <p:spPr bwMode="auto">
              <a:xfrm>
                <a:off x="1394" y="1886"/>
                <a:ext cx="290" cy="0"/>
              </a:xfrm>
              <a:prstGeom prst="line">
                <a:avLst/>
              </a:prstGeom>
              <a:noFill/>
              <a:ln w="9525">
                <a:solidFill>
                  <a:schemeClr val="tx1"/>
                </a:solidFill>
                <a:round/>
                <a:headEnd type="none" w="sm" len="sm"/>
                <a:tailEnd type="none" w="sm" len="sm"/>
              </a:ln>
            </p:spPr>
            <p:txBody>
              <a:bodyPr/>
              <a:lstStyle/>
              <a:p>
                <a:endParaRPr lang="en-US"/>
              </a:p>
            </p:txBody>
          </p:sp>
          <p:sp>
            <p:nvSpPr>
              <p:cNvPr id="14508" name="Line 20"/>
              <p:cNvSpPr>
                <a:spLocks noChangeAspect="1" noChangeShapeType="1"/>
              </p:cNvSpPr>
              <p:nvPr/>
            </p:nvSpPr>
            <p:spPr bwMode="auto">
              <a:xfrm>
                <a:off x="1394" y="1964"/>
                <a:ext cx="290" cy="0"/>
              </a:xfrm>
              <a:prstGeom prst="line">
                <a:avLst/>
              </a:prstGeom>
              <a:noFill/>
              <a:ln w="9525">
                <a:solidFill>
                  <a:schemeClr val="tx1"/>
                </a:solidFill>
                <a:round/>
                <a:headEnd type="none" w="sm" len="sm"/>
                <a:tailEnd type="none" w="sm" len="sm"/>
              </a:ln>
            </p:spPr>
            <p:txBody>
              <a:bodyPr/>
              <a:lstStyle/>
              <a:p>
                <a:endParaRPr lang="en-US"/>
              </a:p>
            </p:txBody>
          </p:sp>
          <p:sp>
            <p:nvSpPr>
              <p:cNvPr id="14509" name="Line 21"/>
              <p:cNvSpPr>
                <a:spLocks noChangeAspect="1" noChangeShapeType="1"/>
              </p:cNvSpPr>
              <p:nvPr/>
            </p:nvSpPr>
            <p:spPr bwMode="auto">
              <a:xfrm>
                <a:off x="1394" y="2042"/>
                <a:ext cx="290" cy="0"/>
              </a:xfrm>
              <a:prstGeom prst="line">
                <a:avLst/>
              </a:prstGeom>
              <a:noFill/>
              <a:ln w="9525">
                <a:solidFill>
                  <a:schemeClr val="tx1"/>
                </a:solidFill>
                <a:round/>
                <a:headEnd type="none" w="sm" len="sm"/>
                <a:tailEnd type="none" w="sm" len="sm"/>
              </a:ln>
            </p:spPr>
            <p:txBody>
              <a:bodyPr/>
              <a:lstStyle/>
              <a:p>
                <a:endParaRPr lang="en-US"/>
              </a:p>
            </p:txBody>
          </p:sp>
          <p:sp>
            <p:nvSpPr>
              <p:cNvPr id="14510" name="Line 22"/>
              <p:cNvSpPr>
                <a:spLocks noChangeAspect="1" noChangeShapeType="1"/>
              </p:cNvSpPr>
              <p:nvPr/>
            </p:nvSpPr>
            <p:spPr bwMode="auto">
              <a:xfrm>
                <a:off x="1394" y="2120"/>
                <a:ext cx="290" cy="0"/>
              </a:xfrm>
              <a:prstGeom prst="line">
                <a:avLst/>
              </a:prstGeom>
              <a:noFill/>
              <a:ln w="9525">
                <a:solidFill>
                  <a:schemeClr val="tx1"/>
                </a:solidFill>
                <a:round/>
                <a:headEnd type="none" w="sm" len="sm"/>
                <a:tailEnd type="none" w="sm" len="sm"/>
              </a:ln>
            </p:spPr>
            <p:txBody>
              <a:bodyPr/>
              <a:lstStyle/>
              <a:p>
                <a:endParaRPr lang="en-US"/>
              </a:p>
            </p:txBody>
          </p:sp>
          <p:sp>
            <p:nvSpPr>
              <p:cNvPr id="14511" name="Line 23"/>
              <p:cNvSpPr>
                <a:spLocks noChangeAspect="1" noChangeShapeType="1"/>
              </p:cNvSpPr>
              <p:nvPr/>
            </p:nvSpPr>
            <p:spPr bwMode="auto">
              <a:xfrm>
                <a:off x="1394" y="2204"/>
                <a:ext cx="290" cy="0"/>
              </a:xfrm>
              <a:prstGeom prst="line">
                <a:avLst/>
              </a:prstGeom>
              <a:noFill/>
              <a:ln w="9525">
                <a:solidFill>
                  <a:schemeClr val="tx1"/>
                </a:solidFill>
                <a:round/>
                <a:headEnd type="none" w="sm" len="sm"/>
                <a:tailEnd type="none" w="sm" len="sm"/>
              </a:ln>
            </p:spPr>
            <p:txBody>
              <a:bodyPr/>
              <a:lstStyle/>
              <a:p>
                <a:endParaRPr lang="en-US"/>
              </a:p>
            </p:txBody>
          </p:sp>
          <p:sp>
            <p:nvSpPr>
              <p:cNvPr id="14512" name="Line 24"/>
              <p:cNvSpPr>
                <a:spLocks noChangeAspect="1" noChangeShapeType="1"/>
              </p:cNvSpPr>
              <p:nvPr/>
            </p:nvSpPr>
            <p:spPr bwMode="auto">
              <a:xfrm>
                <a:off x="1394" y="2278"/>
                <a:ext cx="290" cy="0"/>
              </a:xfrm>
              <a:prstGeom prst="line">
                <a:avLst/>
              </a:prstGeom>
              <a:noFill/>
              <a:ln w="9525">
                <a:solidFill>
                  <a:schemeClr val="tx1"/>
                </a:solidFill>
                <a:round/>
                <a:headEnd type="none" w="sm" len="sm"/>
                <a:tailEnd type="none" w="sm" len="sm"/>
              </a:ln>
            </p:spPr>
            <p:txBody>
              <a:bodyPr/>
              <a:lstStyle/>
              <a:p>
                <a:endParaRPr lang="en-US"/>
              </a:p>
            </p:txBody>
          </p:sp>
          <p:sp>
            <p:nvSpPr>
              <p:cNvPr id="14513" name="Line 25"/>
              <p:cNvSpPr>
                <a:spLocks noChangeAspect="1" noChangeShapeType="1"/>
              </p:cNvSpPr>
              <p:nvPr/>
            </p:nvSpPr>
            <p:spPr bwMode="auto">
              <a:xfrm>
                <a:off x="1394" y="2358"/>
                <a:ext cx="290" cy="0"/>
              </a:xfrm>
              <a:prstGeom prst="line">
                <a:avLst/>
              </a:prstGeom>
              <a:noFill/>
              <a:ln w="9525">
                <a:solidFill>
                  <a:schemeClr val="tx1"/>
                </a:solidFill>
                <a:round/>
                <a:headEnd type="none" w="sm" len="sm"/>
                <a:tailEnd type="none" w="sm" len="sm"/>
              </a:ln>
            </p:spPr>
            <p:txBody>
              <a:bodyPr/>
              <a:lstStyle/>
              <a:p>
                <a:endParaRPr lang="en-US"/>
              </a:p>
            </p:txBody>
          </p:sp>
          <p:sp>
            <p:nvSpPr>
              <p:cNvPr id="14514" name="Line 26"/>
              <p:cNvSpPr>
                <a:spLocks noChangeAspect="1" noChangeShapeType="1"/>
              </p:cNvSpPr>
              <p:nvPr/>
            </p:nvSpPr>
            <p:spPr bwMode="auto">
              <a:xfrm>
                <a:off x="1394" y="2436"/>
                <a:ext cx="290" cy="0"/>
              </a:xfrm>
              <a:prstGeom prst="line">
                <a:avLst/>
              </a:prstGeom>
              <a:noFill/>
              <a:ln w="9525">
                <a:solidFill>
                  <a:schemeClr val="tx1"/>
                </a:solidFill>
                <a:round/>
                <a:headEnd type="none" w="sm" len="sm"/>
                <a:tailEnd type="none" w="sm" len="sm"/>
              </a:ln>
            </p:spPr>
            <p:txBody>
              <a:bodyPr/>
              <a:lstStyle/>
              <a:p>
                <a:endParaRPr lang="en-US"/>
              </a:p>
            </p:txBody>
          </p:sp>
          <p:sp>
            <p:nvSpPr>
              <p:cNvPr id="14515" name="Line 27"/>
              <p:cNvSpPr>
                <a:spLocks noChangeAspect="1" noChangeShapeType="1"/>
              </p:cNvSpPr>
              <p:nvPr/>
            </p:nvSpPr>
            <p:spPr bwMode="auto">
              <a:xfrm>
                <a:off x="1394" y="2514"/>
                <a:ext cx="290" cy="0"/>
              </a:xfrm>
              <a:prstGeom prst="line">
                <a:avLst/>
              </a:prstGeom>
              <a:noFill/>
              <a:ln w="9525">
                <a:solidFill>
                  <a:schemeClr val="tx1"/>
                </a:solidFill>
                <a:round/>
                <a:headEnd type="none" w="sm" len="sm"/>
                <a:tailEnd type="none" w="sm" len="sm"/>
              </a:ln>
            </p:spPr>
            <p:txBody>
              <a:bodyPr/>
              <a:lstStyle/>
              <a:p>
                <a:endParaRPr lang="en-US"/>
              </a:p>
            </p:txBody>
          </p:sp>
        </p:grpSp>
        <p:sp>
          <p:nvSpPr>
            <p:cNvPr id="14476" name="Rectangle 28"/>
            <p:cNvSpPr>
              <a:spLocks noChangeAspect="1" noChangeArrowheads="1"/>
            </p:cNvSpPr>
            <p:nvPr/>
          </p:nvSpPr>
          <p:spPr bwMode="auto">
            <a:xfrm>
              <a:off x="3302" y="399"/>
              <a:ext cx="84" cy="603"/>
            </a:xfrm>
            <a:prstGeom prst="rect">
              <a:avLst/>
            </a:prstGeom>
            <a:solidFill>
              <a:srgbClr val="333333"/>
            </a:solidFill>
            <a:ln w="3175">
              <a:solidFill>
                <a:schemeClr val="tx1"/>
              </a:solidFill>
              <a:miter lim="800000"/>
              <a:headEnd type="none" w="sm" len="sm"/>
              <a:tailEnd type="none" w="sm" len="sm"/>
            </a:ln>
          </p:spPr>
          <p:txBody>
            <a:bodyPr wrap="none" anchor="ctr"/>
            <a:lstStyle/>
            <a:p>
              <a:endParaRPr lang="en-US"/>
            </a:p>
          </p:txBody>
        </p:sp>
        <p:sp>
          <p:nvSpPr>
            <p:cNvPr id="14477" name="AutoShape 29"/>
            <p:cNvSpPr>
              <a:spLocks noChangeAspect="1" noChangeArrowheads="1"/>
            </p:cNvSpPr>
            <p:nvPr/>
          </p:nvSpPr>
          <p:spPr bwMode="auto">
            <a:xfrm>
              <a:off x="3283" y="543"/>
              <a:ext cx="125" cy="57"/>
            </a:xfrm>
            <a:prstGeom prst="diamond">
              <a:avLst/>
            </a:prstGeom>
            <a:solidFill>
              <a:srgbClr val="C92619"/>
            </a:solidFill>
            <a:ln w="6350">
              <a:solidFill>
                <a:schemeClr val="tx1"/>
              </a:solidFill>
              <a:miter lim="800000"/>
              <a:headEnd type="none" w="sm" len="sm"/>
              <a:tailEnd type="none" w="sm" len="sm"/>
            </a:ln>
          </p:spPr>
          <p:txBody>
            <a:bodyPr wrap="none" anchor="ctr"/>
            <a:lstStyle/>
            <a:p>
              <a:endParaRPr lang="en-US"/>
            </a:p>
          </p:txBody>
        </p:sp>
        <p:sp>
          <p:nvSpPr>
            <p:cNvPr id="14478" name="Freeform 30"/>
            <p:cNvSpPr>
              <a:spLocks noChangeAspect="1"/>
            </p:cNvSpPr>
            <p:nvPr/>
          </p:nvSpPr>
          <p:spPr bwMode="auto">
            <a:xfrm>
              <a:off x="3288" y="1116"/>
              <a:ext cx="101" cy="390"/>
            </a:xfrm>
            <a:custGeom>
              <a:avLst/>
              <a:gdLst>
                <a:gd name="T0" fmla="*/ 62 w 160"/>
                <a:gd name="T1" fmla="*/ 0 h 618"/>
                <a:gd name="T2" fmla="*/ 62 w 160"/>
                <a:gd name="T3" fmla="*/ 414 h 618"/>
                <a:gd name="T4" fmla="*/ 36 w 160"/>
                <a:gd name="T5" fmla="*/ 420 h 618"/>
                <a:gd name="T6" fmla="*/ 20 w 160"/>
                <a:gd name="T7" fmla="*/ 430 h 618"/>
                <a:gd name="T8" fmla="*/ 10 w 160"/>
                <a:gd name="T9" fmla="*/ 444 h 618"/>
                <a:gd name="T10" fmla="*/ 2 w 160"/>
                <a:gd name="T11" fmla="*/ 462 h 618"/>
                <a:gd name="T12" fmla="*/ 0 w 160"/>
                <a:gd name="T13" fmla="*/ 488 h 618"/>
                <a:gd name="T14" fmla="*/ 2 w 160"/>
                <a:gd name="T15" fmla="*/ 518 h 618"/>
                <a:gd name="T16" fmla="*/ 14 w 160"/>
                <a:gd name="T17" fmla="*/ 542 h 618"/>
                <a:gd name="T18" fmla="*/ 34 w 160"/>
                <a:gd name="T19" fmla="*/ 556 h 618"/>
                <a:gd name="T20" fmla="*/ 62 w 160"/>
                <a:gd name="T21" fmla="*/ 568 h 618"/>
                <a:gd name="T22" fmla="*/ 60 w 160"/>
                <a:gd name="T23" fmla="*/ 602 h 618"/>
                <a:gd name="T24" fmla="*/ 74 w 160"/>
                <a:gd name="T25" fmla="*/ 616 h 618"/>
                <a:gd name="T26" fmla="*/ 86 w 160"/>
                <a:gd name="T27" fmla="*/ 618 h 618"/>
                <a:gd name="T28" fmla="*/ 112 w 160"/>
                <a:gd name="T29" fmla="*/ 610 h 618"/>
                <a:gd name="T30" fmla="*/ 116 w 160"/>
                <a:gd name="T31" fmla="*/ 564 h 618"/>
                <a:gd name="T32" fmla="*/ 136 w 160"/>
                <a:gd name="T33" fmla="*/ 546 h 618"/>
                <a:gd name="T34" fmla="*/ 154 w 160"/>
                <a:gd name="T35" fmla="*/ 522 h 618"/>
                <a:gd name="T36" fmla="*/ 160 w 160"/>
                <a:gd name="T37" fmla="*/ 490 h 618"/>
                <a:gd name="T38" fmla="*/ 158 w 160"/>
                <a:gd name="T39" fmla="*/ 462 h 618"/>
                <a:gd name="T40" fmla="*/ 144 w 160"/>
                <a:gd name="T41" fmla="*/ 442 h 618"/>
                <a:gd name="T42" fmla="*/ 126 w 160"/>
                <a:gd name="T43" fmla="*/ 426 h 618"/>
                <a:gd name="T44" fmla="*/ 110 w 160"/>
                <a:gd name="T45" fmla="*/ 418 h 618"/>
                <a:gd name="T46" fmla="*/ 106 w 160"/>
                <a:gd name="T47" fmla="*/ 4 h 618"/>
                <a:gd name="T48" fmla="*/ 62 w 160"/>
                <a:gd name="T49" fmla="*/ 0 h 61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60"/>
                <a:gd name="T76" fmla="*/ 0 h 618"/>
                <a:gd name="T77" fmla="*/ 160 w 160"/>
                <a:gd name="T78" fmla="*/ 618 h 61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60" h="618">
                  <a:moveTo>
                    <a:pt x="62" y="0"/>
                  </a:moveTo>
                  <a:lnTo>
                    <a:pt x="62" y="414"/>
                  </a:lnTo>
                  <a:lnTo>
                    <a:pt x="36" y="420"/>
                  </a:lnTo>
                  <a:lnTo>
                    <a:pt x="20" y="430"/>
                  </a:lnTo>
                  <a:lnTo>
                    <a:pt x="10" y="444"/>
                  </a:lnTo>
                  <a:lnTo>
                    <a:pt x="2" y="462"/>
                  </a:lnTo>
                  <a:lnTo>
                    <a:pt x="0" y="488"/>
                  </a:lnTo>
                  <a:lnTo>
                    <a:pt x="2" y="518"/>
                  </a:lnTo>
                  <a:lnTo>
                    <a:pt x="14" y="542"/>
                  </a:lnTo>
                  <a:lnTo>
                    <a:pt x="34" y="556"/>
                  </a:lnTo>
                  <a:lnTo>
                    <a:pt x="62" y="568"/>
                  </a:lnTo>
                  <a:lnTo>
                    <a:pt x="60" y="602"/>
                  </a:lnTo>
                  <a:lnTo>
                    <a:pt x="74" y="616"/>
                  </a:lnTo>
                  <a:lnTo>
                    <a:pt x="86" y="618"/>
                  </a:lnTo>
                  <a:lnTo>
                    <a:pt x="112" y="610"/>
                  </a:lnTo>
                  <a:lnTo>
                    <a:pt x="116" y="564"/>
                  </a:lnTo>
                  <a:lnTo>
                    <a:pt x="136" y="546"/>
                  </a:lnTo>
                  <a:lnTo>
                    <a:pt x="154" y="522"/>
                  </a:lnTo>
                  <a:lnTo>
                    <a:pt x="160" y="490"/>
                  </a:lnTo>
                  <a:lnTo>
                    <a:pt x="158" y="462"/>
                  </a:lnTo>
                  <a:lnTo>
                    <a:pt x="144" y="442"/>
                  </a:lnTo>
                  <a:lnTo>
                    <a:pt x="126" y="426"/>
                  </a:lnTo>
                  <a:lnTo>
                    <a:pt x="110" y="418"/>
                  </a:lnTo>
                  <a:lnTo>
                    <a:pt x="106" y="4"/>
                  </a:lnTo>
                  <a:lnTo>
                    <a:pt x="62" y="0"/>
                  </a:lnTo>
                  <a:close/>
                </a:path>
              </a:pathLst>
            </a:custGeom>
            <a:solidFill>
              <a:srgbClr val="EAEAEA"/>
            </a:solidFill>
            <a:ln w="6350" cap="flat" cmpd="sng">
              <a:solidFill>
                <a:schemeClr val="tx1"/>
              </a:solidFill>
              <a:prstDash val="solid"/>
              <a:round/>
              <a:headEnd type="none" w="sm" len="sm"/>
              <a:tailEnd type="none" w="sm" len="sm"/>
            </a:ln>
          </p:spPr>
          <p:txBody>
            <a:bodyPr/>
            <a:lstStyle/>
            <a:p>
              <a:endParaRPr lang="en-US"/>
            </a:p>
          </p:txBody>
        </p:sp>
        <p:sp>
          <p:nvSpPr>
            <p:cNvPr id="14479" name="Freeform 31"/>
            <p:cNvSpPr>
              <a:spLocks noChangeAspect="1"/>
            </p:cNvSpPr>
            <p:nvPr/>
          </p:nvSpPr>
          <p:spPr bwMode="auto">
            <a:xfrm>
              <a:off x="3347" y="1472"/>
              <a:ext cx="15" cy="4"/>
            </a:xfrm>
            <a:custGeom>
              <a:avLst/>
              <a:gdLst>
                <a:gd name="T0" fmla="*/ 0 w 24"/>
                <a:gd name="T1" fmla="*/ 6 h 6"/>
                <a:gd name="T2" fmla="*/ 24 w 24"/>
                <a:gd name="T3" fmla="*/ 0 h 6"/>
                <a:gd name="T4" fmla="*/ 0 60000 65536"/>
                <a:gd name="T5" fmla="*/ 0 60000 65536"/>
                <a:gd name="T6" fmla="*/ 0 w 24"/>
                <a:gd name="T7" fmla="*/ 0 h 6"/>
                <a:gd name="T8" fmla="*/ 24 w 24"/>
                <a:gd name="T9" fmla="*/ 6 h 6"/>
              </a:gdLst>
              <a:ahLst/>
              <a:cxnLst>
                <a:cxn ang="T4">
                  <a:pos x="T0" y="T1"/>
                </a:cxn>
                <a:cxn ang="T5">
                  <a:pos x="T2" y="T3"/>
                </a:cxn>
              </a:cxnLst>
              <a:rect l="T6" t="T7" r="T8" b="T9"/>
              <a:pathLst>
                <a:path w="24" h="6">
                  <a:moveTo>
                    <a:pt x="0" y="6"/>
                  </a:moveTo>
                  <a:cubicBezTo>
                    <a:pt x="0" y="6"/>
                    <a:pt x="12" y="3"/>
                    <a:pt x="24" y="0"/>
                  </a:cubicBezTo>
                </a:path>
              </a:pathLst>
            </a:custGeom>
            <a:noFill/>
            <a:ln w="6350" cap="flat" cmpd="sng">
              <a:solidFill>
                <a:schemeClr val="tx1"/>
              </a:solidFill>
              <a:prstDash val="solid"/>
              <a:round/>
              <a:headEnd type="none" w="sm" len="sm"/>
              <a:tailEnd type="none" w="sm" len="sm"/>
            </a:ln>
          </p:spPr>
          <p:txBody>
            <a:bodyPr/>
            <a:lstStyle/>
            <a:p>
              <a:endParaRPr lang="en-US"/>
            </a:p>
          </p:txBody>
        </p:sp>
        <p:sp>
          <p:nvSpPr>
            <p:cNvPr id="14480" name="Freeform 32"/>
            <p:cNvSpPr>
              <a:spLocks noChangeAspect="1"/>
            </p:cNvSpPr>
            <p:nvPr/>
          </p:nvSpPr>
          <p:spPr bwMode="auto">
            <a:xfrm>
              <a:off x="5009" y="194"/>
              <a:ext cx="313" cy="950"/>
            </a:xfrm>
            <a:custGeom>
              <a:avLst/>
              <a:gdLst>
                <a:gd name="T0" fmla="*/ 0 w 496"/>
                <a:gd name="T1" fmla="*/ 240 h 1506"/>
                <a:gd name="T2" fmla="*/ 0 w 496"/>
                <a:gd name="T3" fmla="*/ 1414 h 1506"/>
                <a:gd name="T4" fmla="*/ 54 w 496"/>
                <a:gd name="T5" fmla="*/ 1414 h 1506"/>
                <a:gd name="T6" fmla="*/ 62 w 496"/>
                <a:gd name="T7" fmla="*/ 1440 h 1506"/>
                <a:gd name="T8" fmla="*/ 82 w 496"/>
                <a:gd name="T9" fmla="*/ 1456 h 1506"/>
                <a:gd name="T10" fmla="*/ 114 w 496"/>
                <a:gd name="T11" fmla="*/ 1476 h 1506"/>
                <a:gd name="T12" fmla="*/ 146 w 496"/>
                <a:gd name="T13" fmla="*/ 1490 h 1506"/>
                <a:gd name="T14" fmla="*/ 184 w 496"/>
                <a:gd name="T15" fmla="*/ 1500 h 1506"/>
                <a:gd name="T16" fmla="*/ 240 w 496"/>
                <a:gd name="T17" fmla="*/ 1506 h 1506"/>
                <a:gd name="T18" fmla="*/ 270 w 496"/>
                <a:gd name="T19" fmla="*/ 1506 h 1506"/>
                <a:gd name="T20" fmla="*/ 322 w 496"/>
                <a:gd name="T21" fmla="*/ 1498 h 1506"/>
                <a:gd name="T22" fmla="*/ 366 w 496"/>
                <a:gd name="T23" fmla="*/ 1484 h 1506"/>
                <a:gd name="T24" fmla="*/ 404 w 496"/>
                <a:gd name="T25" fmla="*/ 1460 h 1506"/>
                <a:gd name="T26" fmla="*/ 422 w 496"/>
                <a:gd name="T27" fmla="*/ 1440 h 1506"/>
                <a:gd name="T28" fmla="*/ 422 w 496"/>
                <a:gd name="T29" fmla="*/ 1422 h 1506"/>
                <a:gd name="T30" fmla="*/ 490 w 496"/>
                <a:gd name="T31" fmla="*/ 1422 h 1506"/>
                <a:gd name="T32" fmla="*/ 496 w 496"/>
                <a:gd name="T33" fmla="*/ 234 h 1506"/>
                <a:gd name="T34" fmla="*/ 464 w 496"/>
                <a:gd name="T35" fmla="*/ 226 h 1506"/>
                <a:gd name="T36" fmla="*/ 432 w 496"/>
                <a:gd name="T37" fmla="*/ 214 h 1506"/>
                <a:gd name="T38" fmla="*/ 410 w 496"/>
                <a:gd name="T39" fmla="*/ 192 h 1506"/>
                <a:gd name="T40" fmla="*/ 398 w 496"/>
                <a:gd name="T41" fmla="*/ 166 h 1506"/>
                <a:gd name="T42" fmla="*/ 392 w 496"/>
                <a:gd name="T43" fmla="*/ 136 h 1506"/>
                <a:gd name="T44" fmla="*/ 386 w 496"/>
                <a:gd name="T45" fmla="*/ 98 h 1506"/>
                <a:gd name="T46" fmla="*/ 368 w 496"/>
                <a:gd name="T47" fmla="*/ 62 h 1506"/>
                <a:gd name="T48" fmla="*/ 344 w 496"/>
                <a:gd name="T49" fmla="*/ 38 h 1506"/>
                <a:gd name="T50" fmla="*/ 312 w 496"/>
                <a:gd name="T51" fmla="*/ 12 h 1506"/>
                <a:gd name="T52" fmla="*/ 278 w 496"/>
                <a:gd name="T53" fmla="*/ 2 h 1506"/>
                <a:gd name="T54" fmla="*/ 252 w 496"/>
                <a:gd name="T55" fmla="*/ 0 h 1506"/>
                <a:gd name="T56" fmla="*/ 220 w 496"/>
                <a:gd name="T57" fmla="*/ 2 h 1506"/>
                <a:gd name="T58" fmla="*/ 186 w 496"/>
                <a:gd name="T59" fmla="*/ 12 h 1506"/>
                <a:gd name="T60" fmla="*/ 160 w 496"/>
                <a:gd name="T61" fmla="*/ 30 h 1506"/>
                <a:gd name="T62" fmla="*/ 136 w 496"/>
                <a:gd name="T63" fmla="*/ 56 h 1506"/>
                <a:gd name="T64" fmla="*/ 120 w 496"/>
                <a:gd name="T65" fmla="*/ 86 h 1506"/>
                <a:gd name="T66" fmla="*/ 110 w 496"/>
                <a:gd name="T67" fmla="*/ 112 h 1506"/>
                <a:gd name="T68" fmla="*/ 108 w 496"/>
                <a:gd name="T69" fmla="*/ 144 h 1506"/>
                <a:gd name="T70" fmla="*/ 100 w 496"/>
                <a:gd name="T71" fmla="*/ 174 h 1506"/>
                <a:gd name="T72" fmla="*/ 88 w 496"/>
                <a:gd name="T73" fmla="*/ 194 h 1506"/>
                <a:gd name="T74" fmla="*/ 62 w 496"/>
                <a:gd name="T75" fmla="*/ 218 h 1506"/>
                <a:gd name="T76" fmla="*/ 32 w 496"/>
                <a:gd name="T77" fmla="*/ 232 h 1506"/>
                <a:gd name="T78" fmla="*/ 0 w 496"/>
                <a:gd name="T79" fmla="*/ 240 h 150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496"/>
                <a:gd name="T121" fmla="*/ 0 h 1506"/>
                <a:gd name="T122" fmla="*/ 496 w 496"/>
                <a:gd name="T123" fmla="*/ 1506 h 150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496" h="1506">
                  <a:moveTo>
                    <a:pt x="0" y="240"/>
                  </a:moveTo>
                  <a:lnTo>
                    <a:pt x="0" y="1414"/>
                  </a:lnTo>
                  <a:lnTo>
                    <a:pt x="54" y="1414"/>
                  </a:lnTo>
                  <a:lnTo>
                    <a:pt x="62" y="1440"/>
                  </a:lnTo>
                  <a:lnTo>
                    <a:pt x="82" y="1456"/>
                  </a:lnTo>
                  <a:lnTo>
                    <a:pt x="114" y="1476"/>
                  </a:lnTo>
                  <a:lnTo>
                    <a:pt x="146" y="1490"/>
                  </a:lnTo>
                  <a:lnTo>
                    <a:pt x="184" y="1500"/>
                  </a:lnTo>
                  <a:lnTo>
                    <a:pt x="240" y="1506"/>
                  </a:lnTo>
                  <a:lnTo>
                    <a:pt x="270" y="1506"/>
                  </a:lnTo>
                  <a:lnTo>
                    <a:pt x="322" y="1498"/>
                  </a:lnTo>
                  <a:lnTo>
                    <a:pt x="366" y="1484"/>
                  </a:lnTo>
                  <a:lnTo>
                    <a:pt x="404" y="1460"/>
                  </a:lnTo>
                  <a:lnTo>
                    <a:pt x="422" y="1440"/>
                  </a:lnTo>
                  <a:lnTo>
                    <a:pt x="422" y="1422"/>
                  </a:lnTo>
                  <a:lnTo>
                    <a:pt x="490" y="1422"/>
                  </a:lnTo>
                  <a:lnTo>
                    <a:pt x="496" y="234"/>
                  </a:lnTo>
                  <a:lnTo>
                    <a:pt x="464" y="226"/>
                  </a:lnTo>
                  <a:lnTo>
                    <a:pt x="432" y="214"/>
                  </a:lnTo>
                  <a:lnTo>
                    <a:pt x="410" y="192"/>
                  </a:lnTo>
                  <a:lnTo>
                    <a:pt x="398" y="166"/>
                  </a:lnTo>
                  <a:lnTo>
                    <a:pt x="392" y="136"/>
                  </a:lnTo>
                  <a:lnTo>
                    <a:pt x="386" y="98"/>
                  </a:lnTo>
                  <a:lnTo>
                    <a:pt x="368" y="62"/>
                  </a:lnTo>
                  <a:lnTo>
                    <a:pt x="344" y="38"/>
                  </a:lnTo>
                  <a:lnTo>
                    <a:pt x="312" y="12"/>
                  </a:lnTo>
                  <a:lnTo>
                    <a:pt x="278" y="2"/>
                  </a:lnTo>
                  <a:lnTo>
                    <a:pt x="252" y="0"/>
                  </a:lnTo>
                  <a:lnTo>
                    <a:pt x="220" y="2"/>
                  </a:lnTo>
                  <a:lnTo>
                    <a:pt x="186" y="12"/>
                  </a:lnTo>
                  <a:lnTo>
                    <a:pt x="160" y="30"/>
                  </a:lnTo>
                  <a:lnTo>
                    <a:pt x="136" y="56"/>
                  </a:lnTo>
                  <a:lnTo>
                    <a:pt x="120" y="86"/>
                  </a:lnTo>
                  <a:lnTo>
                    <a:pt x="110" y="112"/>
                  </a:lnTo>
                  <a:lnTo>
                    <a:pt x="108" y="144"/>
                  </a:lnTo>
                  <a:lnTo>
                    <a:pt x="100" y="174"/>
                  </a:lnTo>
                  <a:lnTo>
                    <a:pt x="88" y="194"/>
                  </a:lnTo>
                  <a:lnTo>
                    <a:pt x="62" y="218"/>
                  </a:lnTo>
                  <a:lnTo>
                    <a:pt x="32" y="232"/>
                  </a:lnTo>
                  <a:lnTo>
                    <a:pt x="0" y="240"/>
                  </a:lnTo>
                  <a:close/>
                </a:path>
              </a:pathLst>
            </a:custGeom>
            <a:gradFill rotWithShape="1">
              <a:gsLst>
                <a:gs pos="0">
                  <a:srgbClr val="6C6C6C"/>
                </a:gs>
                <a:gs pos="50000">
                  <a:srgbClr val="EAEAEA"/>
                </a:gs>
                <a:gs pos="100000">
                  <a:srgbClr val="6C6C6C"/>
                </a:gs>
              </a:gsLst>
              <a:lin ang="2700000" scaled="1"/>
            </a:gradFill>
            <a:ln w="6350" cap="flat" cmpd="sng">
              <a:solidFill>
                <a:schemeClr val="tx1"/>
              </a:solidFill>
              <a:prstDash val="solid"/>
              <a:round/>
              <a:headEnd type="none" w="sm" len="sm"/>
              <a:tailEnd type="none" w="sm" len="sm"/>
            </a:ln>
          </p:spPr>
          <p:txBody>
            <a:bodyPr/>
            <a:lstStyle/>
            <a:p>
              <a:endParaRPr lang="en-US"/>
            </a:p>
          </p:txBody>
        </p:sp>
        <p:sp>
          <p:nvSpPr>
            <p:cNvPr id="14481" name="Oval 33"/>
            <p:cNvSpPr>
              <a:spLocks noChangeAspect="1" noChangeArrowheads="1"/>
            </p:cNvSpPr>
            <p:nvPr/>
          </p:nvSpPr>
          <p:spPr bwMode="auto">
            <a:xfrm>
              <a:off x="5126" y="250"/>
              <a:ext cx="79" cy="80"/>
            </a:xfrm>
            <a:prstGeom prst="ellipse">
              <a:avLst/>
            </a:prstGeom>
            <a:solidFill>
              <a:schemeClr val="bg1"/>
            </a:solidFill>
            <a:ln w="9525">
              <a:solidFill>
                <a:schemeClr val="tx1"/>
              </a:solidFill>
              <a:round/>
              <a:headEnd type="none" w="sm" len="sm"/>
              <a:tailEnd type="none" w="sm" len="sm"/>
            </a:ln>
          </p:spPr>
          <p:txBody>
            <a:bodyPr wrap="none" anchor="ctr"/>
            <a:lstStyle/>
            <a:p>
              <a:endParaRPr lang="en-US"/>
            </a:p>
          </p:txBody>
        </p:sp>
        <p:grpSp>
          <p:nvGrpSpPr>
            <p:cNvPr id="14482" name="Group 34"/>
            <p:cNvGrpSpPr>
              <a:grpSpLocks noChangeAspect="1"/>
            </p:cNvGrpSpPr>
            <p:nvPr/>
          </p:nvGrpSpPr>
          <p:grpSpPr bwMode="auto">
            <a:xfrm>
              <a:off x="5069" y="446"/>
              <a:ext cx="183" cy="547"/>
              <a:chOff x="1394" y="1648"/>
              <a:chExt cx="290" cy="866"/>
            </a:xfrm>
          </p:grpSpPr>
          <p:sp>
            <p:nvSpPr>
              <p:cNvPr id="14492" name="Line 35"/>
              <p:cNvSpPr>
                <a:spLocks noChangeAspect="1" noChangeShapeType="1"/>
              </p:cNvSpPr>
              <p:nvPr/>
            </p:nvSpPr>
            <p:spPr bwMode="auto">
              <a:xfrm>
                <a:off x="1394" y="1648"/>
                <a:ext cx="290" cy="0"/>
              </a:xfrm>
              <a:prstGeom prst="line">
                <a:avLst/>
              </a:prstGeom>
              <a:noFill/>
              <a:ln w="9525">
                <a:solidFill>
                  <a:schemeClr val="tx1"/>
                </a:solidFill>
                <a:round/>
                <a:headEnd type="none" w="sm" len="sm"/>
                <a:tailEnd type="none" w="sm" len="sm"/>
              </a:ln>
            </p:spPr>
            <p:txBody>
              <a:bodyPr/>
              <a:lstStyle/>
              <a:p>
                <a:endParaRPr lang="en-US"/>
              </a:p>
            </p:txBody>
          </p:sp>
          <p:sp>
            <p:nvSpPr>
              <p:cNvPr id="14493" name="Line 36"/>
              <p:cNvSpPr>
                <a:spLocks noChangeAspect="1" noChangeShapeType="1"/>
              </p:cNvSpPr>
              <p:nvPr/>
            </p:nvSpPr>
            <p:spPr bwMode="auto">
              <a:xfrm>
                <a:off x="1394" y="1732"/>
                <a:ext cx="290" cy="0"/>
              </a:xfrm>
              <a:prstGeom prst="line">
                <a:avLst/>
              </a:prstGeom>
              <a:noFill/>
              <a:ln w="9525">
                <a:solidFill>
                  <a:schemeClr val="tx1"/>
                </a:solidFill>
                <a:round/>
                <a:headEnd type="none" w="sm" len="sm"/>
                <a:tailEnd type="none" w="sm" len="sm"/>
              </a:ln>
            </p:spPr>
            <p:txBody>
              <a:bodyPr/>
              <a:lstStyle/>
              <a:p>
                <a:endParaRPr lang="en-US"/>
              </a:p>
            </p:txBody>
          </p:sp>
          <p:sp>
            <p:nvSpPr>
              <p:cNvPr id="14494" name="Line 37"/>
              <p:cNvSpPr>
                <a:spLocks noChangeAspect="1" noChangeShapeType="1"/>
              </p:cNvSpPr>
              <p:nvPr/>
            </p:nvSpPr>
            <p:spPr bwMode="auto">
              <a:xfrm>
                <a:off x="1394" y="1806"/>
                <a:ext cx="290" cy="0"/>
              </a:xfrm>
              <a:prstGeom prst="line">
                <a:avLst/>
              </a:prstGeom>
              <a:noFill/>
              <a:ln w="9525">
                <a:solidFill>
                  <a:schemeClr val="tx1"/>
                </a:solidFill>
                <a:round/>
                <a:headEnd type="none" w="sm" len="sm"/>
                <a:tailEnd type="none" w="sm" len="sm"/>
              </a:ln>
            </p:spPr>
            <p:txBody>
              <a:bodyPr/>
              <a:lstStyle/>
              <a:p>
                <a:endParaRPr lang="en-US"/>
              </a:p>
            </p:txBody>
          </p:sp>
          <p:sp>
            <p:nvSpPr>
              <p:cNvPr id="14495" name="Line 38"/>
              <p:cNvSpPr>
                <a:spLocks noChangeAspect="1" noChangeShapeType="1"/>
              </p:cNvSpPr>
              <p:nvPr/>
            </p:nvSpPr>
            <p:spPr bwMode="auto">
              <a:xfrm>
                <a:off x="1394" y="1886"/>
                <a:ext cx="290" cy="0"/>
              </a:xfrm>
              <a:prstGeom prst="line">
                <a:avLst/>
              </a:prstGeom>
              <a:noFill/>
              <a:ln w="9525">
                <a:solidFill>
                  <a:schemeClr val="tx1"/>
                </a:solidFill>
                <a:round/>
                <a:headEnd type="none" w="sm" len="sm"/>
                <a:tailEnd type="none" w="sm" len="sm"/>
              </a:ln>
            </p:spPr>
            <p:txBody>
              <a:bodyPr/>
              <a:lstStyle/>
              <a:p>
                <a:endParaRPr lang="en-US"/>
              </a:p>
            </p:txBody>
          </p:sp>
          <p:sp>
            <p:nvSpPr>
              <p:cNvPr id="14496" name="Line 39"/>
              <p:cNvSpPr>
                <a:spLocks noChangeAspect="1" noChangeShapeType="1"/>
              </p:cNvSpPr>
              <p:nvPr/>
            </p:nvSpPr>
            <p:spPr bwMode="auto">
              <a:xfrm>
                <a:off x="1394" y="1964"/>
                <a:ext cx="290" cy="0"/>
              </a:xfrm>
              <a:prstGeom prst="line">
                <a:avLst/>
              </a:prstGeom>
              <a:noFill/>
              <a:ln w="9525">
                <a:solidFill>
                  <a:schemeClr val="tx1"/>
                </a:solidFill>
                <a:round/>
                <a:headEnd type="none" w="sm" len="sm"/>
                <a:tailEnd type="none" w="sm" len="sm"/>
              </a:ln>
            </p:spPr>
            <p:txBody>
              <a:bodyPr/>
              <a:lstStyle/>
              <a:p>
                <a:endParaRPr lang="en-US"/>
              </a:p>
            </p:txBody>
          </p:sp>
          <p:sp>
            <p:nvSpPr>
              <p:cNvPr id="14497" name="Line 40"/>
              <p:cNvSpPr>
                <a:spLocks noChangeAspect="1" noChangeShapeType="1"/>
              </p:cNvSpPr>
              <p:nvPr/>
            </p:nvSpPr>
            <p:spPr bwMode="auto">
              <a:xfrm>
                <a:off x="1394" y="2042"/>
                <a:ext cx="290" cy="0"/>
              </a:xfrm>
              <a:prstGeom prst="line">
                <a:avLst/>
              </a:prstGeom>
              <a:noFill/>
              <a:ln w="9525">
                <a:solidFill>
                  <a:schemeClr val="tx1"/>
                </a:solidFill>
                <a:round/>
                <a:headEnd type="none" w="sm" len="sm"/>
                <a:tailEnd type="none" w="sm" len="sm"/>
              </a:ln>
            </p:spPr>
            <p:txBody>
              <a:bodyPr/>
              <a:lstStyle/>
              <a:p>
                <a:endParaRPr lang="en-US"/>
              </a:p>
            </p:txBody>
          </p:sp>
          <p:sp>
            <p:nvSpPr>
              <p:cNvPr id="14498" name="Line 41"/>
              <p:cNvSpPr>
                <a:spLocks noChangeAspect="1" noChangeShapeType="1"/>
              </p:cNvSpPr>
              <p:nvPr/>
            </p:nvSpPr>
            <p:spPr bwMode="auto">
              <a:xfrm>
                <a:off x="1394" y="2120"/>
                <a:ext cx="290" cy="0"/>
              </a:xfrm>
              <a:prstGeom prst="line">
                <a:avLst/>
              </a:prstGeom>
              <a:noFill/>
              <a:ln w="9525">
                <a:solidFill>
                  <a:schemeClr val="tx1"/>
                </a:solidFill>
                <a:round/>
                <a:headEnd type="none" w="sm" len="sm"/>
                <a:tailEnd type="none" w="sm" len="sm"/>
              </a:ln>
            </p:spPr>
            <p:txBody>
              <a:bodyPr/>
              <a:lstStyle/>
              <a:p>
                <a:endParaRPr lang="en-US"/>
              </a:p>
            </p:txBody>
          </p:sp>
          <p:sp>
            <p:nvSpPr>
              <p:cNvPr id="14499" name="Line 42"/>
              <p:cNvSpPr>
                <a:spLocks noChangeAspect="1" noChangeShapeType="1"/>
              </p:cNvSpPr>
              <p:nvPr/>
            </p:nvSpPr>
            <p:spPr bwMode="auto">
              <a:xfrm>
                <a:off x="1394" y="2204"/>
                <a:ext cx="290" cy="0"/>
              </a:xfrm>
              <a:prstGeom prst="line">
                <a:avLst/>
              </a:prstGeom>
              <a:noFill/>
              <a:ln w="9525">
                <a:solidFill>
                  <a:schemeClr val="tx1"/>
                </a:solidFill>
                <a:round/>
                <a:headEnd type="none" w="sm" len="sm"/>
                <a:tailEnd type="none" w="sm" len="sm"/>
              </a:ln>
            </p:spPr>
            <p:txBody>
              <a:bodyPr/>
              <a:lstStyle/>
              <a:p>
                <a:endParaRPr lang="en-US"/>
              </a:p>
            </p:txBody>
          </p:sp>
          <p:sp>
            <p:nvSpPr>
              <p:cNvPr id="14500" name="Line 43"/>
              <p:cNvSpPr>
                <a:spLocks noChangeAspect="1" noChangeShapeType="1"/>
              </p:cNvSpPr>
              <p:nvPr/>
            </p:nvSpPr>
            <p:spPr bwMode="auto">
              <a:xfrm>
                <a:off x="1394" y="2278"/>
                <a:ext cx="290" cy="0"/>
              </a:xfrm>
              <a:prstGeom prst="line">
                <a:avLst/>
              </a:prstGeom>
              <a:noFill/>
              <a:ln w="9525">
                <a:solidFill>
                  <a:schemeClr val="tx1"/>
                </a:solidFill>
                <a:round/>
                <a:headEnd type="none" w="sm" len="sm"/>
                <a:tailEnd type="none" w="sm" len="sm"/>
              </a:ln>
            </p:spPr>
            <p:txBody>
              <a:bodyPr/>
              <a:lstStyle/>
              <a:p>
                <a:endParaRPr lang="en-US"/>
              </a:p>
            </p:txBody>
          </p:sp>
          <p:sp>
            <p:nvSpPr>
              <p:cNvPr id="14501" name="Line 44"/>
              <p:cNvSpPr>
                <a:spLocks noChangeAspect="1" noChangeShapeType="1"/>
              </p:cNvSpPr>
              <p:nvPr/>
            </p:nvSpPr>
            <p:spPr bwMode="auto">
              <a:xfrm>
                <a:off x="1394" y="2358"/>
                <a:ext cx="290" cy="0"/>
              </a:xfrm>
              <a:prstGeom prst="line">
                <a:avLst/>
              </a:prstGeom>
              <a:noFill/>
              <a:ln w="9525">
                <a:solidFill>
                  <a:schemeClr val="tx1"/>
                </a:solidFill>
                <a:round/>
                <a:headEnd type="none" w="sm" len="sm"/>
                <a:tailEnd type="none" w="sm" len="sm"/>
              </a:ln>
            </p:spPr>
            <p:txBody>
              <a:bodyPr/>
              <a:lstStyle/>
              <a:p>
                <a:endParaRPr lang="en-US"/>
              </a:p>
            </p:txBody>
          </p:sp>
          <p:sp>
            <p:nvSpPr>
              <p:cNvPr id="14502" name="Line 45"/>
              <p:cNvSpPr>
                <a:spLocks noChangeAspect="1" noChangeShapeType="1"/>
              </p:cNvSpPr>
              <p:nvPr/>
            </p:nvSpPr>
            <p:spPr bwMode="auto">
              <a:xfrm>
                <a:off x="1394" y="2436"/>
                <a:ext cx="290" cy="0"/>
              </a:xfrm>
              <a:prstGeom prst="line">
                <a:avLst/>
              </a:prstGeom>
              <a:noFill/>
              <a:ln w="9525">
                <a:solidFill>
                  <a:schemeClr val="tx1"/>
                </a:solidFill>
                <a:round/>
                <a:headEnd type="none" w="sm" len="sm"/>
                <a:tailEnd type="none" w="sm" len="sm"/>
              </a:ln>
            </p:spPr>
            <p:txBody>
              <a:bodyPr/>
              <a:lstStyle/>
              <a:p>
                <a:endParaRPr lang="en-US"/>
              </a:p>
            </p:txBody>
          </p:sp>
          <p:sp>
            <p:nvSpPr>
              <p:cNvPr id="14503" name="Line 46"/>
              <p:cNvSpPr>
                <a:spLocks noChangeAspect="1" noChangeShapeType="1"/>
              </p:cNvSpPr>
              <p:nvPr/>
            </p:nvSpPr>
            <p:spPr bwMode="auto">
              <a:xfrm>
                <a:off x="1394" y="2514"/>
                <a:ext cx="290" cy="0"/>
              </a:xfrm>
              <a:prstGeom prst="line">
                <a:avLst/>
              </a:prstGeom>
              <a:noFill/>
              <a:ln w="9525">
                <a:solidFill>
                  <a:schemeClr val="tx1"/>
                </a:solidFill>
                <a:round/>
                <a:headEnd type="none" w="sm" len="sm"/>
                <a:tailEnd type="none" w="sm" len="sm"/>
              </a:ln>
            </p:spPr>
            <p:txBody>
              <a:bodyPr/>
              <a:lstStyle/>
              <a:p>
                <a:endParaRPr lang="en-US"/>
              </a:p>
            </p:txBody>
          </p:sp>
        </p:grpSp>
        <p:sp>
          <p:nvSpPr>
            <p:cNvPr id="14483" name="Rectangle 47"/>
            <p:cNvSpPr>
              <a:spLocks noChangeAspect="1" noChangeArrowheads="1"/>
            </p:cNvSpPr>
            <p:nvPr/>
          </p:nvSpPr>
          <p:spPr bwMode="auto">
            <a:xfrm>
              <a:off x="5120" y="423"/>
              <a:ext cx="83" cy="604"/>
            </a:xfrm>
            <a:prstGeom prst="rect">
              <a:avLst/>
            </a:prstGeom>
            <a:solidFill>
              <a:srgbClr val="333333"/>
            </a:solidFill>
            <a:ln w="3175">
              <a:solidFill>
                <a:schemeClr val="tx1"/>
              </a:solidFill>
              <a:miter lim="800000"/>
              <a:headEnd type="none" w="sm" len="sm"/>
              <a:tailEnd type="none" w="sm" len="sm"/>
            </a:ln>
          </p:spPr>
          <p:txBody>
            <a:bodyPr wrap="none" anchor="ctr"/>
            <a:lstStyle/>
            <a:p>
              <a:endParaRPr lang="en-US"/>
            </a:p>
          </p:txBody>
        </p:sp>
        <p:sp>
          <p:nvSpPr>
            <p:cNvPr id="14484" name="AutoShape 48"/>
            <p:cNvSpPr>
              <a:spLocks noChangeAspect="1" noChangeArrowheads="1"/>
            </p:cNvSpPr>
            <p:nvPr/>
          </p:nvSpPr>
          <p:spPr bwMode="auto">
            <a:xfrm>
              <a:off x="5101" y="890"/>
              <a:ext cx="125" cy="56"/>
            </a:xfrm>
            <a:prstGeom prst="diamond">
              <a:avLst/>
            </a:prstGeom>
            <a:solidFill>
              <a:srgbClr val="C92619"/>
            </a:solidFill>
            <a:ln w="6350">
              <a:solidFill>
                <a:schemeClr val="tx1"/>
              </a:solidFill>
              <a:miter lim="800000"/>
              <a:headEnd type="none" w="sm" len="sm"/>
              <a:tailEnd type="none" w="sm" len="sm"/>
            </a:ln>
          </p:spPr>
          <p:txBody>
            <a:bodyPr wrap="none" anchor="ctr"/>
            <a:lstStyle/>
            <a:p>
              <a:endParaRPr lang="en-US"/>
            </a:p>
          </p:txBody>
        </p:sp>
        <p:sp>
          <p:nvSpPr>
            <p:cNvPr id="14485" name="Freeform 49"/>
            <p:cNvSpPr>
              <a:spLocks noChangeAspect="1"/>
            </p:cNvSpPr>
            <p:nvPr/>
          </p:nvSpPr>
          <p:spPr bwMode="auto">
            <a:xfrm>
              <a:off x="5106" y="1144"/>
              <a:ext cx="101" cy="686"/>
            </a:xfrm>
            <a:custGeom>
              <a:avLst/>
              <a:gdLst>
                <a:gd name="T0" fmla="*/ 58 w 160"/>
                <a:gd name="T1" fmla="*/ 0 h 1086"/>
                <a:gd name="T2" fmla="*/ 62 w 160"/>
                <a:gd name="T3" fmla="*/ 882 h 1086"/>
                <a:gd name="T4" fmla="*/ 36 w 160"/>
                <a:gd name="T5" fmla="*/ 888 h 1086"/>
                <a:gd name="T6" fmla="*/ 20 w 160"/>
                <a:gd name="T7" fmla="*/ 898 h 1086"/>
                <a:gd name="T8" fmla="*/ 10 w 160"/>
                <a:gd name="T9" fmla="*/ 912 h 1086"/>
                <a:gd name="T10" fmla="*/ 2 w 160"/>
                <a:gd name="T11" fmla="*/ 930 h 1086"/>
                <a:gd name="T12" fmla="*/ 0 w 160"/>
                <a:gd name="T13" fmla="*/ 956 h 1086"/>
                <a:gd name="T14" fmla="*/ 2 w 160"/>
                <a:gd name="T15" fmla="*/ 986 h 1086"/>
                <a:gd name="T16" fmla="*/ 14 w 160"/>
                <a:gd name="T17" fmla="*/ 1010 h 1086"/>
                <a:gd name="T18" fmla="*/ 34 w 160"/>
                <a:gd name="T19" fmla="*/ 1024 h 1086"/>
                <a:gd name="T20" fmla="*/ 62 w 160"/>
                <a:gd name="T21" fmla="*/ 1036 h 1086"/>
                <a:gd name="T22" fmla="*/ 60 w 160"/>
                <a:gd name="T23" fmla="*/ 1070 h 1086"/>
                <a:gd name="T24" fmla="*/ 74 w 160"/>
                <a:gd name="T25" fmla="*/ 1084 h 1086"/>
                <a:gd name="T26" fmla="*/ 86 w 160"/>
                <a:gd name="T27" fmla="*/ 1086 h 1086"/>
                <a:gd name="T28" fmla="*/ 112 w 160"/>
                <a:gd name="T29" fmla="*/ 1078 h 1086"/>
                <a:gd name="T30" fmla="*/ 116 w 160"/>
                <a:gd name="T31" fmla="*/ 1032 h 1086"/>
                <a:gd name="T32" fmla="*/ 136 w 160"/>
                <a:gd name="T33" fmla="*/ 1014 h 1086"/>
                <a:gd name="T34" fmla="*/ 154 w 160"/>
                <a:gd name="T35" fmla="*/ 990 h 1086"/>
                <a:gd name="T36" fmla="*/ 160 w 160"/>
                <a:gd name="T37" fmla="*/ 958 h 1086"/>
                <a:gd name="T38" fmla="*/ 158 w 160"/>
                <a:gd name="T39" fmla="*/ 930 h 1086"/>
                <a:gd name="T40" fmla="*/ 144 w 160"/>
                <a:gd name="T41" fmla="*/ 910 h 1086"/>
                <a:gd name="T42" fmla="*/ 126 w 160"/>
                <a:gd name="T43" fmla="*/ 894 h 1086"/>
                <a:gd name="T44" fmla="*/ 110 w 160"/>
                <a:gd name="T45" fmla="*/ 886 h 1086"/>
                <a:gd name="T46" fmla="*/ 110 w 160"/>
                <a:gd name="T47" fmla="*/ 0 h 1086"/>
                <a:gd name="T48" fmla="*/ 58 w 160"/>
                <a:gd name="T49" fmla="*/ 0 h 108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60"/>
                <a:gd name="T76" fmla="*/ 0 h 1086"/>
                <a:gd name="T77" fmla="*/ 160 w 160"/>
                <a:gd name="T78" fmla="*/ 1086 h 108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60" h="1086">
                  <a:moveTo>
                    <a:pt x="58" y="0"/>
                  </a:moveTo>
                  <a:lnTo>
                    <a:pt x="62" y="882"/>
                  </a:lnTo>
                  <a:lnTo>
                    <a:pt x="36" y="888"/>
                  </a:lnTo>
                  <a:lnTo>
                    <a:pt x="20" y="898"/>
                  </a:lnTo>
                  <a:lnTo>
                    <a:pt x="10" y="912"/>
                  </a:lnTo>
                  <a:lnTo>
                    <a:pt x="2" y="930"/>
                  </a:lnTo>
                  <a:lnTo>
                    <a:pt x="0" y="956"/>
                  </a:lnTo>
                  <a:lnTo>
                    <a:pt x="2" y="986"/>
                  </a:lnTo>
                  <a:lnTo>
                    <a:pt x="14" y="1010"/>
                  </a:lnTo>
                  <a:lnTo>
                    <a:pt x="34" y="1024"/>
                  </a:lnTo>
                  <a:lnTo>
                    <a:pt x="62" y="1036"/>
                  </a:lnTo>
                  <a:lnTo>
                    <a:pt x="60" y="1070"/>
                  </a:lnTo>
                  <a:lnTo>
                    <a:pt x="74" y="1084"/>
                  </a:lnTo>
                  <a:lnTo>
                    <a:pt x="86" y="1086"/>
                  </a:lnTo>
                  <a:lnTo>
                    <a:pt x="112" y="1078"/>
                  </a:lnTo>
                  <a:lnTo>
                    <a:pt x="116" y="1032"/>
                  </a:lnTo>
                  <a:lnTo>
                    <a:pt x="136" y="1014"/>
                  </a:lnTo>
                  <a:lnTo>
                    <a:pt x="154" y="990"/>
                  </a:lnTo>
                  <a:lnTo>
                    <a:pt x="160" y="958"/>
                  </a:lnTo>
                  <a:lnTo>
                    <a:pt x="158" y="930"/>
                  </a:lnTo>
                  <a:lnTo>
                    <a:pt x="144" y="910"/>
                  </a:lnTo>
                  <a:lnTo>
                    <a:pt x="126" y="894"/>
                  </a:lnTo>
                  <a:lnTo>
                    <a:pt x="110" y="886"/>
                  </a:lnTo>
                  <a:lnTo>
                    <a:pt x="110" y="0"/>
                  </a:lnTo>
                  <a:lnTo>
                    <a:pt x="58" y="0"/>
                  </a:lnTo>
                  <a:close/>
                </a:path>
              </a:pathLst>
            </a:custGeom>
            <a:solidFill>
              <a:srgbClr val="DDDDDD"/>
            </a:solidFill>
            <a:ln w="6350" cap="flat" cmpd="sng">
              <a:solidFill>
                <a:schemeClr val="tx1"/>
              </a:solidFill>
              <a:prstDash val="solid"/>
              <a:round/>
              <a:headEnd type="none" w="sm" len="sm"/>
              <a:tailEnd type="none" w="sm" len="sm"/>
            </a:ln>
          </p:spPr>
          <p:txBody>
            <a:bodyPr/>
            <a:lstStyle/>
            <a:p>
              <a:endParaRPr lang="en-US"/>
            </a:p>
          </p:txBody>
        </p:sp>
        <p:sp>
          <p:nvSpPr>
            <p:cNvPr id="14486" name="Freeform 50"/>
            <p:cNvSpPr>
              <a:spLocks noChangeAspect="1"/>
            </p:cNvSpPr>
            <p:nvPr/>
          </p:nvSpPr>
          <p:spPr bwMode="auto">
            <a:xfrm>
              <a:off x="4766" y="766"/>
              <a:ext cx="290" cy="952"/>
            </a:xfrm>
            <a:custGeom>
              <a:avLst/>
              <a:gdLst>
                <a:gd name="T0" fmla="*/ 0 w 459"/>
                <a:gd name="T1" fmla="*/ 0 h 1509"/>
                <a:gd name="T2" fmla="*/ 195 w 459"/>
                <a:gd name="T3" fmla="*/ 0 h 1509"/>
                <a:gd name="T4" fmla="*/ 459 w 459"/>
                <a:gd name="T5" fmla="*/ 1509 h 1509"/>
                <a:gd name="T6" fmla="*/ 0 60000 65536"/>
                <a:gd name="T7" fmla="*/ 0 60000 65536"/>
                <a:gd name="T8" fmla="*/ 0 60000 65536"/>
                <a:gd name="T9" fmla="*/ 0 w 459"/>
                <a:gd name="T10" fmla="*/ 0 h 1509"/>
                <a:gd name="T11" fmla="*/ 459 w 459"/>
                <a:gd name="T12" fmla="*/ 1509 h 1509"/>
              </a:gdLst>
              <a:ahLst/>
              <a:cxnLst>
                <a:cxn ang="T6">
                  <a:pos x="T0" y="T1"/>
                </a:cxn>
                <a:cxn ang="T7">
                  <a:pos x="T2" y="T3"/>
                </a:cxn>
                <a:cxn ang="T8">
                  <a:pos x="T4" y="T5"/>
                </a:cxn>
              </a:cxnLst>
              <a:rect l="T9" t="T10" r="T11" b="T12"/>
              <a:pathLst>
                <a:path w="459" h="1509">
                  <a:moveTo>
                    <a:pt x="0" y="0"/>
                  </a:moveTo>
                  <a:lnTo>
                    <a:pt x="195" y="0"/>
                  </a:lnTo>
                  <a:lnTo>
                    <a:pt x="459" y="1509"/>
                  </a:lnTo>
                </a:path>
              </a:pathLst>
            </a:custGeom>
            <a:noFill/>
            <a:ln w="15875" cap="flat" cmpd="sng">
              <a:solidFill>
                <a:schemeClr val="tx1"/>
              </a:solidFill>
              <a:prstDash val="solid"/>
              <a:round/>
              <a:headEnd type="none" w="sm" len="sm"/>
              <a:tailEnd type="none" w="sm" len="sm"/>
            </a:ln>
          </p:spPr>
          <p:txBody>
            <a:bodyPr/>
            <a:lstStyle/>
            <a:p>
              <a:endParaRPr lang="en-US"/>
            </a:p>
          </p:txBody>
        </p:sp>
        <p:sp>
          <p:nvSpPr>
            <p:cNvPr id="14487" name="Freeform 51"/>
            <p:cNvSpPr>
              <a:spLocks noChangeAspect="1"/>
            </p:cNvSpPr>
            <p:nvPr/>
          </p:nvSpPr>
          <p:spPr bwMode="auto">
            <a:xfrm>
              <a:off x="3480" y="756"/>
              <a:ext cx="313" cy="701"/>
            </a:xfrm>
            <a:custGeom>
              <a:avLst/>
              <a:gdLst>
                <a:gd name="T0" fmla="*/ 495 w 495"/>
                <a:gd name="T1" fmla="*/ 0 h 1110"/>
                <a:gd name="T2" fmla="*/ 288 w 495"/>
                <a:gd name="T3" fmla="*/ 0 h 1110"/>
                <a:gd name="T4" fmla="*/ 0 w 495"/>
                <a:gd name="T5" fmla="*/ 1110 h 1110"/>
                <a:gd name="T6" fmla="*/ 0 60000 65536"/>
                <a:gd name="T7" fmla="*/ 0 60000 65536"/>
                <a:gd name="T8" fmla="*/ 0 60000 65536"/>
                <a:gd name="T9" fmla="*/ 0 w 495"/>
                <a:gd name="T10" fmla="*/ 0 h 1110"/>
                <a:gd name="T11" fmla="*/ 495 w 495"/>
                <a:gd name="T12" fmla="*/ 1110 h 1110"/>
              </a:gdLst>
              <a:ahLst/>
              <a:cxnLst>
                <a:cxn ang="T6">
                  <a:pos x="T0" y="T1"/>
                </a:cxn>
                <a:cxn ang="T7">
                  <a:pos x="T2" y="T3"/>
                </a:cxn>
                <a:cxn ang="T8">
                  <a:pos x="T4" y="T5"/>
                </a:cxn>
              </a:cxnLst>
              <a:rect l="T9" t="T10" r="T11" b="T12"/>
              <a:pathLst>
                <a:path w="495" h="1110">
                  <a:moveTo>
                    <a:pt x="495" y="0"/>
                  </a:moveTo>
                  <a:lnTo>
                    <a:pt x="288" y="0"/>
                  </a:lnTo>
                  <a:lnTo>
                    <a:pt x="0" y="1110"/>
                  </a:lnTo>
                </a:path>
              </a:pathLst>
            </a:custGeom>
            <a:noFill/>
            <a:ln w="15875" cap="flat" cmpd="sng">
              <a:solidFill>
                <a:schemeClr val="tx1"/>
              </a:solidFill>
              <a:prstDash val="solid"/>
              <a:round/>
              <a:headEnd type="none" w="sm" len="sm"/>
              <a:tailEnd type="none" w="sm" len="sm"/>
            </a:ln>
          </p:spPr>
          <p:txBody>
            <a:bodyPr/>
            <a:lstStyle/>
            <a:p>
              <a:endParaRPr lang="en-US"/>
            </a:p>
          </p:txBody>
        </p:sp>
        <p:sp>
          <p:nvSpPr>
            <p:cNvPr id="14488" name="Oval 52"/>
            <p:cNvSpPr>
              <a:spLocks noChangeAspect="1" noChangeArrowheads="1"/>
            </p:cNvSpPr>
            <p:nvPr/>
          </p:nvSpPr>
          <p:spPr bwMode="auto">
            <a:xfrm>
              <a:off x="5133" y="1731"/>
              <a:ext cx="40" cy="47"/>
            </a:xfrm>
            <a:prstGeom prst="ellipse">
              <a:avLst/>
            </a:prstGeom>
            <a:solidFill>
              <a:schemeClr val="bg1"/>
            </a:solidFill>
            <a:ln w="6350">
              <a:solidFill>
                <a:schemeClr val="tx1"/>
              </a:solidFill>
              <a:round/>
              <a:headEnd type="none" w="sm" len="sm"/>
              <a:tailEnd type="none" w="sm" len="sm"/>
            </a:ln>
          </p:spPr>
          <p:txBody>
            <a:bodyPr wrap="none" anchor="ctr"/>
            <a:lstStyle/>
            <a:p>
              <a:endParaRPr lang="en-US"/>
            </a:p>
          </p:txBody>
        </p:sp>
        <p:sp>
          <p:nvSpPr>
            <p:cNvPr id="14489" name="Freeform 53"/>
            <p:cNvSpPr>
              <a:spLocks noChangeAspect="1"/>
            </p:cNvSpPr>
            <p:nvPr/>
          </p:nvSpPr>
          <p:spPr bwMode="auto">
            <a:xfrm>
              <a:off x="5125" y="1699"/>
              <a:ext cx="50" cy="68"/>
            </a:xfrm>
            <a:custGeom>
              <a:avLst/>
              <a:gdLst>
                <a:gd name="T0" fmla="*/ 64 w 78"/>
                <a:gd name="T1" fmla="*/ 61 h 109"/>
                <a:gd name="T2" fmla="*/ 48 w 78"/>
                <a:gd name="T3" fmla="*/ 57 h 109"/>
                <a:gd name="T4" fmla="*/ 39 w 78"/>
                <a:gd name="T5" fmla="*/ 48 h 109"/>
                <a:gd name="T6" fmla="*/ 33 w 78"/>
                <a:gd name="T7" fmla="*/ 37 h 109"/>
                <a:gd name="T8" fmla="*/ 33 w 78"/>
                <a:gd name="T9" fmla="*/ 24 h 109"/>
                <a:gd name="T10" fmla="*/ 34 w 78"/>
                <a:gd name="T11" fmla="*/ 6 h 109"/>
                <a:gd name="T12" fmla="*/ 7 w 78"/>
                <a:gd name="T13" fmla="*/ 0 h 109"/>
                <a:gd name="T14" fmla="*/ 0 w 78"/>
                <a:gd name="T15" fmla="*/ 21 h 109"/>
                <a:gd name="T16" fmla="*/ 1 w 78"/>
                <a:gd name="T17" fmla="*/ 40 h 109"/>
                <a:gd name="T18" fmla="*/ 6 w 78"/>
                <a:gd name="T19" fmla="*/ 61 h 109"/>
                <a:gd name="T20" fmla="*/ 16 w 78"/>
                <a:gd name="T21" fmla="*/ 82 h 109"/>
                <a:gd name="T22" fmla="*/ 33 w 78"/>
                <a:gd name="T23" fmla="*/ 100 h 109"/>
                <a:gd name="T24" fmla="*/ 46 w 78"/>
                <a:gd name="T25" fmla="*/ 106 h 109"/>
                <a:gd name="T26" fmla="*/ 58 w 78"/>
                <a:gd name="T27" fmla="*/ 109 h 109"/>
                <a:gd name="T28" fmla="*/ 73 w 78"/>
                <a:gd name="T29" fmla="*/ 102 h 109"/>
                <a:gd name="T30" fmla="*/ 78 w 78"/>
                <a:gd name="T31" fmla="*/ 90 h 109"/>
                <a:gd name="T32" fmla="*/ 78 w 78"/>
                <a:gd name="T33" fmla="*/ 78 h 109"/>
                <a:gd name="T34" fmla="*/ 64 w 78"/>
                <a:gd name="T35" fmla="*/ 61 h 10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8"/>
                <a:gd name="T55" fmla="*/ 0 h 109"/>
                <a:gd name="T56" fmla="*/ 78 w 78"/>
                <a:gd name="T57" fmla="*/ 109 h 109"/>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8" h="109">
                  <a:moveTo>
                    <a:pt x="64" y="61"/>
                  </a:moveTo>
                  <a:lnTo>
                    <a:pt x="48" y="57"/>
                  </a:lnTo>
                  <a:lnTo>
                    <a:pt x="39" y="48"/>
                  </a:lnTo>
                  <a:lnTo>
                    <a:pt x="33" y="37"/>
                  </a:lnTo>
                  <a:lnTo>
                    <a:pt x="33" y="24"/>
                  </a:lnTo>
                  <a:lnTo>
                    <a:pt x="34" y="6"/>
                  </a:lnTo>
                  <a:lnTo>
                    <a:pt x="7" y="0"/>
                  </a:lnTo>
                  <a:lnTo>
                    <a:pt x="0" y="21"/>
                  </a:lnTo>
                  <a:lnTo>
                    <a:pt x="1" y="40"/>
                  </a:lnTo>
                  <a:lnTo>
                    <a:pt x="6" y="61"/>
                  </a:lnTo>
                  <a:lnTo>
                    <a:pt x="16" y="82"/>
                  </a:lnTo>
                  <a:lnTo>
                    <a:pt x="33" y="100"/>
                  </a:lnTo>
                  <a:lnTo>
                    <a:pt x="46" y="106"/>
                  </a:lnTo>
                  <a:lnTo>
                    <a:pt x="58" y="109"/>
                  </a:lnTo>
                  <a:lnTo>
                    <a:pt x="73" y="102"/>
                  </a:lnTo>
                  <a:lnTo>
                    <a:pt x="78" y="90"/>
                  </a:lnTo>
                  <a:lnTo>
                    <a:pt x="78" y="78"/>
                  </a:lnTo>
                  <a:lnTo>
                    <a:pt x="64" y="61"/>
                  </a:lnTo>
                  <a:close/>
                </a:path>
              </a:pathLst>
            </a:custGeom>
            <a:solidFill>
              <a:srgbClr val="DDDDDD"/>
            </a:solidFill>
            <a:ln w="6350" cap="flat" cmpd="sng">
              <a:solidFill>
                <a:schemeClr val="tx1"/>
              </a:solidFill>
              <a:prstDash val="solid"/>
              <a:round/>
              <a:headEnd type="none" w="sm" len="sm"/>
              <a:tailEnd type="none" w="sm" len="sm"/>
            </a:ln>
          </p:spPr>
          <p:txBody>
            <a:bodyPr/>
            <a:lstStyle/>
            <a:p>
              <a:endParaRPr lang="en-US"/>
            </a:p>
          </p:txBody>
        </p:sp>
        <p:sp>
          <p:nvSpPr>
            <p:cNvPr id="14490" name="Oval 54"/>
            <p:cNvSpPr>
              <a:spLocks noChangeAspect="1" noChangeArrowheads="1"/>
            </p:cNvSpPr>
            <p:nvPr/>
          </p:nvSpPr>
          <p:spPr bwMode="auto">
            <a:xfrm>
              <a:off x="3319" y="1402"/>
              <a:ext cx="40" cy="48"/>
            </a:xfrm>
            <a:prstGeom prst="ellipse">
              <a:avLst/>
            </a:prstGeom>
            <a:solidFill>
              <a:schemeClr val="bg1"/>
            </a:solidFill>
            <a:ln w="6350">
              <a:solidFill>
                <a:schemeClr val="tx1"/>
              </a:solidFill>
              <a:round/>
              <a:headEnd type="none" w="sm" len="sm"/>
              <a:tailEnd type="none" w="sm" len="sm"/>
            </a:ln>
          </p:spPr>
          <p:txBody>
            <a:bodyPr wrap="none" anchor="ctr"/>
            <a:lstStyle/>
            <a:p>
              <a:endParaRPr lang="en-US"/>
            </a:p>
          </p:txBody>
        </p:sp>
        <p:sp>
          <p:nvSpPr>
            <p:cNvPr id="14491" name="Freeform 55"/>
            <p:cNvSpPr>
              <a:spLocks noChangeAspect="1"/>
            </p:cNvSpPr>
            <p:nvPr/>
          </p:nvSpPr>
          <p:spPr bwMode="auto">
            <a:xfrm>
              <a:off x="3320" y="1395"/>
              <a:ext cx="57" cy="54"/>
            </a:xfrm>
            <a:custGeom>
              <a:avLst/>
              <a:gdLst>
                <a:gd name="T0" fmla="*/ 4 w 90"/>
                <a:gd name="T1" fmla="*/ 32 h 86"/>
                <a:gd name="T2" fmla="*/ 30 w 90"/>
                <a:gd name="T3" fmla="*/ 36 h 86"/>
                <a:gd name="T4" fmla="*/ 40 w 90"/>
                <a:gd name="T5" fmla="*/ 30 h 86"/>
                <a:gd name="T6" fmla="*/ 44 w 90"/>
                <a:gd name="T7" fmla="*/ 18 h 86"/>
                <a:gd name="T8" fmla="*/ 48 w 90"/>
                <a:gd name="T9" fmla="*/ 0 h 86"/>
                <a:gd name="T10" fmla="*/ 68 w 90"/>
                <a:gd name="T11" fmla="*/ 0 h 86"/>
                <a:gd name="T12" fmla="*/ 86 w 90"/>
                <a:gd name="T13" fmla="*/ 18 h 86"/>
                <a:gd name="T14" fmla="*/ 90 w 90"/>
                <a:gd name="T15" fmla="*/ 42 h 86"/>
                <a:gd name="T16" fmla="*/ 86 w 90"/>
                <a:gd name="T17" fmla="*/ 62 h 86"/>
                <a:gd name="T18" fmla="*/ 78 w 90"/>
                <a:gd name="T19" fmla="*/ 78 h 86"/>
                <a:gd name="T20" fmla="*/ 66 w 90"/>
                <a:gd name="T21" fmla="*/ 84 h 86"/>
                <a:gd name="T22" fmla="*/ 48 w 90"/>
                <a:gd name="T23" fmla="*/ 84 h 86"/>
                <a:gd name="T24" fmla="*/ 24 w 90"/>
                <a:gd name="T25" fmla="*/ 86 h 86"/>
                <a:gd name="T26" fmla="*/ 10 w 90"/>
                <a:gd name="T27" fmla="*/ 76 h 86"/>
                <a:gd name="T28" fmla="*/ 2 w 90"/>
                <a:gd name="T29" fmla="*/ 64 h 86"/>
                <a:gd name="T30" fmla="*/ 0 w 90"/>
                <a:gd name="T31" fmla="*/ 52 h 86"/>
                <a:gd name="T32" fmla="*/ 4 w 90"/>
                <a:gd name="T33" fmla="*/ 32 h 8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90"/>
                <a:gd name="T52" fmla="*/ 0 h 86"/>
                <a:gd name="T53" fmla="*/ 90 w 90"/>
                <a:gd name="T54" fmla="*/ 86 h 8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90" h="86">
                  <a:moveTo>
                    <a:pt x="4" y="32"/>
                  </a:moveTo>
                  <a:lnTo>
                    <a:pt x="30" y="36"/>
                  </a:lnTo>
                  <a:lnTo>
                    <a:pt x="40" y="30"/>
                  </a:lnTo>
                  <a:lnTo>
                    <a:pt x="44" y="18"/>
                  </a:lnTo>
                  <a:lnTo>
                    <a:pt x="48" y="0"/>
                  </a:lnTo>
                  <a:lnTo>
                    <a:pt x="68" y="0"/>
                  </a:lnTo>
                  <a:lnTo>
                    <a:pt x="86" y="18"/>
                  </a:lnTo>
                  <a:lnTo>
                    <a:pt x="90" y="42"/>
                  </a:lnTo>
                  <a:lnTo>
                    <a:pt x="86" y="62"/>
                  </a:lnTo>
                  <a:lnTo>
                    <a:pt x="78" y="78"/>
                  </a:lnTo>
                  <a:lnTo>
                    <a:pt x="66" y="84"/>
                  </a:lnTo>
                  <a:lnTo>
                    <a:pt x="48" y="84"/>
                  </a:lnTo>
                  <a:lnTo>
                    <a:pt x="24" y="86"/>
                  </a:lnTo>
                  <a:lnTo>
                    <a:pt x="10" y="76"/>
                  </a:lnTo>
                  <a:lnTo>
                    <a:pt x="2" y="64"/>
                  </a:lnTo>
                  <a:lnTo>
                    <a:pt x="0" y="52"/>
                  </a:lnTo>
                  <a:lnTo>
                    <a:pt x="4" y="32"/>
                  </a:lnTo>
                  <a:close/>
                </a:path>
              </a:pathLst>
            </a:custGeom>
            <a:solidFill>
              <a:srgbClr val="EAEAEA"/>
            </a:solidFill>
            <a:ln w="6350" cap="flat" cmpd="sng">
              <a:solidFill>
                <a:schemeClr val="tx1"/>
              </a:solidFill>
              <a:prstDash val="solid"/>
              <a:round/>
              <a:headEnd type="none" w="sm" len="sm"/>
              <a:tailEnd type="none" w="sm" len="sm"/>
            </a:ln>
          </p:spPr>
          <p:txBody>
            <a:bodyPr/>
            <a:lstStyle/>
            <a:p>
              <a:endParaRPr lang="en-US"/>
            </a:p>
          </p:txBody>
        </p:sp>
      </p:grpSp>
      <p:sp>
        <p:nvSpPr>
          <p:cNvPr id="14344" name="Text Box 56"/>
          <p:cNvSpPr txBox="1">
            <a:spLocks noChangeArrowheads="1"/>
          </p:cNvSpPr>
          <p:nvPr/>
        </p:nvSpPr>
        <p:spPr bwMode="auto">
          <a:xfrm>
            <a:off x="4470400" y="322263"/>
            <a:ext cx="420688" cy="304800"/>
          </a:xfrm>
          <a:prstGeom prst="rect">
            <a:avLst/>
          </a:prstGeom>
          <a:noFill/>
          <a:ln w="9525">
            <a:noFill/>
            <a:miter lim="800000"/>
            <a:headEnd/>
            <a:tailEnd/>
          </a:ln>
        </p:spPr>
        <p:txBody>
          <a:bodyPr wrap="none">
            <a:spAutoFit/>
          </a:bodyPr>
          <a:lstStyle/>
          <a:p>
            <a:r>
              <a:rPr lang="en-US" sz="1400"/>
              <a:t>(A)</a:t>
            </a:r>
          </a:p>
        </p:txBody>
      </p:sp>
      <p:sp>
        <p:nvSpPr>
          <p:cNvPr id="105529" name="Rectangle 57"/>
          <p:cNvSpPr>
            <a:spLocks noChangeAspect="1" noChangeArrowheads="1"/>
          </p:cNvSpPr>
          <p:nvPr/>
        </p:nvSpPr>
        <p:spPr bwMode="auto">
          <a:xfrm>
            <a:off x="6029325" y="3108325"/>
            <a:ext cx="1724025" cy="1198563"/>
          </a:xfrm>
          <a:prstGeom prst="rect">
            <a:avLst/>
          </a:prstGeom>
          <a:solidFill>
            <a:schemeClr val="bg1"/>
          </a:solidFill>
          <a:ln w="9525">
            <a:noFill/>
            <a:miter lim="800000"/>
            <a:headEnd/>
            <a:tailEnd/>
          </a:ln>
        </p:spPr>
        <p:txBody>
          <a:bodyPr wrap="none" anchor="ctr"/>
          <a:lstStyle/>
          <a:p>
            <a:r>
              <a:rPr lang="en-US" sz="1000" b="1"/>
              <a:t>Equal masses…</a:t>
            </a:r>
          </a:p>
          <a:p>
            <a:r>
              <a:rPr lang="en-US" sz="1000" b="1"/>
              <a:t>…but </a:t>
            </a:r>
            <a:r>
              <a:rPr lang="en-US" sz="1000" b="1" i="1"/>
              <a:t>unequal </a:t>
            </a:r>
            <a:r>
              <a:rPr lang="en-US" sz="1000" b="1"/>
              <a:t>volumes.</a:t>
            </a:r>
          </a:p>
          <a:p>
            <a:endParaRPr lang="en-US" sz="1000" b="1"/>
          </a:p>
        </p:txBody>
      </p:sp>
      <p:sp>
        <p:nvSpPr>
          <p:cNvPr id="105530" name="Text Box 58"/>
          <p:cNvSpPr txBox="1">
            <a:spLocks noChangeArrowheads="1"/>
          </p:cNvSpPr>
          <p:nvPr/>
        </p:nvSpPr>
        <p:spPr bwMode="auto">
          <a:xfrm>
            <a:off x="4470400" y="3333750"/>
            <a:ext cx="420688" cy="304800"/>
          </a:xfrm>
          <a:prstGeom prst="rect">
            <a:avLst/>
          </a:prstGeom>
          <a:noFill/>
          <a:ln w="9525">
            <a:noFill/>
            <a:miter lim="800000"/>
            <a:headEnd/>
            <a:tailEnd/>
          </a:ln>
        </p:spPr>
        <p:txBody>
          <a:bodyPr wrap="none">
            <a:spAutoFit/>
          </a:bodyPr>
          <a:lstStyle/>
          <a:p>
            <a:r>
              <a:rPr lang="en-US" sz="1400"/>
              <a:t>(B)</a:t>
            </a:r>
          </a:p>
        </p:txBody>
      </p:sp>
      <p:grpSp>
        <p:nvGrpSpPr>
          <p:cNvPr id="5" name="Group 59"/>
          <p:cNvGrpSpPr>
            <a:grpSpLocks/>
          </p:cNvGrpSpPr>
          <p:nvPr/>
        </p:nvGrpSpPr>
        <p:grpSpPr bwMode="auto">
          <a:xfrm>
            <a:off x="4811713" y="3146425"/>
            <a:ext cx="3894137" cy="3363913"/>
            <a:chOff x="3031" y="1982"/>
            <a:chExt cx="2453" cy="2119"/>
          </a:xfrm>
        </p:grpSpPr>
        <p:sp>
          <p:nvSpPr>
            <p:cNvPr id="14348" name="Rectangle 60"/>
            <p:cNvSpPr>
              <a:spLocks noChangeAspect="1" noChangeArrowheads="1"/>
            </p:cNvSpPr>
            <p:nvPr/>
          </p:nvSpPr>
          <p:spPr bwMode="auto">
            <a:xfrm>
              <a:off x="4932" y="1982"/>
              <a:ext cx="302" cy="694"/>
            </a:xfrm>
            <a:prstGeom prst="rect">
              <a:avLst/>
            </a:prstGeom>
            <a:solidFill>
              <a:schemeClr val="bg1"/>
            </a:solidFill>
            <a:ln w="9525">
              <a:noFill/>
              <a:miter lim="800000"/>
              <a:headEnd/>
              <a:tailEnd/>
            </a:ln>
          </p:spPr>
          <p:txBody>
            <a:bodyPr wrap="none" anchor="ctr"/>
            <a:lstStyle/>
            <a:p>
              <a:pPr algn="ctr"/>
              <a:endParaRPr lang="en-US" b="1"/>
            </a:p>
            <a:p>
              <a:pPr algn="ctr"/>
              <a:endParaRPr lang="en-US" b="1"/>
            </a:p>
            <a:p>
              <a:pPr algn="ctr"/>
              <a:endParaRPr lang="en-US" b="1"/>
            </a:p>
            <a:p>
              <a:pPr algn="ctr"/>
              <a:endParaRPr lang="en-US" b="1"/>
            </a:p>
            <a:p>
              <a:pPr algn="ctr"/>
              <a:endParaRPr lang="en-US" b="1"/>
            </a:p>
            <a:p>
              <a:pPr algn="ctr"/>
              <a:r>
                <a:rPr lang="en-US" b="1"/>
                <a:t>  </a:t>
              </a:r>
              <a:r>
                <a:rPr lang="en-US" sz="1200"/>
                <a:t>gold</a:t>
              </a:r>
            </a:p>
          </p:txBody>
        </p:sp>
        <p:sp>
          <p:nvSpPr>
            <p:cNvPr id="14349" name="Rectangle 61"/>
            <p:cNvSpPr>
              <a:spLocks noChangeAspect="1" noChangeArrowheads="1"/>
            </p:cNvSpPr>
            <p:nvPr/>
          </p:nvSpPr>
          <p:spPr bwMode="auto">
            <a:xfrm>
              <a:off x="3181" y="2096"/>
              <a:ext cx="665" cy="453"/>
            </a:xfrm>
            <a:prstGeom prst="rect">
              <a:avLst/>
            </a:prstGeom>
            <a:solidFill>
              <a:schemeClr val="bg1"/>
            </a:solidFill>
            <a:ln w="9525">
              <a:noFill/>
              <a:miter lim="800000"/>
              <a:headEnd/>
              <a:tailEnd/>
            </a:ln>
          </p:spPr>
          <p:txBody>
            <a:bodyPr wrap="none" anchor="ctr"/>
            <a:lstStyle/>
            <a:p>
              <a:endParaRPr lang="en-US" b="1"/>
            </a:p>
            <a:p>
              <a:endParaRPr lang="en-US" b="1"/>
            </a:p>
            <a:p>
              <a:endParaRPr lang="en-US" b="1"/>
            </a:p>
            <a:p>
              <a:r>
                <a:rPr lang="en-US" sz="1200"/>
                <a:t>aluminum</a:t>
              </a:r>
            </a:p>
          </p:txBody>
        </p:sp>
        <p:grpSp>
          <p:nvGrpSpPr>
            <p:cNvPr id="14350" name="Group 62"/>
            <p:cNvGrpSpPr>
              <a:grpSpLocks noChangeAspect="1"/>
            </p:cNvGrpSpPr>
            <p:nvPr/>
          </p:nvGrpSpPr>
          <p:grpSpPr bwMode="auto">
            <a:xfrm>
              <a:off x="3031" y="2896"/>
              <a:ext cx="2453" cy="1205"/>
              <a:chOff x="1057" y="2232"/>
              <a:chExt cx="3900" cy="1917"/>
            </a:xfrm>
          </p:grpSpPr>
          <p:sp>
            <p:nvSpPr>
              <p:cNvPr id="14356" name="Rectangle 63"/>
              <p:cNvSpPr>
                <a:spLocks noChangeAspect="1" noChangeArrowheads="1"/>
              </p:cNvSpPr>
              <p:nvPr/>
            </p:nvSpPr>
            <p:spPr bwMode="auto">
              <a:xfrm>
                <a:off x="1496" y="3015"/>
                <a:ext cx="221" cy="65"/>
              </a:xfrm>
              <a:prstGeom prst="rect">
                <a:avLst/>
              </a:prstGeom>
              <a:solidFill>
                <a:srgbClr val="333333"/>
              </a:solidFill>
              <a:ln w="9525">
                <a:noFill/>
                <a:miter lim="800000"/>
                <a:headEnd/>
                <a:tailEnd/>
              </a:ln>
            </p:spPr>
            <p:txBody>
              <a:bodyPr wrap="none" anchor="ctr"/>
              <a:lstStyle/>
              <a:p>
                <a:endParaRPr lang="en-US"/>
              </a:p>
            </p:txBody>
          </p:sp>
          <p:sp>
            <p:nvSpPr>
              <p:cNvPr id="14357" name="Freeform 64"/>
              <p:cNvSpPr>
                <a:spLocks noChangeAspect="1"/>
              </p:cNvSpPr>
              <p:nvPr/>
            </p:nvSpPr>
            <p:spPr bwMode="auto">
              <a:xfrm>
                <a:off x="1338" y="2718"/>
                <a:ext cx="3330" cy="192"/>
              </a:xfrm>
              <a:custGeom>
                <a:avLst/>
                <a:gdLst>
                  <a:gd name="T0" fmla="*/ 3330 w 3330"/>
                  <a:gd name="T1" fmla="*/ 189 h 192"/>
                  <a:gd name="T2" fmla="*/ 0 w 3330"/>
                  <a:gd name="T3" fmla="*/ 192 h 192"/>
                  <a:gd name="T4" fmla="*/ 378 w 3330"/>
                  <a:gd name="T5" fmla="*/ 0 h 192"/>
                  <a:gd name="T6" fmla="*/ 3038 w 3330"/>
                  <a:gd name="T7" fmla="*/ 9 h 192"/>
                  <a:gd name="T8" fmla="*/ 3330 w 3330"/>
                  <a:gd name="T9" fmla="*/ 189 h 192"/>
                  <a:gd name="T10" fmla="*/ 0 60000 65536"/>
                  <a:gd name="T11" fmla="*/ 0 60000 65536"/>
                  <a:gd name="T12" fmla="*/ 0 60000 65536"/>
                  <a:gd name="T13" fmla="*/ 0 60000 65536"/>
                  <a:gd name="T14" fmla="*/ 0 60000 65536"/>
                  <a:gd name="T15" fmla="*/ 0 w 3330"/>
                  <a:gd name="T16" fmla="*/ 0 h 192"/>
                  <a:gd name="T17" fmla="*/ 3330 w 3330"/>
                  <a:gd name="T18" fmla="*/ 192 h 192"/>
                </a:gdLst>
                <a:ahLst/>
                <a:cxnLst>
                  <a:cxn ang="T10">
                    <a:pos x="T0" y="T1"/>
                  </a:cxn>
                  <a:cxn ang="T11">
                    <a:pos x="T2" y="T3"/>
                  </a:cxn>
                  <a:cxn ang="T12">
                    <a:pos x="T4" y="T5"/>
                  </a:cxn>
                  <a:cxn ang="T13">
                    <a:pos x="T6" y="T7"/>
                  </a:cxn>
                  <a:cxn ang="T14">
                    <a:pos x="T8" y="T9"/>
                  </a:cxn>
                </a:cxnLst>
                <a:rect l="T15" t="T16" r="T17" b="T18"/>
                <a:pathLst>
                  <a:path w="3330" h="192">
                    <a:moveTo>
                      <a:pt x="3330" y="189"/>
                    </a:moveTo>
                    <a:lnTo>
                      <a:pt x="0" y="192"/>
                    </a:lnTo>
                    <a:lnTo>
                      <a:pt x="378" y="0"/>
                    </a:lnTo>
                    <a:lnTo>
                      <a:pt x="3038" y="9"/>
                    </a:lnTo>
                    <a:lnTo>
                      <a:pt x="3330" y="189"/>
                    </a:lnTo>
                    <a:close/>
                  </a:path>
                </a:pathLst>
              </a:custGeom>
              <a:gradFill rotWithShape="1">
                <a:gsLst>
                  <a:gs pos="0">
                    <a:srgbClr val="5E7676"/>
                  </a:gs>
                  <a:gs pos="50000">
                    <a:srgbClr val="CCFFFF"/>
                  </a:gs>
                  <a:gs pos="100000">
                    <a:srgbClr val="5E7676"/>
                  </a:gs>
                </a:gsLst>
                <a:lin ang="2700000" scaled="1"/>
              </a:gradFill>
              <a:ln w="9525" cap="flat" cmpd="sng">
                <a:solidFill>
                  <a:schemeClr val="tx1"/>
                </a:solidFill>
                <a:prstDash val="solid"/>
                <a:miter lim="800000"/>
                <a:headEnd type="none" w="med" len="med"/>
                <a:tailEnd type="none" w="med" len="med"/>
              </a:ln>
            </p:spPr>
            <p:txBody>
              <a:bodyPr wrap="none"/>
              <a:lstStyle/>
              <a:p>
                <a:endParaRPr lang="en-US"/>
              </a:p>
            </p:txBody>
          </p:sp>
          <p:sp>
            <p:nvSpPr>
              <p:cNvPr id="14358" name="Freeform 65"/>
              <p:cNvSpPr>
                <a:spLocks noChangeAspect="1"/>
              </p:cNvSpPr>
              <p:nvPr/>
            </p:nvSpPr>
            <p:spPr bwMode="auto">
              <a:xfrm flipH="1">
                <a:off x="3115" y="2764"/>
                <a:ext cx="412" cy="117"/>
              </a:xfrm>
              <a:custGeom>
                <a:avLst/>
                <a:gdLst>
                  <a:gd name="T0" fmla="*/ 64 w 412"/>
                  <a:gd name="T1" fmla="*/ 0 h 117"/>
                  <a:gd name="T2" fmla="*/ 412 w 412"/>
                  <a:gd name="T3" fmla="*/ 0 h 117"/>
                  <a:gd name="T4" fmla="*/ 397 w 412"/>
                  <a:gd name="T5" fmla="*/ 117 h 117"/>
                  <a:gd name="T6" fmla="*/ 0 w 412"/>
                  <a:gd name="T7" fmla="*/ 116 h 117"/>
                  <a:gd name="T8" fmla="*/ 64 w 412"/>
                  <a:gd name="T9" fmla="*/ 0 h 117"/>
                  <a:gd name="T10" fmla="*/ 0 60000 65536"/>
                  <a:gd name="T11" fmla="*/ 0 60000 65536"/>
                  <a:gd name="T12" fmla="*/ 0 60000 65536"/>
                  <a:gd name="T13" fmla="*/ 0 60000 65536"/>
                  <a:gd name="T14" fmla="*/ 0 60000 65536"/>
                  <a:gd name="T15" fmla="*/ 0 w 412"/>
                  <a:gd name="T16" fmla="*/ 0 h 117"/>
                  <a:gd name="T17" fmla="*/ 412 w 412"/>
                  <a:gd name="T18" fmla="*/ 117 h 117"/>
                </a:gdLst>
                <a:ahLst/>
                <a:cxnLst>
                  <a:cxn ang="T10">
                    <a:pos x="T0" y="T1"/>
                  </a:cxn>
                  <a:cxn ang="T11">
                    <a:pos x="T2" y="T3"/>
                  </a:cxn>
                  <a:cxn ang="T12">
                    <a:pos x="T4" y="T5"/>
                  </a:cxn>
                  <a:cxn ang="T13">
                    <a:pos x="T6" y="T7"/>
                  </a:cxn>
                  <a:cxn ang="T14">
                    <a:pos x="T8" y="T9"/>
                  </a:cxn>
                </a:cxnLst>
                <a:rect l="T15" t="T16" r="T17" b="T18"/>
                <a:pathLst>
                  <a:path w="412" h="117">
                    <a:moveTo>
                      <a:pt x="64" y="0"/>
                    </a:moveTo>
                    <a:lnTo>
                      <a:pt x="412" y="0"/>
                    </a:lnTo>
                    <a:lnTo>
                      <a:pt x="397" y="117"/>
                    </a:lnTo>
                    <a:lnTo>
                      <a:pt x="0" y="116"/>
                    </a:lnTo>
                    <a:lnTo>
                      <a:pt x="64" y="0"/>
                    </a:lnTo>
                    <a:close/>
                  </a:path>
                </a:pathLst>
              </a:custGeom>
              <a:solidFill>
                <a:srgbClr val="333333"/>
              </a:solidFill>
              <a:ln w="9525" cap="flat" cmpd="sng">
                <a:solidFill>
                  <a:schemeClr val="tx1"/>
                </a:solidFill>
                <a:prstDash val="solid"/>
                <a:miter lim="800000"/>
                <a:headEnd type="none" w="med" len="med"/>
                <a:tailEnd type="none" w="med" len="med"/>
              </a:ln>
            </p:spPr>
            <p:txBody>
              <a:bodyPr wrap="none"/>
              <a:lstStyle/>
              <a:p>
                <a:endParaRPr lang="en-US"/>
              </a:p>
            </p:txBody>
          </p:sp>
          <p:sp>
            <p:nvSpPr>
              <p:cNvPr id="14359" name="Freeform 66"/>
              <p:cNvSpPr>
                <a:spLocks noChangeAspect="1"/>
              </p:cNvSpPr>
              <p:nvPr/>
            </p:nvSpPr>
            <p:spPr bwMode="auto">
              <a:xfrm>
                <a:off x="3462" y="2767"/>
                <a:ext cx="63" cy="112"/>
              </a:xfrm>
              <a:custGeom>
                <a:avLst/>
                <a:gdLst>
                  <a:gd name="T0" fmla="*/ 1 w 66"/>
                  <a:gd name="T1" fmla="*/ 0 h 112"/>
                  <a:gd name="T2" fmla="*/ 66 w 66"/>
                  <a:gd name="T3" fmla="*/ 111 h 112"/>
                  <a:gd name="T4" fmla="*/ 0 w 66"/>
                  <a:gd name="T5" fmla="*/ 112 h 112"/>
                  <a:gd name="T6" fmla="*/ 1 w 66"/>
                  <a:gd name="T7" fmla="*/ 0 h 112"/>
                  <a:gd name="T8" fmla="*/ 0 60000 65536"/>
                  <a:gd name="T9" fmla="*/ 0 60000 65536"/>
                  <a:gd name="T10" fmla="*/ 0 60000 65536"/>
                  <a:gd name="T11" fmla="*/ 0 60000 65536"/>
                  <a:gd name="T12" fmla="*/ 0 w 66"/>
                  <a:gd name="T13" fmla="*/ 0 h 112"/>
                  <a:gd name="T14" fmla="*/ 66 w 66"/>
                  <a:gd name="T15" fmla="*/ 112 h 112"/>
                </a:gdLst>
                <a:ahLst/>
                <a:cxnLst>
                  <a:cxn ang="T8">
                    <a:pos x="T0" y="T1"/>
                  </a:cxn>
                  <a:cxn ang="T9">
                    <a:pos x="T2" y="T3"/>
                  </a:cxn>
                  <a:cxn ang="T10">
                    <a:pos x="T4" y="T5"/>
                  </a:cxn>
                  <a:cxn ang="T11">
                    <a:pos x="T6" y="T7"/>
                  </a:cxn>
                </a:cxnLst>
                <a:rect l="T12" t="T13" r="T14" b="T15"/>
                <a:pathLst>
                  <a:path w="66" h="112">
                    <a:moveTo>
                      <a:pt x="1" y="0"/>
                    </a:moveTo>
                    <a:lnTo>
                      <a:pt x="66" y="111"/>
                    </a:lnTo>
                    <a:lnTo>
                      <a:pt x="0" y="112"/>
                    </a:lnTo>
                    <a:lnTo>
                      <a:pt x="1" y="0"/>
                    </a:lnTo>
                    <a:close/>
                  </a:path>
                </a:pathLst>
              </a:custGeom>
              <a:solidFill>
                <a:srgbClr val="C0C0C0"/>
              </a:solidFill>
              <a:ln w="9525" cap="flat" cmpd="sng">
                <a:noFill/>
                <a:prstDash val="solid"/>
                <a:miter lim="800000"/>
                <a:headEnd type="none" w="med" len="med"/>
                <a:tailEnd type="none" w="med" len="med"/>
              </a:ln>
            </p:spPr>
            <p:txBody>
              <a:bodyPr wrap="none"/>
              <a:lstStyle/>
              <a:p>
                <a:endParaRPr lang="en-US"/>
              </a:p>
            </p:txBody>
          </p:sp>
          <p:sp>
            <p:nvSpPr>
              <p:cNvPr id="14360" name="Freeform 67"/>
              <p:cNvSpPr>
                <a:spLocks noChangeAspect="1"/>
              </p:cNvSpPr>
              <p:nvPr/>
            </p:nvSpPr>
            <p:spPr bwMode="auto">
              <a:xfrm>
                <a:off x="1422" y="3357"/>
                <a:ext cx="3084" cy="171"/>
              </a:xfrm>
              <a:custGeom>
                <a:avLst/>
                <a:gdLst>
                  <a:gd name="T0" fmla="*/ 108 w 3084"/>
                  <a:gd name="T1" fmla="*/ 0 h 171"/>
                  <a:gd name="T2" fmla="*/ 2991 w 3084"/>
                  <a:gd name="T3" fmla="*/ 0 h 171"/>
                  <a:gd name="T4" fmla="*/ 3084 w 3084"/>
                  <a:gd name="T5" fmla="*/ 171 h 171"/>
                  <a:gd name="T6" fmla="*/ 0 w 3084"/>
                  <a:gd name="T7" fmla="*/ 171 h 171"/>
                  <a:gd name="T8" fmla="*/ 108 w 3084"/>
                  <a:gd name="T9" fmla="*/ 0 h 171"/>
                  <a:gd name="T10" fmla="*/ 0 60000 65536"/>
                  <a:gd name="T11" fmla="*/ 0 60000 65536"/>
                  <a:gd name="T12" fmla="*/ 0 60000 65536"/>
                  <a:gd name="T13" fmla="*/ 0 60000 65536"/>
                  <a:gd name="T14" fmla="*/ 0 60000 65536"/>
                  <a:gd name="T15" fmla="*/ 0 w 3084"/>
                  <a:gd name="T16" fmla="*/ 0 h 171"/>
                  <a:gd name="T17" fmla="*/ 3084 w 3084"/>
                  <a:gd name="T18" fmla="*/ 171 h 171"/>
                </a:gdLst>
                <a:ahLst/>
                <a:cxnLst>
                  <a:cxn ang="T10">
                    <a:pos x="T0" y="T1"/>
                  </a:cxn>
                  <a:cxn ang="T11">
                    <a:pos x="T2" y="T3"/>
                  </a:cxn>
                  <a:cxn ang="T12">
                    <a:pos x="T4" y="T5"/>
                  </a:cxn>
                  <a:cxn ang="T13">
                    <a:pos x="T6" y="T7"/>
                  </a:cxn>
                  <a:cxn ang="T14">
                    <a:pos x="T8" y="T9"/>
                  </a:cxn>
                </a:cxnLst>
                <a:rect l="T15" t="T16" r="T17" b="T18"/>
                <a:pathLst>
                  <a:path w="3084" h="171">
                    <a:moveTo>
                      <a:pt x="108" y="0"/>
                    </a:moveTo>
                    <a:lnTo>
                      <a:pt x="2991" y="0"/>
                    </a:lnTo>
                    <a:lnTo>
                      <a:pt x="3084" y="171"/>
                    </a:lnTo>
                    <a:lnTo>
                      <a:pt x="0" y="171"/>
                    </a:lnTo>
                    <a:lnTo>
                      <a:pt x="108" y="0"/>
                    </a:lnTo>
                    <a:close/>
                  </a:path>
                </a:pathLst>
              </a:custGeom>
              <a:gradFill rotWithShape="1">
                <a:gsLst>
                  <a:gs pos="0">
                    <a:srgbClr val="614C38"/>
                  </a:gs>
                  <a:gs pos="100000">
                    <a:srgbClr val="D2A578"/>
                  </a:gs>
                </a:gsLst>
                <a:lin ang="5400000" scaled="1"/>
              </a:gradFill>
              <a:ln w="9525" cap="flat" cmpd="sng">
                <a:solidFill>
                  <a:schemeClr val="tx1"/>
                </a:solidFill>
                <a:prstDash val="solid"/>
                <a:miter lim="800000"/>
                <a:headEnd type="none" w="med" len="med"/>
                <a:tailEnd type="none" w="med" len="med"/>
              </a:ln>
            </p:spPr>
            <p:txBody>
              <a:bodyPr wrap="none"/>
              <a:lstStyle/>
              <a:p>
                <a:endParaRPr lang="en-US"/>
              </a:p>
            </p:txBody>
          </p:sp>
          <p:sp>
            <p:nvSpPr>
              <p:cNvPr id="14361" name="Freeform 68"/>
              <p:cNvSpPr>
                <a:spLocks noChangeAspect="1"/>
              </p:cNvSpPr>
              <p:nvPr/>
            </p:nvSpPr>
            <p:spPr bwMode="auto">
              <a:xfrm>
                <a:off x="1320" y="3528"/>
                <a:ext cx="3294" cy="573"/>
              </a:xfrm>
              <a:custGeom>
                <a:avLst/>
                <a:gdLst>
                  <a:gd name="T0" fmla="*/ 102 w 3294"/>
                  <a:gd name="T1" fmla="*/ 0 h 573"/>
                  <a:gd name="T2" fmla="*/ 3186 w 3294"/>
                  <a:gd name="T3" fmla="*/ 0 h 573"/>
                  <a:gd name="T4" fmla="*/ 3294 w 3294"/>
                  <a:gd name="T5" fmla="*/ 573 h 573"/>
                  <a:gd name="T6" fmla="*/ 0 w 3294"/>
                  <a:gd name="T7" fmla="*/ 573 h 573"/>
                  <a:gd name="T8" fmla="*/ 102 w 3294"/>
                  <a:gd name="T9" fmla="*/ 0 h 573"/>
                  <a:gd name="T10" fmla="*/ 0 60000 65536"/>
                  <a:gd name="T11" fmla="*/ 0 60000 65536"/>
                  <a:gd name="T12" fmla="*/ 0 60000 65536"/>
                  <a:gd name="T13" fmla="*/ 0 60000 65536"/>
                  <a:gd name="T14" fmla="*/ 0 60000 65536"/>
                  <a:gd name="T15" fmla="*/ 0 w 3294"/>
                  <a:gd name="T16" fmla="*/ 0 h 573"/>
                  <a:gd name="T17" fmla="*/ 3294 w 3294"/>
                  <a:gd name="T18" fmla="*/ 573 h 573"/>
                </a:gdLst>
                <a:ahLst/>
                <a:cxnLst>
                  <a:cxn ang="T10">
                    <a:pos x="T0" y="T1"/>
                  </a:cxn>
                  <a:cxn ang="T11">
                    <a:pos x="T2" y="T3"/>
                  </a:cxn>
                  <a:cxn ang="T12">
                    <a:pos x="T4" y="T5"/>
                  </a:cxn>
                  <a:cxn ang="T13">
                    <a:pos x="T6" y="T7"/>
                  </a:cxn>
                  <a:cxn ang="T14">
                    <a:pos x="T8" y="T9"/>
                  </a:cxn>
                </a:cxnLst>
                <a:rect l="T15" t="T16" r="T17" b="T18"/>
                <a:pathLst>
                  <a:path w="3294" h="573">
                    <a:moveTo>
                      <a:pt x="102" y="0"/>
                    </a:moveTo>
                    <a:lnTo>
                      <a:pt x="3186" y="0"/>
                    </a:lnTo>
                    <a:lnTo>
                      <a:pt x="3294" y="573"/>
                    </a:lnTo>
                    <a:lnTo>
                      <a:pt x="0" y="573"/>
                    </a:lnTo>
                    <a:lnTo>
                      <a:pt x="102" y="0"/>
                    </a:lnTo>
                    <a:close/>
                  </a:path>
                </a:pathLst>
              </a:custGeom>
              <a:gradFill rotWithShape="1">
                <a:gsLst>
                  <a:gs pos="0">
                    <a:srgbClr val="D2A578"/>
                  </a:gs>
                  <a:gs pos="100000">
                    <a:srgbClr val="614C38"/>
                  </a:gs>
                </a:gsLst>
                <a:lin ang="5400000" scaled="1"/>
              </a:gradFill>
              <a:ln w="9525" cap="flat" cmpd="sng">
                <a:solidFill>
                  <a:schemeClr val="tx1"/>
                </a:solidFill>
                <a:prstDash val="solid"/>
                <a:miter lim="800000"/>
                <a:headEnd type="none" w="med" len="med"/>
                <a:tailEnd type="none" w="med" len="med"/>
              </a:ln>
            </p:spPr>
            <p:txBody>
              <a:bodyPr wrap="none"/>
              <a:lstStyle/>
              <a:p>
                <a:endParaRPr lang="en-US"/>
              </a:p>
            </p:txBody>
          </p:sp>
          <p:sp>
            <p:nvSpPr>
              <p:cNvPr id="14362" name="Freeform 69"/>
              <p:cNvSpPr>
                <a:spLocks noChangeAspect="1"/>
              </p:cNvSpPr>
              <p:nvPr/>
            </p:nvSpPr>
            <p:spPr bwMode="auto">
              <a:xfrm>
                <a:off x="1779" y="3657"/>
                <a:ext cx="2337" cy="468"/>
              </a:xfrm>
              <a:custGeom>
                <a:avLst/>
                <a:gdLst>
                  <a:gd name="T0" fmla="*/ 0 w 2337"/>
                  <a:gd name="T1" fmla="*/ 468 h 468"/>
                  <a:gd name="T2" fmla="*/ 2337 w 2337"/>
                  <a:gd name="T3" fmla="*/ 468 h 468"/>
                  <a:gd name="T4" fmla="*/ 2172 w 2337"/>
                  <a:gd name="T5" fmla="*/ 0 h 468"/>
                  <a:gd name="T6" fmla="*/ 189 w 2337"/>
                  <a:gd name="T7" fmla="*/ 0 h 468"/>
                  <a:gd name="T8" fmla="*/ 0 w 2337"/>
                  <a:gd name="T9" fmla="*/ 468 h 468"/>
                  <a:gd name="T10" fmla="*/ 0 60000 65536"/>
                  <a:gd name="T11" fmla="*/ 0 60000 65536"/>
                  <a:gd name="T12" fmla="*/ 0 60000 65536"/>
                  <a:gd name="T13" fmla="*/ 0 60000 65536"/>
                  <a:gd name="T14" fmla="*/ 0 60000 65536"/>
                  <a:gd name="T15" fmla="*/ 0 w 2337"/>
                  <a:gd name="T16" fmla="*/ 0 h 468"/>
                  <a:gd name="T17" fmla="*/ 2337 w 2337"/>
                  <a:gd name="T18" fmla="*/ 468 h 468"/>
                </a:gdLst>
                <a:ahLst/>
                <a:cxnLst>
                  <a:cxn ang="T10">
                    <a:pos x="T0" y="T1"/>
                  </a:cxn>
                  <a:cxn ang="T11">
                    <a:pos x="T2" y="T3"/>
                  </a:cxn>
                  <a:cxn ang="T12">
                    <a:pos x="T4" y="T5"/>
                  </a:cxn>
                  <a:cxn ang="T13">
                    <a:pos x="T6" y="T7"/>
                  </a:cxn>
                  <a:cxn ang="T14">
                    <a:pos x="T8" y="T9"/>
                  </a:cxn>
                </a:cxnLst>
                <a:rect l="T15" t="T16" r="T17" b="T18"/>
                <a:pathLst>
                  <a:path w="2337" h="468">
                    <a:moveTo>
                      <a:pt x="0" y="468"/>
                    </a:moveTo>
                    <a:lnTo>
                      <a:pt x="2337" y="468"/>
                    </a:lnTo>
                    <a:lnTo>
                      <a:pt x="2172" y="0"/>
                    </a:lnTo>
                    <a:lnTo>
                      <a:pt x="189" y="0"/>
                    </a:lnTo>
                    <a:lnTo>
                      <a:pt x="0" y="468"/>
                    </a:lnTo>
                    <a:close/>
                  </a:path>
                </a:pathLst>
              </a:custGeom>
              <a:gradFill rotWithShape="1">
                <a:gsLst>
                  <a:gs pos="0">
                    <a:srgbClr val="D2A578"/>
                  </a:gs>
                  <a:gs pos="100000">
                    <a:srgbClr val="614C38"/>
                  </a:gs>
                </a:gsLst>
                <a:lin ang="5400000" scaled="1"/>
              </a:gradFill>
              <a:ln w="9525" cap="flat" cmpd="sng">
                <a:solidFill>
                  <a:schemeClr val="tx1"/>
                </a:solidFill>
                <a:prstDash val="solid"/>
                <a:miter lim="800000"/>
                <a:headEnd type="none" w="med" len="med"/>
                <a:tailEnd type="none" w="med" len="med"/>
              </a:ln>
            </p:spPr>
            <p:txBody>
              <a:bodyPr wrap="none"/>
              <a:lstStyle/>
              <a:p>
                <a:endParaRPr lang="en-US"/>
              </a:p>
            </p:txBody>
          </p:sp>
          <p:sp>
            <p:nvSpPr>
              <p:cNvPr id="14363" name="Freeform 70"/>
              <p:cNvSpPr>
                <a:spLocks noChangeAspect="1"/>
              </p:cNvSpPr>
              <p:nvPr/>
            </p:nvSpPr>
            <p:spPr bwMode="auto">
              <a:xfrm>
                <a:off x="1965" y="3624"/>
                <a:ext cx="1983" cy="33"/>
              </a:xfrm>
              <a:custGeom>
                <a:avLst/>
                <a:gdLst>
                  <a:gd name="T0" fmla="*/ 0 w 1983"/>
                  <a:gd name="T1" fmla="*/ 33 h 33"/>
                  <a:gd name="T2" fmla="*/ 1983 w 1983"/>
                  <a:gd name="T3" fmla="*/ 33 h 33"/>
                  <a:gd name="T4" fmla="*/ 1968 w 1983"/>
                  <a:gd name="T5" fmla="*/ 0 h 33"/>
                  <a:gd name="T6" fmla="*/ 15 w 1983"/>
                  <a:gd name="T7" fmla="*/ 0 h 33"/>
                  <a:gd name="T8" fmla="*/ 0 w 1983"/>
                  <a:gd name="T9" fmla="*/ 33 h 33"/>
                  <a:gd name="T10" fmla="*/ 0 60000 65536"/>
                  <a:gd name="T11" fmla="*/ 0 60000 65536"/>
                  <a:gd name="T12" fmla="*/ 0 60000 65536"/>
                  <a:gd name="T13" fmla="*/ 0 60000 65536"/>
                  <a:gd name="T14" fmla="*/ 0 60000 65536"/>
                  <a:gd name="T15" fmla="*/ 0 w 1983"/>
                  <a:gd name="T16" fmla="*/ 0 h 33"/>
                  <a:gd name="T17" fmla="*/ 1983 w 1983"/>
                  <a:gd name="T18" fmla="*/ 33 h 33"/>
                </a:gdLst>
                <a:ahLst/>
                <a:cxnLst>
                  <a:cxn ang="T10">
                    <a:pos x="T0" y="T1"/>
                  </a:cxn>
                  <a:cxn ang="T11">
                    <a:pos x="T2" y="T3"/>
                  </a:cxn>
                  <a:cxn ang="T12">
                    <a:pos x="T4" y="T5"/>
                  </a:cxn>
                  <a:cxn ang="T13">
                    <a:pos x="T6" y="T7"/>
                  </a:cxn>
                  <a:cxn ang="T14">
                    <a:pos x="T8" y="T9"/>
                  </a:cxn>
                </a:cxnLst>
                <a:rect l="T15" t="T16" r="T17" b="T18"/>
                <a:pathLst>
                  <a:path w="1983" h="33">
                    <a:moveTo>
                      <a:pt x="0" y="33"/>
                    </a:moveTo>
                    <a:lnTo>
                      <a:pt x="1983" y="33"/>
                    </a:lnTo>
                    <a:lnTo>
                      <a:pt x="1968" y="0"/>
                    </a:lnTo>
                    <a:lnTo>
                      <a:pt x="15" y="0"/>
                    </a:lnTo>
                    <a:lnTo>
                      <a:pt x="0" y="33"/>
                    </a:lnTo>
                    <a:close/>
                  </a:path>
                </a:pathLst>
              </a:custGeom>
              <a:gradFill rotWithShape="1">
                <a:gsLst>
                  <a:gs pos="0">
                    <a:srgbClr val="614C38"/>
                  </a:gs>
                  <a:gs pos="100000">
                    <a:srgbClr val="D2A578"/>
                  </a:gs>
                </a:gsLst>
                <a:lin ang="5400000" scaled="1"/>
              </a:gradFill>
              <a:ln w="9525" cap="flat" cmpd="sng">
                <a:solidFill>
                  <a:schemeClr val="tx1"/>
                </a:solidFill>
                <a:prstDash val="solid"/>
                <a:miter lim="800000"/>
                <a:headEnd type="none" w="med" len="med"/>
                <a:tailEnd type="none" w="med" len="med"/>
              </a:ln>
            </p:spPr>
            <p:txBody>
              <a:bodyPr wrap="none"/>
              <a:lstStyle/>
              <a:p>
                <a:endParaRPr lang="en-US"/>
              </a:p>
            </p:txBody>
          </p:sp>
          <p:sp>
            <p:nvSpPr>
              <p:cNvPr id="14364" name="Freeform 71"/>
              <p:cNvSpPr>
                <a:spLocks noChangeAspect="1"/>
              </p:cNvSpPr>
              <p:nvPr/>
            </p:nvSpPr>
            <p:spPr bwMode="auto">
              <a:xfrm>
                <a:off x="2517" y="3384"/>
                <a:ext cx="981" cy="765"/>
              </a:xfrm>
              <a:custGeom>
                <a:avLst/>
                <a:gdLst>
                  <a:gd name="T0" fmla="*/ 0 w 981"/>
                  <a:gd name="T1" fmla="*/ 765 h 765"/>
                  <a:gd name="T2" fmla="*/ 981 w 981"/>
                  <a:gd name="T3" fmla="*/ 765 h 765"/>
                  <a:gd name="T4" fmla="*/ 666 w 981"/>
                  <a:gd name="T5" fmla="*/ 0 h 765"/>
                  <a:gd name="T6" fmla="*/ 276 w 981"/>
                  <a:gd name="T7" fmla="*/ 0 h 765"/>
                  <a:gd name="T8" fmla="*/ 0 w 981"/>
                  <a:gd name="T9" fmla="*/ 765 h 765"/>
                  <a:gd name="T10" fmla="*/ 0 60000 65536"/>
                  <a:gd name="T11" fmla="*/ 0 60000 65536"/>
                  <a:gd name="T12" fmla="*/ 0 60000 65536"/>
                  <a:gd name="T13" fmla="*/ 0 60000 65536"/>
                  <a:gd name="T14" fmla="*/ 0 60000 65536"/>
                  <a:gd name="T15" fmla="*/ 0 w 981"/>
                  <a:gd name="T16" fmla="*/ 0 h 765"/>
                  <a:gd name="T17" fmla="*/ 981 w 981"/>
                  <a:gd name="T18" fmla="*/ 765 h 765"/>
                </a:gdLst>
                <a:ahLst/>
                <a:cxnLst>
                  <a:cxn ang="T10">
                    <a:pos x="T0" y="T1"/>
                  </a:cxn>
                  <a:cxn ang="T11">
                    <a:pos x="T2" y="T3"/>
                  </a:cxn>
                  <a:cxn ang="T12">
                    <a:pos x="T4" y="T5"/>
                  </a:cxn>
                  <a:cxn ang="T13">
                    <a:pos x="T6" y="T7"/>
                  </a:cxn>
                  <a:cxn ang="T14">
                    <a:pos x="T8" y="T9"/>
                  </a:cxn>
                </a:cxnLst>
                <a:rect l="T15" t="T16" r="T17" b="T18"/>
                <a:pathLst>
                  <a:path w="981" h="765">
                    <a:moveTo>
                      <a:pt x="0" y="765"/>
                    </a:moveTo>
                    <a:lnTo>
                      <a:pt x="981" y="765"/>
                    </a:lnTo>
                    <a:lnTo>
                      <a:pt x="666" y="0"/>
                    </a:lnTo>
                    <a:lnTo>
                      <a:pt x="276" y="0"/>
                    </a:lnTo>
                    <a:lnTo>
                      <a:pt x="0" y="765"/>
                    </a:lnTo>
                    <a:close/>
                  </a:path>
                </a:pathLst>
              </a:custGeom>
              <a:gradFill rotWithShape="1">
                <a:gsLst>
                  <a:gs pos="0">
                    <a:srgbClr val="614C38"/>
                  </a:gs>
                  <a:gs pos="50000">
                    <a:srgbClr val="D2A578"/>
                  </a:gs>
                  <a:gs pos="100000">
                    <a:srgbClr val="614C38"/>
                  </a:gs>
                </a:gsLst>
                <a:lin ang="0" scaled="1"/>
              </a:gradFill>
              <a:ln w="9525" cap="flat" cmpd="sng">
                <a:solidFill>
                  <a:schemeClr val="tx1"/>
                </a:solidFill>
                <a:prstDash val="solid"/>
                <a:miter lim="800000"/>
                <a:headEnd type="none" w="med" len="med"/>
                <a:tailEnd type="none" w="med" len="med"/>
              </a:ln>
            </p:spPr>
            <p:txBody>
              <a:bodyPr wrap="none"/>
              <a:lstStyle/>
              <a:p>
                <a:endParaRPr lang="en-US"/>
              </a:p>
            </p:txBody>
          </p:sp>
          <p:sp>
            <p:nvSpPr>
              <p:cNvPr id="14365" name="Oval 72"/>
              <p:cNvSpPr>
                <a:spLocks noChangeAspect="1" noChangeArrowheads="1"/>
              </p:cNvSpPr>
              <p:nvPr/>
            </p:nvSpPr>
            <p:spPr bwMode="auto">
              <a:xfrm>
                <a:off x="1515" y="3414"/>
                <a:ext cx="171" cy="56"/>
              </a:xfrm>
              <a:prstGeom prst="ellipse">
                <a:avLst/>
              </a:prstGeom>
              <a:gradFill rotWithShape="1">
                <a:gsLst>
                  <a:gs pos="0">
                    <a:srgbClr val="C0C0C0"/>
                  </a:gs>
                  <a:gs pos="100000">
                    <a:srgbClr val="595959"/>
                  </a:gs>
                </a:gsLst>
                <a:lin ang="5400000" scaled="1"/>
              </a:gradFill>
              <a:ln w="9525">
                <a:solidFill>
                  <a:schemeClr val="tx1"/>
                </a:solidFill>
                <a:miter lim="800000"/>
                <a:headEnd/>
                <a:tailEnd/>
              </a:ln>
            </p:spPr>
            <p:txBody>
              <a:bodyPr wrap="none" anchor="ctr"/>
              <a:lstStyle/>
              <a:p>
                <a:endParaRPr lang="en-US"/>
              </a:p>
            </p:txBody>
          </p:sp>
          <p:sp>
            <p:nvSpPr>
              <p:cNvPr id="14366" name="Oval 73"/>
              <p:cNvSpPr>
                <a:spLocks noChangeAspect="1" noChangeArrowheads="1"/>
              </p:cNvSpPr>
              <p:nvPr/>
            </p:nvSpPr>
            <p:spPr bwMode="auto">
              <a:xfrm>
                <a:off x="4245" y="3408"/>
                <a:ext cx="171" cy="56"/>
              </a:xfrm>
              <a:prstGeom prst="ellipse">
                <a:avLst/>
              </a:prstGeom>
              <a:gradFill rotWithShape="1">
                <a:gsLst>
                  <a:gs pos="0">
                    <a:srgbClr val="C0C0C0"/>
                  </a:gs>
                  <a:gs pos="100000">
                    <a:srgbClr val="595959"/>
                  </a:gs>
                </a:gsLst>
                <a:lin ang="5400000" scaled="1"/>
              </a:gradFill>
              <a:ln w="9525">
                <a:solidFill>
                  <a:schemeClr val="tx1"/>
                </a:solidFill>
                <a:miter lim="800000"/>
                <a:headEnd/>
                <a:tailEnd/>
              </a:ln>
            </p:spPr>
            <p:txBody>
              <a:bodyPr wrap="none" anchor="ctr"/>
              <a:lstStyle/>
              <a:p>
                <a:endParaRPr lang="en-US"/>
              </a:p>
            </p:txBody>
          </p:sp>
          <p:sp>
            <p:nvSpPr>
              <p:cNvPr id="14367" name="Oval 74"/>
              <p:cNvSpPr>
                <a:spLocks noChangeAspect="1" noChangeArrowheads="1"/>
              </p:cNvSpPr>
              <p:nvPr/>
            </p:nvSpPr>
            <p:spPr bwMode="auto">
              <a:xfrm>
                <a:off x="1782" y="3411"/>
                <a:ext cx="144" cy="47"/>
              </a:xfrm>
              <a:prstGeom prst="ellipse">
                <a:avLst/>
              </a:prstGeom>
              <a:gradFill rotWithShape="1">
                <a:gsLst>
                  <a:gs pos="0">
                    <a:srgbClr val="C0C0C0"/>
                  </a:gs>
                  <a:gs pos="100000">
                    <a:srgbClr val="595959"/>
                  </a:gs>
                </a:gsLst>
                <a:lin ang="5400000" scaled="1"/>
              </a:gradFill>
              <a:ln w="9525">
                <a:solidFill>
                  <a:schemeClr val="tx1"/>
                </a:solidFill>
                <a:miter lim="800000"/>
                <a:headEnd/>
                <a:tailEnd/>
              </a:ln>
            </p:spPr>
            <p:txBody>
              <a:bodyPr wrap="none" anchor="ctr"/>
              <a:lstStyle/>
              <a:p>
                <a:endParaRPr lang="en-US"/>
              </a:p>
            </p:txBody>
          </p:sp>
          <p:sp>
            <p:nvSpPr>
              <p:cNvPr id="14368" name="Oval 75"/>
              <p:cNvSpPr>
                <a:spLocks noChangeAspect="1" noChangeArrowheads="1"/>
              </p:cNvSpPr>
              <p:nvPr/>
            </p:nvSpPr>
            <p:spPr bwMode="auto">
              <a:xfrm>
                <a:off x="4026" y="3414"/>
                <a:ext cx="144" cy="47"/>
              </a:xfrm>
              <a:prstGeom prst="ellipse">
                <a:avLst/>
              </a:prstGeom>
              <a:gradFill rotWithShape="1">
                <a:gsLst>
                  <a:gs pos="0">
                    <a:srgbClr val="C0C0C0"/>
                  </a:gs>
                  <a:gs pos="100000">
                    <a:srgbClr val="595959"/>
                  </a:gs>
                </a:gsLst>
                <a:lin ang="5400000" scaled="1"/>
              </a:gradFill>
              <a:ln w="9525">
                <a:solidFill>
                  <a:schemeClr val="tx1"/>
                </a:solidFill>
                <a:miter lim="800000"/>
                <a:headEnd/>
                <a:tailEnd/>
              </a:ln>
            </p:spPr>
            <p:txBody>
              <a:bodyPr wrap="none" anchor="ctr"/>
              <a:lstStyle/>
              <a:p>
                <a:endParaRPr lang="en-US"/>
              </a:p>
            </p:txBody>
          </p:sp>
          <p:sp>
            <p:nvSpPr>
              <p:cNvPr id="14369" name="AutoShape 76"/>
              <p:cNvSpPr>
                <a:spLocks noChangeAspect="1" noChangeArrowheads="1"/>
              </p:cNvSpPr>
              <p:nvPr/>
            </p:nvSpPr>
            <p:spPr bwMode="auto">
              <a:xfrm>
                <a:off x="1563" y="3234"/>
                <a:ext cx="81" cy="240"/>
              </a:xfrm>
              <a:prstGeom prst="can">
                <a:avLst>
                  <a:gd name="adj" fmla="val 74074"/>
                </a:avLst>
              </a:prstGeom>
              <a:gradFill rotWithShape="1">
                <a:gsLst>
                  <a:gs pos="0">
                    <a:srgbClr val="454545"/>
                  </a:gs>
                  <a:gs pos="50000">
                    <a:srgbClr val="969696"/>
                  </a:gs>
                  <a:gs pos="100000">
                    <a:srgbClr val="454545"/>
                  </a:gs>
                </a:gsLst>
                <a:lin ang="0" scaled="1"/>
              </a:gradFill>
              <a:ln w="6350">
                <a:solidFill>
                  <a:schemeClr val="tx1"/>
                </a:solidFill>
                <a:miter lim="800000"/>
                <a:headEnd/>
                <a:tailEnd/>
              </a:ln>
            </p:spPr>
            <p:txBody>
              <a:bodyPr wrap="none" anchor="ctr"/>
              <a:lstStyle/>
              <a:p>
                <a:endParaRPr lang="en-US"/>
              </a:p>
            </p:txBody>
          </p:sp>
          <p:sp>
            <p:nvSpPr>
              <p:cNvPr id="14370" name="AutoShape 77"/>
              <p:cNvSpPr>
                <a:spLocks noChangeAspect="1" noChangeArrowheads="1"/>
              </p:cNvSpPr>
              <p:nvPr/>
            </p:nvSpPr>
            <p:spPr bwMode="auto">
              <a:xfrm>
                <a:off x="4302" y="3228"/>
                <a:ext cx="81" cy="240"/>
              </a:xfrm>
              <a:prstGeom prst="can">
                <a:avLst>
                  <a:gd name="adj" fmla="val 74074"/>
                </a:avLst>
              </a:prstGeom>
              <a:gradFill rotWithShape="1">
                <a:gsLst>
                  <a:gs pos="0">
                    <a:srgbClr val="454545"/>
                  </a:gs>
                  <a:gs pos="50000">
                    <a:srgbClr val="969696"/>
                  </a:gs>
                  <a:gs pos="100000">
                    <a:srgbClr val="454545"/>
                  </a:gs>
                </a:gsLst>
                <a:lin ang="0" scaled="1"/>
              </a:gradFill>
              <a:ln w="6350">
                <a:solidFill>
                  <a:schemeClr val="tx1"/>
                </a:solidFill>
                <a:miter lim="800000"/>
                <a:headEnd/>
                <a:tailEnd/>
              </a:ln>
            </p:spPr>
            <p:txBody>
              <a:bodyPr wrap="none" anchor="ctr"/>
              <a:lstStyle/>
              <a:p>
                <a:endParaRPr lang="en-US"/>
              </a:p>
            </p:txBody>
          </p:sp>
          <p:sp>
            <p:nvSpPr>
              <p:cNvPr id="14371" name="AutoShape 78"/>
              <p:cNvSpPr>
                <a:spLocks noChangeAspect="1" noChangeArrowheads="1"/>
              </p:cNvSpPr>
              <p:nvPr/>
            </p:nvSpPr>
            <p:spPr bwMode="auto">
              <a:xfrm>
                <a:off x="1833" y="3222"/>
                <a:ext cx="42" cy="240"/>
              </a:xfrm>
              <a:prstGeom prst="can">
                <a:avLst>
                  <a:gd name="adj" fmla="val 142857"/>
                </a:avLst>
              </a:prstGeom>
              <a:gradFill rotWithShape="1">
                <a:gsLst>
                  <a:gs pos="0">
                    <a:srgbClr val="454545"/>
                  </a:gs>
                  <a:gs pos="50000">
                    <a:srgbClr val="969696"/>
                  </a:gs>
                  <a:gs pos="100000">
                    <a:srgbClr val="454545"/>
                  </a:gs>
                </a:gsLst>
                <a:lin ang="0" scaled="1"/>
              </a:gradFill>
              <a:ln w="6350">
                <a:solidFill>
                  <a:schemeClr val="tx1"/>
                </a:solidFill>
                <a:miter lim="800000"/>
                <a:headEnd/>
                <a:tailEnd/>
              </a:ln>
            </p:spPr>
            <p:txBody>
              <a:bodyPr wrap="none" anchor="ctr"/>
              <a:lstStyle/>
              <a:p>
                <a:endParaRPr lang="en-US"/>
              </a:p>
            </p:txBody>
          </p:sp>
          <p:sp>
            <p:nvSpPr>
              <p:cNvPr id="14372" name="AutoShape 79"/>
              <p:cNvSpPr>
                <a:spLocks noChangeAspect="1" noChangeArrowheads="1"/>
              </p:cNvSpPr>
              <p:nvPr/>
            </p:nvSpPr>
            <p:spPr bwMode="auto">
              <a:xfrm>
                <a:off x="4077" y="3219"/>
                <a:ext cx="42" cy="240"/>
              </a:xfrm>
              <a:prstGeom prst="can">
                <a:avLst>
                  <a:gd name="adj" fmla="val 142857"/>
                </a:avLst>
              </a:prstGeom>
              <a:gradFill rotWithShape="1">
                <a:gsLst>
                  <a:gs pos="0">
                    <a:srgbClr val="454545"/>
                  </a:gs>
                  <a:gs pos="50000">
                    <a:srgbClr val="969696"/>
                  </a:gs>
                  <a:gs pos="100000">
                    <a:srgbClr val="454545"/>
                  </a:gs>
                </a:gsLst>
                <a:lin ang="0" scaled="1"/>
              </a:gradFill>
              <a:ln w="6350">
                <a:solidFill>
                  <a:schemeClr val="tx1"/>
                </a:solidFill>
                <a:miter lim="800000"/>
                <a:headEnd/>
                <a:tailEnd/>
              </a:ln>
            </p:spPr>
            <p:txBody>
              <a:bodyPr wrap="none" anchor="ctr"/>
              <a:lstStyle/>
              <a:p>
                <a:endParaRPr lang="en-US"/>
              </a:p>
            </p:txBody>
          </p:sp>
          <p:sp>
            <p:nvSpPr>
              <p:cNvPr id="14373" name="Freeform 80"/>
              <p:cNvSpPr>
                <a:spLocks noChangeAspect="1"/>
              </p:cNvSpPr>
              <p:nvPr/>
            </p:nvSpPr>
            <p:spPr bwMode="auto">
              <a:xfrm>
                <a:off x="2738" y="3266"/>
                <a:ext cx="72" cy="268"/>
              </a:xfrm>
              <a:custGeom>
                <a:avLst/>
                <a:gdLst>
                  <a:gd name="T0" fmla="*/ 55 w 72"/>
                  <a:gd name="T1" fmla="*/ 117 h 268"/>
                  <a:gd name="T2" fmla="*/ 0 w 72"/>
                  <a:gd name="T3" fmla="*/ 268 h 268"/>
                  <a:gd name="T4" fmla="*/ 24 w 72"/>
                  <a:gd name="T5" fmla="*/ 96 h 268"/>
                  <a:gd name="T6" fmla="*/ 58 w 72"/>
                  <a:gd name="T7" fmla="*/ 0 h 268"/>
                  <a:gd name="T8" fmla="*/ 72 w 72"/>
                  <a:gd name="T9" fmla="*/ 1 h 268"/>
                  <a:gd name="T10" fmla="*/ 55 w 72"/>
                  <a:gd name="T11" fmla="*/ 117 h 268"/>
                  <a:gd name="T12" fmla="*/ 0 60000 65536"/>
                  <a:gd name="T13" fmla="*/ 0 60000 65536"/>
                  <a:gd name="T14" fmla="*/ 0 60000 65536"/>
                  <a:gd name="T15" fmla="*/ 0 60000 65536"/>
                  <a:gd name="T16" fmla="*/ 0 60000 65536"/>
                  <a:gd name="T17" fmla="*/ 0 60000 65536"/>
                  <a:gd name="T18" fmla="*/ 0 w 72"/>
                  <a:gd name="T19" fmla="*/ 0 h 268"/>
                  <a:gd name="T20" fmla="*/ 72 w 72"/>
                  <a:gd name="T21" fmla="*/ 268 h 268"/>
                </a:gdLst>
                <a:ahLst/>
                <a:cxnLst>
                  <a:cxn ang="T12">
                    <a:pos x="T0" y="T1"/>
                  </a:cxn>
                  <a:cxn ang="T13">
                    <a:pos x="T2" y="T3"/>
                  </a:cxn>
                  <a:cxn ang="T14">
                    <a:pos x="T4" y="T5"/>
                  </a:cxn>
                  <a:cxn ang="T15">
                    <a:pos x="T6" y="T7"/>
                  </a:cxn>
                  <a:cxn ang="T16">
                    <a:pos x="T8" y="T9"/>
                  </a:cxn>
                  <a:cxn ang="T17">
                    <a:pos x="T10" y="T11"/>
                  </a:cxn>
                </a:cxnLst>
                <a:rect l="T18" t="T19" r="T20" b="T21"/>
                <a:pathLst>
                  <a:path w="72" h="268">
                    <a:moveTo>
                      <a:pt x="55" y="117"/>
                    </a:moveTo>
                    <a:lnTo>
                      <a:pt x="0" y="268"/>
                    </a:lnTo>
                    <a:lnTo>
                      <a:pt x="24" y="96"/>
                    </a:lnTo>
                    <a:lnTo>
                      <a:pt x="58" y="0"/>
                    </a:lnTo>
                    <a:lnTo>
                      <a:pt x="72" y="1"/>
                    </a:lnTo>
                    <a:lnTo>
                      <a:pt x="55" y="117"/>
                    </a:lnTo>
                    <a:close/>
                  </a:path>
                </a:pathLst>
              </a:custGeom>
              <a:gradFill rotWithShape="1">
                <a:gsLst>
                  <a:gs pos="0">
                    <a:srgbClr val="99CCFF"/>
                  </a:gs>
                  <a:gs pos="100000">
                    <a:srgbClr val="475E76"/>
                  </a:gs>
                </a:gsLst>
                <a:lin ang="2700000" scaled="1"/>
              </a:gradFill>
              <a:ln w="6350" cap="flat" cmpd="sng">
                <a:solidFill>
                  <a:schemeClr val="tx1"/>
                </a:solidFill>
                <a:prstDash val="solid"/>
                <a:miter lim="800000"/>
                <a:headEnd type="none" w="med" len="med"/>
                <a:tailEnd type="none" w="med" len="med"/>
              </a:ln>
            </p:spPr>
            <p:txBody>
              <a:bodyPr wrap="none"/>
              <a:lstStyle/>
              <a:p>
                <a:endParaRPr lang="en-US"/>
              </a:p>
            </p:txBody>
          </p:sp>
          <p:sp>
            <p:nvSpPr>
              <p:cNvPr id="14374" name="Freeform 81"/>
              <p:cNvSpPr>
                <a:spLocks noChangeAspect="1"/>
              </p:cNvSpPr>
              <p:nvPr/>
            </p:nvSpPr>
            <p:spPr bwMode="auto">
              <a:xfrm>
                <a:off x="3168" y="3264"/>
                <a:ext cx="77" cy="264"/>
              </a:xfrm>
              <a:custGeom>
                <a:avLst/>
                <a:gdLst>
                  <a:gd name="T0" fmla="*/ 14 w 77"/>
                  <a:gd name="T1" fmla="*/ 119 h 264"/>
                  <a:gd name="T2" fmla="*/ 77 w 77"/>
                  <a:gd name="T3" fmla="*/ 264 h 264"/>
                  <a:gd name="T4" fmla="*/ 45 w 77"/>
                  <a:gd name="T5" fmla="*/ 90 h 264"/>
                  <a:gd name="T6" fmla="*/ 0 w 77"/>
                  <a:gd name="T7" fmla="*/ 0 h 264"/>
                  <a:gd name="T8" fmla="*/ 14 w 77"/>
                  <a:gd name="T9" fmla="*/ 119 h 264"/>
                  <a:gd name="T10" fmla="*/ 0 60000 65536"/>
                  <a:gd name="T11" fmla="*/ 0 60000 65536"/>
                  <a:gd name="T12" fmla="*/ 0 60000 65536"/>
                  <a:gd name="T13" fmla="*/ 0 60000 65536"/>
                  <a:gd name="T14" fmla="*/ 0 60000 65536"/>
                  <a:gd name="T15" fmla="*/ 0 w 77"/>
                  <a:gd name="T16" fmla="*/ 0 h 264"/>
                  <a:gd name="T17" fmla="*/ 77 w 77"/>
                  <a:gd name="T18" fmla="*/ 264 h 264"/>
                </a:gdLst>
                <a:ahLst/>
                <a:cxnLst>
                  <a:cxn ang="T10">
                    <a:pos x="T0" y="T1"/>
                  </a:cxn>
                  <a:cxn ang="T11">
                    <a:pos x="T2" y="T3"/>
                  </a:cxn>
                  <a:cxn ang="T12">
                    <a:pos x="T4" y="T5"/>
                  </a:cxn>
                  <a:cxn ang="T13">
                    <a:pos x="T6" y="T7"/>
                  </a:cxn>
                  <a:cxn ang="T14">
                    <a:pos x="T8" y="T9"/>
                  </a:cxn>
                </a:cxnLst>
                <a:rect l="T15" t="T16" r="T17" b="T18"/>
                <a:pathLst>
                  <a:path w="77" h="264">
                    <a:moveTo>
                      <a:pt x="14" y="119"/>
                    </a:moveTo>
                    <a:lnTo>
                      <a:pt x="77" y="264"/>
                    </a:lnTo>
                    <a:lnTo>
                      <a:pt x="45" y="90"/>
                    </a:lnTo>
                    <a:lnTo>
                      <a:pt x="0" y="0"/>
                    </a:lnTo>
                    <a:lnTo>
                      <a:pt x="14" y="119"/>
                    </a:lnTo>
                    <a:close/>
                  </a:path>
                </a:pathLst>
              </a:custGeom>
              <a:gradFill rotWithShape="1">
                <a:gsLst>
                  <a:gs pos="0">
                    <a:srgbClr val="475E76"/>
                  </a:gs>
                  <a:gs pos="100000">
                    <a:srgbClr val="99CCFF"/>
                  </a:gs>
                </a:gsLst>
                <a:lin ang="18900000" scaled="1"/>
              </a:gradFill>
              <a:ln w="9525" cap="flat" cmpd="sng">
                <a:solidFill>
                  <a:schemeClr val="tx1"/>
                </a:solidFill>
                <a:prstDash val="solid"/>
                <a:miter lim="800000"/>
                <a:headEnd type="none" w="med" len="med"/>
                <a:tailEnd type="none" w="med" len="med"/>
              </a:ln>
            </p:spPr>
            <p:txBody>
              <a:bodyPr wrap="none"/>
              <a:lstStyle/>
              <a:p>
                <a:endParaRPr lang="en-US"/>
              </a:p>
            </p:txBody>
          </p:sp>
          <p:sp>
            <p:nvSpPr>
              <p:cNvPr id="14375" name="Rectangle 82"/>
              <p:cNvSpPr>
                <a:spLocks noChangeAspect="1" noChangeArrowheads="1"/>
              </p:cNvSpPr>
              <p:nvPr/>
            </p:nvSpPr>
            <p:spPr bwMode="auto">
              <a:xfrm>
                <a:off x="2837" y="3266"/>
                <a:ext cx="307" cy="81"/>
              </a:xfrm>
              <a:prstGeom prst="rect">
                <a:avLst/>
              </a:prstGeom>
              <a:gradFill rotWithShape="1">
                <a:gsLst>
                  <a:gs pos="0">
                    <a:srgbClr val="3B3B3B"/>
                  </a:gs>
                  <a:gs pos="50000">
                    <a:srgbClr val="808080"/>
                  </a:gs>
                  <a:gs pos="100000">
                    <a:srgbClr val="3B3B3B"/>
                  </a:gs>
                </a:gsLst>
                <a:lin ang="5400000" scaled="1"/>
              </a:gradFill>
              <a:ln w="9525">
                <a:solidFill>
                  <a:schemeClr val="tx1"/>
                </a:solidFill>
                <a:miter lim="800000"/>
                <a:headEnd/>
                <a:tailEnd/>
              </a:ln>
            </p:spPr>
            <p:txBody>
              <a:bodyPr wrap="none" anchor="ctr"/>
              <a:lstStyle/>
              <a:p>
                <a:endParaRPr lang="en-US"/>
              </a:p>
            </p:txBody>
          </p:sp>
          <p:sp>
            <p:nvSpPr>
              <p:cNvPr id="14376" name="Freeform 83"/>
              <p:cNvSpPr>
                <a:spLocks noChangeAspect="1"/>
              </p:cNvSpPr>
              <p:nvPr/>
            </p:nvSpPr>
            <p:spPr bwMode="auto">
              <a:xfrm>
                <a:off x="2795" y="3264"/>
                <a:ext cx="382" cy="117"/>
              </a:xfrm>
              <a:custGeom>
                <a:avLst/>
                <a:gdLst>
                  <a:gd name="T0" fmla="*/ 40 w 382"/>
                  <a:gd name="T1" fmla="*/ 0 h 117"/>
                  <a:gd name="T2" fmla="*/ 40 w 382"/>
                  <a:gd name="T3" fmla="*/ 84 h 117"/>
                  <a:gd name="T4" fmla="*/ 349 w 382"/>
                  <a:gd name="T5" fmla="*/ 84 h 117"/>
                  <a:gd name="T6" fmla="*/ 349 w 382"/>
                  <a:gd name="T7" fmla="*/ 0 h 117"/>
                  <a:gd name="T8" fmla="*/ 373 w 382"/>
                  <a:gd name="T9" fmla="*/ 0 h 117"/>
                  <a:gd name="T10" fmla="*/ 382 w 382"/>
                  <a:gd name="T11" fmla="*/ 117 h 117"/>
                  <a:gd name="T12" fmla="*/ 0 w 382"/>
                  <a:gd name="T13" fmla="*/ 116 h 117"/>
                  <a:gd name="T14" fmla="*/ 16 w 382"/>
                  <a:gd name="T15" fmla="*/ 5 h 117"/>
                  <a:gd name="T16" fmla="*/ 40 w 382"/>
                  <a:gd name="T17" fmla="*/ 0 h 1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82"/>
                  <a:gd name="T28" fmla="*/ 0 h 117"/>
                  <a:gd name="T29" fmla="*/ 382 w 382"/>
                  <a:gd name="T30" fmla="*/ 117 h 11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82" h="117">
                    <a:moveTo>
                      <a:pt x="40" y="0"/>
                    </a:moveTo>
                    <a:lnTo>
                      <a:pt x="40" y="84"/>
                    </a:lnTo>
                    <a:lnTo>
                      <a:pt x="349" y="84"/>
                    </a:lnTo>
                    <a:lnTo>
                      <a:pt x="349" y="0"/>
                    </a:lnTo>
                    <a:lnTo>
                      <a:pt x="373" y="0"/>
                    </a:lnTo>
                    <a:lnTo>
                      <a:pt x="382" y="117"/>
                    </a:lnTo>
                    <a:lnTo>
                      <a:pt x="0" y="116"/>
                    </a:lnTo>
                    <a:lnTo>
                      <a:pt x="16" y="5"/>
                    </a:lnTo>
                    <a:lnTo>
                      <a:pt x="40" y="0"/>
                    </a:lnTo>
                    <a:close/>
                  </a:path>
                </a:pathLst>
              </a:custGeom>
              <a:gradFill rotWithShape="1">
                <a:gsLst>
                  <a:gs pos="0">
                    <a:srgbClr val="475E76"/>
                  </a:gs>
                  <a:gs pos="100000">
                    <a:srgbClr val="99CCFF"/>
                  </a:gs>
                </a:gsLst>
                <a:lin ang="5400000" scaled="1"/>
              </a:gradFill>
              <a:ln w="3175" cap="flat" cmpd="sng">
                <a:solidFill>
                  <a:schemeClr val="tx1"/>
                </a:solidFill>
                <a:prstDash val="solid"/>
                <a:miter lim="800000"/>
                <a:headEnd type="none" w="med" len="med"/>
                <a:tailEnd type="none" w="med" len="med"/>
              </a:ln>
            </p:spPr>
            <p:txBody>
              <a:bodyPr wrap="none"/>
              <a:lstStyle/>
              <a:p>
                <a:endParaRPr lang="en-US"/>
              </a:p>
            </p:txBody>
          </p:sp>
          <p:sp>
            <p:nvSpPr>
              <p:cNvPr id="14377" name="Rectangle 84"/>
              <p:cNvSpPr>
                <a:spLocks noChangeAspect="1" noChangeArrowheads="1"/>
              </p:cNvSpPr>
              <p:nvPr/>
            </p:nvSpPr>
            <p:spPr bwMode="auto">
              <a:xfrm>
                <a:off x="4608" y="2847"/>
                <a:ext cx="63" cy="438"/>
              </a:xfrm>
              <a:prstGeom prst="rect">
                <a:avLst/>
              </a:prstGeom>
              <a:gradFill rotWithShape="1">
                <a:gsLst>
                  <a:gs pos="0">
                    <a:srgbClr val="5E7676"/>
                  </a:gs>
                  <a:gs pos="50000">
                    <a:srgbClr val="CCFFFF"/>
                  </a:gs>
                  <a:gs pos="100000">
                    <a:srgbClr val="5E7676"/>
                  </a:gs>
                </a:gsLst>
                <a:lin ang="2700000" scaled="1"/>
              </a:gradFill>
              <a:ln w="9525">
                <a:solidFill>
                  <a:schemeClr val="tx1"/>
                </a:solidFill>
                <a:miter lim="800000"/>
                <a:headEnd/>
                <a:tailEnd/>
              </a:ln>
            </p:spPr>
            <p:txBody>
              <a:bodyPr wrap="none" anchor="ctr"/>
              <a:lstStyle/>
              <a:p>
                <a:endParaRPr lang="en-US"/>
              </a:p>
            </p:txBody>
          </p:sp>
          <p:sp>
            <p:nvSpPr>
              <p:cNvPr id="14378" name="Rectangle 85"/>
              <p:cNvSpPr>
                <a:spLocks noChangeAspect="1" noChangeArrowheads="1"/>
              </p:cNvSpPr>
              <p:nvPr/>
            </p:nvSpPr>
            <p:spPr bwMode="auto">
              <a:xfrm>
                <a:off x="1389" y="3102"/>
                <a:ext cx="3207" cy="126"/>
              </a:xfrm>
              <a:prstGeom prst="rect">
                <a:avLst/>
              </a:prstGeom>
              <a:noFill/>
              <a:ln w="9525">
                <a:solidFill>
                  <a:schemeClr val="tx1"/>
                </a:solidFill>
                <a:miter lim="800000"/>
                <a:headEnd/>
                <a:tailEnd/>
              </a:ln>
            </p:spPr>
            <p:txBody>
              <a:bodyPr wrap="none" anchor="ctr"/>
              <a:lstStyle/>
              <a:p>
                <a:endParaRPr lang="en-US"/>
              </a:p>
            </p:txBody>
          </p:sp>
          <p:sp>
            <p:nvSpPr>
              <p:cNvPr id="14379" name="Line 86"/>
              <p:cNvSpPr>
                <a:spLocks noChangeAspect="1" noChangeShapeType="1"/>
              </p:cNvSpPr>
              <p:nvPr/>
            </p:nvSpPr>
            <p:spPr bwMode="auto">
              <a:xfrm>
                <a:off x="1482" y="3192"/>
                <a:ext cx="3033" cy="0"/>
              </a:xfrm>
              <a:prstGeom prst="line">
                <a:avLst/>
              </a:prstGeom>
              <a:noFill/>
              <a:ln w="9525">
                <a:solidFill>
                  <a:schemeClr val="tx1"/>
                </a:solidFill>
                <a:miter lim="800000"/>
                <a:headEnd/>
                <a:tailEnd/>
              </a:ln>
            </p:spPr>
            <p:txBody>
              <a:bodyPr wrap="none"/>
              <a:lstStyle/>
              <a:p>
                <a:endParaRPr lang="en-US"/>
              </a:p>
            </p:txBody>
          </p:sp>
          <p:sp>
            <p:nvSpPr>
              <p:cNvPr id="14380" name="Line 87"/>
              <p:cNvSpPr>
                <a:spLocks noChangeAspect="1" noChangeShapeType="1"/>
              </p:cNvSpPr>
              <p:nvPr/>
            </p:nvSpPr>
            <p:spPr bwMode="auto">
              <a:xfrm flipV="1">
                <a:off x="1559" y="3168"/>
                <a:ext cx="0" cy="23"/>
              </a:xfrm>
              <a:prstGeom prst="line">
                <a:avLst/>
              </a:prstGeom>
              <a:noFill/>
              <a:ln w="9525">
                <a:solidFill>
                  <a:schemeClr val="tx1"/>
                </a:solidFill>
                <a:miter lim="800000"/>
                <a:headEnd/>
                <a:tailEnd/>
              </a:ln>
            </p:spPr>
            <p:txBody>
              <a:bodyPr wrap="none"/>
              <a:lstStyle/>
              <a:p>
                <a:endParaRPr lang="en-US"/>
              </a:p>
            </p:txBody>
          </p:sp>
          <p:sp>
            <p:nvSpPr>
              <p:cNvPr id="14381" name="Line 88"/>
              <p:cNvSpPr>
                <a:spLocks noChangeAspect="1" noChangeShapeType="1"/>
              </p:cNvSpPr>
              <p:nvPr/>
            </p:nvSpPr>
            <p:spPr bwMode="auto">
              <a:xfrm flipV="1">
                <a:off x="1763" y="3165"/>
                <a:ext cx="0" cy="23"/>
              </a:xfrm>
              <a:prstGeom prst="line">
                <a:avLst/>
              </a:prstGeom>
              <a:noFill/>
              <a:ln w="9525">
                <a:solidFill>
                  <a:schemeClr val="tx1"/>
                </a:solidFill>
                <a:miter lim="800000"/>
                <a:headEnd/>
                <a:tailEnd/>
              </a:ln>
            </p:spPr>
            <p:txBody>
              <a:bodyPr wrap="none"/>
              <a:lstStyle/>
              <a:p>
                <a:endParaRPr lang="en-US"/>
              </a:p>
            </p:txBody>
          </p:sp>
          <p:sp>
            <p:nvSpPr>
              <p:cNvPr id="14382" name="Line 89"/>
              <p:cNvSpPr>
                <a:spLocks noChangeAspect="1" noChangeShapeType="1"/>
              </p:cNvSpPr>
              <p:nvPr/>
            </p:nvSpPr>
            <p:spPr bwMode="auto">
              <a:xfrm flipV="1">
                <a:off x="1855" y="3167"/>
                <a:ext cx="0" cy="23"/>
              </a:xfrm>
              <a:prstGeom prst="line">
                <a:avLst/>
              </a:prstGeom>
              <a:noFill/>
              <a:ln w="9525">
                <a:solidFill>
                  <a:schemeClr val="tx1"/>
                </a:solidFill>
                <a:miter lim="800000"/>
                <a:headEnd/>
                <a:tailEnd/>
              </a:ln>
            </p:spPr>
            <p:txBody>
              <a:bodyPr wrap="none"/>
              <a:lstStyle/>
              <a:p>
                <a:endParaRPr lang="en-US"/>
              </a:p>
            </p:txBody>
          </p:sp>
          <p:sp>
            <p:nvSpPr>
              <p:cNvPr id="14383" name="Line 90"/>
              <p:cNvSpPr>
                <a:spLocks noChangeAspect="1" noChangeShapeType="1"/>
              </p:cNvSpPr>
              <p:nvPr/>
            </p:nvSpPr>
            <p:spPr bwMode="auto">
              <a:xfrm flipV="1">
                <a:off x="1967" y="3167"/>
                <a:ext cx="0" cy="23"/>
              </a:xfrm>
              <a:prstGeom prst="line">
                <a:avLst/>
              </a:prstGeom>
              <a:noFill/>
              <a:ln w="9525">
                <a:solidFill>
                  <a:schemeClr val="tx1"/>
                </a:solidFill>
                <a:miter lim="800000"/>
                <a:headEnd/>
                <a:tailEnd/>
              </a:ln>
            </p:spPr>
            <p:txBody>
              <a:bodyPr wrap="none"/>
              <a:lstStyle/>
              <a:p>
                <a:endParaRPr lang="en-US"/>
              </a:p>
            </p:txBody>
          </p:sp>
          <p:sp>
            <p:nvSpPr>
              <p:cNvPr id="14384" name="Line 91"/>
              <p:cNvSpPr>
                <a:spLocks noChangeAspect="1" noChangeShapeType="1"/>
              </p:cNvSpPr>
              <p:nvPr/>
            </p:nvSpPr>
            <p:spPr bwMode="auto">
              <a:xfrm flipV="1">
                <a:off x="2071" y="3168"/>
                <a:ext cx="0" cy="23"/>
              </a:xfrm>
              <a:prstGeom prst="line">
                <a:avLst/>
              </a:prstGeom>
              <a:noFill/>
              <a:ln w="9525">
                <a:solidFill>
                  <a:schemeClr val="tx1"/>
                </a:solidFill>
                <a:miter lim="800000"/>
                <a:headEnd/>
                <a:tailEnd/>
              </a:ln>
            </p:spPr>
            <p:txBody>
              <a:bodyPr wrap="none"/>
              <a:lstStyle/>
              <a:p>
                <a:endParaRPr lang="en-US"/>
              </a:p>
            </p:txBody>
          </p:sp>
          <p:sp>
            <p:nvSpPr>
              <p:cNvPr id="14385" name="Line 92"/>
              <p:cNvSpPr>
                <a:spLocks noChangeAspect="1" noChangeShapeType="1"/>
              </p:cNvSpPr>
              <p:nvPr/>
            </p:nvSpPr>
            <p:spPr bwMode="auto">
              <a:xfrm flipV="1">
                <a:off x="2168" y="3166"/>
                <a:ext cx="0" cy="23"/>
              </a:xfrm>
              <a:prstGeom prst="line">
                <a:avLst/>
              </a:prstGeom>
              <a:noFill/>
              <a:ln w="9525">
                <a:solidFill>
                  <a:schemeClr val="tx1"/>
                </a:solidFill>
                <a:miter lim="800000"/>
                <a:headEnd/>
                <a:tailEnd/>
              </a:ln>
            </p:spPr>
            <p:txBody>
              <a:bodyPr wrap="none"/>
              <a:lstStyle/>
              <a:p>
                <a:endParaRPr lang="en-US"/>
              </a:p>
            </p:txBody>
          </p:sp>
          <p:sp>
            <p:nvSpPr>
              <p:cNvPr id="14386" name="Line 93"/>
              <p:cNvSpPr>
                <a:spLocks noChangeAspect="1" noChangeShapeType="1"/>
              </p:cNvSpPr>
              <p:nvPr/>
            </p:nvSpPr>
            <p:spPr bwMode="auto">
              <a:xfrm flipV="1">
                <a:off x="2271" y="3167"/>
                <a:ext cx="0" cy="23"/>
              </a:xfrm>
              <a:prstGeom prst="line">
                <a:avLst/>
              </a:prstGeom>
              <a:noFill/>
              <a:ln w="9525">
                <a:solidFill>
                  <a:schemeClr val="tx1"/>
                </a:solidFill>
                <a:miter lim="800000"/>
                <a:headEnd/>
                <a:tailEnd/>
              </a:ln>
            </p:spPr>
            <p:txBody>
              <a:bodyPr wrap="none"/>
              <a:lstStyle/>
              <a:p>
                <a:endParaRPr lang="en-US"/>
              </a:p>
            </p:txBody>
          </p:sp>
          <p:sp>
            <p:nvSpPr>
              <p:cNvPr id="14387" name="Line 94"/>
              <p:cNvSpPr>
                <a:spLocks noChangeAspect="1" noChangeShapeType="1"/>
              </p:cNvSpPr>
              <p:nvPr/>
            </p:nvSpPr>
            <p:spPr bwMode="auto">
              <a:xfrm flipV="1">
                <a:off x="2374" y="3168"/>
                <a:ext cx="0" cy="23"/>
              </a:xfrm>
              <a:prstGeom prst="line">
                <a:avLst/>
              </a:prstGeom>
              <a:noFill/>
              <a:ln w="9525">
                <a:solidFill>
                  <a:schemeClr val="tx1"/>
                </a:solidFill>
                <a:miter lim="800000"/>
                <a:headEnd/>
                <a:tailEnd/>
              </a:ln>
            </p:spPr>
            <p:txBody>
              <a:bodyPr wrap="none"/>
              <a:lstStyle/>
              <a:p>
                <a:endParaRPr lang="en-US"/>
              </a:p>
            </p:txBody>
          </p:sp>
          <p:sp>
            <p:nvSpPr>
              <p:cNvPr id="14388" name="Line 95"/>
              <p:cNvSpPr>
                <a:spLocks noChangeAspect="1" noChangeShapeType="1"/>
              </p:cNvSpPr>
              <p:nvPr/>
            </p:nvSpPr>
            <p:spPr bwMode="auto">
              <a:xfrm flipV="1">
                <a:off x="2480" y="3168"/>
                <a:ext cx="0" cy="23"/>
              </a:xfrm>
              <a:prstGeom prst="line">
                <a:avLst/>
              </a:prstGeom>
              <a:noFill/>
              <a:ln w="9525">
                <a:solidFill>
                  <a:schemeClr val="tx1"/>
                </a:solidFill>
                <a:miter lim="800000"/>
                <a:headEnd/>
                <a:tailEnd/>
              </a:ln>
            </p:spPr>
            <p:txBody>
              <a:bodyPr wrap="none"/>
              <a:lstStyle/>
              <a:p>
                <a:endParaRPr lang="en-US"/>
              </a:p>
            </p:txBody>
          </p:sp>
          <p:sp>
            <p:nvSpPr>
              <p:cNvPr id="14389" name="Line 96"/>
              <p:cNvSpPr>
                <a:spLocks noChangeAspect="1" noChangeShapeType="1"/>
              </p:cNvSpPr>
              <p:nvPr/>
            </p:nvSpPr>
            <p:spPr bwMode="auto">
              <a:xfrm flipV="1">
                <a:off x="2580" y="3168"/>
                <a:ext cx="0" cy="23"/>
              </a:xfrm>
              <a:prstGeom prst="line">
                <a:avLst/>
              </a:prstGeom>
              <a:noFill/>
              <a:ln w="9525">
                <a:solidFill>
                  <a:schemeClr val="tx1"/>
                </a:solidFill>
                <a:miter lim="800000"/>
                <a:headEnd/>
                <a:tailEnd/>
              </a:ln>
            </p:spPr>
            <p:txBody>
              <a:bodyPr wrap="none"/>
              <a:lstStyle/>
              <a:p>
                <a:endParaRPr lang="en-US"/>
              </a:p>
            </p:txBody>
          </p:sp>
          <p:sp>
            <p:nvSpPr>
              <p:cNvPr id="14390" name="Line 97"/>
              <p:cNvSpPr>
                <a:spLocks noChangeAspect="1" noChangeShapeType="1"/>
              </p:cNvSpPr>
              <p:nvPr/>
            </p:nvSpPr>
            <p:spPr bwMode="auto">
              <a:xfrm flipV="1">
                <a:off x="2683" y="3167"/>
                <a:ext cx="0" cy="23"/>
              </a:xfrm>
              <a:prstGeom prst="line">
                <a:avLst/>
              </a:prstGeom>
              <a:noFill/>
              <a:ln w="9525">
                <a:solidFill>
                  <a:schemeClr val="tx1"/>
                </a:solidFill>
                <a:miter lim="800000"/>
                <a:headEnd/>
                <a:tailEnd/>
              </a:ln>
            </p:spPr>
            <p:txBody>
              <a:bodyPr wrap="none"/>
              <a:lstStyle/>
              <a:p>
                <a:endParaRPr lang="en-US"/>
              </a:p>
            </p:txBody>
          </p:sp>
          <p:sp>
            <p:nvSpPr>
              <p:cNvPr id="14391" name="Line 98"/>
              <p:cNvSpPr>
                <a:spLocks noChangeAspect="1" noChangeShapeType="1"/>
              </p:cNvSpPr>
              <p:nvPr/>
            </p:nvSpPr>
            <p:spPr bwMode="auto">
              <a:xfrm flipV="1">
                <a:off x="1655" y="3264"/>
                <a:ext cx="0" cy="23"/>
              </a:xfrm>
              <a:prstGeom prst="line">
                <a:avLst/>
              </a:prstGeom>
              <a:noFill/>
              <a:ln w="9525">
                <a:solidFill>
                  <a:schemeClr val="tx1"/>
                </a:solidFill>
                <a:miter lim="800000"/>
                <a:headEnd/>
                <a:tailEnd/>
              </a:ln>
            </p:spPr>
            <p:txBody>
              <a:bodyPr wrap="none"/>
              <a:lstStyle/>
              <a:p>
                <a:endParaRPr lang="en-US"/>
              </a:p>
            </p:txBody>
          </p:sp>
          <p:sp>
            <p:nvSpPr>
              <p:cNvPr id="14392" name="Line 99"/>
              <p:cNvSpPr>
                <a:spLocks noChangeAspect="1" noChangeShapeType="1"/>
              </p:cNvSpPr>
              <p:nvPr/>
            </p:nvSpPr>
            <p:spPr bwMode="auto">
              <a:xfrm flipV="1">
                <a:off x="2785" y="3168"/>
                <a:ext cx="0" cy="23"/>
              </a:xfrm>
              <a:prstGeom prst="line">
                <a:avLst/>
              </a:prstGeom>
              <a:noFill/>
              <a:ln w="9525">
                <a:solidFill>
                  <a:schemeClr val="tx1"/>
                </a:solidFill>
                <a:miter lim="800000"/>
                <a:headEnd/>
                <a:tailEnd/>
              </a:ln>
            </p:spPr>
            <p:txBody>
              <a:bodyPr wrap="none"/>
              <a:lstStyle/>
              <a:p>
                <a:endParaRPr lang="en-US"/>
              </a:p>
            </p:txBody>
          </p:sp>
          <p:sp>
            <p:nvSpPr>
              <p:cNvPr id="14393" name="Line 100"/>
              <p:cNvSpPr>
                <a:spLocks noChangeAspect="1" noChangeShapeType="1"/>
              </p:cNvSpPr>
              <p:nvPr/>
            </p:nvSpPr>
            <p:spPr bwMode="auto">
              <a:xfrm flipV="1">
                <a:off x="2877" y="3170"/>
                <a:ext cx="0" cy="23"/>
              </a:xfrm>
              <a:prstGeom prst="line">
                <a:avLst/>
              </a:prstGeom>
              <a:noFill/>
              <a:ln w="9525">
                <a:solidFill>
                  <a:schemeClr val="tx1"/>
                </a:solidFill>
                <a:miter lim="800000"/>
                <a:headEnd/>
                <a:tailEnd/>
              </a:ln>
            </p:spPr>
            <p:txBody>
              <a:bodyPr wrap="none"/>
              <a:lstStyle/>
              <a:p>
                <a:endParaRPr lang="en-US"/>
              </a:p>
            </p:txBody>
          </p:sp>
          <p:sp>
            <p:nvSpPr>
              <p:cNvPr id="14394" name="Line 101"/>
              <p:cNvSpPr>
                <a:spLocks noChangeAspect="1" noChangeShapeType="1"/>
              </p:cNvSpPr>
              <p:nvPr/>
            </p:nvSpPr>
            <p:spPr bwMode="auto">
              <a:xfrm flipV="1">
                <a:off x="2989" y="3170"/>
                <a:ext cx="0" cy="23"/>
              </a:xfrm>
              <a:prstGeom prst="line">
                <a:avLst/>
              </a:prstGeom>
              <a:noFill/>
              <a:ln w="9525">
                <a:solidFill>
                  <a:schemeClr val="tx1"/>
                </a:solidFill>
                <a:miter lim="800000"/>
                <a:headEnd/>
                <a:tailEnd/>
              </a:ln>
            </p:spPr>
            <p:txBody>
              <a:bodyPr wrap="none"/>
              <a:lstStyle/>
              <a:p>
                <a:endParaRPr lang="en-US"/>
              </a:p>
            </p:txBody>
          </p:sp>
          <p:sp>
            <p:nvSpPr>
              <p:cNvPr id="14395" name="Line 102"/>
              <p:cNvSpPr>
                <a:spLocks noChangeAspect="1" noChangeShapeType="1"/>
              </p:cNvSpPr>
              <p:nvPr/>
            </p:nvSpPr>
            <p:spPr bwMode="auto">
              <a:xfrm flipV="1">
                <a:off x="3093" y="3171"/>
                <a:ext cx="0" cy="23"/>
              </a:xfrm>
              <a:prstGeom prst="line">
                <a:avLst/>
              </a:prstGeom>
              <a:noFill/>
              <a:ln w="9525">
                <a:solidFill>
                  <a:schemeClr val="tx1"/>
                </a:solidFill>
                <a:miter lim="800000"/>
                <a:headEnd/>
                <a:tailEnd/>
              </a:ln>
            </p:spPr>
            <p:txBody>
              <a:bodyPr wrap="none"/>
              <a:lstStyle/>
              <a:p>
                <a:endParaRPr lang="en-US"/>
              </a:p>
            </p:txBody>
          </p:sp>
          <p:sp>
            <p:nvSpPr>
              <p:cNvPr id="14396" name="Line 103"/>
              <p:cNvSpPr>
                <a:spLocks noChangeAspect="1" noChangeShapeType="1"/>
              </p:cNvSpPr>
              <p:nvPr/>
            </p:nvSpPr>
            <p:spPr bwMode="auto">
              <a:xfrm flipV="1">
                <a:off x="3190" y="3169"/>
                <a:ext cx="0" cy="23"/>
              </a:xfrm>
              <a:prstGeom prst="line">
                <a:avLst/>
              </a:prstGeom>
              <a:noFill/>
              <a:ln w="9525">
                <a:solidFill>
                  <a:schemeClr val="tx1"/>
                </a:solidFill>
                <a:miter lim="800000"/>
                <a:headEnd/>
                <a:tailEnd/>
              </a:ln>
            </p:spPr>
            <p:txBody>
              <a:bodyPr wrap="none"/>
              <a:lstStyle/>
              <a:p>
                <a:endParaRPr lang="en-US"/>
              </a:p>
            </p:txBody>
          </p:sp>
          <p:sp>
            <p:nvSpPr>
              <p:cNvPr id="14397" name="Line 104"/>
              <p:cNvSpPr>
                <a:spLocks noChangeAspect="1" noChangeShapeType="1"/>
              </p:cNvSpPr>
              <p:nvPr/>
            </p:nvSpPr>
            <p:spPr bwMode="auto">
              <a:xfrm flipV="1">
                <a:off x="3293" y="3170"/>
                <a:ext cx="0" cy="23"/>
              </a:xfrm>
              <a:prstGeom prst="line">
                <a:avLst/>
              </a:prstGeom>
              <a:noFill/>
              <a:ln w="9525">
                <a:solidFill>
                  <a:schemeClr val="tx1"/>
                </a:solidFill>
                <a:miter lim="800000"/>
                <a:headEnd/>
                <a:tailEnd/>
              </a:ln>
            </p:spPr>
            <p:txBody>
              <a:bodyPr wrap="none"/>
              <a:lstStyle/>
              <a:p>
                <a:endParaRPr lang="en-US"/>
              </a:p>
            </p:txBody>
          </p:sp>
          <p:sp>
            <p:nvSpPr>
              <p:cNvPr id="14398" name="Line 105"/>
              <p:cNvSpPr>
                <a:spLocks noChangeAspect="1" noChangeShapeType="1"/>
              </p:cNvSpPr>
              <p:nvPr/>
            </p:nvSpPr>
            <p:spPr bwMode="auto">
              <a:xfrm flipV="1">
                <a:off x="3396" y="3171"/>
                <a:ext cx="0" cy="23"/>
              </a:xfrm>
              <a:prstGeom prst="line">
                <a:avLst/>
              </a:prstGeom>
              <a:noFill/>
              <a:ln w="9525">
                <a:solidFill>
                  <a:schemeClr val="tx1"/>
                </a:solidFill>
                <a:miter lim="800000"/>
                <a:headEnd/>
                <a:tailEnd/>
              </a:ln>
            </p:spPr>
            <p:txBody>
              <a:bodyPr wrap="none"/>
              <a:lstStyle/>
              <a:p>
                <a:endParaRPr lang="en-US"/>
              </a:p>
            </p:txBody>
          </p:sp>
          <p:sp>
            <p:nvSpPr>
              <p:cNvPr id="14399" name="Line 106"/>
              <p:cNvSpPr>
                <a:spLocks noChangeAspect="1" noChangeShapeType="1"/>
              </p:cNvSpPr>
              <p:nvPr/>
            </p:nvSpPr>
            <p:spPr bwMode="auto">
              <a:xfrm flipV="1">
                <a:off x="3502" y="3171"/>
                <a:ext cx="0" cy="23"/>
              </a:xfrm>
              <a:prstGeom prst="line">
                <a:avLst/>
              </a:prstGeom>
              <a:noFill/>
              <a:ln w="9525">
                <a:solidFill>
                  <a:schemeClr val="tx1"/>
                </a:solidFill>
                <a:miter lim="800000"/>
                <a:headEnd/>
                <a:tailEnd/>
              </a:ln>
            </p:spPr>
            <p:txBody>
              <a:bodyPr wrap="none"/>
              <a:lstStyle/>
              <a:p>
                <a:endParaRPr lang="en-US"/>
              </a:p>
            </p:txBody>
          </p:sp>
          <p:sp>
            <p:nvSpPr>
              <p:cNvPr id="14400" name="Line 107"/>
              <p:cNvSpPr>
                <a:spLocks noChangeAspect="1" noChangeShapeType="1"/>
              </p:cNvSpPr>
              <p:nvPr/>
            </p:nvSpPr>
            <p:spPr bwMode="auto">
              <a:xfrm flipV="1">
                <a:off x="3602" y="3171"/>
                <a:ext cx="0" cy="23"/>
              </a:xfrm>
              <a:prstGeom prst="line">
                <a:avLst/>
              </a:prstGeom>
              <a:noFill/>
              <a:ln w="9525">
                <a:solidFill>
                  <a:schemeClr val="tx1"/>
                </a:solidFill>
                <a:miter lim="800000"/>
                <a:headEnd/>
                <a:tailEnd/>
              </a:ln>
            </p:spPr>
            <p:txBody>
              <a:bodyPr wrap="none"/>
              <a:lstStyle/>
              <a:p>
                <a:endParaRPr lang="en-US"/>
              </a:p>
            </p:txBody>
          </p:sp>
          <p:sp>
            <p:nvSpPr>
              <p:cNvPr id="14401" name="Line 108"/>
              <p:cNvSpPr>
                <a:spLocks noChangeAspect="1" noChangeShapeType="1"/>
              </p:cNvSpPr>
              <p:nvPr/>
            </p:nvSpPr>
            <p:spPr bwMode="auto">
              <a:xfrm flipV="1">
                <a:off x="3705" y="3170"/>
                <a:ext cx="0" cy="23"/>
              </a:xfrm>
              <a:prstGeom prst="line">
                <a:avLst/>
              </a:prstGeom>
              <a:noFill/>
              <a:ln w="9525">
                <a:solidFill>
                  <a:schemeClr val="tx1"/>
                </a:solidFill>
                <a:miter lim="800000"/>
                <a:headEnd/>
                <a:tailEnd/>
              </a:ln>
            </p:spPr>
            <p:txBody>
              <a:bodyPr wrap="none"/>
              <a:lstStyle/>
              <a:p>
                <a:endParaRPr lang="en-US"/>
              </a:p>
            </p:txBody>
          </p:sp>
          <p:sp>
            <p:nvSpPr>
              <p:cNvPr id="14402" name="Line 109"/>
              <p:cNvSpPr>
                <a:spLocks noChangeAspect="1" noChangeShapeType="1"/>
              </p:cNvSpPr>
              <p:nvPr/>
            </p:nvSpPr>
            <p:spPr bwMode="auto">
              <a:xfrm flipV="1">
                <a:off x="3807" y="3168"/>
                <a:ext cx="0" cy="23"/>
              </a:xfrm>
              <a:prstGeom prst="line">
                <a:avLst/>
              </a:prstGeom>
              <a:noFill/>
              <a:ln w="9525">
                <a:solidFill>
                  <a:schemeClr val="tx1"/>
                </a:solidFill>
                <a:miter lim="800000"/>
                <a:headEnd/>
                <a:tailEnd/>
              </a:ln>
            </p:spPr>
            <p:txBody>
              <a:bodyPr wrap="none"/>
              <a:lstStyle/>
              <a:p>
                <a:endParaRPr lang="en-US"/>
              </a:p>
            </p:txBody>
          </p:sp>
          <p:sp>
            <p:nvSpPr>
              <p:cNvPr id="14403" name="Line 110"/>
              <p:cNvSpPr>
                <a:spLocks noChangeAspect="1" noChangeShapeType="1"/>
              </p:cNvSpPr>
              <p:nvPr/>
            </p:nvSpPr>
            <p:spPr bwMode="auto">
              <a:xfrm flipV="1">
                <a:off x="3899" y="3170"/>
                <a:ext cx="0" cy="23"/>
              </a:xfrm>
              <a:prstGeom prst="line">
                <a:avLst/>
              </a:prstGeom>
              <a:noFill/>
              <a:ln w="9525">
                <a:solidFill>
                  <a:schemeClr val="tx1"/>
                </a:solidFill>
                <a:miter lim="800000"/>
                <a:headEnd/>
                <a:tailEnd/>
              </a:ln>
            </p:spPr>
            <p:txBody>
              <a:bodyPr wrap="none"/>
              <a:lstStyle/>
              <a:p>
                <a:endParaRPr lang="en-US"/>
              </a:p>
            </p:txBody>
          </p:sp>
          <p:sp>
            <p:nvSpPr>
              <p:cNvPr id="14404" name="Line 111"/>
              <p:cNvSpPr>
                <a:spLocks noChangeAspect="1" noChangeShapeType="1"/>
              </p:cNvSpPr>
              <p:nvPr/>
            </p:nvSpPr>
            <p:spPr bwMode="auto">
              <a:xfrm flipV="1">
                <a:off x="4011" y="3170"/>
                <a:ext cx="0" cy="23"/>
              </a:xfrm>
              <a:prstGeom prst="line">
                <a:avLst/>
              </a:prstGeom>
              <a:noFill/>
              <a:ln w="9525">
                <a:solidFill>
                  <a:schemeClr val="tx1"/>
                </a:solidFill>
                <a:miter lim="800000"/>
                <a:headEnd/>
                <a:tailEnd/>
              </a:ln>
            </p:spPr>
            <p:txBody>
              <a:bodyPr wrap="none"/>
              <a:lstStyle/>
              <a:p>
                <a:endParaRPr lang="en-US"/>
              </a:p>
            </p:txBody>
          </p:sp>
          <p:sp>
            <p:nvSpPr>
              <p:cNvPr id="14405" name="Line 112"/>
              <p:cNvSpPr>
                <a:spLocks noChangeAspect="1" noChangeShapeType="1"/>
              </p:cNvSpPr>
              <p:nvPr/>
            </p:nvSpPr>
            <p:spPr bwMode="auto">
              <a:xfrm flipV="1">
                <a:off x="4115" y="3171"/>
                <a:ext cx="0" cy="23"/>
              </a:xfrm>
              <a:prstGeom prst="line">
                <a:avLst/>
              </a:prstGeom>
              <a:noFill/>
              <a:ln w="9525">
                <a:solidFill>
                  <a:schemeClr val="tx1"/>
                </a:solidFill>
                <a:miter lim="800000"/>
                <a:headEnd/>
                <a:tailEnd/>
              </a:ln>
            </p:spPr>
            <p:txBody>
              <a:bodyPr wrap="none"/>
              <a:lstStyle/>
              <a:p>
                <a:endParaRPr lang="en-US"/>
              </a:p>
            </p:txBody>
          </p:sp>
          <p:sp>
            <p:nvSpPr>
              <p:cNvPr id="14406" name="Line 113"/>
              <p:cNvSpPr>
                <a:spLocks noChangeAspect="1" noChangeShapeType="1"/>
              </p:cNvSpPr>
              <p:nvPr/>
            </p:nvSpPr>
            <p:spPr bwMode="auto">
              <a:xfrm flipV="1">
                <a:off x="4212" y="3169"/>
                <a:ext cx="0" cy="23"/>
              </a:xfrm>
              <a:prstGeom prst="line">
                <a:avLst/>
              </a:prstGeom>
              <a:noFill/>
              <a:ln w="9525">
                <a:solidFill>
                  <a:schemeClr val="tx1"/>
                </a:solidFill>
                <a:miter lim="800000"/>
                <a:headEnd/>
                <a:tailEnd/>
              </a:ln>
            </p:spPr>
            <p:txBody>
              <a:bodyPr wrap="none"/>
              <a:lstStyle/>
              <a:p>
                <a:endParaRPr lang="en-US"/>
              </a:p>
            </p:txBody>
          </p:sp>
          <p:sp>
            <p:nvSpPr>
              <p:cNvPr id="14407" name="Line 114"/>
              <p:cNvSpPr>
                <a:spLocks noChangeAspect="1" noChangeShapeType="1"/>
              </p:cNvSpPr>
              <p:nvPr/>
            </p:nvSpPr>
            <p:spPr bwMode="auto">
              <a:xfrm flipV="1">
                <a:off x="4315" y="3170"/>
                <a:ext cx="0" cy="23"/>
              </a:xfrm>
              <a:prstGeom prst="line">
                <a:avLst/>
              </a:prstGeom>
              <a:noFill/>
              <a:ln w="9525">
                <a:solidFill>
                  <a:schemeClr val="tx1"/>
                </a:solidFill>
                <a:miter lim="800000"/>
                <a:headEnd/>
                <a:tailEnd/>
              </a:ln>
            </p:spPr>
            <p:txBody>
              <a:bodyPr wrap="none"/>
              <a:lstStyle/>
              <a:p>
                <a:endParaRPr lang="en-US"/>
              </a:p>
            </p:txBody>
          </p:sp>
          <p:sp>
            <p:nvSpPr>
              <p:cNvPr id="14408" name="Line 115"/>
              <p:cNvSpPr>
                <a:spLocks noChangeAspect="1" noChangeShapeType="1"/>
              </p:cNvSpPr>
              <p:nvPr/>
            </p:nvSpPr>
            <p:spPr bwMode="auto">
              <a:xfrm flipV="1">
                <a:off x="4418" y="3171"/>
                <a:ext cx="0" cy="23"/>
              </a:xfrm>
              <a:prstGeom prst="line">
                <a:avLst/>
              </a:prstGeom>
              <a:noFill/>
              <a:ln w="9525">
                <a:solidFill>
                  <a:schemeClr val="tx1"/>
                </a:solidFill>
                <a:miter lim="800000"/>
                <a:headEnd/>
                <a:tailEnd/>
              </a:ln>
            </p:spPr>
            <p:txBody>
              <a:bodyPr wrap="none"/>
              <a:lstStyle/>
              <a:p>
                <a:endParaRPr lang="en-US"/>
              </a:p>
            </p:txBody>
          </p:sp>
          <p:sp>
            <p:nvSpPr>
              <p:cNvPr id="14409" name="Line 116"/>
              <p:cNvSpPr>
                <a:spLocks noChangeAspect="1" noChangeShapeType="1"/>
              </p:cNvSpPr>
              <p:nvPr/>
            </p:nvSpPr>
            <p:spPr bwMode="auto">
              <a:xfrm flipV="1">
                <a:off x="2786" y="2942"/>
                <a:ext cx="0" cy="23"/>
              </a:xfrm>
              <a:prstGeom prst="line">
                <a:avLst/>
              </a:prstGeom>
              <a:noFill/>
              <a:ln w="9525">
                <a:solidFill>
                  <a:schemeClr val="tx1"/>
                </a:solidFill>
                <a:miter lim="800000"/>
                <a:headEnd/>
                <a:tailEnd/>
              </a:ln>
            </p:spPr>
            <p:txBody>
              <a:bodyPr wrap="none"/>
              <a:lstStyle/>
              <a:p>
                <a:endParaRPr lang="en-US"/>
              </a:p>
            </p:txBody>
          </p:sp>
          <p:sp>
            <p:nvSpPr>
              <p:cNvPr id="14410" name="Line 117"/>
              <p:cNvSpPr>
                <a:spLocks noChangeAspect="1" noChangeShapeType="1"/>
              </p:cNvSpPr>
              <p:nvPr/>
            </p:nvSpPr>
            <p:spPr bwMode="auto">
              <a:xfrm flipV="1">
                <a:off x="2878" y="2944"/>
                <a:ext cx="0" cy="23"/>
              </a:xfrm>
              <a:prstGeom prst="line">
                <a:avLst/>
              </a:prstGeom>
              <a:noFill/>
              <a:ln w="9525">
                <a:solidFill>
                  <a:schemeClr val="tx1"/>
                </a:solidFill>
                <a:miter lim="800000"/>
                <a:headEnd/>
                <a:tailEnd/>
              </a:ln>
            </p:spPr>
            <p:txBody>
              <a:bodyPr wrap="none"/>
              <a:lstStyle/>
              <a:p>
                <a:endParaRPr lang="en-US"/>
              </a:p>
            </p:txBody>
          </p:sp>
          <p:sp>
            <p:nvSpPr>
              <p:cNvPr id="14411" name="Line 118"/>
              <p:cNvSpPr>
                <a:spLocks noChangeAspect="1" noChangeShapeType="1"/>
              </p:cNvSpPr>
              <p:nvPr/>
            </p:nvSpPr>
            <p:spPr bwMode="auto">
              <a:xfrm flipV="1">
                <a:off x="2990" y="2944"/>
                <a:ext cx="0" cy="23"/>
              </a:xfrm>
              <a:prstGeom prst="line">
                <a:avLst/>
              </a:prstGeom>
              <a:noFill/>
              <a:ln w="9525">
                <a:solidFill>
                  <a:schemeClr val="tx1"/>
                </a:solidFill>
                <a:miter lim="800000"/>
                <a:headEnd/>
                <a:tailEnd/>
              </a:ln>
            </p:spPr>
            <p:txBody>
              <a:bodyPr wrap="none"/>
              <a:lstStyle/>
              <a:p>
                <a:endParaRPr lang="en-US"/>
              </a:p>
            </p:txBody>
          </p:sp>
          <p:sp>
            <p:nvSpPr>
              <p:cNvPr id="14412" name="Line 119"/>
              <p:cNvSpPr>
                <a:spLocks noChangeAspect="1" noChangeShapeType="1"/>
              </p:cNvSpPr>
              <p:nvPr/>
            </p:nvSpPr>
            <p:spPr bwMode="auto">
              <a:xfrm flipV="1">
                <a:off x="3094" y="2945"/>
                <a:ext cx="0" cy="23"/>
              </a:xfrm>
              <a:prstGeom prst="line">
                <a:avLst/>
              </a:prstGeom>
              <a:noFill/>
              <a:ln w="9525">
                <a:solidFill>
                  <a:schemeClr val="tx1"/>
                </a:solidFill>
                <a:miter lim="800000"/>
                <a:headEnd/>
                <a:tailEnd/>
              </a:ln>
            </p:spPr>
            <p:txBody>
              <a:bodyPr wrap="none"/>
              <a:lstStyle/>
              <a:p>
                <a:endParaRPr lang="en-US"/>
              </a:p>
            </p:txBody>
          </p:sp>
          <p:sp>
            <p:nvSpPr>
              <p:cNvPr id="14413" name="Line 120"/>
              <p:cNvSpPr>
                <a:spLocks noChangeAspect="1" noChangeShapeType="1"/>
              </p:cNvSpPr>
              <p:nvPr/>
            </p:nvSpPr>
            <p:spPr bwMode="auto">
              <a:xfrm flipV="1">
                <a:off x="3191" y="2943"/>
                <a:ext cx="0" cy="23"/>
              </a:xfrm>
              <a:prstGeom prst="line">
                <a:avLst/>
              </a:prstGeom>
              <a:noFill/>
              <a:ln w="9525">
                <a:solidFill>
                  <a:schemeClr val="tx1"/>
                </a:solidFill>
                <a:miter lim="800000"/>
                <a:headEnd/>
                <a:tailEnd/>
              </a:ln>
            </p:spPr>
            <p:txBody>
              <a:bodyPr wrap="none"/>
              <a:lstStyle/>
              <a:p>
                <a:endParaRPr lang="en-US"/>
              </a:p>
            </p:txBody>
          </p:sp>
          <p:sp>
            <p:nvSpPr>
              <p:cNvPr id="14414" name="Line 121"/>
              <p:cNvSpPr>
                <a:spLocks noChangeAspect="1" noChangeShapeType="1"/>
              </p:cNvSpPr>
              <p:nvPr/>
            </p:nvSpPr>
            <p:spPr bwMode="auto">
              <a:xfrm flipV="1">
                <a:off x="3294" y="2944"/>
                <a:ext cx="0" cy="23"/>
              </a:xfrm>
              <a:prstGeom prst="line">
                <a:avLst/>
              </a:prstGeom>
              <a:noFill/>
              <a:ln w="9525">
                <a:solidFill>
                  <a:schemeClr val="tx1"/>
                </a:solidFill>
                <a:miter lim="800000"/>
                <a:headEnd/>
                <a:tailEnd/>
              </a:ln>
            </p:spPr>
            <p:txBody>
              <a:bodyPr wrap="none"/>
              <a:lstStyle/>
              <a:p>
                <a:endParaRPr lang="en-US"/>
              </a:p>
            </p:txBody>
          </p:sp>
          <p:sp>
            <p:nvSpPr>
              <p:cNvPr id="14415" name="Line 122"/>
              <p:cNvSpPr>
                <a:spLocks noChangeAspect="1" noChangeShapeType="1"/>
              </p:cNvSpPr>
              <p:nvPr/>
            </p:nvSpPr>
            <p:spPr bwMode="auto">
              <a:xfrm flipV="1">
                <a:off x="3397" y="2945"/>
                <a:ext cx="0" cy="23"/>
              </a:xfrm>
              <a:prstGeom prst="line">
                <a:avLst/>
              </a:prstGeom>
              <a:noFill/>
              <a:ln w="9525">
                <a:solidFill>
                  <a:schemeClr val="tx1"/>
                </a:solidFill>
                <a:miter lim="800000"/>
                <a:headEnd/>
                <a:tailEnd/>
              </a:ln>
            </p:spPr>
            <p:txBody>
              <a:bodyPr wrap="none"/>
              <a:lstStyle/>
              <a:p>
                <a:endParaRPr lang="en-US"/>
              </a:p>
            </p:txBody>
          </p:sp>
          <p:sp>
            <p:nvSpPr>
              <p:cNvPr id="14416" name="Line 123"/>
              <p:cNvSpPr>
                <a:spLocks noChangeAspect="1" noChangeShapeType="1"/>
              </p:cNvSpPr>
              <p:nvPr/>
            </p:nvSpPr>
            <p:spPr bwMode="auto">
              <a:xfrm flipV="1">
                <a:off x="3503" y="2945"/>
                <a:ext cx="0" cy="23"/>
              </a:xfrm>
              <a:prstGeom prst="line">
                <a:avLst/>
              </a:prstGeom>
              <a:noFill/>
              <a:ln w="9525">
                <a:solidFill>
                  <a:schemeClr val="tx1"/>
                </a:solidFill>
                <a:miter lim="800000"/>
                <a:headEnd/>
                <a:tailEnd/>
              </a:ln>
            </p:spPr>
            <p:txBody>
              <a:bodyPr wrap="none"/>
              <a:lstStyle/>
              <a:p>
                <a:endParaRPr lang="en-US"/>
              </a:p>
            </p:txBody>
          </p:sp>
          <p:sp>
            <p:nvSpPr>
              <p:cNvPr id="14417" name="Line 124"/>
              <p:cNvSpPr>
                <a:spLocks noChangeAspect="1" noChangeShapeType="1"/>
              </p:cNvSpPr>
              <p:nvPr/>
            </p:nvSpPr>
            <p:spPr bwMode="auto">
              <a:xfrm flipV="1">
                <a:off x="3603" y="2945"/>
                <a:ext cx="0" cy="23"/>
              </a:xfrm>
              <a:prstGeom prst="line">
                <a:avLst/>
              </a:prstGeom>
              <a:noFill/>
              <a:ln w="9525">
                <a:solidFill>
                  <a:schemeClr val="tx1"/>
                </a:solidFill>
                <a:miter lim="800000"/>
                <a:headEnd/>
                <a:tailEnd/>
              </a:ln>
            </p:spPr>
            <p:txBody>
              <a:bodyPr wrap="none"/>
              <a:lstStyle/>
              <a:p>
                <a:endParaRPr lang="en-US"/>
              </a:p>
            </p:txBody>
          </p:sp>
          <p:sp>
            <p:nvSpPr>
              <p:cNvPr id="14418" name="Line 125"/>
              <p:cNvSpPr>
                <a:spLocks noChangeAspect="1" noChangeShapeType="1"/>
              </p:cNvSpPr>
              <p:nvPr/>
            </p:nvSpPr>
            <p:spPr bwMode="auto">
              <a:xfrm flipV="1">
                <a:off x="3706" y="2944"/>
                <a:ext cx="0" cy="23"/>
              </a:xfrm>
              <a:prstGeom prst="line">
                <a:avLst/>
              </a:prstGeom>
              <a:noFill/>
              <a:ln w="9525">
                <a:solidFill>
                  <a:schemeClr val="tx1"/>
                </a:solidFill>
                <a:miter lim="800000"/>
                <a:headEnd/>
                <a:tailEnd/>
              </a:ln>
            </p:spPr>
            <p:txBody>
              <a:bodyPr wrap="none"/>
              <a:lstStyle/>
              <a:p>
                <a:endParaRPr lang="en-US"/>
              </a:p>
            </p:txBody>
          </p:sp>
          <p:sp>
            <p:nvSpPr>
              <p:cNvPr id="14419" name="Line 126"/>
              <p:cNvSpPr>
                <a:spLocks noChangeAspect="1" noChangeShapeType="1"/>
              </p:cNvSpPr>
              <p:nvPr/>
            </p:nvSpPr>
            <p:spPr bwMode="auto">
              <a:xfrm flipV="1">
                <a:off x="1764" y="2940"/>
                <a:ext cx="0" cy="23"/>
              </a:xfrm>
              <a:prstGeom prst="line">
                <a:avLst/>
              </a:prstGeom>
              <a:noFill/>
              <a:ln w="9525">
                <a:solidFill>
                  <a:schemeClr val="tx1"/>
                </a:solidFill>
                <a:miter lim="800000"/>
                <a:headEnd/>
                <a:tailEnd/>
              </a:ln>
            </p:spPr>
            <p:txBody>
              <a:bodyPr wrap="none"/>
              <a:lstStyle/>
              <a:p>
                <a:endParaRPr lang="en-US"/>
              </a:p>
            </p:txBody>
          </p:sp>
          <p:sp>
            <p:nvSpPr>
              <p:cNvPr id="14420" name="Line 127"/>
              <p:cNvSpPr>
                <a:spLocks noChangeAspect="1" noChangeShapeType="1"/>
              </p:cNvSpPr>
              <p:nvPr/>
            </p:nvSpPr>
            <p:spPr bwMode="auto">
              <a:xfrm flipV="1">
                <a:off x="1856" y="2942"/>
                <a:ext cx="0" cy="23"/>
              </a:xfrm>
              <a:prstGeom prst="line">
                <a:avLst/>
              </a:prstGeom>
              <a:noFill/>
              <a:ln w="9525">
                <a:solidFill>
                  <a:schemeClr val="tx1"/>
                </a:solidFill>
                <a:miter lim="800000"/>
                <a:headEnd/>
                <a:tailEnd/>
              </a:ln>
            </p:spPr>
            <p:txBody>
              <a:bodyPr wrap="none"/>
              <a:lstStyle/>
              <a:p>
                <a:endParaRPr lang="en-US"/>
              </a:p>
            </p:txBody>
          </p:sp>
          <p:sp>
            <p:nvSpPr>
              <p:cNvPr id="14421" name="Line 128"/>
              <p:cNvSpPr>
                <a:spLocks noChangeAspect="1" noChangeShapeType="1"/>
              </p:cNvSpPr>
              <p:nvPr/>
            </p:nvSpPr>
            <p:spPr bwMode="auto">
              <a:xfrm flipV="1">
                <a:off x="1968" y="2942"/>
                <a:ext cx="0" cy="23"/>
              </a:xfrm>
              <a:prstGeom prst="line">
                <a:avLst/>
              </a:prstGeom>
              <a:noFill/>
              <a:ln w="9525">
                <a:solidFill>
                  <a:schemeClr val="tx1"/>
                </a:solidFill>
                <a:miter lim="800000"/>
                <a:headEnd/>
                <a:tailEnd/>
              </a:ln>
            </p:spPr>
            <p:txBody>
              <a:bodyPr wrap="none"/>
              <a:lstStyle/>
              <a:p>
                <a:endParaRPr lang="en-US"/>
              </a:p>
            </p:txBody>
          </p:sp>
          <p:sp>
            <p:nvSpPr>
              <p:cNvPr id="14422" name="Line 129"/>
              <p:cNvSpPr>
                <a:spLocks noChangeAspect="1" noChangeShapeType="1"/>
              </p:cNvSpPr>
              <p:nvPr/>
            </p:nvSpPr>
            <p:spPr bwMode="auto">
              <a:xfrm flipV="1">
                <a:off x="2072" y="2943"/>
                <a:ext cx="0" cy="23"/>
              </a:xfrm>
              <a:prstGeom prst="line">
                <a:avLst/>
              </a:prstGeom>
              <a:noFill/>
              <a:ln w="9525">
                <a:solidFill>
                  <a:schemeClr val="tx1"/>
                </a:solidFill>
                <a:miter lim="800000"/>
                <a:headEnd/>
                <a:tailEnd/>
              </a:ln>
            </p:spPr>
            <p:txBody>
              <a:bodyPr wrap="none"/>
              <a:lstStyle/>
              <a:p>
                <a:endParaRPr lang="en-US"/>
              </a:p>
            </p:txBody>
          </p:sp>
          <p:sp>
            <p:nvSpPr>
              <p:cNvPr id="14423" name="Line 130"/>
              <p:cNvSpPr>
                <a:spLocks noChangeAspect="1" noChangeShapeType="1"/>
              </p:cNvSpPr>
              <p:nvPr/>
            </p:nvSpPr>
            <p:spPr bwMode="auto">
              <a:xfrm flipV="1">
                <a:off x="2169" y="2941"/>
                <a:ext cx="0" cy="23"/>
              </a:xfrm>
              <a:prstGeom prst="line">
                <a:avLst/>
              </a:prstGeom>
              <a:noFill/>
              <a:ln w="9525">
                <a:solidFill>
                  <a:schemeClr val="tx1"/>
                </a:solidFill>
                <a:miter lim="800000"/>
                <a:headEnd/>
                <a:tailEnd/>
              </a:ln>
            </p:spPr>
            <p:txBody>
              <a:bodyPr wrap="none"/>
              <a:lstStyle/>
              <a:p>
                <a:endParaRPr lang="en-US"/>
              </a:p>
            </p:txBody>
          </p:sp>
          <p:sp>
            <p:nvSpPr>
              <p:cNvPr id="14424" name="Line 131"/>
              <p:cNvSpPr>
                <a:spLocks noChangeAspect="1" noChangeShapeType="1"/>
              </p:cNvSpPr>
              <p:nvPr/>
            </p:nvSpPr>
            <p:spPr bwMode="auto">
              <a:xfrm flipV="1">
                <a:off x="2272" y="2942"/>
                <a:ext cx="0" cy="23"/>
              </a:xfrm>
              <a:prstGeom prst="line">
                <a:avLst/>
              </a:prstGeom>
              <a:noFill/>
              <a:ln w="9525">
                <a:solidFill>
                  <a:schemeClr val="tx1"/>
                </a:solidFill>
                <a:miter lim="800000"/>
                <a:headEnd/>
                <a:tailEnd/>
              </a:ln>
            </p:spPr>
            <p:txBody>
              <a:bodyPr wrap="none"/>
              <a:lstStyle/>
              <a:p>
                <a:endParaRPr lang="en-US"/>
              </a:p>
            </p:txBody>
          </p:sp>
          <p:sp>
            <p:nvSpPr>
              <p:cNvPr id="14425" name="Line 132"/>
              <p:cNvSpPr>
                <a:spLocks noChangeAspect="1" noChangeShapeType="1"/>
              </p:cNvSpPr>
              <p:nvPr/>
            </p:nvSpPr>
            <p:spPr bwMode="auto">
              <a:xfrm flipV="1">
                <a:off x="2375" y="2943"/>
                <a:ext cx="0" cy="23"/>
              </a:xfrm>
              <a:prstGeom prst="line">
                <a:avLst/>
              </a:prstGeom>
              <a:noFill/>
              <a:ln w="9525">
                <a:solidFill>
                  <a:schemeClr val="tx1"/>
                </a:solidFill>
                <a:miter lim="800000"/>
                <a:headEnd/>
                <a:tailEnd/>
              </a:ln>
            </p:spPr>
            <p:txBody>
              <a:bodyPr wrap="none"/>
              <a:lstStyle/>
              <a:p>
                <a:endParaRPr lang="en-US"/>
              </a:p>
            </p:txBody>
          </p:sp>
          <p:sp>
            <p:nvSpPr>
              <p:cNvPr id="14426" name="Line 133"/>
              <p:cNvSpPr>
                <a:spLocks noChangeAspect="1" noChangeShapeType="1"/>
              </p:cNvSpPr>
              <p:nvPr/>
            </p:nvSpPr>
            <p:spPr bwMode="auto">
              <a:xfrm flipV="1">
                <a:off x="2481" y="2943"/>
                <a:ext cx="0" cy="23"/>
              </a:xfrm>
              <a:prstGeom prst="line">
                <a:avLst/>
              </a:prstGeom>
              <a:noFill/>
              <a:ln w="9525">
                <a:solidFill>
                  <a:schemeClr val="tx1"/>
                </a:solidFill>
                <a:miter lim="800000"/>
                <a:headEnd/>
                <a:tailEnd/>
              </a:ln>
            </p:spPr>
            <p:txBody>
              <a:bodyPr wrap="none"/>
              <a:lstStyle/>
              <a:p>
                <a:endParaRPr lang="en-US"/>
              </a:p>
            </p:txBody>
          </p:sp>
          <p:sp>
            <p:nvSpPr>
              <p:cNvPr id="14427" name="Line 134"/>
              <p:cNvSpPr>
                <a:spLocks noChangeAspect="1" noChangeShapeType="1"/>
              </p:cNvSpPr>
              <p:nvPr/>
            </p:nvSpPr>
            <p:spPr bwMode="auto">
              <a:xfrm flipV="1">
                <a:off x="2581" y="2943"/>
                <a:ext cx="0" cy="23"/>
              </a:xfrm>
              <a:prstGeom prst="line">
                <a:avLst/>
              </a:prstGeom>
              <a:noFill/>
              <a:ln w="9525">
                <a:solidFill>
                  <a:schemeClr val="tx1"/>
                </a:solidFill>
                <a:miter lim="800000"/>
                <a:headEnd/>
                <a:tailEnd/>
              </a:ln>
            </p:spPr>
            <p:txBody>
              <a:bodyPr wrap="none"/>
              <a:lstStyle/>
              <a:p>
                <a:endParaRPr lang="en-US"/>
              </a:p>
            </p:txBody>
          </p:sp>
          <p:sp>
            <p:nvSpPr>
              <p:cNvPr id="14428" name="Line 135"/>
              <p:cNvSpPr>
                <a:spLocks noChangeAspect="1" noChangeShapeType="1"/>
              </p:cNvSpPr>
              <p:nvPr/>
            </p:nvSpPr>
            <p:spPr bwMode="auto">
              <a:xfrm flipV="1">
                <a:off x="2684" y="2942"/>
                <a:ext cx="0" cy="23"/>
              </a:xfrm>
              <a:prstGeom prst="line">
                <a:avLst/>
              </a:prstGeom>
              <a:noFill/>
              <a:ln w="9525">
                <a:solidFill>
                  <a:schemeClr val="tx1"/>
                </a:solidFill>
                <a:miter lim="800000"/>
                <a:headEnd/>
                <a:tailEnd/>
              </a:ln>
            </p:spPr>
            <p:txBody>
              <a:bodyPr wrap="none"/>
              <a:lstStyle/>
              <a:p>
                <a:endParaRPr lang="en-US"/>
              </a:p>
            </p:txBody>
          </p:sp>
          <p:sp>
            <p:nvSpPr>
              <p:cNvPr id="14429" name="Rectangle 136"/>
              <p:cNvSpPr>
                <a:spLocks noChangeAspect="1" noChangeArrowheads="1"/>
              </p:cNvSpPr>
              <p:nvPr/>
            </p:nvSpPr>
            <p:spPr bwMode="auto">
              <a:xfrm>
                <a:off x="1388" y="2911"/>
                <a:ext cx="3219" cy="91"/>
              </a:xfrm>
              <a:prstGeom prst="rect">
                <a:avLst/>
              </a:prstGeom>
              <a:noFill/>
              <a:ln w="9525">
                <a:solidFill>
                  <a:schemeClr val="tx1"/>
                </a:solidFill>
                <a:miter lim="800000"/>
                <a:headEnd/>
                <a:tailEnd/>
              </a:ln>
            </p:spPr>
            <p:txBody>
              <a:bodyPr wrap="none" anchor="ctr"/>
              <a:lstStyle/>
              <a:p>
                <a:endParaRPr lang="en-US"/>
              </a:p>
            </p:txBody>
          </p:sp>
          <p:sp>
            <p:nvSpPr>
              <p:cNvPr id="14430" name="Freeform 137"/>
              <p:cNvSpPr>
                <a:spLocks noChangeAspect="1"/>
              </p:cNvSpPr>
              <p:nvPr/>
            </p:nvSpPr>
            <p:spPr bwMode="auto">
              <a:xfrm>
                <a:off x="2444" y="2757"/>
                <a:ext cx="412" cy="117"/>
              </a:xfrm>
              <a:custGeom>
                <a:avLst/>
                <a:gdLst>
                  <a:gd name="T0" fmla="*/ 64 w 412"/>
                  <a:gd name="T1" fmla="*/ 0 h 117"/>
                  <a:gd name="T2" fmla="*/ 412 w 412"/>
                  <a:gd name="T3" fmla="*/ 0 h 117"/>
                  <a:gd name="T4" fmla="*/ 397 w 412"/>
                  <a:gd name="T5" fmla="*/ 117 h 117"/>
                  <a:gd name="T6" fmla="*/ 0 w 412"/>
                  <a:gd name="T7" fmla="*/ 116 h 117"/>
                  <a:gd name="T8" fmla="*/ 64 w 412"/>
                  <a:gd name="T9" fmla="*/ 0 h 117"/>
                  <a:gd name="T10" fmla="*/ 0 60000 65536"/>
                  <a:gd name="T11" fmla="*/ 0 60000 65536"/>
                  <a:gd name="T12" fmla="*/ 0 60000 65536"/>
                  <a:gd name="T13" fmla="*/ 0 60000 65536"/>
                  <a:gd name="T14" fmla="*/ 0 60000 65536"/>
                  <a:gd name="T15" fmla="*/ 0 w 412"/>
                  <a:gd name="T16" fmla="*/ 0 h 117"/>
                  <a:gd name="T17" fmla="*/ 412 w 412"/>
                  <a:gd name="T18" fmla="*/ 117 h 117"/>
                </a:gdLst>
                <a:ahLst/>
                <a:cxnLst>
                  <a:cxn ang="T10">
                    <a:pos x="T0" y="T1"/>
                  </a:cxn>
                  <a:cxn ang="T11">
                    <a:pos x="T2" y="T3"/>
                  </a:cxn>
                  <a:cxn ang="T12">
                    <a:pos x="T4" y="T5"/>
                  </a:cxn>
                  <a:cxn ang="T13">
                    <a:pos x="T6" y="T7"/>
                  </a:cxn>
                  <a:cxn ang="T14">
                    <a:pos x="T8" y="T9"/>
                  </a:cxn>
                </a:cxnLst>
                <a:rect l="T15" t="T16" r="T17" b="T18"/>
                <a:pathLst>
                  <a:path w="412" h="117">
                    <a:moveTo>
                      <a:pt x="64" y="0"/>
                    </a:moveTo>
                    <a:lnTo>
                      <a:pt x="412" y="0"/>
                    </a:lnTo>
                    <a:lnTo>
                      <a:pt x="397" y="117"/>
                    </a:lnTo>
                    <a:lnTo>
                      <a:pt x="0" y="116"/>
                    </a:lnTo>
                    <a:lnTo>
                      <a:pt x="64" y="0"/>
                    </a:lnTo>
                    <a:close/>
                  </a:path>
                </a:pathLst>
              </a:custGeom>
              <a:solidFill>
                <a:srgbClr val="333333"/>
              </a:solidFill>
              <a:ln w="9525" cap="flat" cmpd="sng">
                <a:solidFill>
                  <a:schemeClr val="tx1"/>
                </a:solidFill>
                <a:prstDash val="solid"/>
                <a:miter lim="800000"/>
                <a:headEnd type="none" w="med" len="med"/>
                <a:tailEnd type="none" w="med" len="med"/>
              </a:ln>
            </p:spPr>
            <p:txBody>
              <a:bodyPr wrap="none"/>
              <a:lstStyle/>
              <a:p>
                <a:endParaRPr lang="en-US"/>
              </a:p>
            </p:txBody>
          </p:sp>
          <p:sp>
            <p:nvSpPr>
              <p:cNvPr id="14431" name="Freeform 138"/>
              <p:cNvSpPr>
                <a:spLocks noChangeAspect="1"/>
              </p:cNvSpPr>
              <p:nvPr/>
            </p:nvSpPr>
            <p:spPr bwMode="auto">
              <a:xfrm>
                <a:off x="2507" y="2759"/>
                <a:ext cx="2" cy="114"/>
              </a:xfrm>
              <a:custGeom>
                <a:avLst/>
                <a:gdLst>
                  <a:gd name="T0" fmla="*/ 0 w 2"/>
                  <a:gd name="T1" fmla="*/ 0 h 114"/>
                  <a:gd name="T2" fmla="*/ 2 w 2"/>
                  <a:gd name="T3" fmla="*/ 114 h 114"/>
                  <a:gd name="T4" fmla="*/ 0 60000 65536"/>
                  <a:gd name="T5" fmla="*/ 0 60000 65536"/>
                  <a:gd name="T6" fmla="*/ 0 w 2"/>
                  <a:gd name="T7" fmla="*/ 0 h 114"/>
                  <a:gd name="T8" fmla="*/ 2 w 2"/>
                  <a:gd name="T9" fmla="*/ 114 h 114"/>
                </a:gdLst>
                <a:ahLst/>
                <a:cxnLst>
                  <a:cxn ang="T4">
                    <a:pos x="T0" y="T1"/>
                  </a:cxn>
                  <a:cxn ang="T5">
                    <a:pos x="T2" y="T3"/>
                  </a:cxn>
                </a:cxnLst>
                <a:rect l="T6" t="T7" r="T8" b="T9"/>
                <a:pathLst>
                  <a:path w="2" h="114">
                    <a:moveTo>
                      <a:pt x="0" y="0"/>
                    </a:moveTo>
                    <a:lnTo>
                      <a:pt x="2" y="114"/>
                    </a:lnTo>
                  </a:path>
                </a:pathLst>
              </a:custGeom>
              <a:noFill/>
              <a:ln w="9525" cap="flat" cmpd="sng">
                <a:solidFill>
                  <a:schemeClr val="tx1"/>
                </a:solidFill>
                <a:prstDash val="solid"/>
                <a:miter lim="800000"/>
                <a:headEnd type="none" w="med" len="med"/>
                <a:tailEnd type="none" w="med" len="med"/>
              </a:ln>
            </p:spPr>
            <p:txBody>
              <a:bodyPr wrap="none"/>
              <a:lstStyle/>
              <a:p>
                <a:endParaRPr lang="en-US"/>
              </a:p>
            </p:txBody>
          </p:sp>
          <p:sp>
            <p:nvSpPr>
              <p:cNvPr id="14432" name="Freeform 139"/>
              <p:cNvSpPr>
                <a:spLocks noChangeAspect="1"/>
              </p:cNvSpPr>
              <p:nvPr/>
            </p:nvSpPr>
            <p:spPr bwMode="auto">
              <a:xfrm>
                <a:off x="3460" y="2766"/>
                <a:ext cx="2" cy="114"/>
              </a:xfrm>
              <a:custGeom>
                <a:avLst/>
                <a:gdLst>
                  <a:gd name="T0" fmla="*/ 0 w 2"/>
                  <a:gd name="T1" fmla="*/ 0 h 114"/>
                  <a:gd name="T2" fmla="*/ 2 w 2"/>
                  <a:gd name="T3" fmla="*/ 114 h 114"/>
                  <a:gd name="T4" fmla="*/ 0 60000 65536"/>
                  <a:gd name="T5" fmla="*/ 0 60000 65536"/>
                  <a:gd name="T6" fmla="*/ 0 w 2"/>
                  <a:gd name="T7" fmla="*/ 0 h 114"/>
                  <a:gd name="T8" fmla="*/ 2 w 2"/>
                  <a:gd name="T9" fmla="*/ 114 h 114"/>
                </a:gdLst>
                <a:ahLst/>
                <a:cxnLst>
                  <a:cxn ang="T4">
                    <a:pos x="T0" y="T1"/>
                  </a:cxn>
                  <a:cxn ang="T5">
                    <a:pos x="T2" y="T3"/>
                  </a:cxn>
                </a:cxnLst>
                <a:rect l="T6" t="T7" r="T8" b="T9"/>
                <a:pathLst>
                  <a:path w="2" h="114">
                    <a:moveTo>
                      <a:pt x="0" y="0"/>
                    </a:moveTo>
                    <a:lnTo>
                      <a:pt x="2" y="114"/>
                    </a:lnTo>
                  </a:path>
                </a:pathLst>
              </a:custGeom>
              <a:noFill/>
              <a:ln w="9525" cap="flat" cmpd="sng">
                <a:solidFill>
                  <a:schemeClr val="tx1"/>
                </a:solidFill>
                <a:prstDash val="solid"/>
                <a:miter lim="800000"/>
                <a:headEnd type="none" w="med" len="med"/>
                <a:tailEnd type="none" w="med" len="med"/>
              </a:ln>
            </p:spPr>
            <p:txBody>
              <a:bodyPr wrap="none"/>
              <a:lstStyle/>
              <a:p>
                <a:endParaRPr lang="en-US"/>
              </a:p>
            </p:txBody>
          </p:sp>
          <p:sp>
            <p:nvSpPr>
              <p:cNvPr id="14433" name="Freeform 140"/>
              <p:cNvSpPr>
                <a:spLocks noChangeAspect="1"/>
              </p:cNvSpPr>
              <p:nvPr/>
            </p:nvSpPr>
            <p:spPr bwMode="auto">
              <a:xfrm>
                <a:off x="3695" y="2760"/>
                <a:ext cx="844" cy="114"/>
              </a:xfrm>
              <a:custGeom>
                <a:avLst/>
                <a:gdLst>
                  <a:gd name="T0" fmla="*/ 0 w 844"/>
                  <a:gd name="T1" fmla="*/ 0 h 114"/>
                  <a:gd name="T2" fmla="*/ 111 w 844"/>
                  <a:gd name="T3" fmla="*/ 114 h 114"/>
                  <a:gd name="T4" fmla="*/ 844 w 844"/>
                  <a:gd name="T5" fmla="*/ 114 h 114"/>
                  <a:gd name="T6" fmla="*/ 666 w 844"/>
                  <a:gd name="T7" fmla="*/ 0 h 114"/>
                  <a:gd name="T8" fmla="*/ 0 w 844"/>
                  <a:gd name="T9" fmla="*/ 0 h 114"/>
                  <a:gd name="T10" fmla="*/ 0 60000 65536"/>
                  <a:gd name="T11" fmla="*/ 0 60000 65536"/>
                  <a:gd name="T12" fmla="*/ 0 60000 65536"/>
                  <a:gd name="T13" fmla="*/ 0 60000 65536"/>
                  <a:gd name="T14" fmla="*/ 0 60000 65536"/>
                  <a:gd name="T15" fmla="*/ 0 w 844"/>
                  <a:gd name="T16" fmla="*/ 0 h 114"/>
                  <a:gd name="T17" fmla="*/ 844 w 844"/>
                  <a:gd name="T18" fmla="*/ 114 h 114"/>
                </a:gdLst>
                <a:ahLst/>
                <a:cxnLst>
                  <a:cxn ang="T10">
                    <a:pos x="T0" y="T1"/>
                  </a:cxn>
                  <a:cxn ang="T11">
                    <a:pos x="T2" y="T3"/>
                  </a:cxn>
                  <a:cxn ang="T12">
                    <a:pos x="T4" y="T5"/>
                  </a:cxn>
                  <a:cxn ang="T13">
                    <a:pos x="T6" y="T7"/>
                  </a:cxn>
                  <a:cxn ang="T14">
                    <a:pos x="T8" y="T9"/>
                  </a:cxn>
                </a:cxnLst>
                <a:rect l="T15" t="T16" r="T17" b="T18"/>
                <a:pathLst>
                  <a:path w="844" h="114">
                    <a:moveTo>
                      <a:pt x="0" y="0"/>
                    </a:moveTo>
                    <a:lnTo>
                      <a:pt x="111" y="114"/>
                    </a:lnTo>
                    <a:lnTo>
                      <a:pt x="844" y="114"/>
                    </a:lnTo>
                    <a:lnTo>
                      <a:pt x="666" y="0"/>
                    </a:lnTo>
                    <a:lnTo>
                      <a:pt x="0" y="0"/>
                    </a:lnTo>
                    <a:close/>
                  </a:path>
                </a:pathLst>
              </a:custGeom>
              <a:solidFill>
                <a:srgbClr val="333333"/>
              </a:solidFill>
              <a:ln w="9525" cap="flat" cmpd="sng">
                <a:solidFill>
                  <a:schemeClr val="tx1"/>
                </a:solidFill>
                <a:prstDash val="solid"/>
                <a:miter lim="800000"/>
                <a:headEnd type="none" w="med" len="med"/>
                <a:tailEnd type="none" w="med" len="med"/>
              </a:ln>
            </p:spPr>
            <p:txBody>
              <a:bodyPr wrap="none"/>
              <a:lstStyle/>
              <a:p>
                <a:endParaRPr lang="en-US"/>
              </a:p>
            </p:txBody>
          </p:sp>
          <p:sp>
            <p:nvSpPr>
              <p:cNvPr id="14434" name="Rectangle 141"/>
              <p:cNvSpPr>
                <a:spLocks noChangeAspect="1" noChangeArrowheads="1"/>
              </p:cNvSpPr>
              <p:nvPr/>
            </p:nvSpPr>
            <p:spPr bwMode="auto">
              <a:xfrm>
                <a:off x="1323" y="2841"/>
                <a:ext cx="63" cy="438"/>
              </a:xfrm>
              <a:prstGeom prst="rect">
                <a:avLst/>
              </a:prstGeom>
              <a:gradFill rotWithShape="1">
                <a:gsLst>
                  <a:gs pos="0">
                    <a:srgbClr val="5E7676"/>
                  </a:gs>
                  <a:gs pos="50000">
                    <a:srgbClr val="CCFFFF"/>
                  </a:gs>
                  <a:gs pos="100000">
                    <a:srgbClr val="5E7676"/>
                  </a:gs>
                </a:gsLst>
                <a:lin ang="2700000" scaled="1"/>
              </a:gradFill>
              <a:ln w="9525">
                <a:solidFill>
                  <a:schemeClr val="tx1"/>
                </a:solidFill>
                <a:miter lim="800000"/>
                <a:headEnd/>
                <a:tailEnd/>
              </a:ln>
            </p:spPr>
            <p:txBody>
              <a:bodyPr wrap="none" anchor="ctr"/>
              <a:lstStyle/>
              <a:p>
                <a:endParaRPr lang="en-US"/>
              </a:p>
            </p:txBody>
          </p:sp>
          <p:sp>
            <p:nvSpPr>
              <p:cNvPr id="14435" name="Freeform 142"/>
              <p:cNvSpPr>
                <a:spLocks noChangeAspect="1"/>
              </p:cNvSpPr>
              <p:nvPr/>
            </p:nvSpPr>
            <p:spPr bwMode="auto">
              <a:xfrm>
                <a:off x="1442" y="2761"/>
                <a:ext cx="844" cy="114"/>
              </a:xfrm>
              <a:custGeom>
                <a:avLst/>
                <a:gdLst>
                  <a:gd name="T0" fmla="*/ 844 w 844"/>
                  <a:gd name="T1" fmla="*/ 0 h 114"/>
                  <a:gd name="T2" fmla="*/ 733 w 844"/>
                  <a:gd name="T3" fmla="*/ 114 h 114"/>
                  <a:gd name="T4" fmla="*/ 0 w 844"/>
                  <a:gd name="T5" fmla="*/ 114 h 114"/>
                  <a:gd name="T6" fmla="*/ 202 w 844"/>
                  <a:gd name="T7" fmla="*/ 4 h 114"/>
                  <a:gd name="T8" fmla="*/ 844 w 844"/>
                  <a:gd name="T9" fmla="*/ 0 h 114"/>
                  <a:gd name="T10" fmla="*/ 0 60000 65536"/>
                  <a:gd name="T11" fmla="*/ 0 60000 65536"/>
                  <a:gd name="T12" fmla="*/ 0 60000 65536"/>
                  <a:gd name="T13" fmla="*/ 0 60000 65536"/>
                  <a:gd name="T14" fmla="*/ 0 60000 65536"/>
                  <a:gd name="T15" fmla="*/ 0 w 844"/>
                  <a:gd name="T16" fmla="*/ 0 h 114"/>
                  <a:gd name="T17" fmla="*/ 844 w 844"/>
                  <a:gd name="T18" fmla="*/ 114 h 114"/>
                </a:gdLst>
                <a:ahLst/>
                <a:cxnLst>
                  <a:cxn ang="T10">
                    <a:pos x="T0" y="T1"/>
                  </a:cxn>
                  <a:cxn ang="T11">
                    <a:pos x="T2" y="T3"/>
                  </a:cxn>
                  <a:cxn ang="T12">
                    <a:pos x="T4" y="T5"/>
                  </a:cxn>
                  <a:cxn ang="T13">
                    <a:pos x="T6" y="T7"/>
                  </a:cxn>
                  <a:cxn ang="T14">
                    <a:pos x="T8" y="T9"/>
                  </a:cxn>
                </a:cxnLst>
                <a:rect l="T15" t="T16" r="T17" b="T18"/>
                <a:pathLst>
                  <a:path w="844" h="114">
                    <a:moveTo>
                      <a:pt x="844" y="0"/>
                    </a:moveTo>
                    <a:lnTo>
                      <a:pt x="733" y="114"/>
                    </a:lnTo>
                    <a:lnTo>
                      <a:pt x="0" y="114"/>
                    </a:lnTo>
                    <a:lnTo>
                      <a:pt x="202" y="4"/>
                    </a:lnTo>
                    <a:lnTo>
                      <a:pt x="844" y="0"/>
                    </a:lnTo>
                    <a:close/>
                  </a:path>
                </a:pathLst>
              </a:custGeom>
              <a:gradFill rotWithShape="1">
                <a:gsLst>
                  <a:gs pos="0">
                    <a:srgbClr val="181818"/>
                  </a:gs>
                  <a:gs pos="100000">
                    <a:srgbClr val="333333"/>
                  </a:gs>
                </a:gsLst>
                <a:lin ang="5400000" scaled="1"/>
              </a:gradFill>
              <a:ln w="9525" cap="flat" cmpd="sng">
                <a:solidFill>
                  <a:schemeClr val="tx1"/>
                </a:solidFill>
                <a:prstDash val="solid"/>
                <a:miter lim="800000"/>
                <a:headEnd type="none" w="med" len="med"/>
                <a:tailEnd type="none" w="med" len="med"/>
              </a:ln>
            </p:spPr>
            <p:txBody>
              <a:bodyPr wrap="none"/>
              <a:lstStyle/>
              <a:p>
                <a:endParaRPr lang="en-US"/>
              </a:p>
            </p:txBody>
          </p:sp>
          <p:sp>
            <p:nvSpPr>
              <p:cNvPr id="14436" name="Line 143"/>
              <p:cNvSpPr>
                <a:spLocks noChangeAspect="1" noChangeShapeType="1"/>
              </p:cNvSpPr>
              <p:nvPr/>
            </p:nvSpPr>
            <p:spPr bwMode="auto">
              <a:xfrm flipV="1">
                <a:off x="1565" y="2939"/>
                <a:ext cx="0" cy="23"/>
              </a:xfrm>
              <a:prstGeom prst="line">
                <a:avLst/>
              </a:prstGeom>
              <a:noFill/>
              <a:ln w="9525">
                <a:solidFill>
                  <a:schemeClr val="tx1"/>
                </a:solidFill>
                <a:miter lim="800000"/>
                <a:headEnd/>
                <a:tailEnd/>
              </a:ln>
            </p:spPr>
            <p:txBody>
              <a:bodyPr wrap="none"/>
              <a:lstStyle/>
              <a:p>
                <a:endParaRPr lang="en-US"/>
              </a:p>
            </p:txBody>
          </p:sp>
          <p:sp>
            <p:nvSpPr>
              <p:cNvPr id="14437" name="Line 144"/>
              <p:cNvSpPr>
                <a:spLocks noChangeAspect="1" noChangeShapeType="1"/>
              </p:cNvSpPr>
              <p:nvPr/>
            </p:nvSpPr>
            <p:spPr bwMode="auto">
              <a:xfrm flipV="1">
                <a:off x="1657" y="2941"/>
                <a:ext cx="0" cy="23"/>
              </a:xfrm>
              <a:prstGeom prst="line">
                <a:avLst/>
              </a:prstGeom>
              <a:noFill/>
              <a:ln w="9525">
                <a:solidFill>
                  <a:schemeClr val="tx1"/>
                </a:solidFill>
                <a:miter lim="800000"/>
                <a:headEnd/>
                <a:tailEnd/>
              </a:ln>
            </p:spPr>
            <p:txBody>
              <a:bodyPr wrap="none"/>
              <a:lstStyle/>
              <a:p>
                <a:endParaRPr lang="en-US"/>
              </a:p>
            </p:txBody>
          </p:sp>
          <p:sp>
            <p:nvSpPr>
              <p:cNvPr id="14438" name="Line 145"/>
              <p:cNvSpPr>
                <a:spLocks noChangeAspect="1" noChangeShapeType="1"/>
              </p:cNvSpPr>
              <p:nvPr/>
            </p:nvSpPr>
            <p:spPr bwMode="auto">
              <a:xfrm>
                <a:off x="1440" y="2970"/>
                <a:ext cx="2633" cy="0"/>
              </a:xfrm>
              <a:prstGeom prst="line">
                <a:avLst/>
              </a:prstGeom>
              <a:noFill/>
              <a:ln w="9525">
                <a:solidFill>
                  <a:schemeClr val="tx1"/>
                </a:solidFill>
                <a:miter lim="800000"/>
                <a:headEnd/>
                <a:tailEnd/>
              </a:ln>
            </p:spPr>
            <p:txBody>
              <a:bodyPr wrap="none"/>
              <a:lstStyle/>
              <a:p>
                <a:endParaRPr lang="en-US"/>
              </a:p>
            </p:txBody>
          </p:sp>
          <p:sp>
            <p:nvSpPr>
              <p:cNvPr id="14439" name="Line 146"/>
              <p:cNvSpPr>
                <a:spLocks noChangeAspect="1" noChangeShapeType="1"/>
              </p:cNvSpPr>
              <p:nvPr/>
            </p:nvSpPr>
            <p:spPr bwMode="auto">
              <a:xfrm flipV="1">
                <a:off x="3808" y="2945"/>
                <a:ext cx="0" cy="23"/>
              </a:xfrm>
              <a:prstGeom prst="line">
                <a:avLst/>
              </a:prstGeom>
              <a:noFill/>
              <a:ln w="9525">
                <a:solidFill>
                  <a:schemeClr val="tx1"/>
                </a:solidFill>
                <a:miter lim="800000"/>
                <a:headEnd/>
                <a:tailEnd/>
              </a:ln>
            </p:spPr>
            <p:txBody>
              <a:bodyPr wrap="none"/>
              <a:lstStyle/>
              <a:p>
                <a:endParaRPr lang="en-US"/>
              </a:p>
            </p:txBody>
          </p:sp>
          <p:sp>
            <p:nvSpPr>
              <p:cNvPr id="14440" name="Line 147"/>
              <p:cNvSpPr>
                <a:spLocks noChangeAspect="1" noChangeShapeType="1"/>
              </p:cNvSpPr>
              <p:nvPr/>
            </p:nvSpPr>
            <p:spPr bwMode="auto">
              <a:xfrm flipV="1">
                <a:off x="3908" y="2945"/>
                <a:ext cx="0" cy="23"/>
              </a:xfrm>
              <a:prstGeom prst="line">
                <a:avLst/>
              </a:prstGeom>
              <a:noFill/>
              <a:ln w="9525">
                <a:solidFill>
                  <a:schemeClr val="tx1"/>
                </a:solidFill>
                <a:miter lim="800000"/>
                <a:headEnd/>
                <a:tailEnd/>
              </a:ln>
            </p:spPr>
            <p:txBody>
              <a:bodyPr wrap="none"/>
              <a:lstStyle/>
              <a:p>
                <a:endParaRPr lang="en-US"/>
              </a:p>
            </p:txBody>
          </p:sp>
          <p:sp>
            <p:nvSpPr>
              <p:cNvPr id="14441" name="Line 148"/>
              <p:cNvSpPr>
                <a:spLocks noChangeAspect="1" noChangeShapeType="1"/>
              </p:cNvSpPr>
              <p:nvPr/>
            </p:nvSpPr>
            <p:spPr bwMode="auto">
              <a:xfrm flipV="1">
                <a:off x="4011" y="2944"/>
                <a:ext cx="0" cy="23"/>
              </a:xfrm>
              <a:prstGeom prst="line">
                <a:avLst/>
              </a:prstGeom>
              <a:noFill/>
              <a:ln w="9525">
                <a:solidFill>
                  <a:schemeClr val="tx1"/>
                </a:solidFill>
                <a:miter lim="800000"/>
                <a:headEnd/>
                <a:tailEnd/>
              </a:ln>
            </p:spPr>
            <p:txBody>
              <a:bodyPr wrap="none"/>
              <a:lstStyle/>
              <a:p>
                <a:endParaRPr lang="en-US"/>
              </a:p>
            </p:txBody>
          </p:sp>
          <p:sp>
            <p:nvSpPr>
              <p:cNvPr id="14442" name="Rectangle 149"/>
              <p:cNvSpPr>
                <a:spLocks noChangeAspect="1" noChangeArrowheads="1"/>
              </p:cNvSpPr>
              <p:nvPr/>
            </p:nvSpPr>
            <p:spPr bwMode="auto">
              <a:xfrm>
                <a:off x="2828" y="3024"/>
                <a:ext cx="319" cy="75"/>
              </a:xfrm>
              <a:prstGeom prst="rect">
                <a:avLst/>
              </a:prstGeom>
              <a:solidFill>
                <a:srgbClr val="333333"/>
              </a:solidFill>
              <a:ln w="9525">
                <a:noFill/>
                <a:miter lim="800000"/>
                <a:headEnd/>
                <a:tailEnd/>
              </a:ln>
            </p:spPr>
            <p:txBody>
              <a:bodyPr wrap="none" anchor="ctr"/>
              <a:lstStyle/>
              <a:p>
                <a:endParaRPr lang="en-US"/>
              </a:p>
            </p:txBody>
          </p:sp>
          <p:sp>
            <p:nvSpPr>
              <p:cNvPr id="14443" name="Rectangle 150"/>
              <p:cNvSpPr>
                <a:spLocks noChangeAspect="1" noChangeArrowheads="1"/>
              </p:cNvSpPr>
              <p:nvPr/>
            </p:nvSpPr>
            <p:spPr bwMode="auto">
              <a:xfrm>
                <a:off x="1389" y="3225"/>
                <a:ext cx="3213" cy="27"/>
              </a:xfrm>
              <a:prstGeom prst="rect">
                <a:avLst/>
              </a:prstGeom>
              <a:gradFill rotWithShape="1">
                <a:gsLst>
                  <a:gs pos="0">
                    <a:srgbClr val="5E7676"/>
                  </a:gs>
                  <a:gs pos="100000">
                    <a:srgbClr val="CCFFFF"/>
                  </a:gs>
                </a:gsLst>
                <a:lin ang="5400000" scaled="1"/>
              </a:gradFill>
              <a:ln w="9525">
                <a:solidFill>
                  <a:schemeClr val="tx1"/>
                </a:solidFill>
                <a:miter lim="800000"/>
                <a:headEnd/>
                <a:tailEnd/>
              </a:ln>
            </p:spPr>
            <p:txBody>
              <a:bodyPr wrap="none" anchor="ctr"/>
              <a:lstStyle/>
              <a:p>
                <a:endParaRPr lang="en-US"/>
              </a:p>
            </p:txBody>
          </p:sp>
          <p:sp>
            <p:nvSpPr>
              <p:cNvPr id="14444" name="Rectangle 151"/>
              <p:cNvSpPr>
                <a:spLocks noChangeAspect="1" noChangeArrowheads="1"/>
              </p:cNvSpPr>
              <p:nvPr/>
            </p:nvSpPr>
            <p:spPr bwMode="auto">
              <a:xfrm>
                <a:off x="1706" y="2753"/>
                <a:ext cx="47" cy="120"/>
              </a:xfrm>
              <a:prstGeom prst="rect">
                <a:avLst/>
              </a:prstGeom>
              <a:solidFill>
                <a:srgbClr val="808080"/>
              </a:solidFill>
              <a:ln w="9525">
                <a:noFill/>
                <a:miter lim="800000"/>
                <a:headEnd/>
                <a:tailEnd/>
              </a:ln>
            </p:spPr>
            <p:txBody>
              <a:bodyPr wrap="none" anchor="ctr"/>
              <a:lstStyle/>
              <a:p>
                <a:endParaRPr lang="en-US"/>
              </a:p>
            </p:txBody>
          </p:sp>
          <p:sp>
            <p:nvSpPr>
              <p:cNvPr id="14445" name="Rectangle 152"/>
              <p:cNvSpPr>
                <a:spLocks noChangeAspect="1" noChangeArrowheads="1"/>
              </p:cNvSpPr>
              <p:nvPr/>
            </p:nvSpPr>
            <p:spPr bwMode="auto">
              <a:xfrm>
                <a:off x="1421" y="3062"/>
                <a:ext cx="292" cy="219"/>
              </a:xfrm>
              <a:prstGeom prst="rect">
                <a:avLst/>
              </a:prstGeom>
              <a:gradFill rotWithShape="1">
                <a:gsLst>
                  <a:gs pos="0">
                    <a:srgbClr val="5E7676"/>
                  </a:gs>
                  <a:gs pos="50000">
                    <a:srgbClr val="CCFFFF"/>
                  </a:gs>
                  <a:gs pos="100000">
                    <a:srgbClr val="5E7676"/>
                  </a:gs>
                </a:gsLst>
                <a:lin ang="2700000" scaled="1"/>
              </a:gradFill>
              <a:ln w="9525">
                <a:solidFill>
                  <a:schemeClr val="tx1"/>
                </a:solidFill>
                <a:miter lim="800000"/>
                <a:headEnd/>
                <a:tailEnd/>
              </a:ln>
            </p:spPr>
            <p:txBody>
              <a:bodyPr wrap="none" anchor="ctr"/>
              <a:lstStyle/>
              <a:p>
                <a:endParaRPr lang="en-US"/>
              </a:p>
            </p:txBody>
          </p:sp>
          <p:sp>
            <p:nvSpPr>
              <p:cNvPr id="14446" name="Freeform 153"/>
              <p:cNvSpPr>
                <a:spLocks noChangeAspect="1"/>
              </p:cNvSpPr>
              <p:nvPr/>
            </p:nvSpPr>
            <p:spPr bwMode="auto">
              <a:xfrm>
                <a:off x="1451" y="3107"/>
                <a:ext cx="216" cy="133"/>
              </a:xfrm>
              <a:custGeom>
                <a:avLst/>
                <a:gdLst>
                  <a:gd name="T0" fmla="*/ 1 w 216"/>
                  <a:gd name="T1" fmla="*/ 1 h 133"/>
                  <a:gd name="T2" fmla="*/ 76 w 216"/>
                  <a:gd name="T3" fmla="*/ 1 h 133"/>
                  <a:gd name="T4" fmla="*/ 111 w 216"/>
                  <a:gd name="T5" fmla="*/ 37 h 133"/>
                  <a:gd name="T6" fmla="*/ 147 w 216"/>
                  <a:gd name="T7" fmla="*/ 0 h 133"/>
                  <a:gd name="T8" fmla="*/ 216 w 216"/>
                  <a:gd name="T9" fmla="*/ 3 h 133"/>
                  <a:gd name="T10" fmla="*/ 216 w 216"/>
                  <a:gd name="T11" fmla="*/ 133 h 133"/>
                  <a:gd name="T12" fmla="*/ 0 w 216"/>
                  <a:gd name="T13" fmla="*/ 133 h 133"/>
                  <a:gd name="T14" fmla="*/ 1 w 216"/>
                  <a:gd name="T15" fmla="*/ 1 h 133"/>
                  <a:gd name="T16" fmla="*/ 0 60000 65536"/>
                  <a:gd name="T17" fmla="*/ 0 60000 65536"/>
                  <a:gd name="T18" fmla="*/ 0 60000 65536"/>
                  <a:gd name="T19" fmla="*/ 0 60000 65536"/>
                  <a:gd name="T20" fmla="*/ 0 60000 65536"/>
                  <a:gd name="T21" fmla="*/ 0 60000 65536"/>
                  <a:gd name="T22" fmla="*/ 0 60000 65536"/>
                  <a:gd name="T23" fmla="*/ 0 60000 65536"/>
                  <a:gd name="T24" fmla="*/ 0 w 216"/>
                  <a:gd name="T25" fmla="*/ 0 h 133"/>
                  <a:gd name="T26" fmla="*/ 216 w 216"/>
                  <a:gd name="T27" fmla="*/ 133 h 13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 h="133">
                    <a:moveTo>
                      <a:pt x="1" y="1"/>
                    </a:moveTo>
                    <a:lnTo>
                      <a:pt x="76" y="1"/>
                    </a:lnTo>
                    <a:lnTo>
                      <a:pt x="111" y="37"/>
                    </a:lnTo>
                    <a:lnTo>
                      <a:pt x="147" y="0"/>
                    </a:lnTo>
                    <a:lnTo>
                      <a:pt x="216" y="3"/>
                    </a:lnTo>
                    <a:lnTo>
                      <a:pt x="216" y="133"/>
                    </a:lnTo>
                    <a:lnTo>
                      <a:pt x="0" y="133"/>
                    </a:lnTo>
                    <a:lnTo>
                      <a:pt x="1" y="1"/>
                    </a:lnTo>
                    <a:close/>
                  </a:path>
                </a:pathLst>
              </a:custGeom>
              <a:solidFill>
                <a:schemeClr val="bg1"/>
              </a:solidFill>
              <a:ln w="9525" cap="flat" cmpd="sng">
                <a:solidFill>
                  <a:schemeClr val="tx1"/>
                </a:solidFill>
                <a:prstDash val="solid"/>
                <a:miter lim="800000"/>
                <a:headEnd type="none" w="med" len="med"/>
                <a:tailEnd type="none" w="med" len="med"/>
              </a:ln>
            </p:spPr>
            <p:txBody>
              <a:bodyPr wrap="none"/>
              <a:lstStyle/>
              <a:p>
                <a:endParaRPr lang="en-US"/>
              </a:p>
            </p:txBody>
          </p:sp>
          <p:sp>
            <p:nvSpPr>
              <p:cNvPr id="14447" name="Line 154"/>
              <p:cNvSpPr>
                <a:spLocks noChangeAspect="1" noChangeShapeType="1"/>
              </p:cNvSpPr>
              <p:nvPr/>
            </p:nvSpPr>
            <p:spPr bwMode="auto">
              <a:xfrm flipV="1">
                <a:off x="1456" y="3165"/>
                <a:ext cx="0" cy="23"/>
              </a:xfrm>
              <a:prstGeom prst="line">
                <a:avLst/>
              </a:prstGeom>
              <a:noFill/>
              <a:ln w="9525">
                <a:solidFill>
                  <a:schemeClr val="tx1"/>
                </a:solidFill>
                <a:miter lim="800000"/>
                <a:headEnd/>
                <a:tailEnd/>
              </a:ln>
            </p:spPr>
            <p:txBody>
              <a:bodyPr wrap="none"/>
              <a:lstStyle/>
              <a:p>
                <a:endParaRPr lang="en-US"/>
              </a:p>
            </p:txBody>
          </p:sp>
          <p:sp>
            <p:nvSpPr>
              <p:cNvPr id="14448" name="Line 155"/>
              <p:cNvSpPr>
                <a:spLocks noChangeAspect="1" noChangeShapeType="1"/>
              </p:cNvSpPr>
              <p:nvPr/>
            </p:nvSpPr>
            <p:spPr bwMode="auto">
              <a:xfrm flipV="1">
                <a:off x="1548" y="3167"/>
                <a:ext cx="0" cy="23"/>
              </a:xfrm>
              <a:prstGeom prst="line">
                <a:avLst/>
              </a:prstGeom>
              <a:noFill/>
              <a:ln w="9525">
                <a:solidFill>
                  <a:schemeClr val="tx1"/>
                </a:solidFill>
                <a:miter lim="800000"/>
                <a:headEnd/>
                <a:tailEnd/>
              </a:ln>
            </p:spPr>
            <p:txBody>
              <a:bodyPr wrap="none"/>
              <a:lstStyle/>
              <a:p>
                <a:endParaRPr lang="en-US"/>
              </a:p>
            </p:txBody>
          </p:sp>
          <p:sp>
            <p:nvSpPr>
              <p:cNvPr id="14449" name="Line 156"/>
              <p:cNvSpPr>
                <a:spLocks noChangeAspect="1" noChangeShapeType="1"/>
              </p:cNvSpPr>
              <p:nvPr/>
            </p:nvSpPr>
            <p:spPr bwMode="auto">
              <a:xfrm flipV="1">
                <a:off x="1660" y="3167"/>
                <a:ext cx="0" cy="23"/>
              </a:xfrm>
              <a:prstGeom prst="line">
                <a:avLst/>
              </a:prstGeom>
              <a:noFill/>
              <a:ln w="9525">
                <a:solidFill>
                  <a:schemeClr val="tx1"/>
                </a:solidFill>
                <a:miter lim="800000"/>
                <a:headEnd/>
                <a:tailEnd/>
              </a:ln>
            </p:spPr>
            <p:txBody>
              <a:bodyPr wrap="none"/>
              <a:lstStyle/>
              <a:p>
                <a:endParaRPr lang="en-US"/>
              </a:p>
            </p:txBody>
          </p:sp>
          <p:sp>
            <p:nvSpPr>
              <p:cNvPr id="14450" name="Line 157"/>
              <p:cNvSpPr>
                <a:spLocks noChangeAspect="1" noChangeShapeType="1"/>
              </p:cNvSpPr>
              <p:nvPr/>
            </p:nvSpPr>
            <p:spPr bwMode="auto">
              <a:xfrm flipV="1">
                <a:off x="1764" y="3164"/>
                <a:ext cx="0" cy="23"/>
              </a:xfrm>
              <a:prstGeom prst="line">
                <a:avLst/>
              </a:prstGeom>
              <a:noFill/>
              <a:ln w="9525">
                <a:solidFill>
                  <a:schemeClr val="tx1"/>
                </a:solidFill>
                <a:miter lim="800000"/>
                <a:headEnd/>
                <a:tailEnd/>
              </a:ln>
            </p:spPr>
            <p:txBody>
              <a:bodyPr wrap="none"/>
              <a:lstStyle/>
              <a:p>
                <a:endParaRPr lang="en-US"/>
              </a:p>
            </p:txBody>
          </p:sp>
          <p:sp>
            <p:nvSpPr>
              <p:cNvPr id="14451" name="Line 158"/>
              <p:cNvSpPr>
                <a:spLocks noChangeAspect="1" noChangeShapeType="1"/>
              </p:cNvSpPr>
              <p:nvPr/>
            </p:nvSpPr>
            <p:spPr bwMode="auto">
              <a:xfrm flipH="1">
                <a:off x="1451" y="3191"/>
                <a:ext cx="214" cy="0"/>
              </a:xfrm>
              <a:prstGeom prst="line">
                <a:avLst/>
              </a:prstGeom>
              <a:noFill/>
              <a:ln w="9525">
                <a:solidFill>
                  <a:schemeClr val="tx1"/>
                </a:solidFill>
                <a:miter lim="800000"/>
                <a:headEnd/>
                <a:tailEnd/>
              </a:ln>
            </p:spPr>
            <p:txBody>
              <a:bodyPr wrap="none"/>
              <a:lstStyle/>
              <a:p>
                <a:endParaRPr lang="en-US"/>
              </a:p>
            </p:txBody>
          </p:sp>
          <p:sp>
            <p:nvSpPr>
              <p:cNvPr id="14452" name="Freeform 159"/>
              <p:cNvSpPr>
                <a:spLocks noChangeAspect="1"/>
              </p:cNvSpPr>
              <p:nvPr/>
            </p:nvSpPr>
            <p:spPr bwMode="auto">
              <a:xfrm>
                <a:off x="2850" y="2232"/>
                <a:ext cx="284" cy="530"/>
              </a:xfrm>
              <a:custGeom>
                <a:avLst/>
                <a:gdLst>
                  <a:gd name="T0" fmla="*/ 36 w 284"/>
                  <a:gd name="T1" fmla="*/ 530 h 530"/>
                  <a:gd name="T2" fmla="*/ 35 w 284"/>
                  <a:gd name="T3" fmla="*/ 78 h 530"/>
                  <a:gd name="T4" fmla="*/ 249 w 284"/>
                  <a:gd name="T5" fmla="*/ 75 h 530"/>
                  <a:gd name="T6" fmla="*/ 246 w 284"/>
                  <a:gd name="T7" fmla="*/ 530 h 530"/>
                  <a:gd name="T8" fmla="*/ 0 60000 65536"/>
                  <a:gd name="T9" fmla="*/ 0 60000 65536"/>
                  <a:gd name="T10" fmla="*/ 0 60000 65536"/>
                  <a:gd name="T11" fmla="*/ 0 60000 65536"/>
                  <a:gd name="T12" fmla="*/ 0 w 284"/>
                  <a:gd name="T13" fmla="*/ 0 h 530"/>
                  <a:gd name="T14" fmla="*/ 284 w 284"/>
                  <a:gd name="T15" fmla="*/ 530 h 530"/>
                </a:gdLst>
                <a:ahLst/>
                <a:cxnLst>
                  <a:cxn ang="T8">
                    <a:pos x="T0" y="T1"/>
                  </a:cxn>
                  <a:cxn ang="T9">
                    <a:pos x="T2" y="T3"/>
                  </a:cxn>
                  <a:cxn ang="T10">
                    <a:pos x="T4" y="T5"/>
                  </a:cxn>
                  <a:cxn ang="T11">
                    <a:pos x="T6" y="T7"/>
                  </a:cxn>
                </a:cxnLst>
                <a:rect l="T12" t="T13" r="T14" b="T15"/>
                <a:pathLst>
                  <a:path w="284" h="530">
                    <a:moveTo>
                      <a:pt x="36" y="530"/>
                    </a:moveTo>
                    <a:cubicBezTo>
                      <a:pt x="18" y="342"/>
                      <a:pt x="0" y="154"/>
                      <a:pt x="35" y="78"/>
                    </a:cubicBezTo>
                    <a:cubicBezTo>
                      <a:pt x="70" y="2"/>
                      <a:pt x="214" y="0"/>
                      <a:pt x="249" y="75"/>
                    </a:cubicBezTo>
                    <a:cubicBezTo>
                      <a:pt x="284" y="150"/>
                      <a:pt x="265" y="340"/>
                      <a:pt x="246" y="530"/>
                    </a:cubicBezTo>
                  </a:path>
                </a:pathLst>
              </a:custGeom>
              <a:solidFill>
                <a:srgbClr val="FFC78F"/>
              </a:solidFill>
              <a:ln w="9525" cap="flat" cmpd="sng">
                <a:solidFill>
                  <a:schemeClr val="tx1"/>
                </a:solidFill>
                <a:prstDash val="solid"/>
                <a:miter lim="800000"/>
                <a:headEnd type="none" w="med" len="med"/>
                <a:tailEnd type="none" w="med" len="med"/>
              </a:ln>
            </p:spPr>
            <p:txBody>
              <a:bodyPr wrap="none"/>
              <a:lstStyle/>
              <a:p>
                <a:endParaRPr lang="en-US"/>
              </a:p>
            </p:txBody>
          </p:sp>
          <p:sp>
            <p:nvSpPr>
              <p:cNvPr id="14453" name="Freeform 160"/>
              <p:cNvSpPr>
                <a:spLocks noChangeAspect="1"/>
              </p:cNvSpPr>
              <p:nvPr/>
            </p:nvSpPr>
            <p:spPr bwMode="auto">
              <a:xfrm>
                <a:off x="2903" y="2307"/>
                <a:ext cx="174" cy="182"/>
              </a:xfrm>
              <a:custGeom>
                <a:avLst/>
                <a:gdLst>
                  <a:gd name="T0" fmla="*/ 1 w 174"/>
                  <a:gd name="T1" fmla="*/ 182 h 182"/>
                  <a:gd name="T2" fmla="*/ 0 w 174"/>
                  <a:gd name="T3" fmla="*/ 15 h 182"/>
                  <a:gd name="T4" fmla="*/ 28 w 174"/>
                  <a:gd name="T5" fmla="*/ 9 h 182"/>
                  <a:gd name="T6" fmla="*/ 58 w 174"/>
                  <a:gd name="T7" fmla="*/ 2 h 182"/>
                  <a:gd name="T8" fmla="*/ 79 w 174"/>
                  <a:gd name="T9" fmla="*/ 0 h 182"/>
                  <a:gd name="T10" fmla="*/ 111 w 174"/>
                  <a:gd name="T11" fmla="*/ 3 h 182"/>
                  <a:gd name="T12" fmla="*/ 141 w 174"/>
                  <a:gd name="T13" fmla="*/ 9 h 182"/>
                  <a:gd name="T14" fmla="*/ 171 w 174"/>
                  <a:gd name="T15" fmla="*/ 17 h 182"/>
                  <a:gd name="T16" fmla="*/ 174 w 174"/>
                  <a:gd name="T17" fmla="*/ 180 h 182"/>
                  <a:gd name="T18" fmla="*/ 1 w 174"/>
                  <a:gd name="T19" fmla="*/ 182 h 1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74"/>
                  <a:gd name="T31" fmla="*/ 0 h 182"/>
                  <a:gd name="T32" fmla="*/ 174 w 174"/>
                  <a:gd name="T33" fmla="*/ 182 h 18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74" h="182">
                    <a:moveTo>
                      <a:pt x="1" y="182"/>
                    </a:moveTo>
                    <a:lnTo>
                      <a:pt x="0" y="15"/>
                    </a:lnTo>
                    <a:lnTo>
                      <a:pt x="28" y="9"/>
                    </a:lnTo>
                    <a:lnTo>
                      <a:pt x="58" y="2"/>
                    </a:lnTo>
                    <a:lnTo>
                      <a:pt x="79" y="0"/>
                    </a:lnTo>
                    <a:lnTo>
                      <a:pt x="111" y="3"/>
                    </a:lnTo>
                    <a:lnTo>
                      <a:pt x="141" y="9"/>
                    </a:lnTo>
                    <a:lnTo>
                      <a:pt x="171" y="17"/>
                    </a:lnTo>
                    <a:lnTo>
                      <a:pt x="174" y="180"/>
                    </a:lnTo>
                    <a:lnTo>
                      <a:pt x="1" y="182"/>
                    </a:lnTo>
                    <a:close/>
                  </a:path>
                </a:pathLst>
              </a:custGeom>
              <a:solidFill>
                <a:schemeClr val="bg1"/>
              </a:solidFill>
              <a:ln w="9525" cap="flat" cmpd="sng">
                <a:solidFill>
                  <a:schemeClr val="tx1"/>
                </a:solidFill>
                <a:prstDash val="solid"/>
                <a:miter lim="800000"/>
                <a:headEnd type="none" w="med" len="med"/>
                <a:tailEnd type="none" w="med" len="med"/>
              </a:ln>
            </p:spPr>
            <p:txBody>
              <a:bodyPr wrap="none"/>
              <a:lstStyle/>
              <a:p>
                <a:endParaRPr lang="en-US"/>
              </a:p>
            </p:txBody>
          </p:sp>
          <p:sp>
            <p:nvSpPr>
              <p:cNvPr id="14454" name="Line 161"/>
              <p:cNvSpPr>
                <a:spLocks noChangeAspect="1" noChangeShapeType="1"/>
              </p:cNvSpPr>
              <p:nvPr/>
            </p:nvSpPr>
            <p:spPr bwMode="auto">
              <a:xfrm flipV="1">
                <a:off x="2907" y="2436"/>
                <a:ext cx="171" cy="2"/>
              </a:xfrm>
              <a:prstGeom prst="line">
                <a:avLst/>
              </a:prstGeom>
              <a:noFill/>
              <a:ln w="6350">
                <a:solidFill>
                  <a:schemeClr val="tx1"/>
                </a:solidFill>
                <a:miter lim="800000"/>
                <a:headEnd/>
                <a:tailEnd/>
              </a:ln>
            </p:spPr>
            <p:txBody>
              <a:bodyPr wrap="none"/>
              <a:lstStyle/>
              <a:p>
                <a:endParaRPr lang="en-US"/>
              </a:p>
            </p:txBody>
          </p:sp>
          <p:sp>
            <p:nvSpPr>
              <p:cNvPr id="14455" name="Rectangle 162"/>
              <p:cNvSpPr>
                <a:spLocks noChangeAspect="1" noChangeArrowheads="1"/>
              </p:cNvSpPr>
              <p:nvPr/>
            </p:nvSpPr>
            <p:spPr bwMode="auto">
              <a:xfrm>
                <a:off x="2952" y="2589"/>
                <a:ext cx="62" cy="182"/>
              </a:xfrm>
              <a:prstGeom prst="rect">
                <a:avLst/>
              </a:prstGeom>
              <a:solidFill>
                <a:srgbClr val="CCFFFF">
                  <a:alpha val="54117"/>
                </a:srgbClr>
              </a:solidFill>
              <a:ln w="9525">
                <a:solidFill>
                  <a:schemeClr val="tx1"/>
                </a:solidFill>
                <a:miter lim="800000"/>
                <a:headEnd/>
                <a:tailEnd/>
              </a:ln>
            </p:spPr>
            <p:txBody>
              <a:bodyPr wrap="none" anchor="ctr"/>
              <a:lstStyle/>
              <a:p>
                <a:endParaRPr lang="en-US"/>
              </a:p>
            </p:txBody>
          </p:sp>
          <p:sp>
            <p:nvSpPr>
              <p:cNvPr id="14456" name="Freeform 163"/>
              <p:cNvSpPr>
                <a:spLocks noChangeAspect="1"/>
              </p:cNvSpPr>
              <p:nvPr/>
            </p:nvSpPr>
            <p:spPr bwMode="auto">
              <a:xfrm>
                <a:off x="2967" y="2337"/>
                <a:ext cx="33" cy="252"/>
              </a:xfrm>
              <a:custGeom>
                <a:avLst/>
                <a:gdLst>
                  <a:gd name="T0" fmla="*/ 2 w 33"/>
                  <a:gd name="T1" fmla="*/ 252 h 252"/>
                  <a:gd name="T2" fmla="*/ 0 w 33"/>
                  <a:gd name="T3" fmla="*/ 137 h 252"/>
                  <a:gd name="T4" fmla="*/ 12 w 33"/>
                  <a:gd name="T5" fmla="*/ 0 h 252"/>
                  <a:gd name="T6" fmla="*/ 33 w 33"/>
                  <a:gd name="T7" fmla="*/ 150 h 252"/>
                  <a:gd name="T8" fmla="*/ 29 w 33"/>
                  <a:gd name="T9" fmla="*/ 251 h 252"/>
                  <a:gd name="T10" fmla="*/ 2 w 33"/>
                  <a:gd name="T11" fmla="*/ 252 h 252"/>
                  <a:gd name="T12" fmla="*/ 0 60000 65536"/>
                  <a:gd name="T13" fmla="*/ 0 60000 65536"/>
                  <a:gd name="T14" fmla="*/ 0 60000 65536"/>
                  <a:gd name="T15" fmla="*/ 0 60000 65536"/>
                  <a:gd name="T16" fmla="*/ 0 60000 65536"/>
                  <a:gd name="T17" fmla="*/ 0 60000 65536"/>
                  <a:gd name="T18" fmla="*/ 0 w 33"/>
                  <a:gd name="T19" fmla="*/ 0 h 252"/>
                  <a:gd name="T20" fmla="*/ 33 w 33"/>
                  <a:gd name="T21" fmla="*/ 252 h 252"/>
                </a:gdLst>
                <a:ahLst/>
                <a:cxnLst>
                  <a:cxn ang="T12">
                    <a:pos x="T0" y="T1"/>
                  </a:cxn>
                  <a:cxn ang="T13">
                    <a:pos x="T2" y="T3"/>
                  </a:cxn>
                  <a:cxn ang="T14">
                    <a:pos x="T4" y="T5"/>
                  </a:cxn>
                  <a:cxn ang="T15">
                    <a:pos x="T6" y="T7"/>
                  </a:cxn>
                  <a:cxn ang="T16">
                    <a:pos x="T8" y="T9"/>
                  </a:cxn>
                  <a:cxn ang="T17">
                    <a:pos x="T10" y="T11"/>
                  </a:cxn>
                </a:cxnLst>
                <a:rect l="T18" t="T19" r="T20" b="T21"/>
                <a:pathLst>
                  <a:path w="33" h="252">
                    <a:moveTo>
                      <a:pt x="2" y="252"/>
                    </a:moveTo>
                    <a:lnTo>
                      <a:pt x="0" y="137"/>
                    </a:lnTo>
                    <a:lnTo>
                      <a:pt x="12" y="0"/>
                    </a:lnTo>
                    <a:lnTo>
                      <a:pt x="33" y="150"/>
                    </a:lnTo>
                    <a:lnTo>
                      <a:pt x="29" y="251"/>
                    </a:lnTo>
                    <a:lnTo>
                      <a:pt x="2" y="252"/>
                    </a:lnTo>
                    <a:close/>
                  </a:path>
                </a:pathLst>
              </a:custGeom>
              <a:solidFill>
                <a:srgbClr val="800000"/>
              </a:solidFill>
              <a:ln w="9525" cap="flat" cmpd="sng">
                <a:solidFill>
                  <a:schemeClr val="tx1"/>
                </a:solidFill>
                <a:prstDash val="solid"/>
                <a:miter lim="800000"/>
                <a:headEnd type="none" w="med" len="med"/>
                <a:tailEnd type="none" w="med" len="med"/>
              </a:ln>
            </p:spPr>
            <p:txBody>
              <a:bodyPr wrap="none"/>
              <a:lstStyle/>
              <a:p>
                <a:endParaRPr lang="en-US"/>
              </a:p>
            </p:txBody>
          </p:sp>
          <p:sp>
            <p:nvSpPr>
              <p:cNvPr id="14457" name="Rectangle 164"/>
              <p:cNvSpPr>
                <a:spLocks noChangeAspect="1" noChangeArrowheads="1"/>
              </p:cNvSpPr>
              <p:nvPr/>
            </p:nvSpPr>
            <p:spPr bwMode="auto">
              <a:xfrm>
                <a:off x="2958" y="2798"/>
                <a:ext cx="56" cy="37"/>
              </a:xfrm>
              <a:prstGeom prst="rect">
                <a:avLst/>
              </a:prstGeom>
              <a:solidFill>
                <a:srgbClr val="C0C0C0">
                  <a:alpha val="65881"/>
                </a:srgbClr>
              </a:solidFill>
              <a:ln w="9525">
                <a:solidFill>
                  <a:schemeClr val="tx1"/>
                </a:solidFill>
                <a:miter lim="800000"/>
                <a:headEnd/>
                <a:tailEnd/>
              </a:ln>
            </p:spPr>
            <p:txBody>
              <a:bodyPr wrap="none" anchor="ctr"/>
              <a:lstStyle/>
              <a:p>
                <a:endParaRPr lang="en-US"/>
              </a:p>
            </p:txBody>
          </p:sp>
          <p:sp>
            <p:nvSpPr>
              <p:cNvPr id="14458" name="Rectangle 165"/>
              <p:cNvSpPr>
                <a:spLocks noChangeAspect="1" noChangeArrowheads="1"/>
              </p:cNvSpPr>
              <p:nvPr/>
            </p:nvSpPr>
            <p:spPr bwMode="auto">
              <a:xfrm>
                <a:off x="2972" y="2740"/>
                <a:ext cx="27" cy="56"/>
              </a:xfrm>
              <a:prstGeom prst="rect">
                <a:avLst/>
              </a:prstGeom>
              <a:solidFill>
                <a:srgbClr val="C0C0C0"/>
              </a:solidFill>
              <a:ln w="6350">
                <a:solidFill>
                  <a:schemeClr val="tx1"/>
                </a:solidFill>
                <a:miter lim="800000"/>
                <a:headEnd/>
                <a:tailEnd/>
              </a:ln>
            </p:spPr>
            <p:txBody>
              <a:bodyPr wrap="none" anchor="ctr"/>
              <a:lstStyle/>
              <a:p>
                <a:endParaRPr lang="en-US"/>
              </a:p>
            </p:txBody>
          </p:sp>
          <p:sp>
            <p:nvSpPr>
              <p:cNvPr id="14459" name="Rectangle 166"/>
              <p:cNvSpPr>
                <a:spLocks noChangeAspect="1" noChangeArrowheads="1"/>
              </p:cNvSpPr>
              <p:nvPr/>
            </p:nvSpPr>
            <p:spPr bwMode="auto">
              <a:xfrm>
                <a:off x="4240" y="3026"/>
                <a:ext cx="224" cy="75"/>
              </a:xfrm>
              <a:prstGeom prst="rect">
                <a:avLst/>
              </a:prstGeom>
              <a:solidFill>
                <a:srgbClr val="333333"/>
              </a:solidFill>
              <a:ln w="9525">
                <a:noFill/>
                <a:miter lim="800000"/>
                <a:headEnd/>
                <a:tailEnd/>
              </a:ln>
            </p:spPr>
            <p:txBody>
              <a:bodyPr wrap="none" anchor="ctr"/>
              <a:lstStyle/>
              <a:p>
                <a:endParaRPr lang="en-US"/>
              </a:p>
            </p:txBody>
          </p:sp>
          <p:sp>
            <p:nvSpPr>
              <p:cNvPr id="14460" name="Rectangle 167"/>
              <p:cNvSpPr>
                <a:spLocks noChangeAspect="1" noChangeArrowheads="1"/>
              </p:cNvSpPr>
              <p:nvPr/>
            </p:nvSpPr>
            <p:spPr bwMode="auto">
              <a:xfrm>
                <a:off x="1394" y="3005"/>
                <a:ext cx="3213" cy="27"/>
              </a:xfrm>
              <a:prstGeom prst="rect">
                <a:avLst/>
              </a:prstGeom>
              <a:gradFill rotWithShape="1">
                <a:gsLst>
                  <a:gs pos="0">
                    <a:srgbClr val="5E7676"/>
                  </a:gs>
                  <a:gs pos="100000">
                    <a:srgbClr val="CCFFFF"/>
                  </a:gs>
                </a:gsLst>
                <a:lin ang="5400000" scaled="1"/>
              </a:gradFill>
              <a:ln w="9525">
                <a:solidFill>
                  <a:schemeClr val="tx1"/>
                </a:solidFill>
                <a:miter lim="800000"/>
                <a:headEnd/>
                <a:tailEnd/>
              </a:ln>
            </p:spPr>
            <p:txBody>
              <a:bodyPr wrap="none" anchor="ctr"/>
              <a:lstStyle/>
              <a:p>
                <a:endParaRPr lang="en-US"/>
              </a:p>
            </p:txBody>
          </p:sp>
          <p:sp>
            <p:nvSpPr>
              <p:cNvPr id="14461" name="Oval 168"/>
              <p:cNvSpPr>
                <a:spLocks noChangeAspect="1" noChangeArrowheads="1"/>
              </p:cNvSpPr>
              <p:nvPr/>
            </p:nvSpPr>
            <p:spPr bwMode="auto">
              <a:xfrm>
                <a:off x="1057" y="2427"/>
                <a:ext cx="1203" cy="306"/>
              </a:xfrm>
              <a:prstGeom prst="ellipse">
                <a:avLst/>
              </a:prstGeom>
              <a:solidFill>
                <a:srgbClr val="CCFFFF"/>
              </a:solidFill>
              <a:ln w="9525">
                <a:round/>
                <a:headEnd/>
                <a:tailEnd/>
              </a:ln>
              <a:scene3d>
                <a:camera prst="legacyPerspectiveBottom"/>
                <a:lightRig rig="legacyFlat3" dir="t"/>
              </a:scene3d>
              <a:sp3d extrusionH="430200" prstMaterial="legacyMatte">
                <a:bevelT w="13500" h="13500" prst="angle"/>
                <a:bevelB w="13500" h="13500" prst="angle"/>
                <a:extrusionClr>
                  <a:srgbClr val="CCFFFF"/>
                </a:extrusionClr>
              </a:sp3d>
            </p:spPr>
            <p:txBody>
              <a:bodyPr wrap="none" anchor="ctr">
                <a:flatTx/>
              </a:bodyPr>
              <a:lstStyle/>
              <a:p>
                <a:endParaRPr lang="en-US"/>
              </a:p>
            </p:txBody>
          </p:sp>
          <p:sp>
            <p:nvSpPr>
              <p:cNvPr id="14462" name="Freeform 169"/>
              <p:cNvSpPr>
                <a:spLocks noChangeAspect="1"/>
              </p:cNvSpPr>
              <p:nvPr/>
            </p:nvSpPr>
            <p:spPr bwMode="auto">
              <a:xfrm>
                <a:off x="1422" y="2849"/>
                <a:ext cx="287" cy="91"/>
              </a:xfrm>
              <a:custGeom>
                <a:avLst/>
                <a:gdLst>
                  <a:gd name="T0" fmla="*/ 3 w 287"/>
                  <a:gd name="T1" fmla="*/ 0 h 91"/>
                  <a:gd name="T2" fmla="*/ 287 w 287"/>
                  <a:gd name="T3" fmla="*/ 0 h 91"/>
                  <a:gd name="T4" fmla="*/ 284 w 287"/>
                  <a:gd name="T5" fmla="*/ 46 h 91"/>
                  <a:gd name="T6" fmla="*/ 180 w 287"/>
                  <a:gd name="T7" fmla="*/ 46 h 91"/>
                  <a:gd name="T8" fmla="*/ 141 w 287"/>
                  <a:gd name="T9" fmla="*/ 91 h 91"/>
                  <a:gd name="T10" fmla="*/ 98 w 287"/>
                  <a:gd name="T11" fmla="*/ 46 h 91"/>
                  <a:gd name="T12" fmla="*/ 0 w 287"/>
                  <a:gd name="T13" fmla="*/ 46 h 91"/>
                  <a:gd name="T14" fmla="*/ 3 w 287"/>
                  <a:gd name="T15" fmla="*/ 0 h 91"/>
                  <a:gd name="T16" fmla="*/ 0 60000 65536"/>
                  <a:gd name="T17" fmla="*/ 0 60000 65536"/>
                  <a:gd name="T18" fmla="*/ 0 60000 65536"/>
                  <a:gd name="T19" fmla="*/ 0 60000 65536"/>
                  <a:gd name="T20" fmla="*/ 0 60000 65536"/>
                  <a:gd name="T21" fmla="*/ 0 60000 65536"/>
                  <a:gd name="T22" fmla="*/ 0 60000 65536"/>
                  <a:gd name="T23" fmla="*/ 0 60000 65536"/>
                  <a:gd name="T24" fmla="*/ 0 w 287"/>
                  <a:gd name="T25" fmla="*/ 0 h 91"/>
                  <a:gd name="T26" fmla="*/ 287 w 287"/>
                  <a:gd name="T27" fmla="*/ 91 h 9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87" h="91">
                    <a:moveTo>
                      <a:pt x="3" y="0"/>
                    </a:moveTo>
                    <a:lnTo>
                      <a:pt x="287" y="0"/>
                    </a:lnTo>
                    <a:lnTo>
                      <a:pt x="284" y="46"/>
                    </a:lnTo>
                    <a:lnTo>
                      <a:pt x="180" y="46"/>
                    </a:lnTo>
                    <a:lnTo>
                      <a:pt x="141" y="91"/>
                    </a:lnTo>
                    <a:lnTo>
                      <a:pt x="98" y="46"/>
                    </a:lnTo>
                    <a:lnTo>
                      <a:pt x="0" y="46"/>
                    </a:lnTo>
                    <a:lnTo>
                      <a:pt x="3" y="0"/>
                    </a:lnTo>
                    <a:close/>
                  </a:path>
                </a:pathLst>
              </a:custGeom>
              <a:gradFill rotWithShape="1">
                <a:gsLst>
                  <a:gs pos="0">
                    <a:srgbClr val="C0C0C0"/>
                  </a:gs>
                  <a:gs pos="50000">
                    <a:srgbClr val="CCECFF"/>
                  </a:gs>
                  <a:gs pos="100000">
                    <a:srgbClr val="C0C0C0"/>
                  </a:gs>
                </a:gsLst>
                <a:lin ang="5400000" scaled="1"/>
              </a:gradFill>
              <a:ln w="9525" cap="flat" cmpd="sng">
                <a:solidFill>
                  <a:schemeClr val="tx1"/>
                </a:solidFill>
                <a:prstDash val="solid"/>
                <a:miter lim="800000"/>
                <a:headEnd type="none" w="med" len="med"/>
                <a:tailEnd type="none" w="med" len="med"/>
              </a:ln>
            </p:spPr>
            <p:txBody>
              <a:bodyPr wrap="none"/>
              <a:lstStyle/>
              <a:p>
                <a:endParaRPr lang="en-US"/>
              </a:p>
            </p:txBody>
          </p:sp>
          <p:sp>
            <p:nvSpPr>
              <p:cNvPr id="14463" name="Rectangle 170"/>
              <p:cNvSpPr>
                <a:spLocks noChangeAspect="1" noChangeArrowheads="1"/>
              </p:cNvSpPr>
              <p:nvPr/>
            </p:nvSpPr>
            <p:spPr bwMode="auto">
              <a:xfrm>
                <a:off x="4298" y="2748"/>
                <a:ext cx="47" cy="123"/>
              </a:xfrm>
              <a:prstGeom prst="rect">
                <a:avLst/>
              </a:prstGeom>
              <a:solidFill>
                <a:srgbClr val="808080"/>
              </a:solidFill>
              <a:ln w="9525">
                <a:noFill/>
                <a:miter lim="800000"/>
                <a:headEnd/>
                <a:tailEnd/>
              </a:ln>
            </p:spPr>
            <p:txBody>
              <a:bodyPr wrap="none" anchor="ctr"/>
              <a:lstStyle/>
              <a:p>
                <a:endParaRPr lang="en-US"/>
              </a:p>
            </p:txBody>
          </p:sp>
          <p:sp>
            <p:nvSpPr>
              <p:cNvPr id="14464" name="Oval 171"/>
              <p:cNvSpPr>
                <a:spLocks noChangeAspect="1" noChangeArrowheads="1"/>
              </p:cNvSpPr>
              <p:nvPr/>
            </p:nvSpPr>
            <p:spPr bwMode="auto">
              <a:xfrm>
                <a:off x="3752" y="2406"/>
                <a:ext cx="1203" cy="306"/>
              </a:xfrm>
              <a:prstGeom prst="ellipse">
                <a:avLst/>
              </a:prstGeom>
              <a:solidFill>
                <a:srgbClr val="CCFFFF"/>
              </a:solidFill>
              <a:ln w="9525">
                <a:round/>
                <a:headEnd/>
                <a:tailEnd/>
              </a:ln>
              <a:scene3d>
                <a:camera prst="legacyPerspectiveBottom"/>
                <a:lightRig rig="legacyFlat3" dir="t"/>
              </a:scene3d>
              <a:sp3d extrusionH="430200" prstMaterial="legacyMatte">
                <a:bevelT w="13500" h="13500" prst="angle"/>
                <a:bevelB w="13500" h="13500" prst="angle"/>
                <a:extrusionClr>
                  <a:srgbClr val="CCFFFF"/>
                </a:extrusionClr>
              </a:sp3d>
            </p:spPr>
            <p:txBody>
              <a:bodyPr wrap="none" anchor="ctr">
                <a:flatTx/>
              </a:bodyPr>
              <a:lstStyle/>
              <a:p>
                <a:endParaRPr lang="en-US"/>
              </a:p>
            </p:txBody>
          </p:sp>
          <p:sp>
            <p:nvSpPr>
              <p:cNvPr id="14465" name="Freeform 172"/>
              <p:cNvSpPr>
                <a:spLocks noChangeAspect="1"/>
              </p:cNvSpPr>
              <p:nvPr/>
            </p:nvSpPr>
            <p:spPr bwMode="auto">
              <a:xfrm flipH="1">
                <a:off x="2445" y="2759"/>
                <a:ext cx="63" cy="112"/>
              </a:xfrm>
              <a:custGeom>
                <a:avLst/>
                <a:gdLst>
                  <a:gd name="T0" fmla="*/ 1 w 66"/>
                  <a:gd name="T1" fmla="*/ 0 h 112"/>
                  <a:gd name="T2" fmla="*/ 66 w 66"/>
                  <a:gd name="T3" fmla="*/ 111 h 112"/>
                  <a:gd name="T4" fmla="*/ 0 w 66"/>
                  <a:gd name="T5" fmla="*/ 112 h 112"/>
                  <a:gd name="T6" fmla="*/ 1 w 66"/>
                  <a:gd name="T7" fmla="*/ 0 h 112"/>
                  <a:gd name="T8" fmla="*/ 0 60000 65536"/>
                  <a:gd name="T9" fmla="*/ 0 60000 65536"/>
                  <a:gd name="T10" fmla="*/ 0 60000 65536"/>
                  <a:gd name="T11" fmla="*/ 0 60000 65536"/>
                  <a:gd name="T12" fmla="*/ 0 w 66"/>
                  <a:gd name="T13" fmla="*/ 0 h 112"/>
                  <a:gd name="T14" fmla="*/ 66 w 66"/>
                  <a:gd name="T15" fmla="*/ 112 h 112"/>
                </a:gdLst>
                <a:ahLst/>
                <a:cxnLst>
                  <a:cxn ang="T8">
                    <a:pos x="T0" y="T1"/>
                  </a:cxn>
                  <a:cxn ang="T9">
                    <a:pos x="T2" y="T3"/>
                  </a:cxn>
                  <a:cxn ang="T10">
                    <a:pos x="T4" y="T5"/>
                  </a:cxn>
                  <a:cxn ang="T11">
                    <a:pos x="T6" y="T7"/>
                  </a:cxn>
                </a:cxnLst>
                <a:rect l="T12" t="T13" r="T14" b="T15"/>
                <a:pathLst>
                  <a:path w="66" h="112">
                    <a:moveTo>
                      <a:pt x="1" y="0"/>
                    </a:moveTo>
                    <a:lnTo>
                      <a:pt x="66" y="111"/>
                    </a:lnTo>
                    <a:lnTo>
                      <a:pt x="0" y="112"/>
                    </a:lnTo>
                    <a:lnTo>
                      <a:pt x="1" y="0"/>
                    </a:lnTo>
                    <a:close/>
                  </a:path>
                </a:pathLst>
              </a:custGeom>
              <a:solidFill>
                <a:srgbClr val="808080"/>
              </a:solidFill>
              <a:ln w="9525" cap="flat" cmpd="sng">
                <a:noFill/>
                <a:prstDash val="solid"/>
                <a:miter lim="800000"/>
                <a:headEnd type="none" w="med" len="med"/>
                <a:tailEnd type="none" w="med" len="med"/>
              </a:ln>
            </p:spPr>
            <p:txBody>
              <a:bodyPr wrap="none"/>
              <a:lstStyle/>
              <a:p>
                <a:endParaRPr lang="en-US"/>
              </a:p>
            </p:txBody>
          </p:sp>
          <p:sp>
            <p:nvSpPr>
              <p:cNvPr id="14466" name="Oval 173"/>
              <p:cNvSpPr>
                <a:spLocks noChangeAspect="1" noChangeArrowheads="1"/>
              </p:cNvSpPr>
              <p:nvPr/>
            </p:nvSpPr>
            <p:spPr bwMode="auto">
              <a:xfrm>
                <a:off x="1057" y="2424"/>
                <a:ext cx="1203" cy="312"/>
              </a:xfrm>
              <a:prstGeom prst="ellipse">
                <a:avLst/>
              </a:prstGeom>
              <a:noFill/>
              <a:ln w="3175">
                <a:solidFill>
                  <a:srgbClr val="808080"/>
                </a:solidFill>
                <a:miter lim="800000"/>
                <a:headEnd/>
                <a:tailEnd/>
              </a:ln>
            </p:spPr>
            <p:txBody>
              <a:bodyPr wrap="none" anchor="ctr"/>
              <a:lstStyle/>
              <a:p>
                <a:endParaRPr lang="en-US"/>
              </a:p>
            </p:txBody>
          </p:sp>
          <p:sp>
            <p:nvSpPr>
              <p:cNvPr id="14467" name="Oval 174"/>
              <p:cNvSpPr>
                <a:spLocks noChangeAspect="1" noChangeArrowheads="1"/>
              </p:cNvSpPr>
              <p:nvPr/>
            </p:nvSpPr>
            <p:spPr bwMode="auto">
              <a:xfrm>
                <a:off x="3754" y="2402"/>
                <a:ext cx="1203" cy="312"/>
              </a:xfrm>
              <a:prstGeom prst="ellipse">
                <a:avLst/>
              </a:prstGeom>
              <a:noFill/>
              <a:ln w="3175">
                <a:solidFill>
                  <a:srgbClr val="808080"/>
                </a:solidFill>
                <a:miter lim="800000"/>
                <a:headEnd/>
                <a:tailEnd/>
              </a:ln>
            </p:spPr>
            <p:txBody>
              <a:bodyPr wrap="none" anchor="ctr"/>
              <a:lstStyle/>
              <a:p>
                <a:endParaRPr lang="en-US"/>
              </a:p>
            </p:txBody>
          </p:sp>
        </p:grpSp>
        <p:sp>
          <p:nvSpPr>
            <p:cNvPr id="14351" name="AutoShape 175"/>
            <p:cNvSpPr>
              <a:spLocks noChangeAspect="1" noChangeArrowheads="1"/>
            </p:cNvSpPr>
            <p:nvPr/>
          </p:nvSpPr>
          <p:spPr bwMode="auto">
            <a:xfrm>
              <a:off x="5009" y="2914"/>
              <a:ext cx="220" cy="226"/>
            </a:xfrm>
            <a:prstGeom prst="cube">
              <a:avLst>
                <a:gd name="adj" fmla="val 31060"/>
              </a:avLst>
            </a:prstGeom>
            <a:gradFill rotWithShape="1">
              <a:gsLst>
                <a:gs pos="0">
                  <a:srgbClr val="765E00"/>
                </a:gs>
                <a:gs pos="50000">
                  <a:srgbClr val="FFCC00"/>
                </a:gs>
                <a:gs pos="100000">
                  <a:srgbClr val="765E00"/>
                </a:gs>
              </a:gsLst>
              <a:lin ang="2700000" scaled="1"/>
            </a:gradFill>
            <a:ln w="3175">
              <a:solidFill>
                <a:srgbClr val="FFCC00"/>
              </a:solidFill>
              <a:miter lim="800000"/>
              <a:headEnd type="none" w="sm" len="sm"/>
              <a:tailEnd type="none" w="sm" len="sm"/>
            </a:ln>
          </p:spPr>
          <p:txBody>
            <a:bodyPr wrap="none" anchor="ctr"/>
            <a:lstStyle/>
            <a:p>
              <a:endParaRPr lang="en-US"/>
            </a:p>
          </p:txBody>
        </p:sp>
        <p:sp>
          <p:nvSpPr>
            <p:cNvPr id="14352" name="Freeform 176"/>
            <p:cNvSpPr>
              <a:spLocks noChangeAspect="1"/>
            </p:cNvSpPr>
            <p:nvPr/>
          </p:nvSpPr>
          <p:spPr bwMode="auto">
            <a:xfrm>
              <a:off x="3389" y="2239"/>
              <a:ext cx="389" cy="294"/>
            </a:xfrm>
            <a:custGeom>
              <a:avLst/>
              <a:gdLst>
                <a:gd name="T0" fmla="*/ 618 w 618"/>
                <a:gd name="T1" fmla="*/ 0 h 468"/>
                <a:gd name="T2" fmla="*/ 3 w 618"/>
                <a:gd name="T3" fmla="*/ 0 h 468"/>
                <a:gd name="T4" fmla="*/ 0 w 618"/>
                <a:gd name="T5" fmla="*/ 468 h 468"/>
                <a:gd name="T6" fmla="*/ 0 60000 65536"/>
                <a:gd name="T7" fmla="*/ 0 60000 65536"/>
                <a:gd name="T8" fmla="*/ 0 60000 65536"/>
                <a:gd name="T9" fmla="*/ 0 w 618"/>
                <a:gd name="T10" fmla="*/ 0 h 468"/>
                <a:gd name="T11" fmla="*/ 618 w 618"/>
                <a:gd name="T12" fmla="*/ 468 h 468"/>
              </a:gdLst>
              <a:ahLst/>
              <a:cxnLst>
                <a:cxn ang="T6">
                  <a:pos x="T0" y="T1"/>
                </a:cxn>
                <a:cxn ang="T7">
                  <a:pos x="T2" y="T3"/>
                </a:cxn>
                <a:cxn ang="T8">
                  <a:pos x="T4" y="T5"/>
                </a:cxn>
              </a:cxnLst>
              <a:rect l="T9" t="T10" r="T11" b="T12"/>
              <a:pathLst>
                <a:path w="618" h="468">
                  <a:moveTo>
                    <a:pt x="618" y="0"/>
                  </a:moveTo>
                  <a:lnTo>
                    <a:pt x="3" y="0"/>
                  </a:lnTo>
                  <a:lnTo>
                    <a:pt x="0" y="468"/>
                  </a:lnTo>
                </a:path>
              </a:pathLst>
            </a:custGeom>
            <a:noFill/>
            <a:ln w="22225" cap="flat" cmpd="sng">
              <a:solidFill>
                <a:schemeClr val="tx1"/>
              </a:solidFill>
              <a:prstDash val="solid"/>
              <a:miter lim="800000"/>
              <a:headEnd type="none" w="med" len="med"/>
              <a:tailEnd type="triangle" w="med" len="med"/>
            </a:ln>
          </p:spPr>
          <p:txBody>
            <a:bodyPr wrap="none"/>
            <a:lstStyle/>
            <a:p>
              <a:endParaRPr lang="en-US"/>
            </a:p>
          </p:txBody>
        </p:sp>
        <p:sp>
          <p:nvSpPr>
            <p:cNvPr id="14353" name="Freeform 177"/>
            <p:cNvSpPr>
              <a:spLocks noChangeAspect="1"/>
            </p:cNvSpPr>
            <p:nvPr/>
          </p:nvSpPr>
          <p:spPr bwMode="auto">
            <a:xfrm>
              <a:off x="4632" y="2248"/>
              <a:ext cx="480" cy="470"/>
            </a:xfrm>
            <a:custGeom>
              <a:avLst/>
              <a:gdLst>
                <a:gd name="T0" fmla="*/ 0 w 762"/>
                <a:gd name="T1" fmla="*/ 0 h 747"/>
                <a:gd name="T2" fmla="*/ 762 w 762"/>
                <a:gd name="T3" fmla="*/ 0 h 747"/>
                <a:gd name="T4" fmla="*/ 762 w 762"/>
                <a:gd name="T5" fmla="*/ 747 h 747"/>
                <a:gd name="T6" fmla="*/ 0 60000 65536"/>
                <a:gd name="T7" fmla="*/ 0 60000 65536"/>
                <a:gd name="T8" fmla="*/ 0 60000 65536"/>
                <a:gd name="T9" fmla="*/ 0 w 762"/>
                <a:gd name="T10" fmla="*/ 0 h 747"/>
                <a:gd name="T11" fmla="*/ 762 w 762"/>
                <a:gd name="T12" fmla="*/ 747 h 747"/>
              </a:gdLst>
              <a:ahLst/>
              <a:cxnLst>
                <a:cxn ang="T6">
                  <a:pos x="T0" y="T1"/>
                </a:cxn>
                <a:cxn ang="T7">
                  <a:pos x="T2" y="T3"/>
                </a:cxn>
                <a:cxn ang="T8">
                  <a:pos x="T4" y="T5"/>
                </a:cxn>
              </a:cxnLst>
              <a:rect l="T9" t="T10" r="T11" b="T12"/>
              <a:pathLst>
                <a:path w="762" h="747">
                  <a:moveTo>
                    <a:pt x="0" y="0"/>
                  </a:moveTo>
                  <a:lnTo>
                    <a:pt x="762" y="0"/>
                  </a:lnTo>
                  <a:lnTo>
                    <a:pt x="762" y="747"/>
                  </a:lnTo>
                </a:path>
              </a:pathLst>
            </a:custGeom>
            <a:noFill/>
            <a:ln w="22225" cap="flat" cmpd="sng">
              <a:solidFill>
                <a:schemeClr val="tx1"/>
              </a:solidFill>
              <a:prstDash val="solid"/>
              <a:miter lim="800000"/>
              <a:headEnd type="none" w="med" len="med"/>
              <a:tailEnd type="triangle" w="med" len="med"/>
            </a:ln>
          </p:spPr>
          <p:txBody>
            <a:bodyPr wrap="none"/>
            <a:lstStyle/>
            <a:p>
              <a:endParaRPr lang="en-US"/>
            </a:p>
          </p:txBody>
        </p:sp>
        <p:sp>
          <p:nvSpPr>
            <p:cNvPr id="14354" name="AutoShape 178"/>
            <p:cNvSpPr>
              <a:spLocks noChangeAspect="1" noChangeArrowheads="1"/>
            </p:cNvSpPr>
            <p:nvPr/>
          </p:nvSpPr>
          <p:spPr bwMode="auto">
            <a:xfrm>
              <a:off x="3171" y="2689"/>
              <a:ext cx="488" cy="500"/>
            </a:xfrm>
            <a:prstGeom prst="cube">
              <a:avLst>
                <a:gd name="adj" fmla="val 31060"/>
              </a:avLst>
            </a:prstGeom>
            <a:gradFill rotWithShape="1">
              <a:gsLst>
                <a:gs pos="0">
                  <a:srgbClr val="475E76"/>
                </a:gs>
                <a:gs pos="50000">
                  <a:srgbClr val="99CCFF"/>
                </a:gs>
                <a:gs pos="100000">
                  <a:srgbClr val="475E76"/>
                </a:gs>
              </a:gsLst>
              <a:lin ang="2700000" scaled="1"/>
            </a:gradFill>
            <a:ln w="3175">
              <a:solidFill>
                <a:srgbClr val="669CEC"/>
              </a:solidFill>
              <a:miter lim="800000"/>
              <a:headEnd type="none" w="sm" len="sm"/>
              <a:tailEnd type="none" w="sm" len="sm"/>
            </a:ln>
          </p:spPr>
          <p:txBody>
            <a:bodyPr wrap="none" anchor="ctr"/>
            <a:lstStyle/>
            <a:p>
              <a:endParaRPr lang="en-US"/>
            </a:p>
          </p:txBody>
        </p:sp>
        <p:sp>
          <p:nvSpPr>
            <p:cNvPr id="14355" name="Rectangle 179"/>
            <p:cNvSpPr>
              <a:spLocks noChangeArrowheads="1"/>
            </p:cNvSpPr>
            <p:nvPr/>
          </p:nvSpPr>
          <p:spPr bwMode="auto">
            <a:xfrm>
              <a:off x="3797" y="2454"/>
              <a:ext cx="1006" cy="442"/>
            </a:xfrm>
            <a:prstGeom prst="rect">
              <a:avLst/>
            </a:prstGeom>
            <a:noFill/>
            <a:ln w="9525">
              <a:noFill/>
              <a:miter lim="800000"/>
              <a:headEnd/>
              <a:tailEnd/>
            </a:ln>
          </p:spPr>
          <p:txBody>
            <a:bodyPr>
              <a:spAutoFit/>
            </a:bodyPr>
            <a:lstStyle/>
            <a:p>
              <a:r>
                <a:rPr lang="en-US" sz="1000" b="1"/>
                <a:t>The object with the</a:t>
              </a:r>
            </a:p>
            <a:p>
              <a:r>
                <a:rPr lang="en-US" sz="1000" b="1"/>
                <a:t>   larger volume</a:t>
              </a:r>
            </a:p>
            <a:p>
              <a:r>
                <a:rPr lang="en-US" sz="1000" b="1"/>
                <a:t>  (aluminum cube) has </a:t>
              </a:r>
            </a:p>
            <a:p>
              <a:r>
                <a:rPr lang="en-US" sz="1000" b="1"/>
                <a:t>  the smaller density.</a:t>
              </a:r>
            </a:p>
          </p:txBody>
        </p:sp>
      </p:grpSp>
    </p:spTree>
  </p:cSld>
  <p:clrMapOvr>
    <a:overrideClrMapping bg1="lt1" tx1="dk1" bg2="lt2" tx2="dk2" accent1="accent1" accent2="accent2" accent3="accent3" accent4="accent4" accent5="accent5" accent6="accent6" hlink="hlink" folHlink="folHlink"/>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5477"/>
                                        </p:tgtEl>
                                        <p:attrNameLst>
                                          <p:attrName>style.visibility</p:attrName>
                                        </p:attrNameLst>
                                      </p:cBhvr>
                                      <p:to>
                                        <p:strVal val="visible"/>
                                      </p:to>
                                    </p:set>
                                    <p:animEffect transition="in" filter="wipe(left)">
                                      <p:cBhvr>
                                        <p:cTn id="7" dur="1000"/>
                                        <p:tgtEl>
                                          <p:spTgt spid="105477"/>
                                        </p:tgtEl>
                                      </p:cBhvr>
                                    </p:animEffect>
                                  </p:childTnLst>
                                </p:cTn>
                              </p:par>
                            </p:childTnLst>
                          </p:cTn>
                        </p:par>
                        <p:par>
                          <p:cTn id="8" fill="hold">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105478"/>
                                        </p:tgtEl>
                                        <p:attrNameLst>
                                          <p:attrName>style.visibility</p:attrName>
                                        </p:attrNameLst>
                                      </p:cBhvr>
                                      <p:to>
                                        <p:strVal val="visible"/>
                                      </p:to>
                                    </p:set>
                                    <p:animEffect transition="in" filter="wipe(left)">
                                      <p:cBhvr>
                                        <p:cTn id="11" dur="2000"/>
                                        <p:tgtEl>
                                          <p:spTgt spid="105478"/>
                                        </p:tgtEl>
                                      </p:cBhvr>
                                    </p:animEffect>
                                  </p:childTnLst>
                                </p:cTn>
                              </p:par>
                            </p:childTnLst>
                          </p:cTn>
                        </p:par>
                      </p:childTnLst>
                    </p:cTn>
                  </p:par>
                  <p:par>
                    <p:cTn id="12" fill="hold">
                      <p:stCondLst>
                        <p:cond delay="indefinite"/>
                      </p:stCondLst>
                      <p:childTnLst>
                        <p:par>
                          <p:cTn id="13" fill="hold">
                            <p:stCondLst>
                              <p:cond delay="0"/>
                            </p:stCondLst>
                            <p:childTnLst>
                              <p:par>
                                <p:cTn id="14" presetID="53" presetClass="entr" presetSubtype="0" fill="hold" nodeType="clickEffect">
                                  <p:stCondLst>
                                    <p:cond delay="0"/>
                                  </p:stCondLst>
                                  <p:childTnLst>
                                    <p:set>
                                      <p:cBhvr>
                                        <p:cTn id="15" dur="1" fill="hold">
                                          <p:stCondLst>
                                            <p:cond delay="0"/>
                                          </p:stCondLst>
                                        </p:cTn>
                                        <p:tgtEl>
                                          <p:spTgt spid="2"/>
                                        </p:tgtEl>
                                        <p:attrNameLst>
                                          <p:attrName>style.visibility</p:attrName>
                                        </p:attrNameLst>
                                      </p:cBhvr>
                                      <p:to>
                                        <p:strVal val="visible"/>
                                      </p:to>
                                    </p:set>
                                    <p:anim calcmode="lin" valueType="num">
                                      <p:cBhvr>
                                        <p:cTn id="16" dur="500" fill="hold"/>
                                        <p:tgtEl>
                                          <p:spTgt spid="2"/>
                                        </p:tgtEl>
                                        <p:attrNameLst>
                                          <p:attrName>ppt_w</p:attrName>
                                        </p:attrNameLst>
                                      </p:cBhvr>
                                      <p:tavLst>
                                        <p:tav tm="0">
                                          <p:val>
                                            <p:fltVal val="0"/>
                                          </p:val>
                                        </p:tav>
                                        <p:tav tm="100000">
                                          <p:val>
                                            <p:strVal val="#ppt_w"/>
                                          </p:val>
                                        </p:tav>
                                      </p:tavLst>
                                    </p:anim>
                                    <p:anim calcmode="lin" valueType="num">
                                      <p:cBhvr>
                                        <p:cTn id="17" dur="500" fill="hold"/>
                                        <p:tgtEl>
                                          <p:spTgt spid="2"/>
                                        </p:tgtEl>
                                        <p:attrNameLst>
                                          <p:attrName>ppt_h</p:attrName>
                                        </p:attrNameLst>
                                      </p:cBhvr>
                                      <p:tavLst>
                                        <p:tav tm="0">
                                          <p:val>
                                            <p:fltVal val="0"/>
                                          </p:val>
                                        </p:tav>
                                        <p:tav tm="100000">
                                          <p:val>
                                            <p:strVal val="#ppt_h"/>
                                          </p:val>
                                        </p:tav>
                                      </p:tavLst>
                                    </p:anim>
                                    <p:animEffect transition="in" filter="fade">
                                      <p:cBhvr>
                                        <p:cTn id="18" dur="500"/>
                                        <p:tgtEl>
                                          <p:spTgt spid="2"/>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05530"/>
                                        </p:tgtEl>
                                        <p:attrNameLst>
                                          <p:attrName>style.visibility</p:attrName>
                                        </p:attrNameLst>
                                      </p:cBhvr>
                                      <p:to>
                                        <p:strVal val="visible"/>
                                      </p:to>
                                    </p:set>
                                    <p:anim calcmode="lin" valueType="num">
                                      <p:cBhvr additive="base">
                                        <p:cTn id="23" dur="500" fill="hold"/>
                                        <p:tgtEl>
                                          <p:spTgt spid="105530"/>
                                        </p:tgtEl>
                                        <p:attrNameLst>
                                          <p:attrName>ppt_x</p:attrName>
                                        </p:attrNameLst>
                                      </p:cBhvr>
                                      <p:tavLst>
                                        <p:tav tm="0">
                                          <p:val>
                                            <p:strVal val="#ppt_x"/>
                                          </p:val>
                                        </p:tav>
                                        <p:tav tm="100000">
                                          <p:val>
                                            <p:strVal val="#ppt_x"/>
                                          </p:val>
                                        </p:tav>
                                      </p:tavLst>
                                    </p:anim>
                                    <p:anim calcmode="lin" valueType="num">
                                      <p:cBhvr additive="base">
                                        <p:cTn id="24" dur="500" fill="hold"/>
                                        <p:tgtEl>
                                          <p:spTgt spid="105530"/>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9" presetClass="entr" presetSubtype="0" fill="hold" grpId="0" nodeType="clickEffect">
                                  <p:stCondLst>
                                    <p:cond delay="0"/>
                                  </p:stCondLst>
                                  <p:childTnLst>
                                    <p:set>
                                      <p:cBhvr>
                                        <p:cTn id="28" dur="1" fill="hold">
                                          <p:stCondLst>
                                            <p:cond delay="0"/>
                                          </p:stCondLst>
                                        </p:cTn>
                                        <p:tgtEl>
                                          <p:spTgt spid="105529"/>
                                        </p:tgtEl>
                                        <p:attrNameLst>
                                          <p:attrName>style.visibility</p:attrName>
                                        </p:attrNameLst>
                                      </p:cBhvr>
                                      <p:to>
                                        <p:strVal val="visible"/>
                                      </p:to>
                                    </p:set>
                                    <p:anim calcmode="lin" valueType="num">
                                      <p:cBhvr>
                                        <p:cTn id="29" dur="1000" fill="hold"/>
                                        <p:tgtEl>
                                          <p:spTgt spid="105529"/>
                                        </p:tgtEl>
                                        <p:attrNameLst>
                                          <p:attrName>ppt_x</p:attrName>
                                        </p:attrNameLst>
                                      </p:cBhvr>
                                      <p:tavLst>
                                        <p:tav tm="0">
                                          <p:val>
                                            <p:strVal val="#ppt_x-.2"/>
                                          </p:val>
                                        </p:tav>
                                        <p:tav tm="100000">
                                          <p:val>
                                            <p:strVal val="#ppt_x"/>
                                          </p:val>
                                        </p:tav>
                                      </p:tavLst>
                                    </p:anim>
                                    <p:anim calcmode="lin" valueType="num">
                                      <p:cBhvr>
                                        <p:cTn id="30" dur="1000" fill="hold"/>
                                        <p:tgtEl>
                                          <p:spTgt spid="105529"/>
                                        </p:tgtEl>
                                        <p:attrNameLst>
                                          <p:attrName>ppt_y</p:attrName>
                                        </p:attrNameLst>
                                      </p:cBhvr>
                                      <p:tavLst>
                                        <p:tav tm="0">
                                          <p:val>
                                            <p:strVal val="#ppt_y"/>
                                          </p:val>
                                        </p:tav>
                                        <p:tav tm="100000">
                                          <p:val>
                                            <p:strVal val="#ppt_y"/>
                                          </p:val>
                                        </p:tav>
                                      </p:tavLst>
                                    </p:anim>
                                    <p:animEffect transition="in" filter="wipe(right)" prLst="gradientSize: 0.1">
                                      <p:cBhvr>
                                        <p:cTn id="31" dur="1000"/>
                                        <p:tgtEl>
                                          <p:spTgt spid="105529"/>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0" fill="hold" nodeType="clickEffect">
                                  <p:stCondLst>
                                    <p:cond delay="0"/>
                                  </p:stCondLst>
                                  <p:childTnLst>
                                    <p:set>
                                      <p:cBhvr>
                                        <p:cTn id="35" dur="1" fill="hold">
                                          <p:stCondLst>
                                            <p:cond delay="0"/>
                                          </p:stCondLst>
                                        </p:cTn>
                                        <p:tgtEl>
                                          <p:spTgt spid="5"/>
                                        </p:tgtEl>
                                        <p:attrNameLst>
                                          <p:attrName>style.visibility</p:attrName>
                                        </p:attrNameLst>
                                      </p:cBhvr>
                                      <p:to>
                                        <p:strVal val="visible"/>
                                      </p:to>
                                    </p:set>
                                    <p:anim calcmode="lin" valueType="num">
                                      <p:cBhvr>
                                        <p:cTn id="36" dur="500" fill="hold"/>
                                        <p:tgtEl>
                                          <p:spTgt spid="5"/>
                                        </p:tgtEl>
                                        <p:attrNameLst>
                                          <p:attrName>ppt_w</p:attrName>
                                        </p:attrNameLst>
                                      </p:cBhvr>
                                      <p:tavLst>
                                        <p:tav tm="0">
                                          <p:val>
                                            <p:fltVal val="0"/>
                                          </p:val>
                                        </p:tav>
                                        <p:tav tm="100000">
                                          <p:val>
                                            <p:strVal val="#ppt_w"/>
                                          </p:val>
                                        </p:tav>
                                      </p:tavLst>
                                    </p:anim>
                                    <p:anim calcmode="lin" valueType="num">
                                      <p:cBhvr>
                                        <p:cTn id="37" dur="500" fill="hold"/>
                                        <p:tgtEl>
                                          <p:spTgt spid="5"/>
                                        </p:tgtEl>
                                        <p:attrNameLst>
                                          <p:attrName>ppt_h</p:attrName>
                                        </p:attrNameLst>
                                      </p:cBhvr>
                                      <p:tavLst>
                                        <p:tav tm="0">
                                          <p:val>
                                            <p:fltVal val="0"/>
                                          </p:val>
                                        </p:tav>
                                        <p:tav tm="100000">
                                          <p:val>
                                            <p:strVal val="#ppt_h"/>
                                          </p:val>
                                        </p:tav>
                                      </p:tavLst>
                                    </p:anim>
                                    <p:animEffect transition="in" filter="fade">
                                      <p:cBhvr>
                                        <p:cTn id="3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7" grpId="0" animBg="1"/>
      <p:bldP spid="105478" grpId="0" animBg="1"/>
      <p:bldP spid="105529" grpId="0" animBg="1"/>
      <p:bldP spid="10553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1295400" y="3581400"/>
            <a:ext cx="6858000" cy="2133600"/>
          </a:xfrm>
          <a:prstGeom prst="rect">
            <a:avLst/>
          </a:prstGeom>
          <a:solidFill>
            <a:srgbClr val="CCECFF">
              <a:alpha val="54117"/>
            </a:srgbClr>
          </a:solidFill>
          <a:ln w="9525">
            <a:miter lim="800000"/>
            <a:headEnd/>
            <a:tailEnd/>
          </a:ln>
          <a:scene3d>
            <a:camera prst="legacyPerspectiveTopRight"/>
            <a:lightRig rig="legacyFlat3" dir="b"/>
          </a:scene3d>
          <a:sp3d extrusionH="887400" prstMaterial="legacyMatte">
            <a:bevelT w="13500" h="13500" prst="angle"/>
            <a:bevelB w="13500" h="13500" prst="angle"/>
            <a:extrusionClr>
              <a:srgbClr val="CCECFF"/>
            </a:extrusionClr>
          </a:sp3d>
        </p:spPr>
        <p:txBody>
          <a:bodyPr wrap="none" anchor="ctr">
            <a:flatTx/>
          </a:bodyPr>
          <a:lstStyle/>
          <a:p>
            <a:pPr algn="ctr"/>
            <a:endParaRPr lang="en-US"/>
          </a:p>
        </p:txBody>
      </p:sp>
      <p:sp>
        <p:nvSpPr>
          <p:cNvPr id="15363" name="Rectangle 3"/>
          <p:cNvSpPr>
            <a:spLocks noGrp="1" noChangeArrowheads="1"/>
          </p:cNvSpPr>
          <p:nvPr>
            <p:ph type="title"/>
          </p:nvPr>
        </p:nvSpPr>
        <p:spPr/>
        <p:txBody>
          <a:bodyPr/>
          <a:lstStyle/>
          <a:p>
            <a:pPr eaLnBrk="1" hangingPunct="1"/>
            <a:r>
              <a:rPr lang="en-US" smtClean="0"/>
              <a:t>Specific Gravity</a:t>
            </a:r>
          </a:p>
        </p:txBody>
      </p:sp>
      <p:sp>
        <p:nvSpPr>
          <p:cNvPr id="15364" name="Rectangle 4"/>
          <p:cNvSpPr>
            <a:spLocks noChangeArrowheads="1"/>
          </p:cNvSpPr>
          <p:nvPr/>
        </p:nvSpPr>
        <p:spPr bwMode="auto">
          <a:xfrm>
            <a:off x="76200" y="6567488"/>
            <a:ext cx="2274888" cy="214312"/>
          </a:xfrm>
          <a:prstGeom prst="rect">
            <a:avLst/>
          </a:prstGeom>
          <a:noFill/>
          <a:ln w="9525">
            <a:noFill/>
            <a:miter lim="800000"/>
            <a:headEnd/>
            <a:tailEnd/>
          </a:ln>
        </p:spPr>
        <p:txBody>
          <a:bodyPr wrap="none">
            <a:spAutoFit/>
          </a:bodyPr>
          <a:lstStyle/>
          <a:p>
            <a:r>
              <a:rPr lang="en-US" sz="800"/>
              <a:t>Jaffe, </a:t>
            </a:r>
            <a:r>
              <a:rPr lang="en-US" sz="800" u="sng"/>
              <a:t>New World of Chemistry</a:t>
            </a:r>
            <a:r>
              <a:rPr lang="en-US" sz="800"/>
              <a:t>, 1955, page 66</a:t>
            </a:r>
          </a:p>
        </p:txBody>
      </p:sp>
      <p:sp>
        <p:nvSpPr>
          <p:cNvPr id="15365" name="Rectangle 5"/>
          <p:cNvSpPr>
            <a:spLocks noChangeArrowheads="1"/>
          </p:cNvSpPr>
          <p:nvPr/>
        </p:nvSpPr>
        <p:spPr bwMode="auto">
          <a:xfrm>
            <a:off x="1295400" y="2438400"/>
            <a:ext cx="6858000" cy="3276600"/>
          </a:xfrm>
          <a:prstGeom prst="rect">
            <a:avLst/>
          </a:prstGeom>
          <a:solidFill>
            <a:schemeClr val="accent1"/>
          </a:solidFill>
          <a:ln w="9525">
            <a:miter lim="800000"/>
            <a:headEnd/>
            <a:tailEnd/>
          </a:ln>
          <a:scene3d>
            <a:camera prst="legacyObliqueTopRight"/>
            <a:lightRig rig="legacyFlat3" dir="b"/>
          </a:scene3d>
          <a:sp3d extrusionH="430200" prstMaterial="legacyWireframe">
            <a:bevelT w="13500" h="13500" prst="angle"/>
            <a:bevelB w="13500" h="13500" prst="angle"/>
            <a:extrusionClr>
              <a:schemeClr val="accent1"/>
            </a:extrusionClr>
          </a:sp3d>
        </p:spPr>
        <p:txBody>
          <a:bodyPr wrap="none" anchor="ctr">
            <a:flatTx/>
          </a:bodyPr>
          <a:lstStyle/>
          <a:p>
            <a:endParaRPr lang="en-US"/>
          </a:p>
        </p:txBody>
      </p:sp>
      <p:sp>
        <p:nvSpPr>
          <p:cNvPr id="107526" name="AutoShape 6"/>
          <p:cNvSpPr>
            <a:spLocks noChangeArrowheads="1"/>
          </p:cNvSpPr>
          <p:nvPr/>
        </p:nvSpPr>
        <p:spPr bwMode="auto">
          <a:xfrm>
            <a:off x="2209800" y="4724400"/>
            <a:ext cx="1143000" cy="990600"/>
          </a:xfrm>
          <a:prstGeom prst="cube">
            <a:avLst>
              <a:gd name="adj" fmla="val 25000"/>
            </a:avLst>
          </a:prstGeom>
          <a:gradFill rotWithShape="1">
            <a:gsLst>
              <a:gs pos="0">
                <a:srgbClr val="C0C0C0"/>
              </a:gs>
              <a:gs pos="100000">
                <a:schemeClr val="bg1"/>
              </a:gs>
            </a:gsLst>
            <a:lin ang="2700000" scaled="1"/>
          </a:gradFill>
          <a:ln w="9525">
            <a:solidFill>
              <a:schemeClr val="tx1"/>
            </a:solidFill>
            <a:miter lim="800000"/>
            <a:headEnd/>
            <a:tailEnd/>
          </a:ln>
        </p:spPr>
        <p:txBody>
          <a:bodyPr wrap="none" anchor="ctr"/>
          <a:lstStyle/>
          <a:p>
            <a:pPr algn="ctr"/>
            <a:endParaRPr lang="en-US" sz="2400"/>
          </a:p>
        </p:txBody>
      </p:sp>
      <p:sp>
        <p:nvSpPr>
          <p:cNvPr id="107527" name="AutoShape 7"/>
          <p:cNvSpPr>
            <a:spLocks noChangeArrowheads="1"/>
          </p:cNvSpPr>
          <p:nvPr/>
        </p:nvSpPr>
        <p:spPr bwMode="auto">
          <a:xfrm>
            <a:off x="3657600" y="3200400"/>
            <a:ext cx="1143000" cy="990600"/>
          </a:xfrm>
          <a:prstGeom prst="cube">
            <a:avLst>
              <a:gd name="adj" fmla="val 25000"/>
            </a:avLst>
          </a:prstGeom>
          <a:gradFill rotWithShape="1">
            <a:gsLst>
              <a:gs pos="0">
                <a:schemeClr val="bg1"/>
              </a:gs>
              <a:gs pos="100000">
                <a:srgbClr val="CCECFF"/>
              </a:gs>
            </a:gsLst>
            <a:lin ang="2700000" scaled="1"/>
          </a:gradFill>
          <a:ln w="9525">
            <a:noFill/>
            <a:miter lim="800000"/>
            <a:headEnd/>
            <a:tailEnd/>
          </a:ln>
        </p:spPr>
        <p:txBody>
          <a:bodyPr wrap="none" anchor="ctr"/>
          <a:lstStyle/>
          <a:p>
            <a:pPr algn="ctr"/>
            <a:r>
              <a:rPr lang="en-US" sz="2400"/>
              <a:t>0.9</a:t>
            </a:r>
          </a:p>
        </p:txBody>
      </p:sp>
      <p:sp>
        <p:nvSpPr>
          <p:cNvPr id="107528" name="AutoShape 8" descr="Cork"/>
          <p:cNvSpPr>
            <a:spLocks noChangeArrowheads="1"/>
          </p:cNvSpPr>
          <p:nvPr/>
        </p:nvSpPr>
        <p:spPr bwMode="auto">
          <a:xfrm>
            <a:off x="6019800" y="2819400"/>
            <a:ext cx="1143000" cy="990600"/>
          </a:xfrm>
          <a:prstGeom prst="cube">
            <a:avLst>
              <a:gd name="adj" fmla="val 25000"/>
            </a:avLst>
          </a:prstGeom>
          <a:blipFill dpi="0" rotWithShape="1">
            <a:blip r:embed="rId7" cstate="print"/>
            <a:srcRect/>
            <a:tile tx="0" ty="0" sx="100000" sy="100000" flip="none" algn="tl"/>
          </a:blipFill>
          <a:ln w="9525">
            <a:noFill/>
            <a:miter lim="800000"/>
            <a:headEnd/>
            <a:tailEnd/>
          </a:ln>
        </p:spPr>
        <p:txBody>
          <a:bodyPr wrap="none" anchor="ctr"/>
          <a:lstStyle/>
          <a:p>
            <a:pPr algn="ctr"/>
            <a:r>
              <a:rPr lang="en-US" sz="2400"/>
              <a:t>0.25</a:t>
            </a:r>
          </a:p>
        </p:txBody>
      </p:sp>
      <p:sp>
        <p:nvSpPr>
          <p:cNvPr id="15369" name="Text Box 9"/>
          <p:cNvSpPr txBox="1">
            <a:spLocks noChangeArrowheads="1"/>
          </p:cNvSpPr>
          <p:nvPr/>
        </p:nvSpPr>
        <p:spPr bwMode="auto">
          <a:xfrm>
            <a:off x="6019800" y="4648200"/>
            <a:ext cx="1187450" cy="366713"/>
          </a:xfrm>
          <a:prstGeom prst="rect">
            <a:avLst/>
          </a:prstGeom>
          <a:noFill/>
          <a:ln w="9525">
            <a:noFill/>
            <a:miter lim="800000"/>
            <a:headEnd/>
            <a:tailEnd/>
          </a:ln>
        </p:spPr>
        <p:txBody>
          <a:bodyPr wrap="none">
            <a:spAutoFit/>
          </a:bodyPr>
          <a:lstStyle/>
          <a:p>
            <a:r>
              <a:rPr lang="en-US"/>
              <a:t>water  1.0</a:t>
            </a:r>
          </a:p>
        </p:txBody>
      </p:sp>
      <p:grpSp>
        <p:nvGrpSpPr>
          <p:cNvPr id="2" name="Group 10"/>
          <p:cNvGrpSpPr>
            <a:grpSpLocks/>
          </p:cNvGrpSpPr>
          <p:nvPr/>
        </p:nvGrpSpPr>
        <p:grpSpPr bwMode="auto">
          <a:xfrm>
            <a:off x="4648200" y="2971800"/>
            <a:ext cx="3435350" cy="976313"/>
            <a:chOff x="2928" y="1872"/>
            <a:chExt cx="2164" cy="615"/>
          </a:xfrm>
        </p:grpSpPr>
        <p:sp>
          <p:nvSpPr>
            <p:cNvPr id="15380" name="Text Box 11"/>
            <p:cNvSpPr txBox="1">
              <a:spLocks noChangeArrowheads="1"/>
            </p:cNvSpPr>
            <p:nvPr/>
          </p:nvSpPr>
          <p:spPr bwMode="auto">
            <a:xfrm>
              <a:off x="3216" y="2256"/>
              <a:ext cx="300" cy="231"/>
            </a:xfrm>
            <a:prstGeom prst="rect">
              <a:avLst/>
            </a:prstGeom>
            <a:noFill/>
            <a:ln w="9525">
              <a:noFill/>
              <a:miter lim="800000"/>
              <a:headEnd/>
              <a:tailEnd/>
            </a:ln>
          </p:spPr>
          <p:txBody>
            <a:bodyPr wrap="none">
              <a:spAutoFit/>
            </a:bodyPr>
            <a:lstStyle/>
            <a:p>
              <a:r>
                <a:rPr lang="en-US"/>
                <a:t>ice</a:t>
              </a:r>
            </a:p>
          </p:txBody>
        </p:sp>
        <p:sp>
          <p:nvSpPr>
            <p:cNvPr id="15381" name="Text Box 12"/>
            <p:cNvSpPr txBox="1">
              <a:spLocks noChangeArrowheads="1"/>
            </p:cNvSpPr>
            <p:nvPr/>
          </p:nvSpPr>
          <p:spPr bwMode="auto">
            <a:xfrm>
              <a:off x="4704" y="1872"/>
              <a:ext cx="388" cy="231"/>
            </a:xfrm>
            <a:prstGeom prst="rect">
              <a:avLst/>
            </a:prstGeom>
            <a:noFill/>
            <a:ln w="9525">
              <a:noFill/>
              <a:miter lim="800000"/>
              <a:headEnd/>
              <a:tailEnd/>
            </a:ln>
          </p:spPr>
          <p:txBody>
            <a:bodyPr wrap="none">
              <a:spAutoFit/>
            </a:bodyPr>
            <a:lstStyle/>
            <a:p>
              <a:r>
                <a:rPr lang="en-US"/>
                <a:t>cork</a:t>
              </a:r>
            </a:p>
          </p:txBody>
        </p:sp>
        <p:sp>
          <p:nvSpPr>
            <p:cNvPr id="15382" name="Line 13"/>
            <p:cNvSpPr>
              <a:spLocks noChangeShapeType="1"/>
            </p:cNvSpPr>
            <p:nvPr/>
          </p:nvSpPr>
          <p:spPr bwMode="auto">
            <a:xfrm flipH="1" flipV="1">
              <a:off x="2928" y="2352"/>
              <a:ext cx="288" cy="48"/>
            </a:xfrm>
            <a:prstGeom prst="line">
              <a:avLst/>
            </a:prstGeom>
            <a:noFill/>
            <a:ln w="9525">
              <a:solidFill>
                <a:schemeClr val="tx1"/>
              </a:solidFill>
              <a:round/>
              <a:headEnd/>
              <a:tailEnd type="triangle" w="med" len="med"/>
            </a:ln>
          </p:spPr>
          <p:txBody>
            <a:bodyPr/>
            <a:lstStyle/>
            <a:p>
              <a:endParaRPr lang="en-US"/>
            </a:p>
          </p:txBody>
        </p:sp>
        <p:sp>
          <p:nvSpPr>
            <p:cNvPr id="15383" name="Line 14"/>
            <p:cNvSpPr>
              <a:spLocks noChangeShapeType="1"/>
            </p:cNvSpPr>
            <p:nvPr/>
          </p:nvSpPr>
          <p:spPr bwMode="auto">
            <a:xfrm flipH="1">
              <a:off x="4416" y="1968"/>
              <a:ext cx="288" cy="96"/>
            </a:xfrm>
            <a:prstGeom prst="line">
              <a:avLst/>
            </a:prstGeom>
            <a:noFill/>
            <a:ln w="9525">
              <a:solidFill>
                <a:schemeClr val="tx1"/>
              </a:solidFill>
              <a:round/>
              <a:headEnd/>
              <a:tailEnd type="triangle" w="med" len="med"/>
            </a:ln>
          </p:spPr>
          <p:txBody>
            <a:bodyPr/>
            <a:lstStyle/>
            <a:p>
              <a:endParaRPr lang="en-US"/>
            </a:p>
          </p:txBody>
        </p:sp>
      </p:grpSp>
      <p:sp>
        <p:nvSpPr>
          <p:cNvPr id="107535" name="Rectangle 15"/>
          <p:cNvSpPr>
            <a:spLocks noChangeArrowheads="1"/>
          </p:cNvSpPr>
          <p:nvPr/>
        </p:nvSpPr>
        <p:spPr bwMode="auto">
          <a:xfrm>
            <a:off x="1295400" y="3581400"/>
            <a:ext cx="7010400" cy="2133600"/>
          </a:xfrm>
          <a:prstGeom prst="rect">
            <a:avLst/>
          </a:prstGeom>
          <a:solidFill>
            <a:schemeClr val="accent1">
              <a:alpha val="12157"/>
            </a:schemeClr>
          </a:solidFill>
          <a:ln w="9525">
            <a:noFill/>
            <a:miter lim="800000"/>
            <a:headEnd/>
            <a:tailEnd/>
          </a:ln>
        </p:spPr>
        <p:txBody>
          <a:bodyPr wrap="none" anchor="ctr"/>
          <a:lstStyle/>
          <a:p>
            <a:endParaRPr lang="en-US"/>
          </a:p>
        </p:txBody>
      </p:sp>
      <p:grpSp>
        <p:nvGrpSpPr>
          <p:cNvPr id="3" name="Group 16"/>
          <p:cNvGrpSpPr>
            <a:grpSpLocks/>
          </p:cNvGrpSpPr>
          <p:nvPr/>
        </p:nvGrpSpPr>
        <p:grpSpPr bwMode="auto">
          <a:xfrm>
            <a:off x="2363788" y="4814888"/>
            <a:ext cx="2436812" cy="747712"/>
            <a:chOff x="1489" y="3033"/>
            <a:chExt cx="1535" cy="471"/>
          </a:xfrm>
        </p:grpSpPr>
        <p:sp>
          <p:nvSpPr>
            <p:cNvPr id="15377" name="Text Box 17"/>
            <p:cNvSpPr txBox="1">
              <a:spLocks noChangeArrowheads="1"/>
            </p:cNvSpPr>
            <p:nvPr/>
          </p:nvSpPr>
          <p:spPr bwMode="auto">
            <a:xfrm>
              <a:off x="2284" y="3033"/>
              <a:ext cx="740" cy="231"/>
            </a:xfrm>
            <a:prstGeom prst="rect">
              <a:avLst/>
            </a:prstGeom>
            <a:noFill/>
            <a:ln w="9525">
              <a:noFill/>
              <a:miter lim="800000"/>
              <a:headEnd/>
              <a:tailEnd/>
            </a:ln>
          </p:spPr>
          <p:txBody>
            <a:bodyPr wrap="none">
              <a:spAutoFit/>
            </a:bodyPr>
            <a:lstStyle/>
            <a:p>
              <a:r>
                <a:rPr lang="en-US"/>
                <a:t>aluminum</a:t>
              </a:r>
            </a:p>
          </p:txBody>
        </p:sp>
        <p:sp>
          <p:nvSpPr>
            <p:cNvPr id="15378" name="Line 18"/>
            <p:cNvSpPr>
              <a:spLocks noChangeShapeType="1"/>
            </p:cNvSpPr>
            <p:nvPr/>
          </p:nvSpPr>
          <p:spPr bwMode="auto">
            <a:xfrm flipH="1">
              <a:off x="2016" y="3168"/>
              <a:ext cx="288" cy="96"/>
            </a:xfrm>
            <a:prstGeom prst="line">
              <a:avLst/>
            </a:prstGeom>
            <a:noFill/>
            <a:ln w="9525">
              <a:solidFill>
                <a:schemeClr val="tx1"/>
              </a:solidFill>
              <a:round/>
              <a:headEnd/>
              <a:tailEnd type="triangle" w="med" len="med"/>
            </a:ln>
          </p:spPr>
          <p:txBody>
            <a:bodyPr/>
            <a:lstStyle/>
            <a:p>
              <a:endParaRPr lang="en-US"/>
            </a:p>
          </p:txBody>
        </p:sp>
        <p:sp>
          <p:nvSpPr>
            <p:cNvPr id="15379" name="Rectangle 19"/>
            <p:cNvSpPr>
              <a:spLocks noChangeArrowheads="1"/>
            </p:cNvSpPr>
            <p:nvPr/>
          </p:nvSpPr>
          <p:spPr bwMode="auto">
            <a:xfrm>
              <a:off x="1489" y="3216"/>
              <a:ext cx="383" cy="288"/>
            </a:xfrm>
            <a:prstGeom prst="rect">
              <a:avLst/>
            </a:prstGeom>
            <a:noFill/>
            <a:ln w="9525">
              <a:noFill/>
              <a:miter lim="800000"/>
              <a:headEnd/>
              <a:tailEnd/>
            </a:ln>
          </p:spPr>
          <p:txBody>
            <a:bodyPr wrap="none">
              <a:spAutoFit/>
            </a:bodyPr>
            <a:lstStyle/>
            <a:p>
              <a:r>
                <a:rPr lang="en-US" sz="2400"/>
                <a:t>2.7</a:t>
              </a:r>
            </a:p>
          </p:txBody>
        </p:sp>
      </p:grpSp>
      <p:pic>
        <p:nvPicPr>
          <p:cNvPr id="107540" name="Picture 20">
            <a:hlinkClick r:id="" action="ppaction://media"/>
          </p:cNvPr>
          <p:cNvPicPr>
            <a:picLocks noRot="1" noChangeAspect="1" noChangeArrowheads="1"/>
          </p:cNvPicPr>
          <p:nvPr>
            <a:wavAudioFile r:embed="rId2" name="MSj03883440000[1].wav"/>
          </p:nvPr>
        </p:nvPicPr>
        <p:blipFill>
          <a:blip r:embed="rId8" cstate="print"/>
          <a:srcRect/>
          <a:stretch>
            <a:fillRect/>
          </a:stretch>
        </p:blipFill>
        <p:spPr bwMode="auto">
          <a:xfrm>
            <a:off x="0" y="5943600"/>
            <a:ext cx="304800" cy="304800"/>
          </a:xfrm>
          <a:prstGeom prst="rect">
            <a:avLst/>
          </a:prstGeom>
          <a:noFill/>
          <a:ln w="9525">
            <a:noFill/>
            <a:miter lim="800000"/>
            <a:headEnd/>
            <a:tailEnd/>
          </a:ln>
        </p:spPr>
      </p:pic>
      <p:pic>
        <p:nvPicPr>
          <p:cNvPr id="107541" name="Picture 21">
            <a:hlinkClick r:id="" action="ppaction://media"/>
          </p:cNvPr>
          <p:cNvPicPr>
            <a:picLocks noRot="1" noChangeAspect="1" noChangeArrowheads="1"/>
          </p:cNvPicPr>
          <p:nvPr>
            <a:wavAudioFile r:embed="rId3" name="MSSN00669A0000[1].wav"/>
          </p:nvPr>
        </p:nvPicPr>
        <p:blipFill>
          <a:blip r:embed="rId8" cstate="print"/>
          <a:srcRect/>
          <a:stretch>
            <a:fillRect/>
          </a:stretch>
        </p:blipFill>
        <p:spPr bwMode="auto">
          <a:xfrm>
            <a:off x="0" y="5562600"/>
            <a:ext cx="304800" cy="304800"/>
          </a:xfrm>
          <a:prstGeom prst="rect">
            <a:avLst/>
          </a:prstGeom>
          <a:noFill/>
          <a:ln w="9525">
            <a:noFill/>
            <a:miter lim="800000"/>
            <a:headEnd/>
            <a:tailEnd/>
          </a:ln>
        </p:spPr>
      </p:pic>
      <p:pic>
        <p:nvPicPr>
          <p:cNvPr id="107542" name="Picture 22">
            <a:hlinkClick r:id="" action="ppaction://media"/>
          </p:cNvPr>
          <p:cNvPicPr>
            <a:picLocks noRot="1" noChangeAspect="1" noChangeArrowheads="1"/>
          </p:cNvPicPr>
          <p:nvPr>
            <a:wavAudioFile r:embed="rId4" name="MSSN00668A0000[1].wav"/>
          </p:nvPr>
        </p:nvPicPr>
        <p:blipFill>
          <a:blip r:embed="rId8" cstate="print"/>
          <a:srcRect/>
          <a:stretch>
            <a:fillRect/>
          </a:stretch>
        </p:blipFill>
        <p:spPr bwMode="auto">
          <a:xfrm>
            <a:off x="0" y="5181600"/>
            <a:ext cx="304800" cy="304800"/>
          </a:xfrm>
          <a:prstGeom prst="rect">
            <a:avLst/>
          </a:prstGeom>
          <a:noFill/>
          <a:ln w="9525">
            <a:noFill/>
            <a:miter lim="800000"/>
            <a:headEnd/>
            <a:tailEnd/>
          </a:ln>
        </p:spPr>
      </p:pic>
      <p:sp>
        <p:nvSpPr>
          <p:cNvPr id="15376" name="AutoShape 23">
            <a:hlinkClick r:id="rId9" action="ppaction://hlinksldjump" highlightClick="1"/>
          </p:cNvPr>
          <p:cNvSpPr>
            <a:spLocks noChangeArrowheads="1"/>
          </p:cNvSpPr>
          <p:nvPr/>
        </p:nvSpPr>
        <p:spPr bwMode="auto">
          <a:xfrm>
            <a:off x="0" y="6119813"/>
            <a:ext cx="609600" cy="357187"/>
          </a:xfrm>
          <a:prstGeom prst="actionButtonBeginning">
            <a:avLst/>
          </a:prstGeom>
          <a:solidFill>
            <a:schemeClr val="bg1">
              <a:alpha val="50195"/>
            </a:schemeClr>
          </a:solidFill>
          <a:ln w="9525">
            <a:solidFill>
              <a:schemeClr val="bg1"/>
            </a:solidFill>
            <a:miter lim="800000"/>
            <a:headEnd/>
            <a:tailEnd/>
          </a:ln>
        </p:spPr>
        <p:txBody>
          <a:bodyPr wrap="none" anchor="ctr"/>
          <a:lstStyle/>
          <a:p>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500"/>
                                  </p:stCondLst>
                                  <p:childTnLst>
                                    <p:cmd type="call" cmd="playFrom(0.0)">
                                      <p:cBhvr>
                                        <p:cTn id="6" dur="1898" fill="hold"/>
                                        <p:tgtEl>
                                          <p:spTgt spid="107540"/>
                                        </p:tgtEl>
                                      </p:cBhvr>
                                    </p:cmd>
                                  </p:childTnLst>
                                </p:cTn>
                              </p:par>
                              <p:par>
                                <p:cTn id="7" presetID="56" presetClass="entr" presetSubtype="0" fill="hold" grpId="0" nodeType="withEffect">
                                  <p:stCondLst>
                                    <p:cond delay="0"/>
                                  </p:stCondLst>
                                  <p:iterate type="lt">
                                    <p:tmPct val="10000"/>
                                  </p:iterate>
                                  <p:childTnLst>
                                    <p:set>
                                      <p:cBhvr>
                                        <p:cTn id="8" dur="1" fill="hold">
                                          <p:stCondLst>
                                            <p:cond delay="0"/>
                                          </p:stCondLst>
                                        </p:cTn>
                                        <p:tgtEl>
                                          <p:spTgt spid="107526"/>
                                        </p:tgtEl>
                                        <p:attrNameLst>
                                          <p:attrName>style.visibility</p:attrName>
                                        </p:attrNameLst>
                                      </p:cBhvr>
                                      <p:to>
                                        <p:strVal val="visible"/>
                                      </p:to>
                                    </p:set>
                                    <p:anim by="(-#ppt_w*2)" calcmode="lin" valueType="num">
                                      <p:cBhvr rctx="PPT">
                                        <p:cTn id="9" dur="500" autoRev="1" fill="hold">
                                          <p:stCondLst>
                                            <p:cond delay="0"/>
                                          </p:stCondLst>
                                        </p:cTn>
                                        <p:tgtEl>
                                          <p:spTgt spid="107526"/>
                                        </p:tgtEl>
                                        <p:attrNameLst>
                                          <p:attrName>ppt_w</p:attrName>
                                        </p:attrNameLst>
                                      </p:cBhvr>
                                    </p:anim>
                                    <p:anim by="(#ppt_w*0.50)" calcmode="lin" valueType="num">
                                      <p:cBhvr>
                                        <p:cTn id="10" dur="500" decel="50000" autoRev="1" fill="hold">
                                          <p:stCondLst>
                                            <p:cond delay="0"/>
                                          </p:stCondLst>
                                        </p:cTn>
                                        <p:tgtEl>
                                          <p:spTgt spid="107526"/>
                                        </p:tgtEl>
                                        <p:attrNameLst>
                                          <p:attrName>ppt_x</p:attrName>
                                        </p:attrNameLst>
                                      </p:cBhvr>
                                    </p:anim>
                                    <p:anim from="(-#ppt_h/2)" to="(#ppt_y)" calcmode="lin" valueType="num">
                                      <p:cBhvr>
                                        <p:cTn id="11" dur="1000" fill="hold">
                                          <p:stCondLst>
                                            <p:cond delay="0"/>
                                          </p:stCondLst>
                                        </p:cTn>
                                        <p:tgtEl>
                                          <p:spTgt spid="107526"/>
                                        </p:tgtEl>
                                        <p:attrNameLst>
                                          <p:attrName>ppt_y</p:attrName>
                                        </p:attrNameLst>
                                      </p:cBhvr>
                                    </p:anim>
                                    <p:animRot by="21600000">
                                      <p:cBhvr>
                                        <p:cTn id="12" dur="1000" fill="hold">
                                          <p:stCondLst>
                                            <p:cond delay="0"/>
                                          </p:stCondLst>
                                        </p:cTn>
                                        <p:tgtEl>
                                          <p:spTgt spid="107526"/>
                                        </p:tgtEl>
                                        <p:attrNameLst>
                                          <p:attrName>r</p:attrName>
                                        </p:attrNameLst>
                                      </p:cBhvr>
                                    </p:animRot>
                                  </p:childTnLst>
                                </p:cTn>
                              </p:par>
                            </p:childTnLst>
                          </p:cTn>
                        </p:par>
                        <p:par>
                          <p:cTn id="13" fill="hold">
                            <p:stCondLst>
                              <p:cond delay="2398"/>
                            </p:stCondLst>
                            <p:childTnLst>
                              <p:par>
                                <p:cTn id="14" presetID="9" presetClass="entr" presetSubtype="0" fill="hold"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dissolve">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30" presetClass="entr" presetSubtype="0" fill="hold" grpId="0" nodeType="clickEffect">
                                  <p:stCondLst>
                                    <p:cond delay="0"/>
                                  </p:stCondLst>
                                  <p:childTnLst>
                                    <p:set>
                                      <p:cBhvr>
                                        <p:cTn id="20" dur="1" fill="hold">
                                          <p:stCondLst>
                                            <p:cond delay="0"/>
                                          </p:stCondLst>
                                        </p:cTn>
                                        <p:tgtEl>
                                          <p:spTgt spid="107527"/>
                                        </p:tgtEl>
                                        <p:attrNameLst>
                                          <p:attrName>style.visibility</p:attrName>
                                        </p:attrNameLst>
                                      </p:cBhvr>
                                      <p:to>
                                        <p:strVal val="visible"/>
                                      </p:to>
                                    </p:set>
                                    <p:animEffect transition="in" filter="fade">
                                      <p:cBhvr>
                                        <p:cTn id="21" dur="800" decel="100000"/>
                                        <p:tgtEl>
                                          <p:spTgt spid="107527"/>
                                        </p:tgtEl>
                                      </p:cBhvr>
                                    </p:animEffect>
                                    <p:anim calcmode="lin" valueType="num">
                                      <p:cBhvr>
                                        <p:cTn id="22" dur="800" decel="100000" fill="hold"/>
                                        <p:tgtEl>
                                          <p:spTgt spid="107527"/>
                                        </p:tgtEl>
                                        <p:attrNameLst>
                                          <p:attrName>style.rotation</p:attrName>
                                        </p:attrNameLst>
                                      </p:cBhvr>
                                      <p:tavLst>
                                        <p:tav tm="0">
                                          <p:val>
                                            <p:fltVal val="-90"/>
                                          </p:val>
                                        </p:tav>
                                        <p:tav tm="100000">
                                          <p:val>
                                            <p:fltVal val="0"/>
                                          </p:val>
                                        </p:tav>
                                      </p:tavLst>
                                    </p:anim>
                                    <p:anim calcmode="lin" valueType="num">
                                      <p:cBhvr>
                                        <p:cTn id="23" dur="800" decel="100000" fill="hold"/>
                                        <p:tgtEl>
                                          <p:spTgt spid="107527"/>
                                        </p:tgtEl>
                                        <p:attrNameLst>
                                          <p:attrName>ppt_x</p:attrName>
                                        </p:attrNameLst>
                                      </p:cBhvr>
                                      <p:tavLst>
                                        <p:tav tm="0">
                                          <p:val>
                                            <p:strVal val="#ppt_x+0.4"/>
                                          </p:val>
                                        </p:tav>
                                        <p:tav tm="100000">
                                          <p:val>
                                            <p:strVal val="#ppt_x-0.05"/>
                                          </p:val>
                                        </p:tav>
                                      </p:tavLst>
                                    </p:anim>
                                    <p:anim calcmode="lin" valueType="num">
                                      <p:cBhvr>
                                        <p:cTn id="24" dur="800" decel="100000" fill="hold"/>
                                        <p:tgtEl>
                                          <p:spTgt spid="107527"/>
                                        </p:tgtEl>
                                        <p:attrNameLst>
                                          <p:attrName>ppt_y</p:attrName>
                                        </p:attrNameLst>
                                      </p:cBhvr>
                                      <p:tavLst>
                                        <p:tav tm="0">
                                          <p:val>
                                            <p:strVal val="#ppt_y-0.4"/>
                                          </p:val>
                                        </p:tav>
                                        <p:tav tm="100000">
                                          <p:val>
                                            <p:strVal val="#ppt_y+0.1"/>
                                          </p:val>
                                        </p:tav>
                                      </p:tavLst>
                                    </p:anim>
                                    <p:anim calcmode="lin" valueType="num">
                                      <p:cBhvr>
                                        <p:cTn id="25" dur="200" accel="100000" fill="hold">
                                          <p:stCondLst>
                                            <p:cond delay="800"/>
                                          </p:stCondLst>
                                        </p:cTn>
                                        <p:tgtEl>
                                          <p:spTgt spid="107527"/>
                                        </p:tgtEl>
                                        <p:attrNameLst>
                                          <p:attrName>ppt_x</p:attrName>
                                        </p:attrNameLst>
                                      </p:cBhvr>
                                      <p:tavLst>
                                        <p:tav tm="0">
                                          <p:val>
                                            <p:strVal val="#ppt_x-0.05"/>
                                          </p:val>
                                        </p:tav>
                                        <p:tav tm="100000">
                                          <p:val>
                                            <p:strVal val="#ppt_x"/>
                                          </p:val>
                                        </p:tav>
                                      </p:tavLst>
                                    </p:anim>
                                    <p:anim calcmode="lin" valueType="num">
                                      <p:cBhvr>
                                        <p:cTn id="26" dur="200" accel="100000" fill="hold">
                                          <p:stCondLst>
                                            <p:cond delay="800"/>
                                          </p:stCondLst>
                                        </p:cTn>
                                        <p:tgtEl>
                                          <p:spTgt spid="107527"/>
                                        </p:tgtEl>
                                        <p:attrNameLst>
                                          <p:attrName>ppt_y</p:attrName>
                                        </p:attrNameLst>
                                      </p:cBhvr>
                                      <p:tavLst>
                                        <p:tav tm="0">
                                          <p:val>
                                            <p:strVal val="#ppt_y+0.1"/>
                                          </p:val>
                                        </p:tav>
                                        <p:tav tm="100000">
                                          <p:val>
                                            <p:strVal val="#ppt_y"/>
                                          </p:val>
                                        </p:tav>
                                      </p:tavLst>
                                    </p:anim>
                                  </p:childTnLst>
                                </p:cTn>
                              </p:par>
                              <p:par>
                                <p:cTn id="27" presetID="1" presetClass="mediacall" presetSubtype="0" fill="hold" nodeType="withEffect">
                                  <p:stCondLst>
                                    <p:cond delay="500"/>
                                  </p:stCondLst>
                                  <p:childTnLst>
                                    <p:cmd type="call" cmd="playFrom(0.0)">
                                      <p:cBhvr>
                                        <p:cTn id="28" dur="1633" fill="hold"/>
                                        <p:tgtEl>
                                          <p:spTgt spid="107541"/>
                                        </p:tgtEl>
                                      </p:cBhvr>
                                    </p:cmd>
                                  </p:childTnLst>
                                </p:cTn>
                              </p:par>
                            </p:childTnLst>
                          </p:cTn>
                        </p:par>
                        <p:par>
                          <p:cTn id="29" fill="hold">
                            <p:stCondLst>
                              <p:cond delay="2133"/>
                            </p:stCondLst>
                            <p:childTnLst>
                              <p:par>
                                <p:cTn id="30" presetID="30" presetClass="entr" presetSubtype="0" fill="hold" grpId="0" nodeType="afterEffect">
                                  <p:stCondLst>
                                    <p:cond delay="0"/>
                                  </p:stCondLst>
                                  <p:childTnLst>
                                    <p:set>
                                      <p:cBhvr>
                                        <p:cTn id="31" dur="1" fill="hold">
                                          <p:stCondLst>
                                            <p:cond delay="0"/>
                                          </p:stCondLst>
                                        </p:cTn>
                                        <p:tgtEl>
                                          <p:spTgt spid="107528"/>
                                        </p:tgtEl>
                                        <p:attrNameLst>
                                          <p:attrName>style.visibility</p:attrName>
                                        </p:attrNameLst>
                                      </p:cBhvr>
                                      <p:to>
                                        <p:strVal val="visible"/>
                                      </p:to>
                                    </p:set>
                                    <p:animEffect transition="in" filter="fade">
                                      <p:cBhvr>
                                        <p:cTn id="32" dur="800" decel="100000"/>
                                        <p:tgtEl>
                                          <p:spTgt spid="107528"/>
                                        </p:tgtEl>
                                      </p:cBhvr>
                                    </p:animEffect>
                                    <p:anim calcmode="lin" valueType="num">
                                      <p:cBhvr>
                                        <p:cTn id="33" dur="800" decel="100000" fill="hold"/>
                                        <p:tgtEl>
                                          <p:spTgt spid="107528"/>
                                        </p:tgtEl>
                                        <p:attrNameLst>
                                          <p:attrName>style.rotation</p:attrName>
                                        </p:attrNameLst>
                                      </p:cBhvr>
                                      <p:tavLst>
                                        <p:tav tm="0">
                                          <p:val>
                                            <p:fltVal val="-90"/>
                                          </p:val>
                                        </p:tav>
                                        <p:tav tm="100000">
                                          <p:val>
                                            <p:fltVal val="0"/>
                                          </p:val>
                                        </p:tav>
                                      </p:tavLst>
                                    </p:anim>
                                    <p:anim calcmode="lin" valueType="num">
                                      <p:cBhvr>
                                        <p:cTn id="34" dur="800" decel="100000" fill="hold"/>
                                        <p:tgtEl>
                                          <p:spTgt spid="107528"/>
                                        </p:tgtEl>
                                        <p:attrNameLst>
                                          <p:attrName>ppt_x</p:attrName>
                                        </p:attrNameLst>
                                      </p:cBhvr>
                                      <p:tavLst>
                                        <p:tav tm="0">
                                          <p:val>
                                            <p:strVal val="#ppt_x+0.4"/>
                                          </p:val>
                                        </p:tav>
                                        <p:tav tm="100000">
                                          <p:val>
                                            <p:strVal val="#ppt_x-0.05"/>
                                          </p:val>
                                        </p:tav>
                                      </p:tavLst>
                                    </p:anim>
                                    <p:anim calcmode="lin" valueType="num">
                                      <p:cBhvr>
                                        <p:cTn id="35" dur="800" decel="100000" fill="hold"/>
                                        <p:tgtEl>
                                          <p:spTgt spid="107528"/>
                                        </p:tgtEl>
                                        <p:attrNameLst>
                                          <p:attrName>ppt_y</p:attrName>
                                        </p:attrNameLst>
                                      </p:cBhvr>
                                      <p:tavLst>
                                        <p:tav tm="0">
                                          <p:val>
                                            <p:strVal val="#ppt_y-0.4"/>
                                          </p:val>
                                        </p:tav>
                                        <p:tav tm="100000">
                                          <p:val>
                                            <p:strVal val="#ppt_y+0.1"/>
                                          </p:val>
                                        </p:tav>
                                      </p:tavLst>
                                    </p:anim>
                                    <p:anim calcmode="lin" valueType="num">
                                      <p:cBhvr>
                                        <p:cTn id="36" dur="200" accel="100000" fill="hold">
                                          <p:stCondLst>
                                            <p:cond delay="800"/>
                                          </p:stCondLst>
                                        </p:cTn>
                                        <p:tgtEl>
                                          <p:spTgt spid="107528"/>
                                        </p:tgtEl>
                                        <p:attrNameLst>
                                          <p:attrName>ppt_x</p:attrName>
                                        </p:attrNameLst>
                                      </p:cBhvr>
                                      <p:tavLst>
                                        <p:tav tm="0">
                                          <p:val>
                                            <p:strVal val="#ppt_x-0.05"/>
                                          </p:val>
                                        </p:tav>
                                        <p:tav tm="100000">
                                          <p:val>
                                            <p:strVal val="#ppt_x"/>
                                          </p:val>
                                        </p:tav>
                                      </p:tavLst>
                                    </p:anim>
                                    <p:anim calcmode="lin" valueType="num">
                                      <p:cBhvr>
                                        <p:cTn id="37" dur="200" accel="100000" fill="hold">
                                          <p:stCondLst>
                                            <p:cond delay="800"/>
                                          </p:stCondLst>
                                        </p:cTn>
                                        <p:tgtEl>
                                          <p:spTgt spid="107528"/>
                                        </p:tgtEl>
                                        <p:attrNameLst>
                                          <p:attrName>ppt_y</p:attrName>
                                        </p:attrNameLst>
                                      </p:cBhvr>
                                      <p:tavLst>
                                        <p:tav tm="0">
                                          <p:val>
                                            <p:strVal val="#ppt_y+0.1"/>
                                          </p:val>
                                        </p:tav>
                                        <p:tav tm="100000">
                                          <p:val>
                                            <p:strVal val="#ppt_y"/>
                                          </p:val>
                                        </p:tav>
                                      </p:tavLst>
                                    </p:anim>
                                  </p:childTnLst>
                                </p:cTn>
                              </p:par>
                              <p:par>
                                <p:cTn id="38" presetID="1" presetClass="mediacall" presetSubtype="0" fill="hold" nodeType="withEffect">
                                  <p:stCondLst>
                                    <p:cond delay="500"/>
                                  </p:stCondLst>
                                  <p:childTnLst>
                                    <p:cmd type="call" cmd="playFrom(0.0)">
                                      <p:cBhvr>
                                        <p:cTn id="39" dur="2268" fill="hold"/>
                                        <p:tgtEl>
                                          <p:spTgt spid="107542"/>
                                        </p:tgtEl>
                                      </p:cBhvr>
                                    </p:cmd>
                                  </p:childTnLst>
                                </p:cTn>
                              </p:par>
                            </p:childTnLst>
                          </p:cTn>
                        </p:par>
                        <p:par>
                          <p:cTn id="40" fill="hold">
                            <p:stCondLst>
                              <p:cond delay="4901"/>
                            </p:stCondLst>
                            <p:childTnLst>
                              <p:par>
                                <p:cTn id="41" presetID="10" presetClass="entr" presetSubtype="0" fill="hold" nodeType="afterEffect">
                                  <p:stCondLst>
                                    <p:cond delay="0"/>
                                  </p:stCondLst>
                                  <p:childTnLst>
                                    <p:set>
                                      <p:cBhvr>
                                        <p:cTn id="42" dur="1" fill="hold">
                                          <p:stCondLst>
                                            <p:cond delay="0"/>
                                          </p:stCondLst>
                                        </p:cTn>
                                        <p:tgtEl>
                                          <p:spTgt spid="2"/>
                                        </p:tgtEl>
                                        <p:attrNameLst>
                                          <p:attrName>style.visibility</p:attrName>
                                        </p:attrNameLst>
                                      </p:cBhvr>
                                      <p:to>
                                        <p:strVal val="visible"/>
                                      </p:to>
                                    </p:set>
                                    <p:animEffect transition="in" filter="fade">
                                      <p:cBhvr>
                                        <p:cTn id="43" dur="2000"/>
                                        <p:tgtEl>
                                          <p:spTgt spid="2"/>
                                        </p:tgtEl>
                                      </p:cBhvr>
                                    </p:animEffect>
                                  </p:childTnLst>
                                </p:cTn>
                              </p:par>
                              <p:par>
                                <p:cTn id="44" presetID="9" presetClass="entr" presetSubtype="0" fill="hold" grpId="0" nodeType="withEffect">
                                  <p:stCondLst>
                                    <p:cond delay="0"/>
                                  </p:stCondLst>
                                  <p:childTnLst>
                                    <p:set>
                                      <p:cBhvr>
                                        <p:cTn id="45" dur="1" fill="hold">
                                          <p:stCondLst>
                                            <p:cond delay="0"/>
                                          </p:stCondLst>
                                        </p:cTn>
                                        <p:tgtEl>
                                          <p:spTgt spid="107535"/>
                                        </p:tgtEl>
                                        <p:attrNameLst>
                                          <p:attrName>style.visibility</p:attrName>
                                        </p:attrNameLst>
                                      </p:cBhvr>
                                      <p:to>
                                        <p:strVal val="visible"/>
                                      </p:to>
                                    </p:set>
                                    <p:animEffect transition="in" filter="dissolve">
                                      <p:cBhvr>
                                        <p:cTn id="46" dur="500"/>
                                        <p:tgtEl>
                                          <p:spTgt spid="107535"/>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vol="91000" showWhenStopped="0">
                <p:cTn id="47" fill="hold" display="0">
                  <p:stCondLst>
                    <p:cond delay="indefinite"/>
                  </p:stCondLst>
                  <p:endCondLst>
                    <p:cond evt="onNext" delay="0">
                      <p:tgtEl>
                        <p:sldTgt/>
                      </p:tgtEl>
                    </p:cond>
                    <p:cond evt="onPrev" delay="0">
                      <p:tgtEl>
                        <p:sldTgt/>
                      </p:tgtEl>
                    </p:cond>
                    <p:cond evt="onStopAudio" delay="0">
                      <p:tgtEl>
                        <p:sldTgt/>
                      </p:tgtEl>
                    </p:cond>
                  </p:endCondLst>
                </p:cTn>
                <p:tgtEl>
                  <p:spTgt spid="107540"/>
                </p:tgtEl>
              </p:cMediaNode>
            </p:audio>
            <p:audio>
              <p:cMediaNode showWhenStopped="0">
                <p:cTn id="48" fill="hold" display="0">
                  <p:stCondLst>
                    <p:cond delay="indefinite"/>
                  </p:stCondLst>
                  <p:endCondLst>
                    <p:cond evt="onNext" delay="0">
                      <p:tgtEl>
                        <p:sldTgt/>
                      </p:tgtEl>
                    </p:cond>
                    <p:cond evt="onPrev" delay="0">
                      <p:tgtEl>
                        <p:sldTgt/>
                      </p:tgtEl>
                    </p:cond>
                    <p:cond evt="onStopAudio" delay="0">
                      <p:tgtEl>
                        <p:sldTgt/>
                      </p:tgtEl>
                    </p:cond>
                  </p:endCondLst>
                </p:cTn>
                <p:tgtEl>
                  <p:spTgt spid="107541"/>
                </p:tgtEl>
              </p:cMediaNode>
            </p:audio>
            <p:audio>
              <p:cMediaNode vol="26000" showWhenStopped="0">
                <p:cTn id="49" fill="hold" display="0">
                  <p:stCondLst>
                    <p:cond delay="indefinite"/>
                  </p:stCondLst>
                  <p:endCondLst>
                    <p:cond evt="onNext" delay="0">
                      <p:tgtEl>
                        <p:sldTgt/>
                      </p:tgtEl>
                    </p:cond>
                    <p:cond evt="onPrev" delay="0">
                      <p:tgtEl>
                        <p:sldTgt/>
                      </p:tgtEl>
                    </p:cond>
                    <p:cond evt="onStopAudio" delay="0">
                      <p:tgtEl>
                        <p:sldTgt/>
                      </p:tgtEl>
                    </p:cond>
                  </p:endCondLst>
                </p:cTn>
                <p:tgtEl>
                  <p:spTgt spid="107542"/>
                </p:tgtEl>
              </p:cMediaNode>
            </p:audio>
          </p:childTnLst>
        </p:cTn>
      </p:par>
    </p:tnLst>
    <p:bldLst>
      <p:bldP spid="107526" grpId="0" animBg="1"/>
      <p:bldP spid="107527" grpId="0" animBg="1"/>
      <p:bldP spid="107528" grpId="0" animBg="1"/>
      <p:bldP spid="10753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274638"/>
            <a:ext cx="7423150" cy="1143000"/>
          </a:xfrm>
        </p:spPr>
        <p:txBody>
          <a:bodyPr/>
          <a:lstStyle/>
          <a:p>
            <a:pPr eaLnBrk="1" hangingPunct="1"/>
            <a:r>
              <a:rPr lang="en-US" smtClean="0"/>
              <a:t>Galilean Thermometer</a:t>
            </a:r>
          </a:p>
        </p:txBody>
      </p:sp>
      <p:sp>
        <p:nvSpPr>
          <p:cNvPr id="16387" name="Rectangle 3"/>
          <p:cNvSpPr>
            <a:spLocks noGrp="1" noChangeArrowheads="1"/>
          </p:cNvSpPr>
          <p:nvPr>
            <p:ph type="body" idx="1"/>
          </p:nvPr>
        </p:nvSpPr>
        <p:spPr>
          <a:xfrm>
            <a:off x="304800" y="2286000"/>
            <a:ext cx="7086600" cy="2438400"/>
          </a:xfrm>
        </p:spPr>
        <p:txBody>
          <a:bodyPr/>
          <a:lstStyle/>
          <a:p>
            <a:pPr eaLnBrk="1" hangingPunct="1">
              <a:lnSpc>
                <a:spcPct val="90000"/>
              </a:lnSpc>
            </a:pPr>
            <a:r>
              <a:rPr lang="en-US" sz="2000" smtClean="0"/>
              <a:t>Density = Mass / Volume</a:t>
            </a:r>
          </a:p>
          <a:p>
            <a:pPr eaLnBrk="1" hangingPunct="1">
              <a:lnSpc>
                <a:spcPct val="90000"/>
              </a:lnSpc>
            </a:pPr>
            <a:r>
              <a:rPr lang="en-US" sz="2000" smtClean="0"/>
              <a:t>Mass is constant</a:t>
            </a:r>
          </a:p>
          <a:p>
            <a:pPr eaLnBrk="1" hangingPunct="1">
              <a:lnSpc>
                <a:spcPct val="90000"/>
              </a:lnSpc>
            </a:pPr>
            <a:r>
              <a:rPr lang="en-US" sz="2000" smtClean="0"/>
              <a:t>Volume changes with temperature</a:t>
            </a:r>
          </a:p>
          <a:p>
            <a:pPr lvl="1" eaLnBrk="1" hangingPunct="1">
              <a:lnSpc>
                <a:spcPct val="90000"/>
              </a:lnSpc>
              <a:buFontTx/>
              <a:buNone/>
            </a:pPr>
            <a:r>
              <a:rPr lang="en-US" sz="2000" smtClean="0"/>
              <a:t>Increase temperature </a:t>
            </a:r>
            <a:r>
              <a:rPr lang="en-US" sz="2000" smtClean="0">
                <a:sym typeface="Wingdings" pitchFamily="2" charset="2"/>
              </a:rPr>
              <a:t> Increase volume</a:t>
            </a:r>
          </a:p>
          <a:p>
            <a:pPr lvl="1" eaLnBrk="1" hangingPunct="1">
              <a:lnSpc>
                <a:spcPct val="90000"/>
              </a:lnSpc>
            </a:pPr>
            <a:endParaRPr lang="en-US" sz="1800" smtClean="0">
              <a:sym typeface="Wingdings" pitchFamily="2" charset="2"/>
            </a:endParaRPr>
          </a:p>
          <a:p>
            <a:pPr lvl="1" eaLnBrk="1" hangingPunct="1">
              <a:lnSpc>
                <a:spcPct val="90000"/>
              </a:lnSpc>
            </a:pPr>
            <a:endParaRPr lang="en-US" sz="1800" smtClean="0"/>
          </a:p>
        </p:txBody>
      </p:sp>
      <p:pic>
        <p:nvPicPr>
          <p:cNvPr id="16388" name="Picture 4" descr="galilean thermometer"/>
          <p:cNvPicPr>
            <a:picLocks noChangeAspect="1" noChangeArrowheads="1"/>
          </p:cNvPicPr>
          <p:nvPr/>
        </p:nvPicPr>
        <p:blipFill>
          <a:blip r:embed="rId4" cstate="print"/>
          <a:srcRect l="26744" t="3622" r="11627" b="2777"/>
          <a:stretch>
            <a:fillRect/>
          </a:stretch>
        </p:blipFill>
        <p:spPr bwMode="auto">
          <a:xfrm>
            <a:off x="7693025" y="458788"/>
            <a:ext cx="1220788" cy="5945187"/>
          </a:xfrm>
          <a:prstGeom prst="rect">
            <a:avLst/>
          </a:prstGeom>
          <a:noFill/>
          <a:ln w="9525">
            <a:solidFill>
              <a:schemeClr val="tx1"/>
            </a:solidFill>
            <a:miter lim="800000"/>
            <a:headEnd/>
            <a:tailEnd/>
          </a:ln>
        </p:spPr>
      </p:pic>
      <p:sp>
        <p:nvSpPr>
          <p:cNvPr id="16389" name="Text Box 5"/>
          <p:cNvSpPr txBox="1">
            <a:spLocks noChangeArrowheads="1"/>
          </p:cNvSpPr>
          <p:nvPr/>
        </p:nvSpPr>
        <p:spPr bwMode="auto">
          <a:xfrm>
            <a:off x="6400800" y="3048000"/>
            <a:ext cx="1303338" cy="304800"/>
          </a:xfrm>
          <a:prstGeom prst="rect">
            <a:avLst/>
          </a:prstGeom>
          <a:noFill/>
          <a:ln w="9525">
            <a:noFill/>
            <a:miter lim="800000"/>
            <a:headEnd/>
            <a:tailEnd/>
          </a:ln>
        </p:spPr>
        <p:txBody>
          <a:bodyPr wrap="none">
            <a:spAutoFit/>
          </a:bodyPr>
          <a:lstStyle/>
          <a:p>
            <a:r>
              <a:rPr lang="en-US" sz="1400" b="1"/>
              <a:t>Temp = 68 </a:t>
            </a:r>
            <a:r>
              <a:rPr lang="en-US" sz="1400" b="1" baseline="30000"/>
              <a:t>o</a:t>
            </a:r>
            <a:r>
              <a:rPr lang="en-US" sz="1400" b="1"/>
              <a:t>C</a:t>
            </a:r>
          </a:p>
        </p:txBody>
      </p:sp>
      <p:sp>
        <p:nvSpPr>
          <p:cNvPr id="16390" name="Line 6"/>
          <p:cNvSpPr>
            <a:spLocks noChangeShapeType="1"/>
          </p:cNvSpPr>
          <p:nvPr/>
        </p:nvSpPr>
        <p:spPr bwMode="auto">
          <a:xfrm>
            <a:off x="7696200" y="3200400"/>
            <a:ext cx="533400" cy="76200"/>
          </a:xfrm>
          <a:prstGeom prst="line">
            <a:avLst/>
          </a:prstGeom>
          <a:noFill/>
          <a:ln w="9525">
            <a:solidFill>
              <a:schemeClr val="tx1"/>
            </a:solidFill>
            <a:miter lim="800000"/>
            <a:headEnd/>
            <a:tailEnd type="triangle" w="med" len="med"/>
          </a:ln>
        </p:spPr>
        <p:txBody>
          <a:bodyPr wrap="none"/>
          <a:lstStyle/>
          <a:p>
            <a:endParaRPr lang="en-US"/>
          </a:p>
        </p:txBody>
      </p:sp>
      <p:sp>
        <p:nvSpPr>
          <p:cNvPr id="16391" name="AutoShape 7">
            <a:hlinkClick r:id="rId5" action="ppaction://hlinksldjump" highlightClick="1"/>
          </p:cNvPr>
          <p:cNvSpPr>
            <a:spLocks noChangeArrowheads="1"/>
          </p:cNvSpPr>
          <p:nvPr/>
        </p:nvSpPr>
        <p:spPr bwMode="auto">
          <a:xfrm>
            <a:off x="0" y="6119813"/>
            <a:ext cx="609600" cy="357187"/>
          </a:xfrm>
          <a:prstGeom prst="actionButtonBeginning">
            <a:avLst/>
          </a:prstGeom>
          <a:solidFill>
            <a:schemeClr val="bg1">
              <a:alpha val="50195"/>
            </a:schemeClr>
          </a:solidFill>
          <a:ln w="9525">
            <a:solidFill>
              <a:schemeClr val="bg1"/>
            </a:solidFill>
            <a:miter lim="800000"/>
            <a:headEnd/>
            <a:tailEnd/>
          </a:ln>
        </p:spPr>
        <p:txBody>
          <a:bodyPr wrap="none" anchor="ctr"/>
          <a:lstStyle/>
          <a:p>
            <a:endParaRPr lang="en-US"/>
          </a:p>
        </p:txBody>
      </p:sp>
      <p:sp>
        <p:nvSpPr>
          <p:cNvPr id="16392" name="Rectangle 8">
            <a:hlinkClick r:id="rId6" tooltip="Wikipedia -  G A L I L E A N   Thermometer"/>
          </p:cNvPr>
          <p:cNvSpPr>
            <a:spLocks noChangeArrowheads="1"/>
          </p:cNvSpPr>
          <p:nvPr/>
        </p:nvSpPr>
        <p:spPr bwMode="auto">
          <a:xfrm>
            <a:off x="1309688" y="458788"/>
            <a:ext cx="5756275" cy="715962"/>
          </a:xfrm>
          <a:prstGeom prst="rect">
            <a:avLst/>
          </a:prstGeom>
          <a:noFill/>
          <a:ln w="9525">
            <a:noFill/>
            <a:miter lim="800000"/>
            <a:headEnd/>
            <a:tailEnd/>
          </a:ln>
        </p:spPr>
        <p:txBody>
          <a:bodyPr wrap="none" anchor="ctr"/>
          <a:lstStyle/>
          <a:p>
            <a:endParaRPr lang="en-US"/>
          </a:p>
        </p:txBody>
      </p:sp>
    </p:spTree>
  </p:cSld>
  <p:clrMapOvr>
    <a:overrideClrMapping bg1="lt1" tx1="dk1" bg2="lt2" tx2="dk2" accent1="accent1" accent2="accent2" accent3="accent3" accent4="accent4" accent5="accent5" accent6="accent6" hlink="hlink" folHlink="folHlink"/>
  </p:clrMapOvr>
  <p:transition spd="med"/>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mtClean="0"/>
              <a:t>Galilean Thermometer</a:t>
            </a:r>
          </a:p>
        </p:txBody>
      </p:sp>
      <p:sp>
        <p:nvSpPr>
          <p:cNvPr id="17411" name="Rectangle 3"/>
          <p:cNvSpPr>
            <a:spLocks noChangeArrowheads="1"/>
          </p:cNvSpPr>
          <p:nvPr/>
        </p:nvSpPr>
        <p:spPr bwMode="auto">
          <a:xfrm>
            <a:off x="990600" y="1905000"/>
            <a:ext cx="4572000" cy="4108450"/>
          </a:xfrm>
          <a:prstGeom prst="rect">
            <a:avLst/>
          </a:prstGeom>
          <a:noFill/>
          <a:ln w="9525">
            <a:noFill/>
            <a:miter lim="800000"/>
            <a:headEnd/>
            <a:tailEnd/>
          </a:ln>
        </p:spPr>
        <p:txBody>
          <a:bodyPr>
            <a:spAutoFit/>
          </a:bodyPr>
          <a:lstStyle/>
          <a:p>
            <a:pPr>
              <a:spcBef>
                <a:spcPct val="50000"/>
              </a:spcBef>
            </a:pPr>
            <a:r>
              <a:rPr lang="en-US"/>
              <a:t>In the Galilean thermometer, the small glass bulbs are partly filled with a different (colored) liquid. Each is filled with a slightly different amount, ranging from lightest at the uppermost bulb to heaviest at the lowermost bulb. The clear liquid in which the bulbs are submerged is not water, but some inert hydrocarbon (probably chosen because its density varies with temperature more than that of water does).</a:t>
            </a:r>
          </a:p>
          <a:p>
            <a:pPr>
              <a:spcBef>
                <a:spcPct val="50000"/>
              </a:spcBef>
            </a:pPr>
            <a:r>
              <a:rPr lang="en-US"/>
              <a:t>The correct temperature is the lowest floating bulb.  As temperature increases, density of the clear medium decreases (and bulbs sink).</a:t>
            </a:r>
          </a:p>
        </p:txBody>
      </p:sp>
      <p:sp>
        <p:nvSpPr>
          <p:cNvPr id="17412" name="Line 4"/>
          <p:cNvSpPr>
            <a:spLocks noChangeShapeType="1"/>
          </p:cNvSpPr>
          <p:nvPr/>
        </p:nvSpPr>
        <p:spPr bwMode="auto">
          <a:xfrm>
            <a:off x="6019800" y="2209800"/>
            <a:ext cx="0" cy="3962400"/>
          </a:xfrm>
          <a:prstGeom prst="line">
            <a:avLst/>
          </a:prstGeom>
          <a:noFill/>
          <a:ln w="9525">
            <a:solidFill>
              <a:schemeClr val="tx1"/>
            </a:solidFill>
            <a:miter lim="800000"/>
            <a:headEnd/>
            <a:tailEnd/>
          </a:ln>
        </p:spPr>
        <p:txBody>
          <a:bodyPr wrap="none"/>
          <a:lstStyle/>
          <a:p>
            <a:endParaRPr lang="en-US"/>
          </a:p>
        </p:txBody>
      </p:sp>
      <p:sp>
        <p:nvSpPr>
          <p:cNvPr id="17413" name="Line 5"/>
          <p:cNvSpPr>
            <a:spLocks noChangeShapeType="1"/>
          </p:cNvSpPr>
          <p:nvPr/>
        </p:nvSpPr>
        <p:spPr bwMode="auto">
          <a:xfrm>
            <a:off x="7543800" y="2209800"/>
            <a:ext cx="0" cy="3962400"/>
          </a:xfrm>
          <a:prstGeom prst="line">
            <a:avLst/>
          </a:prstGeom>
          <a:noFill/>
          <a:ln w="9525">
            <a:solidFill>
              <a:schemeClr val="tx1"/>
            </a:solidFill>
            <a:miter lim="800000"/>
            <a:headEnd/>
            <a:tailEnd/>
          </a:ln>
        </p:spPr>
        <p:txBody>
          <a:bodyPr wrap="none"/>
          <a:lstStyle/>
          <a:p>
            <a:endParaRPr lang="en-US"/>
          </a:p>
        </p:txBody>
      </p:sp>
      <p:sp>
        <p:nvSpPr>
          <p:cNvPr id="17414" name="Line 6"/>
          <p:cNvSpPr>
            <a:spLocks noChangeShapeType="1"/>
          </p:cNvSpPr>
          <p:nvPr/>
        </p:nvSpPr>
        <p:spPr bwMode="auto">
          <a:xfrm>
            <a:off x="8610600" y="2209800"/>
            <a:ext cx="0" cy="3962400"/>
          </a:xfrm>
          <a:prstGeom prst="line">
            <a:avLst/>
          </a:prstGeom>
          <a:noFill/>
          <a:ln w="9525">
            <a:solidFill>
              <a:schemeClr val="tx1"/>
            </a:solidFill>
            <a:miter lim="800000"/>
            <a:headEnd/>
            <a:tailEnd/>
          </a:ln>
        </p:spPr>
        <p:txBody>
          <a:bodyPr wrap="none"/>
          <a:lstStyle/>
          <a:p>
            <a:endParaRPr lang="en-US"/>
          </a:p>
        </p:txBody>
      </p:sp>
      <p:sp>
        <p:nvSpPr>
          <p:cNvPr id="17415" name="Line 7"/>
          <p:cNvSpPr>
            <a:spLocks noChangeShapeType="1"/>
          </p:cNvSpPr>
          <p:nvPr/>
        </p:nvSpPr>
        <p:spPr bwMode="auto">
          <a:xfrm>
            <a:off x="7086600" y="2209800"/>
            <a:ext cx="0" cy="3962400"/>
          </a:xfrm>
          <a:prstGeom prst="line">
            <a:avLst/>
          </a:prstGeom>
          <a:noFill/>
          <a:ln w="9525">
            <a:solidFill>
              <a:schemeClr val="tx1"/>
            </a:solidFill>
            <a:miter lim="800000"/>
            <a:headEnd/>
            <a:tailEnd/>
          </a:ln>
        </p:spPr>
        <p:txBody>
          <a:bodyPr wrap="none"/>
          <a:lstStyle/>
          <a:p>
            <a:endParaRPr lang="en-US"/>
          </a:p>
        </p:txBody>
      </p:sp>
      <p:sp>
        <p:nvSpPr>
          <p:cNvPr id="17416" name="Line 8"/>
          <p:cNvSpPr>
            <a:spLocks noChangeShapeType="1"/>
          </p:cNvSpPr>
          <p:nvPr/>
        </p:nvSpPr>
        <p:spPr bwMode="auto">
          <a:xfrm>
            <a:off x="6019800" y="6172200"/>
            <a:ext cx="1066800" cy="0"/>
          </a:xfrm>
          <a:prstGeom prst="line">
            <a:avLst/>
          </a:prstGeom>
          <a:noFill/>
          <a:ln w="9525">
            <a:solidFill>
              <a:schemeClr val="tx1"/>
            </a:solidFill>
            <a:miter lim="800000"/>
            <a:headEnd/>
            <a:tailEnd/>
          </a:ln>
        </p:spPr>
        <p:txBody>
          <a:bodyPr wrap="none"/>
          <a:lstStyle/>
          <a:p>
            <a:endParaRPr lang="en-US"/>
          </a:p>
        </p:txBody>
      </p:sp>
      <p:sp>
        <p:nvSpPr>
          <p:cNvPr id="17417" name="Line 9"/>
          <p:cNvSpPr>
            <a:spLocks noChangeShapeType="1"/>
          </p:cNvSpPr>
          <p:nvPr/>
        </p:nvSpPr>
        <p:spPr bwMode="auto">
          <a:xfrm>
            <a:off x="7543800" y="6172200"/>
            <a:ext cx="1066800" cy="0"/>
          </a:xfrm>
          <a:prstGeom prst="line">
            <a:avLst/>
          </a:prstGeom>
          <a:noFill/>
          <a:ln w="9525">
            <a:solidFill>
              <a:schemeClr val="tx1"/>
            </a:solidFill>
            <a:miter lim="800000"/>
            <a:headEnd/>
            <a:tailEnd/>
          </a:ln>
        </p:spPr>
        <p:txBody>
          <a:bodyPr wrap="none"/>
          <a:lstStyle/>
          <a:p>
            <a:endParaRPr lang="en-US"/>
          </a:p>
        </p:txBody>
      </p:sp>
      <p:sp>
        <p:nvSpPr>
          <p:cNvPr id="17418" name="Line 10"/>
          <p:cNvSpPr>
            <a:spLocks noChangeShapeType="1"/>
          </p:cNvSpPr>
          <p:nvPr/>
        </p:nvSpPr>
        <p:spPr bwMode="auto">
          <a:xfrm>
            <a:off x="6172200" y="2209800"/>
            <a:ext cx="0" cy="3810000"/>
          </a:xfrm>
          <a:prstGeom prst="line">
            <a:avLst/>
          </a:prstGeom>
          <a:noFill/>
          <a:ln w="9525">
            <a:solidFill>
              <a:schemeClr val="tx1"/>
            </a:solidFill>
            <a:miter lim="800000"/>
            <a:headEnd/>
            <a:tailEnd/>
          </a:ln>
        </p:spPr>
        <p:txBody>
          <a:bodyPr wrap="none"/>
          <a:lstStyle/>
          <a:p>
            <a:endParaRPr lang="en-US"/>
          </a:p>
        </p:txBody>
      </p:sp>
      <p:sp>
        <p:nvSpPr>
          <p:cNvPr id="17419" name="Line 11"/>
          <p:cNvSpPr>
            <a:spLocks noChangeShapeType="1"/>
          </p:cNvSpPr>
          <p:nvPr/>
        </p:nvSpPr>
        <p:spPr bwMode="auto">
          <a:xfrm>
            <a:off x="6934200" y="2209800"/>
            <a:ext cx="0" cy="3810000"/>
          </a:xfrm>
          <a:prstGeom prst="line">
            <a:avLst/>
          </a:prstGeom>
          <a:noFill/>
          <a:ln w="9525">
            <a:solidFill>
              <a:schemeClr val="tx1"/>
            </a:solidFill>
            <a:miter lim="800000"/>
            <a:headEnd/>
            <a:tailEnd/>
          </a:ln>
        </p:spPr>
        <p:txBody>
          <a:bodyPr wrap="none"/>
          <a:lstStyle/>
          <a:p>
            <a:endParaRPr lang="en-US"/>
          </a:p>
        </p:txBody>
      </p:sp>
      <p:sp>
        <p:nvSpPr>
          <p:cNvPr id="17420" name="Line 12"/>
          <p:cNvSpPr>
            <a:spLocks noChangeShapeType="1"/>
          </p:cNvSpPr>
          <p:nvPr/>
        </p:nvSpPr>
        <p:spPr bwMode="auto">
          <a:xfrm>
            <a:off x="7696200" y="2209800"/>
            <a:ext cx="0" cy="3810000"/>
          </a:xfrm>
          <a:prstGeom prst="line">
            <a:avLst/>
          </a:prstGeom>
          <a:noFill/>
          <a:ln w="9525">
            <a:solidFill>
              <a:schemeClr val="tx1"/>
            </a:solidFill>
            <a:miter lim="800000"/>
            <a:headEnd/>
            <a:tailEnd/>
          </a:ln>
        </p:spPr>
        <p:txBody>
          <a:bodyPr wrap="none"/>
          <a:lstStyle/>
          <a:p>
            <a:endParaRPr lang="en-US"/>
          </a:p>
        </p:txBody>
      </p:sp>
      <p:sp>
        <p:nvSpPr>
          <p:cNvPr id="17421" name="Line 13"/>
          <p:cNvSpPr>
            <a:spLocks noChangeShapeType="1"/>
          </p:cNvSpPr>
          <p:nvPr/>
        </p:nvSpPr>
        <p:spPr bwMode="auto">
          <a:xfrm>
            <a:off x="8458200" y="2209800"/>
            <a:ext cx="0" cy="3810000"/>
          </a:xfrm>
          <a:prstGeom prst="line">
            <a:avLst/>
          </a:prstGeom>
          <a:noFill/>
          <a:ln w="9525">
            <a:solidFill>
              <a:schemeClr val="tx1"/>
            </a:solidFill>
            <a:miter lim="800000"/>
            <a:headEnd/>
            <a:tailEnd/>
          </a:ln>
        </p:spPr>
        <p:txBody>
          <a:bodyPr wrap="none"/>
          <a:lstStyle/>
          <a:p>
            <a:endParaRPr lang="en-US"/>
          </a:p>
        </p:txBody>
      </p:sp>
      <p:sp>
        <p:nvSpPr>
          <p:cNvPr id="17422" name="Line 14"/>
          <p:cNvSpPr>
            <a:spLocks noChangeShapeType="1"/>
          </p:cNvSpPr>
          <p:nvPr/>
        </p:nvSpPr>
        <p:spPr bwMode="auto">
          <a:xfrm flipH="1">
            <a:off x="6172200" y="6019800"/>
            <a:ext cx="762000" cy="0"/>
          </a:xfrm>
          <a:prstGeom prst="line">
            <a:avLst/>
          </a:prstGeom>
          <a:noFill/>
          <a:ln w="9525">
            <a:solidFill>
              <a:schemeClr val="tx1"/>
            </a:solidFill>
            <a:miter lim="800000"/>
            <a:headEnd/>
            <a:tailEnd/>
          </a:ln>
        </p:spPr>
        <p:txBody>
          <a:bodyPr wrap="none"/>
          <a:lstStyle/>
          <a:p>
            <a:endParaRPr lang="en-US"/>
          </a:p>
        </p:txBody>
      </p:sp>
      <p:sp>
        <p:nvSpPr>
          <p:cNvPr id="17423" name="Line 15"/>
          <p:cNvSpPr>
            <a:spLocks noChangeShapeType="1"/>
          </p:cNvSpPr>
          <p:nvPr/>
        </p:nvSpPr>
        <p:spPr bwMode="auto">
          <a:xfrm flipH="1">
            <a:off x="7696200" y="6019800"/>
            <a:ext cx="762000" cy="0"/>
          </a:xfrm>
          <a:prstGeom prst="line">
            <a:avLst/>
          </a:prstGeom>
          <a:noFill/>
          <a:ln w="9525">
            <a:solidFill>
              <a:schemeClr val="tx1"/>
            </a:solidFill>
            <a:miter lim="800000"/>
            <a:headEnd/>
            <a:tailEnd/>
          </a:ln>
        </p:spPr>
        <p:txBody>
          <a:bodyPr wrap="none"/>
          <a:lstStyle/>
          <a:p>
            <a:endParaRPr lang="en-US"/>
          </a:p>
        </p:txBody>
      </p:sp>
      <p:sp>
        <p:nvSpPr>
          <p:cNvPr id="17424" name="Line 16"/>
          <p:cNvSpPr>
            <a:spLocks noChangeShapeType="1"/>
          </p:cNvSpPr>
          <p:nvPr/>
        </p:nvSpPr>
        <p:spPr bwMode="auto">
          <a:xfrm>
            <a:off x="6019800" y="2209800"/>
            <a:ext cx="152400" cy="0"/>
          </a:xfrm>
          <a:prstGeom prst="line">
            <a:avLst/>
          </a:prstGeom>
          <a:noFill/>
          <a:ln w="9525">
            <a:solidFill>
              <a:schemeClr val="tx1"/>
            </a:solidFill>
            <a:miter lim="800000"/>
            <a:headEnd/>
            <a:tailEnd/>
          </a:ln>
        </p:spPr>
        <p:txBody>
          <a:bodyPr wrap="none"/>
          <a:lstStyle/>
          <a:p>
            <a:endParaRPr lang="en-US"/>
          </a:p>
        </p:txBody>
      </p:sp>
      <p:sp>
        <p:nvSpPr>
          <p:cNvPr id="17425" name="Line 17"/>
          <p:cNvSpPr>
            <a:spLocks noChangeShapeType="1"/>
          </p:cNvSpPr>
          <p:nvPr/>
        </p:nvSpPr>
        <p:spPr bwMode="auto">
          <a:xfrm>
            <a:off x="8458200" y="2209800"/>
            <a:ext cx="152400" cy="0"/>
          </a:xfrm>
          <a:prstGeom prst="line">
            <a:avLst/>
          </a:prstGeom>
          <a:noFill/>
          <a:ln w="9525">
            <a:solidFill>
              <a:schemeClr val="tx1"/>
            </a:solidFill>
            <a:miter lim="800000"/>
            <a:headEnd/>
            <a:tailEnd/>
          </a:ln>
        </p:spPr>
        <p:txBody>
          <a:bodyPr wrap="none"/>
          <a:lstStyle/>
          <a:p>
            <a:endParaRPr lang="en-US"/>
          </a:p>
        </p:txBody>
      </p:sp>
      <p:sp>
        <p:nvSpPr>
          <p:cNvPr id="17426" name="Line 18"/>
          <p:cNvSpPr>
            <a:spLocks noChangeShapeType="1"/>
          </p:cNvSpPr>
          <p:nvPr/>
        </p:nvSpPr>
        <p:spPr bwMode="auto">
          <a:xfrm>
            <a:off x="7543800" y="2209800"/>
            <a:ext cx="152400" cy="0"/>
          </a:xfrm>
          <a:prstGeom prst="line">
            <a:avLst/>
          </a:prstGeom>
          <a:noFill/>
          <a:ln w="9525">
            <a:solidFill>
              <a:schemeClr val="tx1"/>
            </a:solidFill>
            <a:miter lim="800000"/>
            <a:headEnd/>
            <a:tailEnd/>
          </a:ln>
        </p:spPr>
        <p:txBody>
          <a:bodyPr wrap="none"/>
          <a:lstStyle/>
          <a:p>
            <a:endParaRPr lang="en-US"/>
          </a:p>
        </p:txBody>
      </p:sp>
      <p:sp>
        <p:nvSpPr>
          <p:cNvPr id="17427" name="Line 19"/>
          <p:cNvSpPr>
            <a:spLocks noChangeShapeType="1"/>
          </p:cNvSpPr>
          <p:nvPr/>
        </p:nvSpPr>
        <p:spPr bwMode="auto">
          <a:xfrm>
            <a:off x="6934200" y="2209800"/>
            <a:ext cx="152400" cy="0"/>
          </a:xfrm>
          <a:prstGeom prst="line">
            <a:avLst/>
          </a:prstGeom>
          <a:noFill/>
          <a:ln w="9525">
            <a:solidFill>
              <a:schemeClr val="tx1"/>
            </a:solidFill>
            <a:miter lim="800000"/>
            <a:headEnd/>
            <a:tailEnd/>
          </a:ln>
        </p:spPr>
        <p:txBody>
          <a:bodyPr wrap="none"/>
          <a:lstStyle/>
          <a:p>
            <a:endParaRPr lang="en-US"/>
          </a:p>
        </p:txBody>
      </p:sp>
      <p:sp>
        <p:nvSpPr>
          <p:cNvPr id="17428" name="Line 20"/>
          <p:cNvSpPr>
            <a:spLocks noChangeShapeType="1"/>
          </p:cNvSpPr>
          <p:nvPr/>
        </p:nvSpPr>
        <p:spPr bwMode="auto">
          <a:xfrm>
            <a:off x="6172200" y="2362200"/>
            <a:ext cx="762000" cy="0"/>
          </a:xfrm>
          <a:prstGeom prst="line">
            <a:avLst/>
          </a:prstGeom>
          <a:noFill/>
          <a:ln w="9525">
            <a:solidFill>
              <a:schemeClr val="tx1"/>
            </a:solidFill>
            <a:miter lim="800000"/>
            <a:headEnd/>
            <a:tailEnd/>
          </a:ln>
        </p:spPr>
        <p:txBody>
          <a:bodyPr wrap="none"/>
          <a:lstStyle/>
          <a:p>
            <a:endParaRPr lang="en-US"/>
          </a:p>
        </p:txBody>
      </p:sp>
      <p:sp>
        <p:nvSpPr>
          <p:cNvPr id="17429" name="Line 21"/>
          <p:cNvSpPr>
            <a:spLocks noChangeShapeType="1"/>
          </p:cNvSpPr>
          <p:nvPr/>
        </p:nvSpPr>
        <p:spPr bwMode="auto">
          <a:xfrm>
            <a:off x="7696200" y="2362200"/>
            <a:ext cx="762000" cy="0"/>
          </a:xfrm>
          <a:prstGeom prst="line">
            <a:avLst/>
          </a:prstGeom>
          <a:noFill/>
          <a:ln w="9525">
            <a:solidFill>
              <a:schemeClr val="tx1"/>
            </a:solidFill>
            <a:miter lim="800000"/>
            <a:headEnd/>
            <a:tailEnd/>
          </a:ln>
        </p:spPr>
        <p:txBody>
          <a:bodyPr wrap="none"/>
          <a:lstStyle/>
          <a:p>
            <a:endParaRPr lang="en-US"/>
          </a:p>
        </p:txBody>
      </p:sp>
      <p:sp>
        <p:nvSpPr>
          <p:cNvPr id="17430" name="Rectangle 22"/>
          <p:cNvSpPr>
            <a:spLocks noChangeArrowheads="1"/>
          </p:cNvSpPr>
          <p:nvPr/>
        </p:nvSpPr>
        <p:spPr bwMode="auto">
          <a:xfrm>
            <a:off x="7924800" y="2438400"/>
            <a:ext cx="304800" cy="152400"/>
          </a:xfrm>
          <a:prstGeom prst="rect">
            <a:avLst/>
          </a:prstGeom>
          <a:solidFill>
            <a:schemeClr val="bg1"/>
          </a:solidFill>
          <a:ln w="9525">
            <a:solidFill>
              <a:schemeClr val="tx1"/>
            </a:solidFill>
            <a:miter lim="800000"/>
            <a:headEnd/>
            <a:tailEnd/>
          </a:ln>
        </p:spPr>
        <p:txBody>
          <a:bodyPr wrap="none" anchor="ctr"/>
          <a:lstStyle/>
          <a:p>
            <a:endParaRPr lang="en-US"/>
          </a:p>
        </p:txBody>
      </p:sp>
      <p:sp>
        <p:nvSpPr>
          <p:cNvPr id="17431" name="Rectangle 23"/>
          <p:cNvSpPr>
            <a:spLocks noChangeArrowheads="1"/>
          </p:cNvSpPr>
          <p:nvPr/>
        </p:nvSpPr>
        <p:spPr bwMode="auto">
          <a:xfrm>
            <a:off x="7924800" y="2590800"/>
            <a:ext cx="304800" cy="152400"/>
          </a:xfrm>
          <a:prstGeom prst="rect">
            <a:avLst/>
          </a:prstGeom>
          <a:solidFill>
            <a:srgbClr val="0000FF"/>
          </a:solidFill>
          <a:ln w="9525">
            <a:solidFill>
              <a:schemeClr val="tx1"/>
            </a:solidFill>
            <a:miter lim="800000"/>
            <a:headEnd/>
            <a:tailEnd/>
          </a:ln>
        </p:spPr>
        <p:txBody>
          <a:bodyPr wrap="none" anchor="ctr"/>
          <a:lstStyle/>
          <a:p>
            <a:endParaRPr lang="en-US"/>
          </a:p>
        </p:txBody>
      </p:sp>
      <p:sp>
        <p:nvSpPr>
          <p:cNvPr id="17432" name="Line 24"/>
          <p:cNvSpPr>
            <a:spLocks noChangeShapeType="1"/>
          </p:cNvSpPr>
          <p:nvPr/>
        </p:nvSpPr>
        <p:spPr bwMode="auto">
          <a:xfrm>
            <a:off x="8077200" y="2743200"/>
            <a:ext cx="0" cy="76200"/>
          </a:xfrm>
          <a:prstGeom prst="line">
            <a:avLst/>
          </a:prstGeom>
          <a:noFill/>
          <a:ln w="9525">
            <a:solidFill>
              <a:schemeClr val="tx1"/>
            </a:solidFill>
            <a:miter lim="800000"/>
            <a:headEnd/>
            <a:tailEnd/>
          </a:ln>
        </p:spPr>
        <p:txBody>
          <a:bodyPr wrap="none"/>
          <a:lstStyle/>
          <a:p>
            <a:endParaRPr lang="en-US"/>
          </a:p>
        </p:txBody>
      </p:sp>
      <p:sp>
        <p:nvSpPr>
          <p:cNvPr id="17433" name="Rectangle 25"/>
          <p:cNvSpPr>
            <a:spLocks noChangeArrowheads="1"/>
          </p:cNvSpPr>
          <p:nvPr/>
        </p:nvSpPr>
        <p:spPr bwMode="auto">
          <a:xfrm>
            <a:off x="6324600" y="2438400"/>
            <a:ext cx="304800" cy="152400"/>
          </a:xfrm>
          <a:prstGeom prst="rect">
            <a:avLst/>
          </a:prstGeom>
          <a:solidFill>
            <a:schemeClr val="bg1"/>
          </a:solidFill>
          <a:ln w="9525">
            <a:solidFill>
              <a:schemeClr val="tx1"/>
            </a:solidFill>
            <a:miter lim="800000"/>
            <a:headEnd/>
            <a:tailEnd/>
          </a:ln>
        </p:spPr>
        <p:txBody>
          <a:bodyPr wrap="none" anchor="ctr"/>
          <a:lstStyle/>
          <a:p>
            <a:endParaRPr lang="en-US"/>
          </a:p>
        </p:txBody>
      </p:sp>
      <p:sp>
        <p:nvSpPr>
          <p:cNvPr id="17434" name="Rectangle 26"/>
          <p:cNvSpPr>
            <a:spLocks noChangeArrowheads="1"/>
          </p:cNvSpPr>
          <p:nvPr/>
        </p:nvSpPr>
        <p:spPr bwMode="auto">
          <a:xfrm>
            <a:off x="6324600" y="2590800"/>
            <a:ext cx="304800" cy="152400"/>
          </a:xfrm>
          <a:prstGeom prst="rect">
            <a:avLst/>
          </a:prstGeom>
          <a:solidFill>
            <a:srgbClr val="0000FF"/>
          </a:solidFill>
          <a:ln w="9525">
            <a:solidFill>
              <a:schemeClr val="tx1"/>
            </a:solidFill>
            <a:miter lim="800000"/>
            <a:headEnd/>
            <a:tailEnd/>
          </a:ln>
        </p:spPr>
        <p:txBody>
          <a:bodyPr wrap="none" anchor="ctr"/>
          <a:lstStyle/>
          <a:p>
            <a:endParaRPr lang="en-US"/>
          </a:p>
        </p:txBody>
      </p:sp>
      <p:sp>
        <p:nvSpPr>
          <p:cNvPr id="17435" name="Line 27"/>
          <p:cNvSpPr>
            <a:spLocks noChangeShapeType="1"/>
          </p:cNvSpPr>
          <p:nvPr/>
        </p:nvSpPr>
        <p:spPr bwMode="auto">
          <a:xfrm>
            <a:off x="6477000" y="2743200"/>
            <a:ext cx="0" cy="76200"/>
          </a:xfrm>
          <a:prstGeom prst="line">
            <a:avLst/>
          </a:prstGeom>
          <a:noFill/>
          <a:ln w="9525">
            <a:solidFill>
              <a:schemeClr val="tx1"/>
            </a:solidFill>
            <a:miter lim="800000"/>
            <a:headEnd/>
            <a:tailEnd/>
          </a:ln>
        </p:spPr>
        <p:txBody>
          <a:bodyPr wrap="none"/>
          <a:lstStyle/>
          <a:p>
            <a:endParaRPr lang="en-US"/>
          </a:p>
        </p:txBody>
      </p:sp>
      <p:sp>
        <p:nvSpPr>
          <p:cNvPr id="17436" name="Rectangle 28"/>
          <p:cNvSpPr>
            <a:spLocks noChangeArrowheads="1"/>
          </p:cNvSpPr>
          <p:nvPr/>
        </p:nvSpPr>
        <p:spPr bwMode="auto">
          <a:xfrm>
            <a:off x="6477000" y="3200400"/>
            <a:ext cx="304800" cy="152400"/>
          </a:xfrm>
          <a:prstGeom prst="rect">
            <a:avLst/>
          </a:prstGeom>
          <a:solidFill>
            <a:schemeClr val="bg1"/>
          </a:solidFill>
          <a:ln w="9525">
            <a:solidFill>
              <a:schemeClr val="tx1"/>
            </a:solidFill>
            <a:miter lim="800000"/>
            <a:headEnd/>
            <a:tailEnd/>
          </a:ln>
        </p:spPr>
        <p:txBody>
          <a:bodyPr wrap="none" anchor="ctr"/>
          <a:lstStyle/>
          <a:p>
            <a:endParaRPr lang="en-US"/>
          </a:p>
        </p:txBody>
      </p:sp>
      <p:sp>
        <p:nvSpPr>
          <p:cNvPr id="17437" name="Rectangle 29"/>
          <p:cNvSpPr>
            <a:spLocks noChangeArrowheads="1"/>
          </p:cNvSpPr>
          <p:nvPr/>
        </p:nvSpPr>
        <p:spPr bwMode="auto">
          <a:xfrm>
            <a:off x="6477000" y="3352800"/>
            <a:ext cx="304800" cy="152400"/>
          </a:xfrm>
          <a:prstGeom prst="rect">
            <a:avLst/>
          </a:prstGeom>
          <a:solidFill>
            <a:srgbClr val="96F28A"/>
          </a:solidFill>
          <a:ln w="9525">
            <a:solidFill>
              <a:schemeClr val="tx1"/>
            </a:solidFill>
            <a:miter lim="800000"/>
            <a:headEnd/>
            <a:tailEnd/>
          </a:ln>
        </p:spPr>
        <p:txBody>
          <a:bodyPr wrap="none" anchor="ctr"/>
          <a:lstStyle/>
          <a:p>
            <a:endParaRPr lang="en-US"/>
          </a:p>
        </p:txBody>
      </p:sp>
      <p:sp>
        <p:nvSpPr>
          <p:cNvPr id="17438" name="Line 30"/>
          <p:cNvSpPr>
            <a:spLocks noChangeShapeType="1"/>
          </p:cNvSpPr>
          <p:nvPr/>
        </p:nvSpPr>
        <p:spPr bwMode="auto">
          <a:xfrm>
            <a:off x="6629400" y="3505200"/>
            <a:ext cx="0" cy="76200"/>
          </a:xfrm>
          <a:prstGeom prst="line">
            <a:avLst/>
          </a:prstGeom>
          <a:noFill/>
          <a:ln w="9525">
            <a:solidFill>
              <a:schemeClr val="tx1"/>
            </a:solidFill>
            <a:miter lim="800000"/>
            <a:headEnd/>
            <a:tailEnd/>
          </a:ln>
        </p:spPr>
        <p:txBody>
          <a:bodyPr wrap="none"/>
          <a:lstStyle/>
          <a:p>
            <a:endParaRPr lang="en-US"/>
          </a:p>
        </p:txBody>
      </p:sp>
      <p:sp>
        <p:nvSpPr>
          <p:cNvPr id="17439" name="Rectangle 31"/>
          <p:cNvSpPr>
            <a:spLocks noChangeArrowheads="1"/>
          </p:cNvSpPr>
          <p:nvPr/>
        </p:nvSpPr>
        <p:spPr bwMode="auto">
          <a:xfrm>
            <a:off x="7848600" y="3048000"/>
            <a:ext cx="304800" cy="152400"/>
          </a:xfrm>
          <a:prstGeom prst="rect">
            <a:avLst/>
          </a:prstGeom>
          <a:solidFill>
            <a:schemeClr val="bg1"/>
          </a:solidFill>
          <a:ln w="9525">
            <a:solidFill>
              <a:schemeClr val="tx1"/>
            </a:solidFill>
            <a:miter lim="800000"/>
            <a:headEnd/>
            <a:tailEnd/>
          </a:ln>
        </p:spPr>
        <p:txBody>
          <a:bodyPr wrap="none" anchor="ctr"/>
          <a:lstStyle/>
          <a:p>
            <a:endParaRPr lang="en-US"/>
          </a:p>
        </p:txBody>
      </p:sp>
      <p:sp>
        <p:nvSpPr>
          <p:cNvPr id="17440" name="Rectangle 32"/>
          <p:cNvSpPr>
            <a:spLocks noChangeArrowheads="1"/>
          </p:cNvSpPr>
          <p:nvPr/>
        </p:nvSpPr>
        <p:spPr bwMode="auto">
          <a:xfrm>
            <a:off x="7848600" y="3200400"/>
            <a:ext cx="304800" cy="152400"/>
          </a:xfrm>
          <a:prstGeom prst="rect">
            <a:avLst/>
          </a:prstGeom>
          <a:solidFill>
            <a:srgbClr val="96F28A"/>
          </a:solidFill>
          <a:ln w="9525">
            <a:solidFill>
              <a:schemeClr val="tx1"/>
            </a:solidFill>
            <a:miter lim="800000"/>
            <a:headEnd/>
            <a:tailEnd/>
          </a:ln>
        </p:spPr>
        <p:txBody>
          <a:bodyPr wrap="none" anchor="ctr"/>
          <a:lstStyle/>
          <a:p>
            <a:endParaRPr lang="en-US"/>
          </a:p>
        </p:txBody>
      </p:sp>
      <p:sp>
        <p:nvSpPr>
          <p:cNvPr id="17441" name="Line 33"/>
          <p:cNvSpPr>
            <a:spLocks noChangeShapeType="1"/>
          </p:cNvSpPr>
          <p:nvPr/>
        </p:nvSpPr>
        <p:spPr bwMode="auto">
          <a:xfrm>
            <a:off x="8001000" y="3352800"/>
            <a:ext cx="0" cy="76200"/>
          </a:xfrm>
          <a:prstGeom prst="line">
            <a:avLst/>
          </a:prstGeom>
          <a:noFill/>
          <a:ln w="9525">
            <a:solidFill>
              <a:schemeClr val="tx1"/>
            </a:solidFill>
            <a:miter lim="800000"/>
            <a:headEnd/>
            <a:tailEnd/>
          </a:ln>
        </p:spPr>
        <p:txBody>
          <a:bodyPr wrap="none"/>
          <a:lstStyle/>
          <a:p>
            <a:endParaRPr lang="en-US"/>
          </a:p>
        </p:txBody>
      </p:sp>
      <p:sp>
        <p:nvSpPr>
          <p:cNvPr id="17442" name="Rectangle 34"/>
          <p:cNvSpPr>
            <a:spLocks noChangeArrowheads="1"/>
          </p:cNvSpPr>
          <p:nvPr/>
        </p:nvSpPr>
        <p:spPr bwMode="auto">
          <a:xfrm>
            <a:off x="8001000" y="3657600"/>
            <a:ext cx="304800" cy="152400"/>
          </a:xfrm>
          <a:prstGeom prst="rect">
            <a:avLst/>
          </a:prstGeom>
          <a:solidFill>
            <a:schemeClr val="bg1"/>
          </a:solidFill>
          <a:ln w="9525">
            <a:solidFill>
              <a:schemeClr val="tx1"/>
            </a:solidFill>
            <a:miter lim="800000"/>
            <a:headEnd/>
            <a:tailEnd/>
          </a:ln>
        </p:spPr>
        <p:txBody>
          <a:bodyPr wrap="none" anchor="ctr"/>
          <a:lstStyle/>
          <a:p>
            <a:endParaRPr lang="en-US"/>
          </a:p>
        </p:txBody>
      </p:sp>
      <p:sp>
        <p:nvSpPr>
          <p:cNvPr id="17443" name="Rectangle 35"/>
          <p:cNvSpPr>
            <a:spLocks noChangeArrowheads="1"/>
          </p:cNvSpPr>
          <p:nvPr/>
        </p:nvSpPr>
        <p:spPr bwMode="auto">
          <a:xfrm>
            <a:off x="8001000" y="3810000"/>
            <a:ext cx="304800" cy="152400"/>
          </a:xfrm>
          <a:prstGeom prst="rect">
            <a:avLst/>
          </a:prstGeom>
          <a:solidFill>
            <a:srgbClr val="FF6600">
              <a:alpha val="50195"/>
            </a:srgbClr>
          </a:solidFill>
          <a:ln w="9525">
            <a:solidFill>
              <a:schemeClr val="tx1"/>
            </a:solidFill>
            <a:miter lim="800000"/>
            <a:headEnd/>
            <a:tailEnd/>
          </a:ln>
        </p:spPr>
        <p:txBody>
          <a:bodyPr wrap="none" anchor="ctr"/>
          <a:lstStyle/>
          <a:p>
            <a:endParaRPr lang="en-US"/>
          </a:p>
        </p:txBody>
      </p:sp>
      <p:sp>
        <p:nvSpPr>
          <p:cNvPr id="17444" name="Line 36"/>
          <p:cNvSpPr>
            <a:spLocks noChangeShapeType="1"/>
          </p:cNvSpPr>
          <p:nvPr/>
        </p:nvSpPr>
        <p:spPr bwMode="auto">
          <a:xfrm>
            <a:off x="8153400" y="3962400"/>
            <a:ext cx="0" cy="76200"/>
          </a:xfrm>
          <a:prstGeom prst="line">
            <a:avLst/>
          </a:prstGeom>
          <a:noFill/>
          <a:ln w="9525">
            <a:solidFill>
              <a:schemeClr val="tx1"/>
            </a:solidFill>
            <a:miter lim="800000"/>
            <a:headEnd/>
            <a:tailEnd/>
          </a:ln>
        </p:spPr>
        <p:txBody>
          <a:bodyPr wrap="none"/>
          <a:lstStyle/>
          <a:p>
            <a:endParaRPr lang="en-US"/>
          </a:p>
        </p:txBody>
      </p:sp>
      <p:sp>
        <p:nvSpPr>
          <p:cNvPr id="17445" name="Rectangle 37"/>
          <p:cNvSpPr>
            <a:spLocks noChangeArrowheads="1"/>
          </p:cNvSpPr>
          <p:nvPr/>
        </p:nvSpPr>
        <p:spPr bwMode="auto">
          <a:xfrm>
            <a:off x="7848600" y="4267200"/>
            <a:ext cx="304800" cy="152400"/>
          </a:xfrm>
          <a:prstGeom prst="rect">
            <a:avLst/>
          </a:prstGeom>
          <a:solidFill>
            <a:schemeClr val="bg1"/>
          </a:solidFill>
          <a:ln w="9525">
            <a:solidFill>
              <a:schemeClr val="tx1"/>
            </a:solidFill>
            <a:miter lim="800000"/>
            <a:headEnd/>
            <a:tailEnd/>
          </a:ln>
        </p:spPr>
        <p:txBody>
          <a:bodyPr wrap="none" anchor="ctr"/>
          <a:lstStyle/>
          <a:p>
            <a:endParaRPr lang="en-US"/>
          </a:p>
        </p:txBody>
      </p:sp>
      <p:sp>
        <p:nvSpPr>
          <p:cNvPr id="17446" name="Rectangle 38"/>
          <p:cNvSpPr>
            <a:spLocks noChangeArrowheads="1"/>
          </p:cNvSpPr>
          <p:nvPr/>
        </p:nvSpPr>
        <p:spPr bwMode="auto">
          <a:xfrm>
            <a:off x="7848600" y="4419600"/>
            <a:ext cx="304800" cy="152400"/>
          </a:xfrm>
          <a:prstGeom prst="rect">
            <a:avLst/>
          </a:prstGeom>
          <a:solidFill>
            <a:srgbClr val="FF0000">
              <a:alpha val="50195"/>
            </a:srgbClr>
          </a:solidFill>
          <a:ln w="9525">
            <a:solidFill>
              <a:schemeClr val="tx1"/>
            </a:solidFill>
            <a:miter lim="800000"/>
            <a:headEnd/>
            <a:tailEnd/>
          </a:ln>
        </p:spPr>
        <p:txBody>
          <a:bodyPr wrap="none" anchor="ctr"/>
          <a:lstStyle/>
          <a:p>
            <a:endParaRPr lang="en-US"/>
          </a:p>
        </p:txBody>
      </p:sp>
      <p:sp>
        <p:nvSpPr>
          <p:cNvPr id="17447" name="Line 39"/>
          <p:cNvSpPr>
            <a:spLocks noChangeShapeType="1"/>
          </p:cNvSpPr>
          <p:nvPr/>
        </p:nvSpPr>
        <p:spPr bwMode="auto">
          <a:xfrm>
            <a:off x="8001000" y="4572000"/>
            <a:ext cx="0" cy="76200"/>
          </a:xfrm>
          <a:prstGeom prst="line">
            <a:avLst/>
          </a:prstGeom>
          <a:noFill/>
          <a:ln w="9525">
            <a:solidFill>
              <a:schemeClr val="tx1"/>
            </a:solidFill>
            <a:miter lim="800000"/>
            <a:headEnd/>
            <a:tailEnd/>
          </a:ln>
        </p:spPr>
        <p:txBody>
          <a:bodyPr wrap="none"/>
          <a:lstStyle/>
          <a:p>
            <a:endParaRPr lang="en-US"/>
          </a:p>
        </p:txBody>
      </p:sp>
      <p:sp>
        <p:nvSpPr>
          <p:cNvPr id="17448" name="Rectangle 40"/>
          <p:cNvSpPr>
            <a:spLocks noChangeArrowheads="1"/>
          </p:cNvSpPr>
          <p:nvPr/>
        </p:nvSpPr>
        <p:spPr bwMode="auto">
          <a:xfrm>
            <a:off x="6477000" y="5486400"/>
            <a:ext cx="304800" cy="152400"/>
          </a:xfrm>
          <a:prstGeom prst="rect">
            <a:avLst/>
          </a:prstGeom>
          <a:solidFill>
            <a:schemeClr val="bg1"/>
          </a:solidFill>
          <a:ln w="9525">
            <a:solidFill>
              <a:schemeClr val="tx1"/>
            </a:solidFill>
            <a:miter lim="800000"/>
            <a:headEnd/>
            <a:tailEnd/>
          </a:ln>
        </p:spPr>
        <p:txBody>
          <a:bodyPr wrap="none" anchor="ctr"/>
          <a:lstStyle/>
          <a:p>
            <a:endParaRPr lang="en-US"/>
          </a:p>
        </p:txBody>
      </p:sp>
      <p:sp>
        <p:nvSpPr>
          <p:cNvPr id="17449" name="Rectangle 41"/>
          <p:cNvSpPr>
            <a:spLocks noChangeArrowheads="1"/>
          </p:cNvSpPr>
          <p:nvPr/>
        </p:nvSpPr>
        <p:spPr bwMode="auto">
          <a:xfrm>
            <a:off x="6477000" y="5638800"/>
            <a:ext cx="304800" cy="152400"/>
          </a:xfrm>
          <a:prstGeom prst="rect">
            <a:avLst/>
          </a:prstGeom>
          <a:solidFill>
            <a:srgbClr val="0000FF">
              <a:alpha val="50195"/>
            </a:srgbClr>
          </a:solidFill>
          <a:ln w="9525">
            <a:solidFill>
              <a:schemeClr val="tx1"/>
            </a:solidFill>
            <a:miter lim="800000"/>
            <a:headEnd/>
            <a:tailEnd/>
          </a:ln>
        </p:spPr>
        <p:txBody>
          <a:bodyPr wrap="none" anchor="ctr"/>
          <a:lstStyle/>
          <a:p>
            <a:endParaRPr lang="en-US"/>
          </a:p>
        </p:txBody>
      </p:sp>
      <p:sp>
        <p:nvSpPr>
          <p:cNvPr id="17450" name="Line 42"/>
          <p:cNvSpPr>
            <a:spLocks noChangeShapeType="1"/>
          </p:cNvSpPr>
          <p:nvPr/>
        </p:nvSpPr>
        <p:spPr bwMode="auto">
          <a:xfrm>
            <a:off x="6629400" y="5791200"/>
            <a:ext cx="0" cy="76200"/>
          </a:xfrm>
          <a:prstGeom prst="line">
            <a:avLst/>
          </a:prstGeom>
          <a:noFill/>
          <a:ln w="9525">
            <a:solidFill>
              <a:schemeClr val="tx1"/>
            </a:solidFill>
            <a:miter lim="800000"/>
            <a:headEnd/>
            <a:tailEnd/>
          </a:ln>
        </p:spPr>
        <p:txBody>
          <a:bodyPr wrap="none"/>
          <a:lstStyle/>
          <a:p>
            <a:endParaRPr lang="en-US"/>
          </a:p>
        </p:txBody>
      </p:sp>
      <p:sp>
        <p:nvSpPr>
          <p:cNvPr id="17451" name="Rectangle 43"/>
          <p:cNvSpPr>
            <a:spLocks noChangeArrowheads="1"/>
          </p:cNvSpPr>
          <p:nvPr/>
        </p:nvSpPr>
        <p:spPr bwMode="auto">
          <a:xfrm>
            <a:off x="6324600" y="4876800"/>
            <a:ext cx="304800" cy="152400"/>
          </a:xfrm>
          <a:prstGeom prst="rect">
            <a:avLst/>
          </a:prstGeom>
          <a:solidFill>
            <a:schemeClr val="bg1"/>
          </a:solidFill>
          <a:ln w="9525">
            <a:solidFill>
              <a:schemeClr val="tx1"/>
            </a:solidFill>
            <a:miter lim="800000"/>
            <a:headEnd/>
            <a:tailEnd/>
          </a:ln>
        </p:spPr>
        <p:txBody>
          <a:bodyPr wrap="none" anchor="ctr"/>
          <a:lstStyle/>
          <a:p>
            <a:endParaRPr lang="en-US"/>
          </a:p>
        </p:txBody>
      </p:sp>
      <p:sp>
        <p:nvSpPr>
          <p:cNvPr id="17452" name="Rectangle 44"/>
          <p:cNvSpPr>
            <a:spLocks noChangeArrowheads="1"/>
          </p:cNvSpPr>
          <p:nvPr/>
        </p:nvSpPr>
        <p:spPr bwMode="auto">
          <a:xfrm>
            <a:off x="6324600" y="5029200"/>
            <a:ext cx="304800" cy="152400"/>
          </a:xfrm>
          <a:prstGeom prst="rect">
            <a:avLst/>
          </a:prstGeom>
          <a:solidFill>
            <a:srgbClr val="FF0000">
              <a:alpha val="50195"/>
            </a:srgbClr>
          </a:solidFill>
          <a:ln w="9525">
            <a:solidFill>
              <a:schemeClr val="tx1"/>
            </a:solidFill>
            <a:miter lim="800000"/>
            <a:headEnd/>
            <a:tailEnd/>
          </a:ln>
        </p:spPr>
        <p:txBody>
          <a:bodyPr wrap="none" anchor="ctr"/>
          <a:lstStyle/>
          <a:p>
            <a:endParaRPr lang="en-US"/>
          </a:p>
        </p:txBody>
      </p:sp>
      <p:sp>
        <p:nvSpPr>
          <p:cNvPr id="17453" name="Line 45"/>
          <p:cNvSpPr>
            <a:spLocks noChangeShapeType="1"/>
          </p:cNvSpPr>
          <p:nvPr/>
        </p:nvSpPr>
        <p:spPr bwMode="auto">
          <a:xfrm>
            <a:off x="6477000" y="5181600"/>
            <a:ext cx="0" cy="76200"/>
          </a:xfrm>
          <a:prstGeom prst="line">
            <a:avLst/>
          </a:prstGeom>
          <a:noFill/>
          <a:ln w="9525">
            <a:solidFill>
              <a:schemeClr val="tx1"/>
            </a:solidFill>
            <a:miter lim="800000"/>
            <a:headEnd/>
            <a:tailEnd/>
          </a:ln>
        </p:spPr>
        <p:txBody>
          <a:bodyPr wrap="none"/>
          <a:lstStyle/>
          <a:p>
            <a:endParaRPr lang="en-US"/>
          </a:p>
        </p:txBody>
      </p:sp>
      <p:sp>
        <p:nvSpPr>
          <p:cNvPr id="17454" name="Rectangle 46"/>
          <p:cNvSpPr>
            <a:spLocks noChangeArrowheads="1"/>
          </p:cNvSpPr>
          <p:nvPr/>
        </p:nvSpPr>
        <p:spPr bwMode="auto">
          <a:xfrm>
            <a:off x="6400800" y="4267200"/>
            <a:ext cx="304800" cy="152400"/>
          </a:xfrm>
          <a:prstGeom prst="rect">
            <a:avLst/>
          </a:prstGeom>
          <a:solidFill>
            <a:schemeClr val="bg1"/>
          </a:solidFill>
          <a:ln w="9525">
            <a:solidFill>
              <a:schemeClr val="tx1"/>
            </a:solidFill>
            <a:miter lim="800000"/>
            <a:headEnd/>
            <a:tailEnd/>
          </a:ln>
        </p:spPr>
        <p:txBody>
          <a:bodyPr wrap="none" anchor="ctr"/>
          <a:lstStyle/>
          <a:p>
            <a:endParaRPr lang="en-US"/>
          </a:p>
        </p:txBody>
      </p:sp>
      <p:sp>
        <p:nvSpPr>
          <p:cNvPr id="17455" name="Rectangle 47"/>
          <p:cNvSpPr>
            <a:spLocks noChangeArrowheads="1"/>
          </p:cNvSpPr>
          <p:nvPr/>
        </p:nvSpPr>
        <p:spPr bwMode="auto">
          <a:xfrm>
            <a:off x="6400800" y="4419600"/>
            <a:ext cx="304800" cy="152400"/>
          </a:xfrm>
          <a:prstGeom prst="rect">
            <a:avLst/>
          </a:prstGeom>
          <a:solidFill>
            <a:srgbClr val="FF6600">
              <a:alpha val="50195"/>
            </a:srgbClr>
          </a:solidFill>
          <a:ln w="9525">
            <a:solidFill>
              <a:schemeClr val="tx1"/>
            </a:solidFill>
            <a:miter lim="800000"/>
            <a:headEnd/>
            <a:tailEnd/>
          </a:ln>
        </p:spPr>
        <p:txBody>
          <a:bodyPr wrap="none" anchor="ctr"/>
          <a:lstStyle/>
          <a:p>
            <a:endParaRPr lang="en-US"/>
          </a:p>
        </p:txBody>
      </p:sp>
      <p:sp>
        <p:nvSpPr>
          <p:cNvPr id="17456" name="Line 48"/>
          <p:cNvSpPr>
            <a:spLocks noChangeShapeType="1"/>
          </p:cNvSpPr>
          <p:nvPr/>
        </p:nvSpPr>
        <p:spPr bwMode="auto">
          <a:xfrm>
            <a:off x="6553200" y="4572000"/>
            <a:ext cx="0" cy="76200"/>
          </a:xfrm>
          <a:prstGeom prst="line">
            <a:avLst/>
          </a:prstGeom>
          <a:noFill/>
          <a:ln w="9525">
            <a:solidFill>
              <a:schemeClr val="tx1"/>
            </a:solidFill>
            <a:miter lim="800000"/>
            <a:headEnd/>
            <a:tailEnd/>
          </a:ln>
        </p:spPr>
        <p:txBody>
          <a:bodyPr wrap="none"/>
          <a:lstStyle/>
          <a:p>
            <a:endParaRPr lang="en-US"/>
          </a:p>
        </p:txBody>
      </p:sp>
      <p:sp>
        <p:nvSpPr>
          <p:cNvPr id="17457" name="Rectangle 49"/>
          <p:cNvSpPr>
            <a:spLocks noChangeArrowheads="1"/>
          </p:cNvSpPr>
          <p:nvPr/>
        </p:nvSpPr>
        <p:spPr bwMode="auto">
          <a:xfrm>
            <a:off x="7848600" y="5486400"/>
            <a:ext cx="304800" cy="152400"/>
          </a:xfrm>
          <a:prstGeom prst="rect">
            <a:avLst/>
          </a:prstGeom>
          <a:solidFill>
            <a:schemeClr val="bg1"/>
          </a:solidFill>
          <a:ln w="9525">
            <a:solidFill>
              <a:schemeClr val="tx1"/>
            </a:solidFill>
            <a:miter lim="800000"/>
            <a:headEnd/>
            <a:tailEnd/>
          </a:ln>
        </p:spPr>
        <p:txBody>
          <a:bodyPr wrap="none" anchor="ctr"/>
          <a:lstStyle/>
          <a:p>
            <a:endParaRPr lang="en-US"/>
          </a:p>
        </p:txBody>
      </p:sp>
      <p:sp>
        <p:nvSpPr>
          <p:cNvPr id="17458" name="Rectangle 50"/>
          <p:cNvSpPr>
            <a:spLocks noChangeArrowheads="1"/>
          </p:cNvSpPr>
          <p:nvPr/>
        </p:nvSpPr>
        <p:spPr bwMode="auto">
          <a:xfrm>
            <a:off x="7848600" y="5638800"/>
            <a:ext cx="304800" cy="152400"/>
          </a:xfrm>
          <a:prstGeom prst="rect">
            <a:avLst/>
          </a:prstGeom>
          <a:solidFill>
            <a:srgbClr val="0000FF">
              <a:alpha val="50195"/>
            </a:srgbClr>
          </a:solidFill>
          <a:ln w="9525">
            <a:solidFill>
              <a:schemeClr val="tx1"/>
            </a:solidFill>
            <a:miter lim="800000"/>
            <a:headEnd/>
            <a:tailEnd/>
          </a:ln>
        </p:spPr>
        <p:txBody>
          <a:bodyPr wrap="none" anchor="ctr"/>
          <a:lstStyle/>
          <a:p>
            <a:endParaRPr lang="en-US"/>
          </a:p>
        </p:txBody>
      </p:sp>
      <p:sp>
        <p:nvSpPr>
          <p:cNvPr id="17459" name="Line 51"/>
          <p:cNvSpPr>
            <a:spLocks noChangeShapeType="1"/>
          </p:cNvSpPr>
          <p:nvPr/>
        </p:nvSpPr>
        <p:spPr bwMode="auto">
          <a:xfrm>
            <a:off x="8001000" y="5791200"/>
            <a:ext cx="0" cy="76200"/>
          </a:xfrm>
          <a:prstGeom prst="line">
            <a:avLst/>
          </a:prstGeom>
          <a:noFill/>
          <a:ln w="9525">
            <a:solidFill>
              <a:schemeClr val="tx1"/>
            </a:solidFill>
            <a:miter lim="800000"/>
            <a:headEnd/>
            <a:tailEnd/>
          </a:ln>
        </p:spPr>
        <p:txBody>
          <a:bodyPr wrap="none"/>
          <a:lstStyle/>
          <a:p>
            <a:endParaRPr lang="en-US"/>
          </a:p>
        </p:txBody>
      </p:sp>
      <p:sp>
        <p:nvSpPr>
          <p:cNvPr id="17460" name="Rectangle 52"/>
          <p:cNvSpPr>
            <a:spLocks noChangeArrowheads="1"/>
          </p:cNvSpPr>
          <p:nvPr/>
        </p:nvSpPr>
        <p:spPr bwMode="auto">
          <a:xfrm>
            <a:off x="6400800" y="2819400"/>
            <a:ext cx="228600" cy="152400"/>
          </a:xfrm>
          <a:prstGeom prst="rect">
            <a:avLst/>
          </a:prstGeom>
          <a:solidFill>
            <a:srgbClr val="FFCC00"/>
          </a:solidFill>
          <a:ln w="9525">
            <a:solidFill>
              <a:schemeClr val="tx1"/>
            </a:solidFill>
            <a:miter lim="800000"/>
            <a:headEnd/>
            <a:tailEnd/>
          </a:ln>
        </p:spPr>
        <p:txBody>
          <a:bodyPr wrap="none" anchor="ctr"/>
          <a:lstStyle/>
          <a:p>
            <a:pPr algn="ctr"/>
            <a:r>
              <a:rPr lang="en-US" sz="1000" b="1"/>
              <a:t>80</a:t>
            </a:r>
            <a:r>
              <a:rPr lang="en-US" sz="1000" b="1" baseline="30000"/>
              <a:t>o</a:t>
            </a:r>
            <a:endParaRPr lang="en-US" sz="1000" b="1"/>
          </a:p>
        </p:txBody>
      </p:sp>
      <p:sp>
        <p:nvSpPr>
          <p:cNvPr id="17461" name="Rectangle 53"/>
          <p:cNvSpPr>
            <a:spLocks noChangeArrowheads="1"/>
          </p:cNvSpPr>
          <p:nvPr/>
        </p:nvSpPr>
        <p:spPr bwMode="auto">
          <a:xfrm>
            <a:off x="6553200" y="3581400"/>
            <a:ext cx="228600" cy="152400"/>
          </a:xfrm>
          <a:prstGeom prst="rect">
            <a:avLst/>
          </a:prstGeom>
          <a:solidFill>
            <a:srgbClr val="FFCC00"/>
          </a:solidFill>
          <a:ln w="9525">
            <a:solidFill>
              <a:schemeClr val="tx1"/>
            </a:solidFill>
            <a:miter lim="800000"/>
            <a:headEnd/>
            <a:tailEnd/>
          </a:ln>
        </p:spPr>
        <p:txBody>
          <a:bodyPr wrap="none" anchor="ctr"/>
          <a:lstStyle/>
          <a:p>
            <a:pPr algn="ctr"/>
            <a:r>
              <a:rPr lang="en-US" sz="1000" b="1"/>
              <a:t>76</a:t>
            </a:r>
            <a:r>
              <a:rPr lang="en-US" sz="1000" b="1" baseline="30000"/>
              <a:t>o</a:t>
            </a:r>
          </a:p>
        </p:txBody>
      </p:sp>
      <p:sp>
        <p:nvSpPr>
          <p:cNvPr id="17462" name="Rectangle 54"/>
          <p:cNvSpPr>
            <a:spLocks noChangeArrowheads="1"/>
          </p:cNvSpPr>
          <p:nvPr/>
        </p:nvSpPr>
        <p:spPr bwMode="auto">
          <a:xfrm>
            <a:off x="8001000" y="2819400"/>
            <a:ext cx="228600" cy="152400"/>
          </a:xfrm>
          <a:prstGeom prst="rect">
            <a:avLst/>
          </a:prstGeom>
          <a:solidFill>
            <a:srgbClr val="FFCC00"/>
          </a:solidFill>
          <a:ln w="9525">
            <a:solidFill>
              <a:schemeClr val="tx1"/>
            </a:solidFill>
            <a:miter lim="800000"/>
            <a:headEnd/>
            <a:tailEnd/>
          </a:ln>
        </p:spPr>
        <p:txBody>
          <a:bodyPr wrap="none" anchor="ctr"/>
          <a:lstStyle/>
          <a:p>
            <a:pPr algn="ctr"/>
            <a:r>
              <a:rPr lang="en-US" sz="1000" b="1"/>
              <a:t>80</a:t>
            </a:r>
            <a:r>
              <a:rPr lang="en-US" sz="1000" b="1" baseline="30000"/>
              <a:t>o</a:t>
            </a:r>
            <a:endParaRPr lang="en-US" sz="1000" b="1"/>
          </a:p>
        </p:txBody>
      </p:sp>
      <p:sp>
        <p:nvSpPr>
          <p:cNvPr id="17463" name="Rectangle 55"/>
          <p:cNvSpPr>
            <a:spLocks noChangeArrowheads="1"/>
          </p:cNvSpPr>
          <p:nvPr/>
        </p:nvSpPr>
        <p:spPr bwMode="auto">
          <a:xfrm>
            <a:off x="7924800" y="3429000"/>
            <a:ext cx="228600" cy="152400"/>
          </a:xfrm>
          <a:prstGeom prst="rect">
            <a:avLst/>
          </a:prstGeom>
          <a:solidFill>
            <a:srgbClr val="FFCC00"/>
          </a:solidFill>
          <a:ln w="9525">
            <a:solidFill>
              <a:schemeClr val="tx1"/>
            </a:solidFill>
            <a:miter lim="800000"/>
            <a:headEnd/>
            <a:tailEnd/>
          </a:ln>
        </p:spPr>
        <p:txBody>
          <a:bodyPr wrap="none" anchor="ctr"/>
          <a:lstStyle/>
          <a:p>
            <a:pPr algn="ctr"/>
            <a:r>
              <a:rPr lang="en-US" sz="1000" b="1"/>
              <a:t>76</a:t>
            </a:r>
            <a:r>
              <a:rPr lang="en-US" sz="1000" b="1" baseline="30000"/>
              <a:t>o</a:t>
            </a:r>
          </a:p>
        </p:txBody>
      </p:sp>
      <p:sp>
        <p:nvSpPr>
          <p:cNvPr id="17464" name="Rectangle 56"/>
          <p:cNvSpPr>
            <a:spLocks noChangeArrowheads="1"/>
          </p:cNvSpPr>
          <p:nvPr/>
        </p:nvSpPr>
        <p:spPr bwMode="auto">
          <a:xfrm>
            <a:off x="8077200" y="4038600"/>
            <a:ext cx="228600" cy="152400"/>
          </a:xfrm>
          <a:prstGeom prst="rect">
            <a:avLst/>
          </a:prstGeom>
          <a:solidFill>
            <a:srgbClr val="FFCC00"/>
          </a:solidFill>
          <a:ln w="9525">
            <a:solidFill>
              <a:schemeClr val="tx1"/>
            </a:solidFill>
            <a:miter lim="800000"/>
            <a:headEnd/>
            <a:tailEnd/>
          </a:ln>
        </p:spPr>
        <p:txBody>
          <a:bodyPr wrap="none" anchor="ctr"/>
          <a:lstStyle/>
          <a:p>
            <a:pPr algn="ctr"/>
            <a:r>
              <a:rPr lang="en-US" sz="1000" b="1"/>
              <a:t>72</a:t>
            </a:r>
            <a:r>
              <a:rPr lang="en-US" sz="1000" b="1" baseline="30000"/>
              <a:t>o</a:t>
            </a:r>
            <a:endParaRPr lang="en-US" sz="1000" b="1"/>
          </a:p>
        </p:txBody>
      </p:sp>
      <p:sp>
        <p:nvSpPr>
          <p:cNvPr id="17465" name="Rectangle 57"/>
          <p:cNvSpPr>
            <a:spLocks noChangeArrowheads="1"/>
          </p:cNvSpPr>
          <p:nvPr/>
        </p:nvSpPr>
        <p:spPr bwMode="auto">
          <a:xfrm>
            <a:off x="7924800" y="5867400"/>
            <a:ext cx="228600" cy="152400"/>
          </a:xfrm>
          <a:prstGeom prst="rect">
            <a:avLst/>
          </a:prstGeom>
          <a:solidFill>
            <a:srgbClr val="FFCC00"/>
          </a:solidFill>
          <a:ln w="9525">
            <a:solidFill>
              <a:schemeClr val="tx1"/>
            </a:solidFill>
            <a:miter lim="800000"/>
            <a:headEnd/>
            <a:tailEnd/>
          </a:ln>
        </p:spPr>
        <p:txBody>
          <a:bodyPr wrap="none" anchor="ctr"/>
          <a:lstStyle/>
          <a:p>
            <a:pPr algn="ctr"/>
            <a:r>
              <a:rPr lang="en-US" sz="1000" b="1"/>
              <a:t>64</a:t>
            </a:r>
            <a:r>
              <a:rPr lang="en-US" sz="1000" b="1" baseline="30000"/>
              <a:t>o</a:t>
            </a:r>
            <a:endParaRPr lang="en-US" sz="1000" b="1"/>
          </a:p>
        </p:txBody>
      </p:sp>
      <p:sp>
        <p:nvSpPr>
          <p:cNvPr id="17466" name="Rectangle 58"/>
          <p:cNvSpPr>
            <a:spLocks noChangeArrowheads="1"/>
          </p:cNvSpPr>
          <p:nvPr/>
        </p:nvSpPr>
        <p:spPr bwMode="auto">
          <a:xfrm>
            <a:off x="7924800" y="4648200"/>
            <a:ext cx="228600" cy="152400"/>
          </a:xfrm>
          <a:prstGeom prst="rect">
            <a:avLst/>
          </a:prstGeom>
          <a:solidFill>
            <a:srgbClr val="FFCC00"/>
          </a:solidFill>
          <a:ln w="9525">
            <a:solidFill>
              <a:schemeClr val="tx1"/>
            </a:solidFill>
            <a:miter lim="800000"/>
            <a:headEnd/>
            <a:tailEnd/>
          </a:ln>
        </p:spPr>
        <p:txBody>
          <a:bodyPr wrap="none" anchor="ctr"/>
          <a:lstStyle/>
          <a:p>
            <a:pPr algn="ctr"/>
            <a:r>
              <a:rPr lang="en-US" sz="1000" b="1"/>
              <a:t>68</a:t>
            </a:r>
            <a:r>
              <a:rPr lang="en-US" sz="1000" b="1" baseline="30000"/>
              <a:t>o</a:t>
            </a:r>
          </a:p>
        </p:txBody>
      </p:sp>
      <p:sp>
        <p:nvSpPr>
          <p:cNvPr id="17467" name="Rectangle 59"/>
          <p:cNvSpPr>
            <a:spLocks noChangeArrowheads="1"/>
          </p:cNvSpPr>
          <p:nvPr/>
        </p:nvSpPr>
        <p:spPr bwMode="auto">
          <a:xfrm>
            <a:off x="6553200" y="5867400"/>
            <a:ext cx="228600" cy="152400"/>
          </a:xfrm>
          <a:prstGeom prst="rect">
            <a:avLst/>
          </a:prstGeom>
          <a:solidFill>
            <a:srgbClr val="FFCC00"/>
          </a:solidFill>
          <a:ln w="9525">
            <a:solidFill>
              <a:schemeClr val="tx1"/>
            </a:solidFill>
            <a:miter lim="800000"/>
            <a:headEnd/>
            <a:tailEnd/>
          </a:ln>
        </p:spPr>
        <p:txBody>
          <a:bodyPr wrap="none" anchor="ctr"/>
          <a:lstStyle/>
          <a:p>
            <a:pPr algn="ctr"/>
            <a:r>
              <a:rPr lang="en-US" sz="1000" b="1"/>
              <a:t>64</a:t>
            </a:r>
            <a:r>
              <a:rPr lang="en-US" sz="1000" b="1" baseline="30000"/>
              <a:t>o</a:t>
            </a:r>
          </a:p>
        </p:txBody>
      </p:sp>
      <p:sp>
        <p:nvSpPr>
          <p:cNvPr id="17468" name="Rectangle 60"/>
          <p:cNvSpPr>
            <a:spLocks noChangeArrowheads="1"/>
          </p:cNvSpPr>
          <p:nvPr/>
        </p:nvSpPr>
        <p:spPr bwMode="auto">
          <a:xfrm>
            <a:off x="6400800" y="5257800"/>
            <a:ext cx="228600" cy="152400"/>
          </a:xfrm>
          <a:prstGeom prst="rect">
            <a:avLst/>
          </a:prstGeom>
          <a:solidFill>
            <a:srgbClr val="FFCC00"/>
          </a:solidFill>
          <a:ln w="9525">
            <a:solidFill>
              <a:schemeClr val="tx1"/>
            </a:solidFill>
            <a:miter lim="800000"/>
            <a:headEnd/>
            <a:tailEnd/>
          </a:ln>
        </p:spPr>
        <p:txBody>
          <a:bodyPr wrap="none" anchor="ctr"/>
          <a:lstStyle/>
          <a:p>
            <a:pPr algn="ctr"/>
            <a:r>
              <a:rPr lang="en-US" sz="1000" b="1"/>
              <a:t>68</a:t>
            </a:r>
            <a:r>
              <a:rPr lang="en-US" sz="1000" b="1" baseline="30000"/>
              <a:t>o</a:t>
            </a:r>
          </a:p>
        </p:txBody>
      </p:sp>
      <p:sp>
        <p:nvSpPr>
          <p:cNvPr id="17469" name="Rectangle 61"/>
          <p:cNvSpPr>
            <a:spLocks noChangeArrowheads="1"/>
          </p:cNvSpPr>
          <p:nvPr/>
        </p:nvSpPr>
        <p:spPr bwMode="auto">
          <a:xfrm>
            <a:off x="6477000" y="4648200"/>
            <a:ext cx="228600" cy="152400"/>
          </a:xfrm>
          <a:prstGeom prst="rect">
            <a:avLst/>
          </a:prstGeom>
          <a:solidFill>
            <a:srgbClr val="FFCC00"/>
          </a:solidFill>
          <a:ln w="9525">
            <a:solidFill>
              <a:schemeClr val="tx1"/>
            </a:solidFill>
            <a:miter lim="800000"/>
            <a:headEnd/>
            <a:tailEnd/>
          </a:ln>
        </p:spPr>
        <p:txBody>
          <a:bodyPr wrap="none" anchor="ctr"/>
          <a:lstStyle/>
          <a:p>
            <a:pPr algn="ctr"/>
            <a:r>
              <a:rPr lang="en-US" sz="1000" b="1"/>
              <a:t>72</a:t>
            </a:r>
            <a:r>
              <a:rPr lang="en-US" sz="1000" b="1" baseline="30000"/>
              <a:t>o</a:t>
            </a:r>
          </a:p>
        </p:txBody>
      </p:sp>
      <p:sp>
        <p:nvSpPr>
          <p:cNvPr id="17470" name="Text Box 62"/>
          <p:cNvSpPr txBox="1">
            <a:spLocks noChangeArrowheads="1"/>
          </p:cNvSpPr>
          <p:nvPr/>
        </p:nvSpPr>
        <p:spPr bwMode="auto">
          <a:xfrm>
            <a:off x="6308725" y="1949450"/>
            <a:ext cx="2124075" cy="336550"/>
          </a:xfrm>
          <a:prstGeom prst="rect">
            <a:avLst/>
          </a:prstGeom>
          <a:noFill/>
          <a:ln w="9525">
            <a:noFill/>
            <a:miter lim="800000"/>
            <a:headEnd/>
            <a:tailEnd/>
          </a:ln>
        </p:spPr>
        <p:txBody>
          <a:bodyPr wrap="none">
            <a:spAutoFit/>
          </a:bodyPr>
          <a:lstStyle/>
          <a:p>
            <a:r>
              <a:rPr lang="en-US" sz="1600"/>
              <a:t>76</a:t>
            </a:r>
            <a:r>
              <a:rPr lang="en-US" sz="1600" baseline="30000"/>
              <a:t>o</a:t>
            </a:r>
            <a:r>
              <a:rPr lang="en-US" sz="1600"/>
              <a:t>F                  68 </a:t>
            </a:r>
            <a:r>
              <a:rPr lang="en-US" sz="1600" baseline="30000"/>
              <a:t>o</a:t>
            </a:r>
            <a:r>
              <a:rPr lang="en-US" sz="1600"/>
              <a:t>F</a:t>
            </a:r>
          </a:p>
        </p:txBody>
      </p:sp>
      <p:sp>
        <p:nvSpPr>
          <p:cNvPr id="17471" name="AutoShape 63">
            <a:hlinkClick r:id="rId4" action="ppaction://hlinksldjump" highlightClick="1"/>
          </p:cNvPr>
          <p:cNvSpPr>
            <a:spLocks noChangeArrowheads="1"/>
          </p:cNvSpPr>
          <p:nvPr/>
        </p:nvSpPr>
        <p:spPr bwMode="auto">
          <a:xfrm>
            <a:off x="0" y="6119813"/>
            <a:ext cx="609600" cy="357187"/>
          </a:xfrm>
          <a:prstGeom prst="actionButtonBeginning">
            <a:avLst/>
          </a:prstGeom>
          <a:solidFill>
            <a:schemeClr val="bg1">
              <a:alpha val="50195"/>
            </a:schemeClr>
          </a:solidFill>
          <a:ln w="9525">
            <a:solidFill>
              <a:schemeClr val="bg1"/>
            </a:solidFill>
            <a:miter lim="800000"/>
            <a:headEnd/>
            <a:tailEnd/>
          </a:ln>
        </p:spPr>
        <p:txBody>
          <a:bodyPr wrap="none" anchor="ctr"/>
          <a:lstStyle/>
          <a:p>
            <a:endParaRPr lang="en-US"/>
          </a:p>
        </p:txBody>
      </p:sp>
    </p:spTree>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lide Number Placeholder 5"/>
          <p:cNvSpPr>
            <a:spLocks noGrp="1"/>
          </p:cNvSpPr>
          <p:nvPr>
            <p:ph type="sldNum" sz="quarter" idx="12"/>
          </p:nvPr>
        </p:nvSpPr>
        <p:spPr>
          <a:noFill/>
        </p:spPr>
        <p:txBody>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fld id="{C1D7346D-82D6-4C35-8ADA-CE054B1DCC24}" type="slidenum">
              <a:rPr lang="en-US" sz="1400"/>
              <a:pPr/>
              <a:t>3</a:t>
            </a:fld>
            <a:endParaRPr lang="en-US" sz="1400"/>
          </a:p>
        </p:txBody>
      </p:sp>
      <p:graphicFrame>
        <p:nvGraphicFramePr>
          <p:cNvPr id="6148" name="Object 4"/>
          <p:cNvGraphicFramePr>
            <a:graphicFrameLocks noChangeAspect="1"/>
          </p:cNvGraphicFramePr>
          <p:nvPr/>
        </p:nvGraphicFramePr>
        <p:xfrm>
          <a:off x="2819400" y="2362200"/>
          <a:ext cx="1246188" cy="4221163"/>
        </p:xfrm>
        <a:graphic>
          <a:graphicData uri="http://schemas.openxmlformats.org/presentationml/2006/ole">
            <mc:AlternateContent xmlns:mc="http://schemas.openxmlformats.org/markup-compatibility/2006">
              <mc:Choice xmlns:v="urn:schemas-microsoft-com:vml" Requires="v">
                <p:oleObj spid="_x0000_s1034" name="Document" r:id="rId3" imgW="864108" imgH="2240280" progId="Word.Document.8">
                  <p:embed/>
                </p:oleObj>
              </mc:Choice>
              <mc:Fallback>
                <p:oleObj name="Document" r:id="rId3" imgW="864108" imgH="2240280" progId="Word.Documen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9400" y="2362200"/>
                        <a:ext cx="1246188" cy="4221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149" name="Rectangle 5"/>
          <p:cNvSpPr>
            <a:spLocks noChangeArrowheads="1"/>
          </p:cNvSpPr>
          <p:nvPr/>
        </p:nvSpPr>
        <p:spPr bwMode="auto">
          <a:xfrm>
            <a:off x="3200400" y="5105400"/>
            <a:ext cx="533399" cy="106680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0" name="Rectangle 2"/>
          <p:cNvSpPr>
            <a:spLocks noGrp="1" noChangeArrowheads="1"/>
          </p:cNvSpPr>
          <p:nvPr>
            <p:ph type="title"/>
          </p:nvPr>
        </p:nvSpPr>
        <p:spPr>
          <a:xfrm>
            <a:off x="762000" y="381000"/>
            <a:ext cx="7772400" cy="990600"/>
          </a:xfrm>
          <a:ln w="38100">
            <a:solidFill>
              <a:schemeClr val="hlink"/>
            </a:solidFill>
            <a:miter lim="800000"/>
            <a:headEnd/>
            <a:tailEnd/>
          </a:ln>
        </p:spPr>
        <p:txBody>
          <a:bodyPr/>
          <a:lstStyle/>
          <a:p>
            <a:r>
              <a:rPr lang="en-US" sz="4000" b="1" dirty="0" smtClean="0">
                <a:solidFill>
                  <a:srgbClr val="C00000"/>
                </a:solidFill>
              </a:rPr>
              <a:t>Water Displacement</a:t>
            </a:r>
            <a:endParaRPr lang="en-US" dirty="0" smtClean="0">
              <a:solidFill>
                <a:srgbClr val="C00000"/>
              </a:solidFill>
            </a:endParaRPr>
          </a:p>
        </p:txBody>
      </p:sp>
      <p:sp>
        <p:nvSpPr>
          <p:cNvPr id="6151" name="Rectangle 3"/>
          <p:cNvSpPr>
            <a:spLocks noGrp="1" noChangeArrowheads="1"/>
          </p:cNvSpPr>
          <p:nvPr>
            <p:ph type="body" idx="1"/>
          </p:nvPr>
        </p:nvSpPr>
        <p:spPr>
          <a:xfrm>
            <a:off x="457200" y="1524000"/>
            <a:ext cx="8229600" cy="5029200"/>
          </a:xfrm>
          <a:extLst>
            <a:ext uri="{91240B29-F687-4F45-9708-019B960494DF}">
              <a14:hiddenLine xmlns:a14="http://schemas.microsoft.com/office/drawing/2010/main" w="12700" cmpd="sng">
                <a:solidFill>
                  <a:schemeClr val="tx1"/>
                </a:solidFill>
                <a:miter lim="800000"/>
                <a:headEnd/>
                <a:tailEnd/>
              </a14:hiddenLine>
            </a:ext>
          </a:extLst>
        </p:spPr>
        <p:txBody>
          <a:bodyPr/>
          <a:lstStyle/>
          <a:p>
            <a:pPr>
              <a:buFontTx/>
              <a:buNone/>
            </a:pPr>
            <a:r>
              <a:rPr lang="en-US" sz="2800" b="1" dirty="0" smtClean="0"/>
              <a:t>	</a:t>
            </a:r>
            <a:r>
              <a:rPr lang="en-US" sz="3000" b="1" dirty="0" smtClean="0"/>
              <a:t>A solid  displaces a matching volume of water when the solid is placed in water.</a:t>
            </a:r>
          </a:p>
          <a:p>
            <a:pPr>
              <a:buFontTx/>
              <a:buNone/>
            </a:pPr>
            <a:endParaRPr lang="en-US" sz="3000" b="1" dirty="0" smtClean="0"/>
          </a:p>
          <a:p>
            <a:pPr>
              <a:buFontTx/>
              <a:buNone/>
            </a:pPr>
            <a:endParaRPr lang="en-US" sz="2800" b="1" dirty="0" smtClean="0"/>
          </a:p>
          <a:p>
            <a:pPr>
              <a:buFontTx/>
              <a:buNone/>
            </a:pPr>
            <a:r>
              <a:rPr lang="en-US" sz="2800" b="1" dirty="0" smtClean="0"/>
              <a:t>	</a:t>
            </a:r>
            <a:endParaRPr lang="en-US" sz="2800" b="1" baseline="30000" dirty="0" smtClean="0"/>
          </a:p>
          <a:p>
            <a:pPr>
              <a:buFontTx/>
              <a:buNone/>
            </a:pPr>
            <a:r>
              <a:rPr lang="en-US" sz="2800" b="1" baseline="30000" dirty="0" smtClean="0"/>
              <a:t>          </a:t>
            </a:r>
          </a:p>
          <a:p>
            <a:pPr>
              <a:buFontTx/>
              <a:buNone/>
            </a:pPr>
            <a:r>
              <a:rPr lang="en-US" sz="2800" b="1" dirty="0" smtClean="0"/>
              <a:t>					   33 mL</a:t>
            </a:r>
          </a:p>
          <a:p>
            <a:pPr>
              <a:buFontTx/>
              <a:buNone/>
            </a:pPr>
            <a:r>
              <a:rPr lang="en-US" sz="2800" b="1" dirty="0" smtClean="0"/>
              <a:t>25 mL 			      	</a:t>
            </a:r>
          </a:p>
        </p:txBody>
      </p:sp>
      <p:graphicFrame>
        <p:nvGraphicFramePr>
          <p:cNvPr id="6152" name="Object 6"/>
          <p:cNvGraphicFramePr>
            <a:graphicFrameLocks noChangeAspect="1"/>
          </p:cNvGraphicFramePr>
          <p:nvPr/>
        </p:nvGraphicFramePr>
        <p:xfrm>
          <a:off x="6019800" y="2514600"/>
          <a:ext cx="1246188" cy="3992563"/>
        </p:xfrm>
        <a:graphic>
          <a:graphicData uri="http://schemas.openxmlformats.org/presentationml/2006/ole">
            <mc:AlternateContent xmlns:mc="http://schemas.openxmlformats.org/markup-compatibility/2006">
              <mc:Choice xmlns:v="urn:schemas-microsoft-com:vml" Requires="v">
                <p:oleObj spid="_x0000_s1035" name="Document" r:id="rId5" imgW="864108" imgH="2240280" progId="Word.Document.8">
                  <p:embed/>
                </p:oleObj>
              </mc:Choice>
              <mc:Fallback>
                <p:oleObj name="Document" r:id="rId5" imgW="864108" imgH="2240280" progId="Word.Documen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9800" y="2514600"/>
                        <a:ext cx="1246188" cy="399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153" name="Rectangle 7"/>
          <p:cNvSpPr>
            <a:spLocks noChangeArrowheads="1"/>
          </p:cNvSpPr>
          <p:nvPr/>
        </p:nvSpPr>
        <p:spPr bwMode="auto">
          <a:xfrm>
            <a:off x="6381750" y="4648200"/>
            <a:ext cx="533400" cy="144780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4" name="Line 8"/>
          <p:cNvSpPr>
            <a:spLocks noChangeShapeType="1"/>
          </p:cNvSpPr>
          <p:nvPr/>
        </p:nvSpPr>
        <p:spPr bwMode="auto">
          <a:xfrm>
            <a:off x="2362200" y="5105400"/>
            <a:ext cx="685800" cy="0"/>
          </a:xfrm>
          <a:prstGeom prst="line">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5" name="Line 10"/>
          <p:cNvSpPr>
            <a:spLocks noChangeShapeType="1"/>
          </p:cNvSpPr>
          <p:nvPr/>
        </p:nvSpPr>
        <p:spPr bwMode="auto">
          <a:xfrm flipV="1">
            <a:off x="5562600" y="4648200"/>
            <a:ext cx="762000" cy="0"/>
          </a:xfrm>
          <a:prstGeom prst="line">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3" name="Rectangle 11"/>
          <p:cNvSpPr>
            <a:spLocks noChangeArrowheads="1"/>
          </p:cNvSpPr>
          <p:nvPr/>
        </p:nvSpPr>
        <p:spPr bwMode="auto">
          <a:xfrm>
            <a:off x="6477000" y="5638800"/>
            <a:ext cx="381000" cy="457200"/>
          </a:xfrm>
          <a:prstGeom prst="rect">
            <a:avLst/>
          </a:prstGeom>
          <a:solidFill>
            <a:srgbClr val="777777"/>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9786856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1" fill="hold" grpId="0" nodeType="afterEffect">
                                  <p:stCondLst>
                                    <p:cond delay="0"/>
                                  </p:stCondLst>
                                  <p:childTnLst>
                                    <p:set>
                                      <p:cBhvr>
                                        <p:cTn id="6" dur="1" fill="hold">
                                          <p:stCondLst>
                                            <p:cond delay="0"/>
                                          </p:stCondLst>
                                        </p:cTn>
                                        <p:tgtEl>
                                          <p:spTgt spid="3083"/>
                                        </p:tgtEl>
                                        <p:attrNameLst>
                                          <p:attrName>style.visibility</p:attrName>
                                        </p:attrNameLst>
                                      </p:cBhvr>
                                      <p:to>
                                        <p:strVal val="visible"/>
                                      </p:to>
                                    </p:set>
                                    <p:anim calcmode="lin" valueType="num">
                                      <p:cBhvr additive="base">
                                        <p:cTn id="7" dur="5000" fill="hold"/>
                                        <p:tgtEl>
                                          <p:spTgt spid="3083"/>
                                        </p:tgtEl>
                                        <p:attrNameLst>
                                          <p:attrName>ppt_x</p:attrName>
                                        </p:attrNameLst>
                                      </p:cBhvr>
                                      <p:tavLst>
                                        <p:tav tm="0">
                                          <p:val>
                                            <p:strVal val="#ppt_x"/>
                                          </p:val>
                                        </p:tav>
                                        <p:tav tm="100000">
                                          <p:val>
                                            <p:strVal val="#ppt_x"/>
                                          </p:val>
                                        </p:tav>
                                      </p:tavLst>
                                    </p:anim>
                                    <p:anim calcmode="lin" valueType="num">
                                      <p:cBhvr additive="base">
                                        <p:cTn id="8" dur="5000" fill="hold"/>
                                        <p:tgtEl>
                                          <p:spTgt spid="3083"/>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Slide Number Placeholder 5"/>
          <p:cNvSpPr>
            <a:spLocks noGrp="1"/>
          </p:cNvSpPr>
          <p:nvPr>
            <p:ph type="sldNum" sz="quarter" idx="12"/>
          </p:nvPr>
        </p:nvSpPr>
        <p:spPr>
          <a:noFill/>
        </p:spPr>
        <p:txBody>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fld id="{E1857055-5D12-45A8-9A5B-7CFC4079FF0C}" type="slidenum">
              <a:rPr lang="en-US" sz="1400"/>
              <a:pPr/>
              <a:t>4</a:t>
            </a:fld>
            <a:endParaRPr lang="en-US" sz="1400"/>
          </a:p>
        </p:txBody>
      </p:sp>
      <p:sp>
        <p:nvSpPr>
          <p:cNvPr id="7172" name="Rectangle 2"/>
          <p:cNvSpPr>
            <a:spLocks noGrp="1" noChangeArrowheads="1"/>
          </p:cNvSpPr>
          <p:nvPr>
            <p:ph type="title"/>
          </p:nvPr>
        </p:nvSpPr>
        <p:spPr>
          <a:xfrm>
            <a:off x="762000" y="381000"/>
            <a:ext cx="7772400" cy="990600"/>
          </a:xfrm>
          <a:ln w="38100">
            <a:solidFill>
              <a:schemeClr val="hlink"/>
            </a:solidFill>
            <a:miter lim="800000"/>
            <a:headEnd/>
            <a:tailEnd/>
          </a:ln>
        </p:spPr>
        <p:txBody>
          <a:bodyPr/>
          <a:lstStyle/>
          <a:p>
            <a:r>
              <a:rPr lang="en-US" sz="4000" b="1" dirty="0" smtClean="0"/>
              <a:t>Learning Check </a:t>
            </a:r>
            <a:endParaRPr lang="en-US" dirty="0" smtClean="0"/>
          </a:p>
        </p:txBody>
      </p:sp>
      <p:sp>
        <p:nvSpPr>
          <p:cNvPr id="7173" name="Rectangle 3"/>
          <p:cNvSpPr>
            <a:spLocks noGrp="1" noChangeArrowheads="1"/>
          </p:cNvSpPr>
          <p:nvPr>
            <p:ph type="body" idx="1"/>
          </p:nvPr>
        </p:nvSpPr>
        <p:spPr>
          <a:xfrm>
            <a:off x="228600" y="1600200"/>
            <a:ext cx="8686800" cy="5029200"/>
          </a:xfrm>
          <a:extLst>
            <a:ext uri="{91240B29-F687-4F45-9708-019B960494DF}">
              <a14:hiddenLine xmlns:a14="http://schemas.microsoft.com/office/drawing/2010/main" w="12700" cmpd="sng">
                <a:solidFill>
                  <a:schemeClr val="tx1"/>
                </a:solidFill>
                <a:miter lim="800000"/>
                <a:headEnd/>
                <a:tailEnd/>
              </a14:hiddenLine>
            </a:ext>
          </a:extLst>
        </p:spPr>
        <p:txBody>
          <a:bodyPr/>
          <a:lstStyle/>
          <a:p>
            <a:pPr>
              <a:buFontTx/>
              <a:buNone/>
            </a:pPr>
            <a:r>
              <a:rPr lang="en-US" sz="2800" b="1" dirty="0" smtClean="0"/>
              <a:t>	</a:t>
            </a:r>
            <a:r>
              <a:rPr lang="en-US" sz="3000" b="1" dirty="0" smtClean="0"/>
              <a:t>What is the density (g/mL) of 48 g of a metal if the metal raises the level of water in a graduated cylinder from 25 mL to 33 mL? </a:t>
            </a:r>
          </a:p>
          <a:p>
            <a:pPr>
              <a:buFontTx/>
              <a:buNone/>
            </a:pPr>
            <a:r>
              <a:rPr lang="en-US" sz="3000" b="1" dirty="0" smtClean="0">
                <a:solidFill>
                  <a:schemeClr val="accent1"/>
                </a:solidFill>
              </a:rPr>
              <a:t>	</a:t>
            </a:r>
            <a:r>
              <a:rPr lang="en-US" sz="3000" b="1" dirty="0" smtClean="0">
                <a:solidFill>
                  <a:srgbClr val="FF0000"/>
                </a:solidFill>
              </a:rPr>
              <a:t>1)  0.2 g/mL	       2)   6 g/mL</a:t>
            </a:r>
            <a:r>
              <a:rPr lang="en-US" sz="3000" b="1" baseline="30000" dirty="0" smtClean="0">
                <a:solidFill>
                  <a:srgbClr val="FF0000"/>
                </a:solidFill>
              </a:rPr>
              <a:t>	    </a:t>
            </a:r>
            <a:r>
              <a:rPr lang="en-US" sz="3000" b="1" dirty="0" smtClean="0">
                <a:solidFill>
                  <a:srgbClr val="FF0000"/>
                </a:solidFill>
              </a:rPr>
              <a:t>3)   252 g/mL</a:t>
            </a:r>
          </a:p>
          <a:p>
            <a:pPr>
              <a:buFontTx/>
              <a:buNone/>
            </a:pPr>
            <a:r>
              <a:rPr lang="en-US" sz="3000" b="1" dirty="0" smtClean="0"/>
              <a:t>	</a:t>
            </a:r>
            <a:endParaRPr lang="en-US" sz="3000" b="1" baseline="30000" dirty="0" smtClean="0"/>
          </a:p>
          <a:p>
            <a:pPr>
              <a:buFontTx/>
              <a:buNone/>
            </a:pPr>
            <a:endParaRPr lang="en-US" sz="3000" b="1" baseline="30000" dirty="0" smtClean="0"/>
          </a:p>
          <a:p>
            <a:pPr>
              <a:buFontTx/>
              <a:buNone/>
            </a:pPr>
            <a:r>
              <a:rPr lang="en-US" sz="2800" b="1" baseline="30000" dirty="0" smtClean="0"/>
              <a:t>          </a:t>
            </a:r>
          </a:p>
          <a:p>
            <a:pPr>
              <a:buFontTx/>
              <a:buNone/>
            </a:pPr>
            <a:r>
              <a:rPr lang="en-US" sz="2400" b="1" dirty="0" smtClean="0"/>
              <a:t>					       33 mL	</a:t>
            </a:r>
          </a:p>
          <a:p>
            <a:pPr>
              <a:buFontTx/>
              <a:buNone/>
            </a:pPr>
            <a:r>
              <a:rPr lang="en-US" sz="2400" b="1" dirty="0" smtClean="0"/>
              <a:t>      25 mL</a:t>
            </a:r>
          </a:p>
        </p:txBody>
      </p:sp>
      <p:graphicFrame>
        <p:nvGraphicFramePr>
          <p:cNvPr id="7174" name="Object 4"/>
          <p:cNvGraphicFramePr>
            <a:graphicFrameLocks noChangeAspect="1"/>
          </p:cNvGraphicFramePr>
          <p:nvPr/>
        </p:nvGraphicFramePr>
        <p:xfrm>
          <a:off x="3200400" y="3932238"/>
          <a:ext cx="863600" cy="2239962"/>
        </p:xfrm>
        <a:graphic>
          <a:graphicData uri="http://schemas.openxmlformats.org/presentationml/2006/ole">
            <mc:AlternateContent xmlns:mc="http://schemas.openxmlformats.org/markup-compatibility/2006">
              <mc:Choice xmlns:v="urn:schemas-microsoft-com:vml" Requires="v">
                <p:oleObj spid="_x0000_s2058" name="Document" r:id="rId3" imgW="864108" imgH="2240280" progId="Word.Document.8">
                  <p:embed/>
                </p:oleObj>
              </mc:Choice>
              <mc:Fallback>
                <p:oleObj name="Document" r:id="rId3" imgW="864108" imgH="2240280" progId="Word.Documen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3932238"/>
                        <a:ext cx="863600" cy="2239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175" name="Rectangle 5"/>
          <p:cNvSpPr>
            <a:spLocks noChangeArrowheads="1"/>
          </p:cNvSpPr>
          <p:nvPr/>
        </p:nvSpPr>
        <p:spPr bwMode="auto">
          <a:xfrm>
            <a:off x="3444875" y="5503863"/>
            <a:ext cx="381000" cy="45720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7176" name="Object 6"/>
          <p:cNvGraphicFramePr>
            <a:graphicFrameLocks noChangeAspect="1"/>
          </p:cNvGraphicFramePr>
          <p:nvPr/>
        </p:nvGraphicFramePr>
        <p:xfrm>
          <a:off x="6324600" y="3932238"/>
          <a:ext cx="863600" cy="2239962"/>
        </p:xfrm>
        <a:graphic>
          <a:graphicData uri="http://schemas.openxmlformats.org/presentationml/2006/ole">
            <mc:AlternateContent xmlns:mc="http://schemas.openxmlformats.org/markup-compatibility/2006">
              <mc:Choice xmlns:v="urn:schemas-microsoft-com:vml" Requires="v">
                <p:oleObj spid="_x0000_s2059" name="Document" r:id="rId5" imgW="864108" imgH="2240280" progId="Word.Document.8">
                  <p:embed/>
                </p:oleObj>
              </mc:Choice>
              <mc:Fallback>
                <p:oleObj name="Document" r:id="rId5" imgW="864108" imgH="2240280" progId="Word.Documen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24600" y="3932238"/>
                        <a:ext cx="863600" cy="2239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177" name="Rectangle 7"/>
          <p:cNvSpPr>
            <a:spLocks noChangeArrowheads="1"/>
          </p:cNvSpPr>
          <p:nvPr/>
        </p:nvSpPr>
        <p:spPr bwMode="auto">
          <a:xfrm>
            <a:off x="6569075" y="5243513"/>
            <a:ext cx="381000" cy="68580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8" name="Line 8"/>
          <p:cNvSpPr>
            <a:spLocks noChangeShapeType="1"/>
          </p:cNvSpPr>
          <p:nvPr/>
        </p:nvSpPr>
        <p:spPr bwMode="auto">
          <a:xfrm>
            <a:off x="2438400" y="5503863"/>
            <a:ext cx="685800" cy="0"/>
          </a:xfrm>
          <a:prstGeom prst="line">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9" name="Line 9"/>
          <p:cNvSpPr>
            <a:spLocks noChangeShapeType="1"/>
          </p:cNvSpPr>
          <p:nvPr/>
        </p:nvSpPr>
        <p:spPr bwMode="auto">
          <a:xfrm flipV="1">
            <a:off x="5638800" y="5227638"/>
            <a:ext cx="762000" cy="0"/>
          </a:xfrm>
          <a:prstGeom prst="line">
            <a:avLst/>
          </a:prstGeom>
          <a:noFill/>
          <a:ln w="28575">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80" name="Rectangle 10"/>
          <p:cNvSpPr>
            <a:spLocks noChangeArrowheads="1"/>
          </p:cNvSpPr>
          <p:nvPr/>
        </p:nvSpPr>
        <p:spPr bwMode="auto">
          <a:xfrm>
            <a:off x="6629400" y="5684838"/>
            <a:ext cx="228600" cy="228600"/>
          </a:xfrm>
          <a:prstGeom prst="rect">
            <a:avLst/>
          </a:prstGeom>
          <a:solidFill>
            <a:srgbClr val="777777"/>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24717906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4"/>
          <p:cNvSpPr>
            <a:spLocks noGrp="1"/>
          </p:cNvSpPr>
          <p:nvPr>
            <p:ph type="ftr" sz="quarter" idx="11"/>
          </p:nvPr>
        </p:nvSpPr>
        <p:spPr>
          <a:noFill/>
        </p:spPr>
        <p:txBody>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r>
              <a:rPr lang="en-US" sz="1400"/>
              <a:t>lecturePLUS Timberlake</a:t>
            </a:r>
          </a:p>
        </p:txBody>
      </p:sp>
      <p:sp>
        <p:nvSpPr>
          <p:cNvPr id="8195" name="Slide Number Placeholder 5"/>
          <p:cNvSpPr>
            <a:spLocks noGrp="1"/>
          </p:cNvSpPr>
          <p:nvPr>
            <p:ph type="sldNum" sz="quarter" idx="12"/>
          </p:nvPr>
        </p:nvSpPr>
        <p:spPr>
          <a:noFill/>
        </p:spPr>
        <p:txBody>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fld id="{A4EC6CC7-8099-4C29-85BB-4F4089AE029B}" type="slidenum">
              <a:rPr lang="en-US" sz="1400"/>
              <a:pPr/>
              <a:t>5</a:t>
            </a:fld>
            <a:endParaRPr lang="en-US" sz="1400"/>
          </a:p>
        </p:txBody>
      </p:sp>
      <p:sp>
        <p:nvSpPr>
          <p:cNvPr id="8196" name="Rectangle 2"/>
          <p:cNvSpPr>
            <a:spLocks noGrp="1" noChangeArrowheads="1"/>
          </p:cNvSpPr>
          <p:nvPr>
            <p:ph type="title"/>
          </p:nvPr>
        </p:nvSpPr>
        <p:spPr>
          <a:xfrm>
            <a:off x="609600" y="228600"/>
            <a:ext cx="7772400" cy="1143000"/>
          </a:xfrm>
          <a:ln w="38100">
            <a:solidFill>
              <a:schemeClr val="hlink"/>
            </a:solidFill>
            <a:miter lim="800000"/>
            <a:headEnd/>
            <a:tailEnd/>
          </a:ln>
        </p:spPr>
        <p:txBody>
          <a:bodyPr/>
          <a:lstStyle/>
          <a:p>
            <a:r>
              <a:rPr lang="en-US" sz="4000" b="1" smtClean="0"/>
              <a:t>Solution </a:t>
            </a:r>
            <a:endParaRPr lang="en-US" smtClean="0"/>
          </a:p>
        </p:txBody>
      </p:sp>
      <p:sp>
        <p:nvSpPr>
          <p:cNvPr id="8197" name="Rectangle 3"/>
          <p:cNvSpPr>
            <a:spLocks noGrp="1" noChangeArrowheads="1"/>
          </p:cNvSpPr>
          <p:nvPr>
            <p:ph type="body" idx="1"/>
          </p:nvPr>
        </p:nvSpPr>
        <p:spPr>
          <a:xfrm>
            <a:off x="457200" y="1371600"/>
            <a:ext cx="8229600" cy="4876800"/>
          </a:xfrm>
        </p:spPr>
        <p:txBody>
          <a:bodyPr/>
          <a:lstStyle/>
          <a:p>
            <a:pPr>
              <a:lnSpc>
                <a:spcPct val="90000"/>
              </a:lnSpc>
              <a:buFontTx/>
              <a:buNone/>
            </a:pPr>
            <a:endParaRPr lang="en-US" sz="3000" b="1" dirty="0" smtClean="0"/>
          </a:p>
          <a:p>
            <a:pPr marL="514350" indent="-514350">
              <a:lnSpc>
                <a:spcPct val="90000"/>
              </a:lnSpc>
              <a:buFontTx/>
              <a:buAutoNum type="arabicParenR" startAt="2"/>
            </a:pPr>
            <a:r>
              <a:rPr lang="en-US" sz="3000" b="1" dirty="0" smtClean="0"/>
              <a:t>6 g/cm</a:t>
            </a:r>
            <a:r>
              <a:rPr lang="en-US" sz="3000" b="1" baseline="30000" dirty="0" smtClean="0"/>
              <a:t>3</a:t>
            </a:r>
          </a:p>
          <a:p>
            <a:pPr marL="0" indent="0">
              <a:lnSpc>
                <a:spcPct val="90000"/>
              </a:lnSpc>
              <a:buNone/>
            </a:pPr>
            <a:endParaRPr lang="en-US" sz="3000" b="1" dirty="0" smtClean="0"/>
          </a:p>
          <a:p>
            <a:pPr>
              <a:lnSpc>
                <a:spcPct val="90000"/>
              </a:lnSpc>
              <a:buFontTx/>
              <a:buNone/>
            </a:pPr>
            <a:r>
              <a:rPr lang="en-US" sz="3000" b="1" dirty="0" smtClean="0"/>
              <a:t>Volume (mL) of water displaced  </a:t>
            </a:r>
          </a:p>
          <a:p>
            <a:pPr>
              <a:lnSpc>
                <a:spcPct val="90000"/>
              </a:lnSpc>
              <a:buFontTx/>
              <a:buNone/>
            </a:pPr>
            <a:r>
              <a:rPr lang="en-US" sz="3000" b="1" dirty="0" smtClean="0"/>
              <a:t>		=    33 mL -  25 mL	=     8 mL</a:t>
            </a:r>
          </a:p>
          <a:p>
            <a:pPr>
              <a:lnSpc>
                <a:spcPct val="10000"/>
              </a:lnSpc>
              <a:buFontTx/>
              <a:buNone/>
            </a:pPr>
            <a:endParaRPr lang="en-US" sz="3000" b="1" dirty="0" smtClean="0"/>
          </a:p>
          <a:p>
            <a:pPr>
              <a:lnSpc>
                <a:spcPct val="20000"/>
              </a:lnSpc>
              <a:buFontTx/>
              <a:buNone/>
            </a:pPr>
            <a:endParaRPr lang="en-US" sz="3000" b="1" dirty="0" smtClean="0"/>
          </a:p>
          <a:p>
            <a:pPr>
              <a:lnSpc>
                <a:spcPct val="40000"/>
              </a:lnSpc>
              <a:buFontTx/>
              <a:buNone/>
            </a:pPr>
            <a:r>
              <a:rPr lang="en-US" sz="3000" b="1" dirty="0" smtClean="0"/>
              <a:t>Density of metal   =    </a:t>
            </a:r>
          </a:p>
          <a:p>
            <a:pPr>
              <a:lnSpc>
                <a:spcPct val="0"/>
              </a:lnSpc>
              <a:buFontTx/>
              <a:buNone/>
            </a:pPr>
            <a:r>
              <a:rPr lang="en-US" sz="3000" b="1" dirty="0" smtClean="0"/>
              <a:t>				</a:t>
            </a:r>
          </a:p>
          <a:p>
            <a:pPr>
              <a:lnSpc>
                <a:spcPct val="90000"/>
              </a:lnSpc>
              <a:buFontTx/>
              <a:buNone/>
            </a:pPr>
            <a:r>
              <a:rPr lang="en-US" sz="3000" b="1" dirty="0" smtClean="0"/>
              <a:t>	 </a:t>
            </a:r>
            <a:r>
              <a:rPr lang="en-US" sz="3000" b="1" u="sng" dirty="0" smtClean="0"/>
              <a:t>  mass </a:t>
            </a:r>
            <a:r>
              <a:rPr lang="en-US" sz="3000" b="1" dirty="0" smtClean="0"/>
              <a:t>  	=   </a:t>
            </a:r>
            <a:r>
              <a:rPr lang="en-US" sz="3000" b="1" u="sng" dirty="0" smtClean="0"/>
              <a:t>48 g   </a:t>
            </a:r>
            <a:r>
              <a:rPr lang="en-US" sz="3000" b="1" dirty="0" smtClean="0"/>
              <a:t>  	=  6 g/mL	  volume               8 mL</a:t>
            </a:r>
            <a:r>
              <a:rPr lang="en-US" sz="3000" b="1" baseline="30000" dirty="0" smtClean="0"/>
              <a:t>			</a:t>
            </a:r>
            <a:endParaRPr lang="en-US" dirty="0" smtClean="0"/>
          </a:p>
        </p:txBody>
      </p:sp>
    </p:spTree>
    <p:extLst>
      <p:ext uri="{BB962C8B-B14F-4D97-AF65-F5344CB8AC3E}">
        <p14:creationId xmlns:p14="http://schemas.microsoft.com/office/powerpoint/2010/main" val="30472845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Slide Number Placeholder 5"/>
          <p:cNvSpPr>
            <a:spLocks noGrp="1"/>
          </p:cNvSpPr>
          <p:nvPr>
            <p:ph type="sldNum" sz="quarter" idx="12"/>
          </p:nvPr>
        </p:nvSpPr>
        <p:spPr>
          <a:noFill/>
        </p:spPr>
        <p:txBody>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fld id="{D2FD2D90-3EEC-46A3-B89E-AD0B8E13156E}" type="slidenum">
              <a:rPr lang="en-US" sz="1400"/>
              <a:pPr/>
              <a:t>6</a:t>
            </a:fld>
            <a:endParaRPr lang="en-US" sz="1400"/>
          </a:p>
        </p:txBody>
      </p:sp>
      <p:sp>
        <p:nvSpPr>
          <p:cNvPr id="9220" name="Rectangle 2"/>
          <p:cNvSpPr>
            <a:spLocks noGrp="1" noChangeArrowheads="1"/>
          </p:cNvSpPr>
          <p:nvPr>
            <p:ph type="title"/>
          </p:nvPr>
        </p:nvSpPr>
        <p:spPr>
          <a:xfrm>
            <a:off x="685800" y="304800"/>
            <a:ext cx="7772400" cy="762000"/>
          </a:xfrm>
          <a:ln w="38100">
            <a:solidFill>
              <a:schemeClr val="hlink"/>
            </a:solidFill>
            <a:miter lim="800000"/>
            <a:headEnd/>
            <a:tailEnd/>
          </a:ln>
        </p:spPr>
        <p:txBody>
          <a:bodyPr/>
          <a:lstStyle/>
          <a:p>
            <a:r>
              <a:rPr lang="en-US" sz="4000" b="1" dirty="0" smtClean="0"/>
              <a:t>Density Column</a:t>
            </a:r>
            <a:endParaRPr lang="en-US" sz="4300" dirty="0" smtClean="0"/>
          </a:p>
        </p:txBody>
      </p:sp>
      <p:sp>
        <p:nvSpPr>
          <p:cNvPr id="9221" name="Rectangle 3"/>
          <p:cNvSpPr>
            <a:spLocks noGrp="1" noChangeArrowheads="1"/>
          </p:cNvSpPr>
          <p:nvPr>
            <p:ph type="body" idx="1"/>
          </p:nvPr>
        </p:nvSpPr>
        <p:spPr>
          <a:xfrm>
            <a:off x="685800" y="1295400"/>
            <a:ext cx="7772400" cy="5334000"/>
          </a:xfrm>
        </p:spPr>
        <p:txBody>
          <a:bodyPr/>
          <a:lstStyle/>
          <a:p>
            <a:pPr>
              <a:lnSpc>
                <a:spcPct val="110000"/>
              </a:lnSpc>
              <a:buFontTx/>
              <a:buNone/>
            </a:pPr>
            <a:r>
              <a:rPr lang="en-US" sz="2800" b="1" dirty="0" smtClean="0"/>
              <a:t>	Which diagram represents the liquid layers in the cylinder?</a:t>
            </a:r>
          </a:p>
          <a:p>
            <a:pPr>
              <a:buFontTx/>
              <a:buNone/>
            </a:pPr>
            <a:r>
              <a:rPr lang="en-US" sz="2800" b="1" dirty="0" smtClean="0"/>
              <a:t>	</a:t>
            </a:r>
            <a:r>
              <a:rPr lang="en-US" sz="2400" b="1" dirty="0" smtClean="0"/>
              <a:t>(K) </a:t>
            </a:r>
            <a:r>
              <a:rPr lang="en-US" sz="2400" b="1" dirty="0" err="1" smtClean="0"/>
              <a:t>Karo</a:t>
            </a:r>
            <a:r>
              <a:rPr lang="en-US" sz="2400" b="1" dirty="0" smtClean="0"/>
              <a:t> syrup (1.4 g/mL), </a:t>
            </a:r>
          </a:p>
          <a:p>
            <a:pPr>
              <a:buFontTx/>
              <a:buNone/>
            </a:pPr>
            <a:r>
              <a:rPr lang="en-US" sz="2400" b="1" dirty="0"/>
              <a:t>	</a:t>
            </a:r>
            <a:r>
              <a:rPr lang="en-US" sz="2400" b="1" dirty="0" smtClean="0"/>
              <a:t>(V) vegetable oil (0.91 g/mL,) </a:t>
            </a:r>
          </a:p>
          <a:p>
            <a:pPr>
              <a:buFontTx/>
              <a:buNone/>
            </a:pPr>
            <a:r>
              <a:rPr lang="en-US" sz="2400" b="1" dirty="0"/>
              <a:t>	</a:t>
            </a:r>
            <a:r>
              <a:rPr lang="en-US" sz="2400" b="1" dirty="0" smtClean="0"/>
              <a:t>(W) water (1.0 g/mL)</a:t>
            </a:r>
          </a:p>
          <a:p>
            <a:pPr>
              <a:buFontTx/>
              <a:buNone/>
            </a:pPr>
            <a:endParaRPr lang="en-US" sz="3000" b="1" dirty="0" smtClean="0">
              <a:solidFill>
                <a:srgbClr val="C00000"/>
              </a:solidFill>
            </a:endParaRPr>
          </a:p>
          <a:p>
            <a:pPr>
              <a:buFontTx/>
              <a:buNone/>
            </a:pPr>
            <a:r>
              <a:rPr lang="en-US" sz="3000" b="1" dirty="0" smtClean="0">
                <a:solidFill>
                  <a:srgbClr val="C00000"/>
                </a:solidFill>
              </a:rPr>
              <a:t>1)</a:t>
            </a:r>
            <a:r>
              <a:rPr lang="en-US" sz="3000" b="1" dirty="0" smtClean="0">
                <a:solidFill>
                  <a:schemeClr val="accent1"/>
                </a:solidFill>
              </a:rPr>
              <a:t>			           </a:t>
            </a:r>
            <a:r>
              <a:rPr lang="en-US" sz="3000" b="1" dirty="0" smtClean="0">
                <a:solidFill>
                  <a:srgbClr val="C00000"/>
                </a:solidFill>
              </a:rPr>
              <a:t>2)</a:t>
            </a:r>
            <a:r>
              <a:rPr lang="en-US" sz="3000" b="1" dirty="0" smtClean="0">
                <a:solidFill>
                  <a:schemeClr val="accent1"/>
                </a:solidFill>
              </a:rPr>
              <a:t>		       </a:t>
            </a:r>
            <a:r>
              <a:rPr lang="en-US" sz="3000" b="1" dirty="0" smtClean="0">
                <a:solidFill>
                  <a:srgbClr val="C00000"/>
                </a:solidFill>
              </a:rPr>
              <a:t>3)</a:t>
            </a:r>
          </a:p>
        </p:txBody>
      </p:sp>
      <p:graphicFrame>
        <p:nvGraphicFramePr>
          <p:cNvPr id="9222" name="Object 4"/>
          <p:cNvGraphicFramePr>
            <a:graphicFrameLocks noChangeAspect="1"/>
          </p:cNvGraphicFramePr>
          <p:nvPr/>
        </p:nvGraphicFramePr>
        <p:xfrm>
          <a:off x="6284913" y="3762375"/>
          <a:ext cx="1087437" cy="2819400"/>
        </p:xfrm>
        <a:graphic>
          <a:graphicData uri="http://schemas.openxmlformats.org/presentationml/2006/ole">
            <mc:AlternateContent xmlns:mc="http://schemas.openxmlformats.org/markup-compatibility/2006">
              <mc:Choice xmlns:v="urn:schemas-microsoft-com:vml" Requires="v">
                <p:oleObj spid="_x0000_s3077" name="Document" r:id="rId3" imgW="864108" imgH="2240280" progId="Word.Document.8">
                  <p:embed/>
                </p:oleObj>
              </mc:Choice>
              <mc:Fallback>
                <p:oleObj name="Document" r:id="rId3" imgW="864108" imgH="2240280" progId="Word.Documen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4913" y="3762375"/>
                        <a:ext cx="1087437" cy="281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5"/>
          <p:cNvGraphicFramePr>
            <a:graphicFrameLocks noChangeAspect="1"/>
          </p:cNvGraphicFramePr>
          <p:nvPr/>
        </p:nvGraphicFramePr>
        <p:xfrm>
          <a:off x="3938588" y="3686175"/>
          <a:ext cx="1116012" cy="2895600"/>
        </p:xfrm>
        <a:graphic>
          <a:graphicData uri="http://schemas.openxmlformats.org/presentationml/2006/ole">
            <mc:AlternateContent xmlns:mc="http://schemas.openxmlformats.org/markup-compatibility/2006">
              <mc:Choice xmlns:v="urn:schemas-microsoft-com:vml" Requires="v">
                <p:oleObj spid="_x0000_s3078" name="Document" r:id="rId5" imgW="864108" imgH="2240280" progId="Word.Document.8">
                  <p:embed/>
                </p:oleObj>
              </mc:Choice>
              <mc:Fallback>
                <p:oleObj name="Document" r:id="rId5" imgW="864108" imgH="2240280" progId="Word.Documen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38588" y="3686175"/>
                        <a:ext cx="1116012"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6"/>
          <p:cNvGraphicFramePr>
            <a:graphicFrameLocks noChangeAspect="1"/>
          </p:cNvGraphicFramePr>
          <p:nvPr/>
        </p:nvGraphicFramePr>
        <p:xfrm>
          <a:off x="1160463" y="3762375"/>
          <a:ext cx="1087437" cy="2819400"/>
        </p:xfrm>
        <a:graphic>
          <a:graphicData uri="http://schemas.openxmlformats.org/presentationml/2006/ole">
            <mc:AlternateContent xmlns:mc="http://schemas.openxmlformats.org/markup-compatibility/2006">
              <mc:Choice xmlns:v="urn:schemas-microsoft-com:vml" Requires="v">
                <p:oleObj spid="_x0000_s3079" name="Document" r:id="rId6" imgW="864108" imgH="2240280" progId="Word.Document.8">
                  <p:embed/>
                </p:oleObj>
              </mc:Choice>
              <mc:Fallback>
                <p:oleObj name="Document" r:id="rId6" imgW="864108" imgH="2240280" progId="Word.Documen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60463" y="3762375"/>
                        <a:ext cx="1087437" cy="281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225" name="Rectangle 7"/>
          <p:cNvSpPr>
            <a:spLocks noChangeArrowheads="1"/>
          </p:cNvSpPr>
          <p:nvPr/>
        </p:nvSpPr>
        <p:spPr bwMode="auto">
          <a:xfrm>
            <a:off x="1524000" y="5867400"/>
            <a:ext cx="381000" cy="457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solidFill>
                  <a:schemeClr val="bg2"/>
                </a:solidFill>
              </a:rPr>
              <a:t>K</a:t>
            </a:r>
            <a:endParaRPr lang="en-US"/>
          </a:p>
        </p:txBody>
      </p:sp>
      <p:sp>
        <p:nvSpPr>
          <p:cNvPr id="9226" name="Rectangle 8"/>
          <p:cNvSpPr>
            <a:spLocks noChangeArrowheads="1"/>
          </p:cNvSpPr>
          <p:nvPr/>
        </p:nvSpPr>
        <p:spPr bwMode="auto">
          <a:xfrm>
            <a:off x="6629400" y="4451350"/>
            <a:ext cx="396875" cy="533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schemeClr val="bg2"/>
                </a:solidFill>
              </a:rPr>
              <a:t>K</a:t>
            </a:r>
            <a:endParaRPr lang="en-US"/>
          </a:p>
        </p:txBody>
      </p:sp>
      <p:sp>
        <p:nvSpPr>
          <p:cNvPr id="9227" name="Rectangle 9"/>
          <p:cNvSpPr>
            <a:spLocks noChangeArrowheads="1"/>
          </p:cNvSpPr>
          <p:nvPr/>
        </p:nvSpPr>
        <p:spPr bwMode="auto">
          <a:xfrm>
            <a:off x="4283075" y="5289550"/>
            <a:ext cx="457200" cy="457200"/>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solidFill>
                <a:srgbClr val="66FF33"/>
              </a:solidFill>
            </a:endParaRPr>
          </a:p>
        </p:txBody>
      </p:sp>
      <p:sp>
        <p:nvSpPr>
          <p:cNvPr id="9228" name="Rectangle 10"/>
          <p:cNvSpPr>
            <a:spLocks noChangeArrowheads="1"/>
          </p:cNvSpPr>
          <p:nvPr/>
        </p:nvSpPr>
        <p:spPr bwMode="auto">
          <a:xfrm>
            <a:off x="1524000" y="5229225"/>
            <a:ext cx="381000" cy="60960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solidFill>
                  <a:schemeClr val="bg2"/>
                </a:solidFill>
              </a:rPr>
              <a:t>W</a:t>
            </a:r>
            <a:endParaRPr lang="en-US"/>
          </a:p>
        </p:txBody>
      </p:sp>
      <p:sp>
        <p:nvSpPr>
          <p:cNvPr id="9229" name="Rectangle 11"/>
          <p:cNvSpPr>
            <a:spLocks noChangeArrowheads="1"/>
          </p:cNvSpPr>
          <p:nvPr/>
        </p:nvSpPr>
        <p:spPr bwMode="auto">
          <a:xfrm>
            <a:off x="4267200" y="4543425"/>
            <a:ext cx="457200" cy="68580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solidFill>
                  <a:schemeClr val="bg2"/>
                </a:solidFill>
              </a:rPr>
              <a:t>W</a:t>
            </a:r>
            <a:endParaRPr lang="en-US">
              <a:solidFill>
                <a:schemeClr val="bg2"/>
              </a:solidFill>
            </a:endParaRPr>
          </a:p>
        </p:txBody>
      </p:sp>
      <p:sp>
        <p:nvSpPr>
          <p:cNvPr id="9230" name="Rectangle 12"/>
          <p:cNvSpPr>
            <a:spLocks noChangeArrowheads="1"/>
          </p:cNvSpPr>
          <p:nvPr/>
        </p:nvSpPr>
        <p:spPr bwMode="auto">
          <a:xfrm>
            <a:off x="6629400" y="5715000"/>
            <a:ext cx="396875" cy="64135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solidFill>
                  <a:schemeClr val="bg2"/>
                </a:solidFill>
              </a:rPr>
              <a:t>W</a:t>
            </a:r>
            <a:endParaRPr lang="en-US"/>
          </a:p>
        </p:txBody>
      </p:sp>
      <p:sp>
        <p:nvSpPr>
          <p:cNvPr id="9231" name="Rectangle 13"/>
          <p:cNvSpPr>
            <a:spLocks noChangeArrowheads="1"/>
          </p:cNvSpPr>
          <p:nvPr/>
        </p:nvSpPr>
        <p:spPr bwMode="auto">
          <a:xfrm>
            <a:off x="1524000" y="4648200"/>
            <a:ext cx="381000" cy="533400"/>
          </a:xfrm>
          <a:prstGeom prst="rect">
            <a:avLst/>
          </a:prstGeom>
          <a:solidFill>
            <a:schemeClr val="tx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p>
        </p:txBody>
      </p:sp>
      <p:sp>
        <p:nvSpPr>
          <p:cNvPr id="9232" name="Rectangle 14"/>
          <p:cNvSpPr>
            <a:spLocks noChangeArrowheads="1"/>
          </p:cNvSpPr>
          <p:nvPr/>
        </p:nvSpPr>
        <p:spPr bwMode="auto">
          <a:xfrm>
            <a:off x="6584950" y="5045075"/>
            <a:ext cx="457200" cy="609600"/>
          </a:xfrm>
          <a:prstGeom prst="rect">
            <a:avLst/>
          </a:prstGeom>
          <a:solidFill>
            <a:schemeClr val="tx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solidFill>
                  <a:schemeClr val="bg2"/>
                </a:solidFill>
              </a:rPr>
              <a:t>V</a:t>
            </a:r>
            <a:endParaRPr lang="en-US"/>
          </a:p>
        </p:txBody>
      </p:sp>
      <p:sp>
        <p:nvSpPr>
          <p:cNvPr id="9233" name="Text Box 15"/>
          <p:cNvSpPr txBox="1">
            <a:spLocks noChangeArrowheads="1"/>
          </p:cNvSpPr>
          <p:nvPr/>
        </p:nvSpPr>
        <p:spPr bwMode="auto">
          <a:xfrm>
            <a:off x="4343400" y="5289550"/>
            <a:ext cx="3206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endParaRPr lang="en-US"/>
          </a:p>
        </p:txBody>
      </p:sp>
      <p:sp>
        <p:nvSpPr>
          <p:cNvPr id="9234" name="Rectangle 16"/>
          <p:cNvSpPr>
            <a:spLocks noChangeArrowheads="1"/>
          </p:cNvSpPr>
          <p:nvPr/>
        </p:nvSpPr>
        <p:spPr bwMode="auto">
          <a:xfrm>
            <a:off x="4267200" y="5791200"/>
            <a:ext cx="457200" cy="533400"/>
          </a:xfrm>
          <a:prstGeom prst="rect">
            <a:avLst/>
          </a:prstGeom>
          <a:solidFill>
            <a:schemeClr val="tx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solidFill>
                  <a:schemeClr val="bg2"/>
                </a:solidFill>
              </a:rPr>
              <a:t>V</a:t>
            </a:r>
            <a:endParaRPr lang="en-US"/>
          </a:p>
        </p:txBody>
      </p:sp>
      <p:sp>
        <p:nvSpPr>
          <p:cNvPr id="9235" name="Text Box 17"/>
          <p:cNvSpPr txBox="1">
            <a:spLocks noChangeArrowheads="1"/>
          </p:cNvSpPr>
          <p:nvPr/>
        </p:nvSpPr>
        <p:spPr bwMode="auto">
          <a:xfrm>
            <a:off x="1584325" y="4560888"/>
            <a:ext cx="18415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endParaRPr lang="en-US"/>
          </a:p>
        </p:txBody>
      </p:sp>
      <p:sp>
        <p:nvSpPr>
          <p:cNvPr id="9236" name="Text Box 18"/>
          <p:cNvSpPr txBox="1">
            <a:spLocks noChangeArrowheads="1"/>
          </p:cNvSpPr>
          <p:nvPr/>
        </p:nvSpPr>
        <p:spPr bwMode="auto">
          <a:xfrm>
            <a:off x="1508125" y="4560888"/>
            <a:ext cx="420688"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r>
              <a:rPr lang="en-US" b="1">
                <a:solidFill>
                  <a:schemeClr val="bg2"/>
                </a:solidFill>
              </a:rPr>
              <a:t>V</a:t>
            </a:r>
            <a:endParaRPr lang="en-US"/>
          </a:p>
        </p:txBody>
      </p:sp>
      <p:sp>
        <p:nvSpPr>
          <p:cNvPr id="9237" name="Text Box 19"/>
          <p:cNvSpPr txBox="1">
            <a:spLocks noChangeArrowheads="1"/>
          </p:cNvSpPr>
          <p:nvPr/>
        </p:nvSpPr>
        <p:spPr bwMode="auto">
          <a:xfrm>
            <a:off x="4267200" y="5227638"/>
            <a:ext cx="420688"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r>
              <a:rPr lang="en-US" dirty="0">
                <a:solidFill>
                  <a:schemeClr val="bg2"/>
                </a:solidFill>
              </a:rPr>
              <a:t>K</a:t>
            </a:r>
            <a:endParaRPr lang="en-US" dirty="0"/>
          </a:p>
        </p:txBody>
      </p:sp>
    </p:spTree>
    <p:extLst>
      <p:ext uri="{BB962C8B-B14F-4D97-AF65-F5344CB8AC3E}">
        <p14:creationId xmlns:p14="http://schemas.microsoft.com/office/powerpoint/2010/main" val="5160798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noFill/>
        </p:spPr>
        <p:txBody>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r>
              <a:rPr lang="en-US" sz="1400"/>
              <a:t>lecturePLUS Timberlake</a:t>
            </a:r>
          </a:p>
        </p:txBody>
      </p:sp>
      <p:sp>
        <p:nvSpPr>
          <p:cNvPr id="10243" name="Slide Number Placeholder 5"/>
          <p:cNvSpPr>
            <a:spLocks noGrp="1"/>
          </p:cNvSpPr>
          <p:nvPr>
            <p:ph type="sldNum" sz="quarter" idx="12"/>
          </p:nvPr>
        </p:nvSpPr>
        <p:spPr>
          <a:noFill/>
        </p:spPr>
        <p:txBody>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fld id="{ED343C30-A8E9-4253-8425-92B6BD5B3F13}" type="slidenum">
              <a:rPr lang="en-US" sz="1400"/>
              <a:pPr/>
              <a:t>7</a:t>
            </a:fld>
            <a:endParaRPr lang="en-US" sz="1400"/>
          </a:p>
        </p:txBody>
      </p:sp>
      <p:sp>
        <p:nvSpPr>
          <p:cNvPr id="10244" name="Rectangle 2"/>
          <p:cNvSpPr>
            <a:spLocks noGrp="1" noChangeArrowheads="1"/>
          </p:cNvSpPr>
          <p:nvPr>
            <p:ph type="title"/>
          </p:nvPr>
        </p:nvSpPr>
        <p:spPr>
          <a:xfrm>
            <a:off x="685800" y="304800"/>
            <a:ext cx="7772400" cy="1143000"/>
          </a:xfrm>
          <a:ln w="38100">
            <a:solidFill>
              <a:schemeClr val="hlink"/>
            </a:solidFill>
            <a:miter lim="800000"/>
            <a:headEnd/>
            <a:tailEnd/>
          </a:ln>
        </p:spPr>
        <p:txBody>
          <a:bodyPr/>
          <a:lstStyle/>
          <a:p>
            <a:r>
              <a:rPr lang="en-US" sz="4000" b="1" smtClean="0"/>
              <a:t/>
            </a:r>
            <a:br>
              <a:rPr lang="en-US" sz="4000" b="1" smtClean="0"/>
            </a:br>
            <a:r>
              <a:rPr lang="en-US" sz="4000" b="1" smtClean="0"/>
              <a:t>Solution </a:t>
            </a:r>
            <a:r>
              <a:rPr lang="en-US" sz="4000" smtClean="0"/>
              <a:t/>
            </a:r>
            <a:br>
              <a:rPr lang="en-US" sz="4000" smtClean="0"/>
            </a:br>
            <a:endParaRPr lang="en-US" sz="4300" smtClean="0"/>
          </a:p>
        </p:txBody>
      </p:sp>
      <p:sp>
        <p:nvSpPr>
          <p:cNvPr id="10245" name="Rectangle 3"/>
          <p:cNvSpPr>
            <a:spLocks noGrp="1" noChangeArrowheads="1"/>
          </p:cNvSpPr>
          <p:nvPr>
            <p:ph type="body" idx="1"/>
          </p:nvPr>
        </p:nvSpPr>
        <p:spPr>
          <a:xfrm>
            <a:off x="685800" y="1676400"/>
            <a:ext cx="7772400" cy="4953000"/>
          </a:xfrm>
        </p:spPr>
        <p:txBody>
          <a:bodyPr/>
          <a:lstStyle/>
          <a:p>
            <a:pPr>
              <a:lnSpc>
                <a:spcPct val="110000"/>
              </a:lnSpc>
              <a:buFontTx/>
              <a:buNone/>
            </a:pPr>
            <a:r>
              <a:rPr lang="en-US" sz="2800" b="1" smtClean="0"/>
              <a:t>	(K) Karo syrup (1.4 g/mL), (V) vegetable oil (0.91 g/mL,) (W) water (1.0 g/mL)</a:t>
            </a:r>
          </a:p>
          <a:p>
            <a:pPr>
              <a:buFontTx/>
              <a:buNone/>
            </a:pPr>
            <a:endParaRPr lang="en-US" sz="3000" b="1" smtClean="0">
              <a:solidFill>
                <a:schemeClr val="accent1"/>
              </a:solidFill>
            </a:endParaRPr>
          </a:p>
          <a:p>
            <a:pPr>
              <a:buFontTx/>
              <a:buNone/>
            </a:pPr>
            <a:r>
              <a:rPr lang="en-US" sz="3000" b="1" smtClean="0">
                <a:solidFill>
                  <a:schemeClr val="accent1"/>
                </a:solidFill>
              </a:rPr>
              <a:t>1)			  	</a:t>
            </a:r>
            <a:endParaRPr lang="en-US" sz="3000" b="1" smtClean="0"/>
          </a:p>
        </p:txBody>
      </p:sp>
      <p:graphicFrame>
        <p:nvGraphicFramePr>
          <p:cNvPr id="10246" name="Object 6"/>
          <p:cNvGraphicFramePr>
            <a:graphicFrameLocks noChangeAspect="1"/>
          </p:cNvGraphicFramePr>
          <p:nvPr/>
        </p:nvGraphicFramePr>
        <p:xfrm>
          <a:off x="1160463" y="3762375"/>
          <a:ext cx="1087437" cy="2819400"/>
        </p:xfrm>
        <a:graphic>
          <a:graphicData uri="http://schemas.openxmlformats.org/presentationml/2006/ole">
            <mc:AlternateContent xmlns:mc="http://schemas.openxmlformats.org/markup-compatibility/2006">
              <mc:Choice xmlns:v="urn:schemas-microsoft-com:vml" Requires="v">
                <p:oleObj spid="_x0000_s4099" name="Document" r:id="rId3" imgW="864108" imgH="2240280" progId="Word.Document.8">
                  <p:embed/>
                </p:oleObj>
              </mc:Choice>
              <mc:Fallback>
                <p:oleObj name="Document" r:id="rId3" imgW="864108" imgH="2240280" progId="Word.Documen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60463" y="3762375"/>
                        <a:ext cx="1087437" cy="281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247" name="Rectangle 7"/>
          <p:cNvSpPr>
            <a:spLocks noChangeArrowheads="1"/>
          </p:cNvSpPr>
          <p:nvPr/>
        </p:nvSpPr>
        <p:spPr bwMode="auto">
          <a:xfrm>
            <a:off x="1524000" y="5867400"/>
            <a:ext cx="381000" cy="457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solidFill>
                  <a:schemeClr val="bg2"/>
                </a:solidFill>
              </a:rPr>
              <a:t>K</a:t>
            </a:r>
            <a:endParaRPr lang="en-US"/>
          </a:p>
        </p:txBody>
      </p:sp>
      <p:sp>
        <p:nvSpPr>
          <p:cNvPr id="10248" name="Rectangle 10"/>
          <p:cNvSpPr>
            <a:spLocks noChangeArrowheads="1"/>
          </p:cNvSpPr>
          <p:nvPr/>
        </p:nvSpPr>
        <p:spPr bwMode="auto">
          <a:xfrm>
            <a:off x="1524000" y="5229225"/>
            <a:ext cx="381000" cy="60960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solidFill>
                  <a:schemeClr val="bg2"/>
                </a:solidFill>
              </a:rPr>
              <a:t>W</a:t>
            </a:r>
            <a:endParaRPr lang="en-US"/>
          </a:p>
        </p:txBody>
      </p:sp>
      <p:sp>
        <p:nvSpPr>
          <p:cNvPr id="10249" name="Rectangle 13"/>
          <p:cNvSpPr>
            <a:spLocks noChangeArrowheads="1"/>
          </p:cNvSpPr>
          <p:nvPr/>
        </p:nvSpPr>
        <p:spPr bwMode="auto">
          <a:xfrm>
            <a:off x="1524000" y="4648200"/>
            <a:ext cx="381000" cy="533400"/>
          </a:xfrm>
          <a:prstGeom prst="rect">
            <a:avLst/>
          </a:prstGeom>
          <a:solidFill>
            <a:schemeClr val="tx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p>
        </p:txBody>
      </p:sp>
      <p:sp>
        <p:nvSpPr>
          <p:cNvPr id="10250" name="Text Box 17"/>
          <p:cNvSpPr txBox="1">
            <a:spLocks noChangeArrowheads="1"/>
          </p:cNvSpPr>
          <p:nvPr/>
        </p:nvSpPr>
        <p:spPr bwMode="auto">
          <a:xfrm>
            <a:off x="1584325" y="4560888"/>
            <a:ext cx="18415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endParaRPr lang="en-US"/>
          </a:p>
        </p:txBody>
      </p:sp>
      <p:sp>
        <p:nvSpPr>
          <p:cNvPr id="10251" name="Text Box 18"/>
          <p:cNvSpPr txBox="1">
            <a:spLocks noChangeArrowheads="1"/>
          </p:cNvSpPr>
          <p:nvPr/>
        </p:nvSpPr>
        <p:spPr bwMode="auto">
          <a:xfrm>
            <a:off x="1508125" y="4560888"/>
            <a:ext cx="420688"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r>
              <a:rPr lang="en-US" b="1">
                <a:solidFill>
                  <a:schemeClr val="bg2"/>
                </a:solidFill>
              </a:rPr>
              <a:t>V</a:t>
            </a:r>
            <a:endParaRPr lang="en-US"/>
          </a:p>
        </p:txBody>
      </p:sp>
    </p:spTree>
    <p:extLst>
      <p:ext uri="{BB962C8B-B14F-4D97-AF65-F5344CB8AC3E}">
        <p14:creationId xmlns:p14="http://schemas.microsoft.com/office/powerpoint/2010/main" val="25365316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a:xfrm>
            <a:off x="457200" y="-30163"/>
            <a:ext cx="8229600" cy="411163"/>
          </a:xfrm>
        </p:spPr>
        <p:txBody>
          <a:bodyPr>
            <a:normAutofit fontScale="90000"/>
          </a:bodyPr>
          <a:lstStyle/>
          <a:p>
            <a:r>
              <a:rPr lang="en-US" sz="2800" b="1">
                <a:solidFill>
                  <a:srgbClr val="A50021"/>
                </a:solidFill>
              </a:rPr>
              <a:t>Density</a:t>
            </a:r>
          </a:p>
        </p:txBody>
      </p:sp>
      <p:sp>
        <p:nvSpPr>
          <p:cNvPr id="122884" name="Rectangle 4"/>
          <p:cNvSpPr>
            <a:spLocks noGrp="1" noChangeArrowheads="1"/>
          </p:cNvSpPr>
          <p:nvPr>
            <p:ph type="body" sz="half" idx="1"/>
          </p:nvPr>
        </p:nvSpPr>
        <p:spPr>
          <a:xfrm>
            <a:off x="152400" y="381000"/>
            <a:ext cx="8991600" cy="5562600"/>
          </a:xfrm>
          <a:noFill/>
          <a:ln/>
        </p:spPr>
        <p:txBody>
          <a:bodyPr/>
          <a:lstStyle/>
          <a:p>
            <a:pPr>
              <a:spcBef>
                <a:spcPct val="0"/>
              </a:spcBef>
              <a:spcAft>
                <a:spcPct val="50000"/>
              </a:spcAft>
              <a:buFontTx/>
              <a:buNone/>
            </a:pPr>
            <a:r>
              <a:rPr lang="en-US" sz="2400" b="1" dirty="0">
                <a:solidFill>
                  <a:srgbClr val="009900"/>
                </a:solidFill>
              </a:rPr>
              <a:t>Practice Problems:</a:t>
            </a:r>
            <a:r>
              <a:rPr lang="en-US" sz="2400" dirty="0"/>
              <a:t>  </a:t>
            </a:r>
          </a:p>
          <a:p>
            <a:pPr>
              <a:spcBef>
                <a:spcPct val="0"/>
              </a:spcBef>
              <a:spcAft>
                <a:spcPct val="50000"/>
              </a:spcAft>
              <a:buFontTx/>
              <a:buAutoNum type="arabicParenBoth"/>
            </a:pPr>
            <a:r>
              <a:rPr lang="en-US" sz="2400" dirty="0"/>
              <a:t> The density of gold is 19.3 g/cm</a:t>
            </a:r>
            <a:r>
              <a:rPr lang="en-US" sz="2400" baseline="30000" dirty="0"/>
              <a:t>3</a:t>
            </a:r>
            <a:r>
              <a:rPr lang="en-US" sz="2400" dirty="0"/>
              <a:t>.  How much would the mass of a bar of gold be?  Assume a bar of gold has the following dimensions:      		L= 27 cm    W= 9.0 cm   H= 5.5 </a:t>
            </a:r>
            <a:r>
              <a:rPr lang="en-US" sz="2400" dirty="0" smtClean="0"/>
              <a:t>cm</a:t>
            </a:r>
          </a:p>
          <a:p>
            <a:pPr>
              <a:spcBef>
                <a:spcPct val="0"/>
              </a:spcBef>
              <a:spcAft>
                <a:spcPct val="50000"/>
              </a:spcAft>
              <a:buNone/>
            </a:pPr>
            <a:r>
              <a:rPr lang="en-US" sz="2400" dirty="0"/>
              <a:t> </a:t>
            </a:r>
            <a:r>
              <a:rPr lang="en-US" sz="2400" dirty="0" smtClean="0"/>
              <a:t>    Steps to solve:</a:t>
            </a:r>
            <a:endParaRPr lang="en-US" sz="2400" dirty="0"/>
          </a:p>
          <a:p>
            <a:pPr>
              <a:spcBef>
                <a:spcPct val="0"/>
              </a:spcBef>
              <a:spcAft>
                <a:spcPct val="50000"/>
              </a:spcAft>
              <a:buFontTx/>
              <a:buNone/>
            </a:pPr>
            <a:endParaRPr lang="en-US" sz="2400" dirty="0"/>
          </a:p>
        </p:txBody>
      </p:sp>
      <p:sp>
        <p:nvSpPr>
          <p:cNvPr id="122888" name="Text Box 8"/>
          <p:cNvSpPr txBox="1">
            <a:spLocks noChangeArrowheads="1"/>
          </p:cNvSpPr>
          <p:nvPr/>
        </p:nvSpPr>
        <p:spPr bwMode="auto">
          <a:xfrm>
            <a:off x="304800" y="2514600"/>
            <a:ext cx="5105400" cy="646331"/>
          </a:xfrm>
          <a:prstGeom prst="rect">
            <a:avLst/>
          </a:prstGeom>
          <a:noFill/>
          <a:ln w="9525">
            <a:noFill/>
            <a:miter lim="800000"/>
            <a:headEnd/>
            <a:tailEnd/>
          </a:ln>
          <a:effectLst/>
        </p:spPr>
        <p:txBody>
          <a:bodyPr wrap="square">
            <a:spAutoFit/>
          </a:bodyPr>
          <a:lstStyle/>
          <a:p>
            <a:pPr>
              <a:spcBef>
                <a:spcPct val="50000"/>
              </a:spcBef>
            </a:pPr>
            <a:r>
              <a:rPr lang="en-US" sz="3600" dirty="0" smtClean="0">
                <a:solidFill>
                  <a:srgbClr val="6600CC"/>
                </a:solidFill>
              </a:rPr>
              <a:t>1. Volume </a:t>
            </a:r>
            <a:r>
              <a:rPr lang="en-US" sz="3600" dirty="0">
                <a:solidFill>
                  <a:srgbClr val="6600CC"/>
                </a:solidFill>
              </a:rPr>
              <a:t>= L x W x H</a:t>
            </a:r>
          </a:p>
        </p:txBody>
      </p:sp>
      <p:sp>
        <p:nvSpPr>
          <p:cNvPr id="122889" name="Text Box 9"/>
          <p:cNvSpPr txBox="1">
            <a:spLocks noChangeArrowheads="1"/>
          </p:cNvSpPr>
          <p:nvPr/>
        </p:nvSpPr>
        <p:spPr bwMode="auto">
          <a:xfrm>
            <a:off x="762000" y="3200400"/>
            <a:ext cx="7467600" cy="584775"/>
          </a:xfrm>
          <a:prstGeom prst="rect">
            <a:avLst/>
          </a:prstGeom>
          <a:noFill/>
          <a:ln w="9525">
            <a:noFill/>
            <a:miter lim="800000"/>
            <a:headEnd/>
            <a:tailEnd/>
          </a:ln>
          <a:effectLst/>
        </p:spPr>
        <p:txBody>
          <a:bodyPr wrap="square">
            <a:spAutoFit/>
          </a:bodyPr>
          <a:lstStyle/>
          <a:p>
            <a:pPr>
              <a:spcBef>
                <a:spcPct val="50000"/>
              </a:spcBef>
            </a:pPr>
            <a:r>
              <a:rPr lang="en-US" sz="3200" dirty="0">
                <a:solidFill>
                  <a:srgbClr val="6600CC"/>
                </a:solidFill>
              </a:rPr>
              <a:t>Volume = 27 x 9.0 x 5.5 = 1336.5 cm</a:t>
            </a:r>
            <a:r>
              <a:rPr lang="en-US" sz="3200" baseline="30000" dirty="0">
                <a:solidFill>
                  <a:srgbClr val="6600CC"/>
                </a:solidFill>
              </a:rPr>
              <a:t>3</a:t>
            </a:r>
            <a:endParaRPr lang="en-US" sz="3200" dirty="0">
              <a:solidFill>
                <a:srgbClr val="6600CC"/>
              </a:solidFill>
            </a:endParaRPr>
          </a:p>
        </p:txBody>
      </p:sp>
      <p:sp>
        <p:nvSpPr>
          <p:cNvPr id="122890" name="Text Box 10"/>
          <p:cNvSpPr txBox="1">
            <a:spLocks noChangeArrowheads="1"/>
          </p:cNvSpPr>
          <p:nvPr/>
        </p:nvSpPr>
        <p:spPr bwMode="auto">
          <a:xfrm>
            <a:off x="381000" y="3810000"/>
            <a:ext cx="5181600" cy="769441"/>
          </a:xfrm>
          <a:prstGeom prst="rect">
            <a:avLst/>
          </a:prstGeom>
          <a:noFill/>
          <a:ln w="9525">
            <a:noFill/>
            <a:miter lim="800000"/>
            <a:headEnd/>
            <a:tailEnd/>
          </a:ln>
          <a:effectLst/>
        </p:spPr>
        <p:txBody>
          <a:bodyPr wrap="square">
            <a:spAutoFit/>
          </a:bodyPr>
          <a:lstStyle/>
          <a:p>
            <a:pPr>
              <a:spcBef>
                <a:spcPct val="50000"/>
              </a:spcBef>
            </a:pPr>
            <a:r>
              <a:rPr lang="en-US" sz="4400" dirty="0" smtClean="0">
                <a:solidFill>
                  <a:srgbClr val="6600CC"/>
                </a:solidFill>
              </a:rPr>
              <a:t>2. Mass </a:t>
            </a:r>
            <a:r>
              <a:rPr lang="en-US" sz="4400" dirty="0">
                <a:solidFill>
                  <a:srgbClr val="6600CC"/>
                </a:solidFill>
              </a:rPr>
              <a:t>= D x V</a:t>
            </a:r>
          </a:p>
        </p:txBody>
      </p:sp>
      <p:sp>
        <p:nvSpPr>
          <p:cNvPr id="122891" name="Text Box 11"/>
          <p:cNvSpPr txBox="1">
            <a:spLocks noChangeArrowheads="1"/>
          </p:cNvSpPr>
          <p:nvPr/>
        </p:nvSpPr>
        <p:spPr bwMode="auto">
          <a:xfrm>
            <a:off x="5943600" y="2286000"/>
            <a:ext cx="2743200" cy="366713"/>
          </a:xfrm>
          <a:prstGeom prst="rect">
            <a:avLst/>
          </a:prstGeom>
          <a:noFill/>
          <a:ln w="9525">
            <a:noFill/>
            <a:miter lim="800000"/>
            <a:headEnd/>
            <a:tailEnd/>
          </a:ln>
          <a:effectLst/>
        </p:spPr>
        <p:txBody>
          <a:bodyPr>
            <a:spAutoFit/>
          </a:bodyPr>
          <a:lstStyle/>
          <a:p>
            <a:pPr>
              <a:spcBef>
                <a:spcPct val="50000"/>
              </a:spcBef>
            </a:pPr>
            <a:endParaRPr lang="en-US"/>
          </a:p>
        </p:txBody>
      </p:sp>
      <p:sp>
        <p:nvSpPr>
          <p:cNvPr id="122892" name="Text Box 12"/>
          <p:cNvSpPr txBox="1">
            <a:spLocks noChangeArrowheads="1"/>
          </p:cNvSpPr>
          <p:nvPr/>
        </p:nvSpPr>
        <p:spPr bwMode="auto">
          <a:xfrm>
            <a:off x="1066800" y="4648200"/>
            <a:ext cx="7924800" cy="584775"/>
          </a:xfrm>
          <a:prstGeom prst="rect">
            <a:avLst/>
          </a:prstGeom>
          <a:noFill/>
          <a:ln w="9525">
            <a:noFill/>
            <a:miter lim="800000"/>
            <a:headEnd/>
            <a:tailEnd/>
          </a:ln>
          <a:effectLst/>
        </p:spPr>
        <p:txBody>
          <a:bodyPr wrap="square">
            <a:spAutoFit/>
          </a:bodyPr>
          <a:lstStyle/>
          <a:p>
            <a:pPr>
              <a:spcBef>
                <a:spcPct val="50000"/>
              </a:spcBef>
            </a:pPr>
            <a:r>
              <a:rPr lang="en-US" sz="3200" dirty="0">
                <a:solidFill>
                  <a:srgbClr val="6600CC"/>
                </a:solidFill>
              </a:rPr>
              <a:t>mass = 19.3 g/cm</a:t>
            </a:r>
            <a:r>
              <a:rPr lang="en-US" sz="3200" baseline="30000" dirty="0">
                <a:solidFill>
                  <a:srgbClr val="6600CC"/>
                </a:solidFill>
              </a:rPr>
              <a:t>3</a:t>
            </a:r>
            <a:r>
              <a:rPr lang="en-US" sz="3200" dirty="0">
                <a:solidFill>
                  <a:srgbClr val="6600CC"/>
                </a:solidFill>
              </a:rPr>
              <a:t> x 1336.5 cm</a:t>
            </a:r>
            <a:r>
              <a:rPr lang="en-US" sz="3200" baseline="30000" dirty="0">
                <a:solidFill>
                  <a:srgbClr val="6600CC"/>
                </a:solidFill>
              </a:rPr>
              <a:t>3</a:t>
            </a:r>
            <a:r>
              <a:rPr lang="en-US" sz="3200" dirty="0">
                <a:solidFill>
                  <a:srgbClr val="6600CC"/>
                </a:solidFill>
              </a:rPr>
              <a:t> = 25,794.45 g</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22888"/>
                                        </p:tgtEl>
                                        <p:attrNameLst>
                                          <p:attrName>style.visibility</p:attrName>
                                        </p:attrNameLst>
                                      </p:cBhvr>
                                      <p:to>
                                        <p:strVal val="visible"/>
                                      </p:to>
                                    </p:set>
                                    <p:anim calcmode="lin" valueType="num">
                                      <p:cBhvr>
                                        <p:cTn id="7" dur="500" fill="hold"/>
                                        <p:tgtEl>
                                          <p:spTgt spid="122888"/>
                                        </p:tgtEl>
                                        <p:attrNameLst>
                                          <p:attrName>ppt_w</p:attrName>
                                        </p:attrNameLst>
                                      </p:cBhvr>
                                      <p:tavLst>
                                        <p:tav tm="0">
                                          <p:val>
                                            <p:fltVal val="0"/>
                                          </p:val>
                                        </p:tav>
                                        <p:tav tm="100000">
                                          <p:val>
                                            <p:strVal val="#ppt_w"/>
                                          </p:val>
                                        </p:tav>
                                      </p:tavLst>
                                    </p:anim>
                                    <p:anim calcmode="lin" valueType="num">
                                      <p:cBhvr>
                                        <p:cTn id="8" dur="500" fill="hold"/>
                                        <p:tgtEl>
                                          <p:spTgt spid="122888"/>
                                        </p:tgtEl>
                                        <p:attrNameLst>
                                          <p:attrName>ppt_h</p:attrName>
                                        </p:attrNameLst>
                                      </p:cBhvr>
                                      <p:tavLst>
                                        <p:tav tm="0">
                                          <p:val>
                                            <p:fltVal val="0"/>
                                          </p:val>
                                        </p:tav>
                                        <p:tav tm="100000">
                                          <p:val>
                                            <p:strVal val="#ppt_h"/>
                                          </p:val>
                                        </p:tav>
                                      </p:tavLst>
                                    </p:anim>
                                    <p:animEffect transition="in" filter="fade">
                                      <p:cBhvr>
                                        <p:cTn id="9" dur="500"/>
                                        <p:tgtEl>
                                          <p:spTgt spid="12288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22889"/>
                                        </p:tgtEl>
                                        <p:attrNameLst>
                                          <p:attrName>style.visibility</p:attrName>
                                        </p:attrNameLst>
                                      </p:cBhvr>
                                      <p:to>
                                        <p:strVal val="visible"/>
                                      </p:to>
                                    </p:set>
                                    <p:anim calcmode="lin" valueType="num">
                                      <p:cBhvr>
                                        <p:cTn id="14" dur="500" fill="hold"/>
                                        <p:tgtEl>
                                          <p:spTgt spid="122889"/>
                                        </p:tgtEl>
                                        <p:attrNameLst>
                                          <p:attrName>ppt_w</p:attrName>
                                        </p:attrNameLst>
                                      </p:cBhvr>
                                      <p:tavLst>
                                        <p:tav tm="0">
                                          <p:val>
                                            <p:fltVal val="0"/>
                                          </p:val>
                                        </p:tav>
                                        <p:tav tm="100000">
                                          <p:val>
                                            <p:strVal val="#ppt_w"/>
                                          </p:val>
                                        </p:tav>
                                      </p:tavLst>
                                    </p:anim>
                                    <p:anim calcmode="lin" valueType="num">
                                      <p:cBhvr>
                                        <p:cTn id="15" dur="500" fill="hold"/>
                                        <p:tgtEl>
                                          <p:spTgt spid="122889"/>
                                        </p:tgtEl>
                                        <p:attrNameLst>
                                          <p:attrName>ppt_h</p:attrName>
                                        </p:attrNameLst>
                                      </p:cBhvr>
                                      <p:tavLst>
                                        <p:tav tm="0">
                                          <p:val>
                                            <p:fltVal val="0"/>
                                          </p:val>
                                        </p:tav>
                                        <p:tav tm="100000">
                                          <p:val>
                                            <p:strVal val="#ppt_h"/>
                                          </p:val>
                                        </p:tav>
                                      </p:tavLst>
                                    </p:anim>
                                    <p:animEffect transition="in" filter="fade">
                                      <p:cBhvr>
                                        <p:cTn id="16" dur="500"/>
                                        <p:tgtEl>
                                          <p:spTgt spid="122889"/>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122890"/>
                                        </p:tgtEl>
                                        <p:attrNameLst>
                                          <p:attrName>style.visibility</p:attrName>
                                        </p:attrNameLst>
                                      </p:cBhvr>
                                      <p:to>
                                        <p:strVal val="visible"/>
                                      </p:to>
                                    </p:set>
                                    <p:anim calcmode="lin" valueType="num">
                                      <p:cBhvr>
                                        <p:cTn id="21" dur="500" fill="hold"/>
                                        <p:tgtEl>
                                          <p:spTgt spid="122890"/>
                                        </p:tgtEl>
                                        <p:attrNameLst>
                                          <p:attrName>ppt_w</p:attrName>
                                        </p:attrNameLst>
                                      </p:cBhvr>
                                      <p:tavLst>
                                        <p:tav tm="0">
                                          <p:val>
                                            <p:fltVal val="0"/>
                                          </p:val>
                                        </p:tav>
                                        <p:tav tm="100000">
                                          <p:val>
                                            <p:strVal val="#ppt_w"/>
                                          </p:val>
                                        </p:tav>
                                      </p:tavLst>
                                    </p:anim>
                                    <p:anim calcmode="lin" valueType="num">
                                      <p:cBhvr>
                                        <p:cTn id="22" dur="500" fill="hold"/>
                                        <p:tgtEl>
                                          <p:spTgt spid="122890"/>
                                        </p:tgtEl>
                                        <p:attrNameLst>
                                          <p:attrName>ppt_h</p:attrName>
                                        </p:attrNameLst>
                                      </p:cBhvr>
                                      <p:tavLst>
                                        <p:tav tm="0">
                                          <p:val>
                                            <p:fltVal val="0"/>
                                          </p:val>
                                        </p:tav>
                                        <p:tav tm="100000">
                                          <p:val>
                                            <p:strVal val="#ppt_h"/>
                                          </p:val>
                                        </p:tav>
                                      </p:tavLst>
                                    </p:anim>
                                    <p:animEffect transition="in" filter="fade">
                                      <p:cBhvr>
                                        <p:cTn id="23" dur="500"/>
                                        <p:tgtEl>
                                          <p:spTgt spid="122890"/>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122892"/>
                                        </p:tgtEl>
                                        <p:attrNameLst>
                                          <p:attrName>style.visibility</p:attrName>
                                        </p:attrNameLst>
                                      </p:cBhvr>
                                      <p:to>
                                        <p:strVal val="visible"/>
                                      </p:to>
                                    </p:set>
                                    <p:anim calcmode="lin" valueType="num">
                                      <p:cBhvr>
                                        <p:cTn id="28" dur="500" fill="hold"/>
                                        <p:tgtEl>
                                          <p:spTgt spid="122892"/>
                                        </p:tgtEl>
                                        <p:attrNameLst>
                                          <p:attrName>ppt_w</p:attrName>
                                        </p:attrNameLst>
                                      </p:cBhvr>
                                      <p:tavLst>
                                        <p:tav tm="0">
                                          <p:val>
                                            <p:fltVal val="0"/>
                                          </p:val>
                                        </p:tav>
                                        <p:tav tm="100000">
                                          <p:val>
                                            <p:strVal val="#ppt_w"/>
                                          </p:val>
                                        </p:tav>
                                      </p:tavLst>
                                    </p:anim>
                                    <p:anim calcmode="lin" valueType="num">
                                      <p:cBhvr>
                                        <p:cTn id="29" dur="500" fill="hold"/>
                                        <p:tgtEl>
                                          <p:spTgt spid="122892"/>
                                        </p:tgtEl>
                                        <p:attrNameLst>
                                          <p:attrName>ppt_h</p:attrName>
                                        </p:attrNameLst>
                                      </p:cBhvr>
                                      <p:tavLst>
                                        <p:tav tm="0">
                                          <p:val>
                                            <p:fltVal val="0"/>
                                          </p:val>
                                        </p:tav>
                                        <p:tav tm="100000">
                                          <p:val>
                                            <p:strVal val="#ppt_h"/>
                                          </p:val>
                                        </p:tav>
                                      </p:tavLst>
                                    </p:anim>
                                    <p:animEffect transition="in" filter="fade">
                                      <p:cBhvr>
                                        <p:cTn id="30" dur="500"/>
                                        <p:tgtEl>
                                          <p:spTgt spid="1228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8" grpId="0"/>
      <p:bldP spid="122889" grpId="0"/>
      <p:bldP spid="122890" grpId="0"/>
      <p:bldP spid="12289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a:xfrm>
            <a:off x="457200" y="-30163"/>
            <a:ext cx="8229600" cy="411163"/>
          </a:xfrm>
        </p:spPr>
        <p:txBody>
          <a:bodyPr>
            <a:normAutofit fontScale="90000"/>
          </a:bodyPr>
          <a:lstStyle/>
          <a:p>
            <a:r>
              <a:rPr lang="en-US" sz="2800" b="1">
                <a:solidFill>
                  <a:srgbClr val="A50021"/>
                </a:solidFill>
              </a:rPr>
              <a:t>Density</a:t>
            </a:r>
          </a:p>
        </p:txBody>
      </p:sp>
      <p:sp>
        <p:nvSpPr>
          <p:cNvPr id="122884" name="Rectangle 4"/>
          <p:cNvSpPr>
            <a:spLocks noGrp="1" noChangeArrowheads="1"/>
          </p:cNvSpPr>
          <p:nvPr>
            <p:ph type="body" sz="half" idx="1"/>
          </p:nvPr>
        </p:nvSpPr>
        <p:spPr>
          <a:xfrm>
            <a:off x="0" y="304800"/>
            <a:ext cx="9144000" cy="6248400"/>
          </a:xfrm>
          <a:noFill/>
          <a:ln/>
        </p:spPr>
        <p:txBody>
          <a:bodyPr/>
          <a:lstStyle/>
          <a:p>
            <a:pPr>
              <a:spcBef>
                <a:spcPct val="0"/>
              </a:spcBef>
              <a:spcAft>
                <a:spcPct val="50000"/>
              </a:spcAft>
              <a:buFontTx/>
              <a:buNone/>
            </a:pPr>
            <a:r>
              <a:rPr lang="en-US" sz="2400" b="1" dirty="0">
                <a:solidFill>
                  <a:srgbClr val="009900"/>
                </a:solidFill>
              </a:rPr>
              <a:t>Practice Problems:</a:t>
            </a:r>
            <a:r>
              <a:rPr lang="en-US" sz="2400" dirty="0"/>
              <a:t>  </a:t>
            </a:r>
          </a:p>
          <a:p>
            <a:pPr>
              <a:spcBef>
                <a:spcPct val="0"/>
              </a:spcBef>
              <a:spcAft>
                <a:spcPct val="50000"/>
              </a:spcAft>
              <a:buNone/>
            </a:pPr>
            <a:r>
              <a:rPr lang="en-US" sz="2400" dirty="0" smtClean="0"/>
              <a:t>(2</a:t>
            </a:r>
            <a:r>
              <a:rPr lang="en-US" sz="2400" dirty="0"/>
              <a:t>) Which picture shows the </a:t>
            </a:r>
            <a:r>
              <a:rPr lang="en-US" sz="2400" dirty="0" smtClean="0"/>
              <a:t>wood </a:t>
            </a:r>
          </a:p>
          <a:p>
            <a:pPr>
              <a:spcBef>
                <a:spcPct val="0"/>
              </a:spcBef>
              <a:spcAft>
                <a:spcPct val="50000"/>
              </a:spcAft>
              <a:buNone/>
            </a:pPr>
            <a:r>
              <a:rPr lang="en-US" sz="2400" dirty="0" smtClean="0"/>
              <a:t>block’s position </a:t>
            </a:r>
            <a:r>
              <a:rPr lang="en-US" sz="2400" dirty="0"/>
              <a:t>when placed in </a:t>
            </a:r>
            <a:endParaRPr lang="en-US" sz="2400" dirty="0" smtClean="0"/>
          </a:p>
          <a:p>
            <a:pPr>
              <a:spcBef>
                <a:spcPct val="0"/>
              </a:spcBef>
              <a:spcAft>
                <a:spcPct val="50000"/>
              </a:spcAft>
              <a:buNone/>
            </a:pPr>
            <a:r>
              <a:rPr lang="en-US" sz="2400" dirty="0" smtClean="0"/>
              <a:t>salt </a:t>
            </a:r>
            <a:r>
              <a:rPr lang="en-US" sz="2400" dirty="0"/>
              <a:t>water?</a:t>
            </a:r>
          </a:p>
        </p:txBody>
      </p:sp>
      <p:pic>
        <p:nvPicPr>
          <p:cNvPr id="122885" name="Picture 5" descr="media_000000000484"/>
          <p:cNvPicPr>
            <a:picLocks noGrp="1" noChangeAspect="1" noChangeArrowheads="1"/>
          </p:cNvPicPr>
          <p:nvPr>
            <p:ph sz="half" idx="2"/>
          </p:nvPr>
        </p:nvPicPr>
        <p:blipFill>
          <a:blip r:embed="rId2" cstate="print"/>
          <a:srcRect/>
          <a:stretch>
            <a:fillRect/>
          </a:stretch>
        </p:blipFill>
        <p:spPr>
          <a:xfrm>
            <a:off x="381000" y="2895600"/>
            <a:ext cx="3581400" cy="3602038"/>
          </a:xfrm>
          <a:noFill/>
          <a:ln/>
        </p:spPr>
      </p:pic>
      <p:sp>
        <p:nvSpPr>
          <p:cNvPr id="122887" name="Text Box 7"/>
          <p:cNvSpPr txBox="1">
            <a:spLocks noChangeArrowheads="1"/>
          </p:cNvSpPr>
          <p:nvPr/>
        </p:nvSpPr>
        <p:spPr bwMode="auto">
          <a:xfrm>
            <a:off x="4800600" y="762000"/>
            <a:ext cx="4343400" cy="4708981"/>
          </a:xfrm>
          <a:prstGeom prst="rect">
            <a:avLst/>
          </a:prstGeom>
          <a:noFill/>
          <a:ln w="3175">
            <a:solidFill>
              <a:schemeClr val="tx1"/>
            </a:solidFill>
            <a:miter lim="800000"/>
            <a:headEnd/>
            <a:tailEnd/>
          </a:ln>
          <a:effectLst/>
        </p:spPr>
        <p:txBody>
          <a:bodyPr wrap="square">
            <a:spAutoFit/>
          </a:bodyPr>
          <a:lstStyle/>
          <a:p>
            <a:pPr>
              <a:spcBef>
                <a:spcPct val="50000"/>
              </a:spcBef>
            </a:pPr>
            <a:r>
              <a:rPr lang="en-US" sz="2400" dirty="0"/>
              <a:t>(3) Will the following object float in water? </a:t>
            </a:r>
            <a:r>
              <a:rPr lang="en-US" sz="2400" dirty="0" smtClean="0"/>
              <a:t>Yes or No</a:t>
            </a:r>
            <a:endParaRPr lang="en-US" sz="2400" dirty="0"/>
          </a:p>
          <a:p>
            <a:pPr algn="ctr">
              <a:spcBef>
                <a:spcPct val="50000"/>
              </a:spcBef>
            </a:pPr>
            <a:r>
              <a:rPr lang="en-US" sz="2400" dirty="0"/>
              <a:t>Object’s mass = 27 g   </a:t>
            </a:r>
          </a:p>
          <a:p>
            <a:pPr algn="ctr">
              <a:spcBef>
                <a:spcPct val="50000"/>
              </a:spcBef>
            </a:pPr>
            <a:r>
              <a:rPr lang="en-US" sz="2400" dirty="0"/>
              <a:t>Object’s volume= 25 </a:t>
            </a:r>
            <a:r>
              <a:rPr lang="en-US" sz="2400" dirty="0" err="1" smtClean="0"/>
              <a:t>mL</a:t>
            </a:r>
            <a:endParaRPr lang="en-US" sz="2400" dirty="0" smtClean="0"/>
          </a:p>
          <a:p>
            <a:pPr algn="ctr">
              <a:spcBef>
                <a:spcPct val="50000"/>
              </a:spcBef>
            </a:pPr>
            <a:endParaRPr lang="en-US" sz="2400" dirty="0"/>
          </a:p>
          <a:p>
            <a:pPr algn="ctr">
              <a:spcBef>
                <a:spcPct val="50000"/>
              </a:spcBef>
            </a:pPr>
            <a:endParaRPr lang="en-US" sz="2400" dirty="0" smtClean="0"/>
          </a:p>
          <a:p>
            <a:pPr algn="ctr">
              <a:spcBef>
                <a:spcPct val="50000"/>
              </a:spcBef>
            </a:pPr>
            <a:endParaRPr lang="en-US" sz="2400" dirty="0"/>
          </a:p>
          <a:p>
            <a:pPr algn="ctr">
              <a:spcBef>
                <a:spcPct val="50000"/>
              </a:spcBef>
            </a:pPr>
            <a:endParaRPr lang="en-US" sz="2400" dirty="0" smtClean="0"/>
          </a:p>
          <a:p>
            <a:pPr algn="ctr">
              <a:spcBef>
                <a:spcPct val="50000"/>
              </a:spcBef>
            </a:pPr>
            <a:endParaRPr lang="en-US" sz="2400" dirty="0"/>
          </a:p>
        </p:txBody>
      </p:sp>
      <p:sp>
        <p:nvSpPr>
          <p:cNvPr id="122891" name="Text Box 11"/>
          <p:cNvSpPr txBox="1">
            <a:spLocks noChangeArrowheads="1"/>
          </p:cNvSpPr>
          <p:nvPr/>
        </p:nvSpPr>
        <p:spPr bwMode="auto">
          <a:xfrm>
            <a:off x="5943600" y="2286000"/>
            <a:ext cx="2743200" cy="366713"/>
          </a:xfrm>
          <a:prstGeom prst="rect">
            <a:avLst/>
          </a:prstGeom>
          <a:noFill/>
          <a:ln w="9525">
            <a:noFill/>
            <a:miter lim="800000"/>
            <a:headEnd/>
            <a:tailEnd/>
          </a:ln>
          <a:effectLst/>
        </p:spPr>
        <p:txBody>
          <a:bodyPr>
            <a:spAutoFit/>
          </a:bodyPr>
          <a:lstStyle/>
          <a:p>
            <a:pPr>
              <a:spcBef>
                <a:spcPct val="50000"/>
              </a:spcBef>
            </a:pPr>
            <a:endParaRPr lang="en-US"/>
          </a:p>
        </p:txBody>
      </p:sp>
      <p:sp>
        <p:nvSpPr>
          <p:cNvPr id="122897" name="Oval 17"/>
          <p:cNvSpPr>
            <a:spLocks noChangeArrowheads="1"/>
          </p:cNvSpPr>
          <p:nvPr/>
        </p:nvSpPr>
        <p:spPr bwMode="auto">
          <a:xfrm>
            <a:off x="2133600" y="5334000"/>
            <a:ext cx="533400" cy="457200"/>
          </a:xfrm>
          <a:prstGeom prst="ellipse">
            <a:avLst/>
          </a:prstGeom>
          <a:noFill/>
          <a:ln w="57150">
            <a:solidFill>
              <a:srgbClr val="6600CC"/>
            </a:solidFill>
            <a:round/>
            <a:headEnd/>
            <a:tailEnd/>
          </a:ln>
          <a:effectLst/>
        </p:spPr>
        <p:txBody>
          <a:bodyPr wrap="none" anchor="ctr"/>
          <a:lstStyle/>
          <a:p>
            <a:endParaRPr lang="en-US"/>
          </a:p>
        </p:txBody>
      </p:sp>
      <p:sp>
        <p:nvSpPr>
          <p:cNvPr id="122898" name="Rectangle 18"/>
          <p:cNvSpPr>
            <a:spLocks noChangeArrowheads="1"/>
          </p:cNvSpPr>
          <p:nvPr/>
        </p:nvSpPr>
        <p:spPr bwMode="auto">
          <a:xfrm>
            <a:off x="4779579" y="3764340"/>
            <a:ext cx="4191000" cy="1569660"/>
          </a:xfrm>
          <a:prstGeom prst="rect">
            <a:avLst/>
          </a:prstGeom>
          <a:noFill/>
          <a:ln w="9525">
            <a:noFill/>
            <a:miter lim="800000"/>
            <a:headEnd/>
            <a:tailEnd/>
          </a:ln>
          <a:effectLst/>
        </p:spPr>
        <p:txBody>
          <a:bodyPr wrap="square">
            <a:spAutoFit/>
          </a:bodyPr>
          <a:lstStyle/>
          <a:p>
            <a:r>
              <a:rPr lang="en-US" sz="2400" dirty="0" smtClean="0">
                <a:solidFill>
                  <a:srgbClr val="6600CC"/>
                </a:solidFill>
              </a:rPr>
              <a:t>Density = 27 g / 25 </a:t>
            </a:r>
            <a:r>
              <a:rPr lang="en-US" sz="2400" dirty="0" err="1" smtClean="0">
                <a:solidFill>
                  <a:srgbClr val="6600CC"/>
                </a:solidFill>
              </a:rPr>
              <a:t>mL</a:t>
            </a:r>
            <a:r>
              <a:rPr lang="en-US" sz="2400" dirty="0" smtClean="0">
                <a:solidFill>
                  <a:srgbClr val="6600CC"/>
                </a:solidFill>
              </a:rPr>
              <a:t> = 1.08 g/</a:t>
            </a:r>
            <a:r>
              <a:rPr lang="en-US" sz="2400" dirty="0" err="1" smtClean="0">
                <a:solidFill>
                  <a:srgbClr val="6600CC"/>
                </a:solidFill>
              </a:rPr>
              <a:t>mL</a:t>
            </a:r>
            <a:endParaRPr lang="en-US" sz="2400" dirty="0" smtClean="0">
              <a:solidFill>
                <a:srgbClr val="6600CC"/>
              </a:solidFill>
            </a:endParaRPr>
          </a:p>
          <a:p>
            <a:r>
              <a:rPr lang="en-US" sz="2400" dirty="0" smtClean="0">
                <a:solidFill>
                  <a:srgbClr val="6600CC"/>
                </a:solidFill>
              </a:rPr>
              <a:t>No</a:t>
            </a:r>
            <a:r>
              <a:rPr lang="en-US" sz="2400" dirty="0">
                <a:solidFill>
                  <a:srgbClr val="6600CC"/>
                </a:solidFill>
              </a:rPr>
              <a:t>! It will </a:t>
            </a:r>
            <a:r>
              <a:rPr lang="en-US" sz="2400" dirty="0" smtClean="0">
                <a:solidFill>
                  <a:srgbClr val="6600CC"/>
                </a:solidFill>
              </a:rPr>
              <a:t>sink because density </a:t>
            </a:r>
            <a:r>
              <a:rPr lang="en-US" sz="2400" dirty="0">
                <a:solidFill>
                  <a:srgbClr val="6600CC"/>
                </a:solidFill>
              </a:rPr>
              <a:t>&gt; </a:t>
            </a:r>
            <a:r>
              <a:rPr lang="en-US" sz="2400" dirty="0" smtClean="0">
                <a:solidFill>
                  <a:srgbClr val="6600CC"/>
                </a:solidFill>
              </a:rPr>
              <a:t>1.00</a:t>
            </a:r>
            <a:endParaRPr lang="en-US" sz="2400" dirty="0">
              <a:solidFill>
                <a:srgbClr val="6600CC"/>
              </a:solidFill>
            </a:endParaRPr>
          </a:p>
        </p:txBody>
      </p:sp>
      <p:sp>
        <p:nvSpPr>
          <p:cNvPr id="9" name="Rectangle 8"/>
          <p:cNvSpPr/>
          <p:nvPr/>
        </p:nvSpPr>
        <p:spPr>
          <a:xfrm>
            <a:off x="6564947" y="2763058"/>
            <a:ext cx="750253" cy="589742"/>
          </a:xfrm>
          <a:prstGeom prst="rect">
            <a:avLst/>
          </a:prstGeom>
        </p:spPr>
        <p:style>
          <a:lnRef idx="2">
            <a:schemeClr val="dk1">
              <a:shade val="50000"/>
            </a:schemeClr>
          </a:lnRef>
          <a:fillRef idx="1">
            <a:schemeClr val="dk1"/>
          </a:fillRef>
          <a:effectRef idx="0">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22897"/>
                                        </p:tgtEl>
                                        <p:attrNameLst>
                                          <p:attrName>style.visibility</p:attrName>
                                        </p:attrNameLst>
                                      </p:cBhvr>
                                      <p:to>
                                        <p:strVal val="visible"/>
                                      </p:to>
                                    </p:set>
                                    <p:anim calcmode="lin" valueType="num">
                                      <p:cBhvr>
                                        <p:cTn id="7" dur="500" fill="hold"/>
                                        <p:tgtEl>
                                          <p:spTgt spid="122897"/>
                                        </p:tgtEl>
                                        <p:attrNameLst>
                                          <p:attrName>ppt_w</p:attrName>
                                        </p:attrNameLst>
                                      </p:cBhvr>
                                      <p:tavLst>
                                        <p:tav tm="0">
                                          <p:val>
                                            <p:fltVal val="0"/>
                                          </p:val>
                                        </p:tav>
                                        <p:tav tm="100000">
                                          <p:val>
                                            <p:strVal val="#ppt_w"/>
                                          </p:val>
                                        </p:tav>
                                      </p:tavLst>
                                    </p:anim>
                                    <p:anim calcmode="lin" valueType="num">
                                      <p:cBhvr>
                                        <p:cTn id="8" dur="500" fill="hold"/>
                                        <p:tgtEl>
                                          <p:spTgt spid="122897"/>
                                        </p:tgtEl>
                                        <p:attrNameLst>
                                          <p:attrName>ppt_h</p:attrName>
                                        </p:attrNameLst>
                                      </p:cBhvr>
                                      <p:tavLst>
                                        <p:tav tm="0">
                                          <p:val>
                                            <p:fltVal val="0"/>
                                          </p:val>
                                        </p:tav>
                                        <p:tav tm="100000">
                                          <p:val>
                                            <p:strVal val="#ppt_h"/>
                                          </p:val>
                                        </p:tav>
                                      </p:tavLst>
                                    </p:anim>
                                    <p:animEffect transition="in" filter="fade">
                                      <p:cBhvr>
                                        <p:cTn id="9" dur="500"/>
                                        <p:tgtEl>
                                          <p:spTgt spid="122897"/>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22898"/>
                                        </p:tgtEl>
                                        <p:attrNameLst>
                                          <p:attrName>style.visibility</p:attrName>
                                        </p:attrNameLst>
                                      </p:cBhvr>
                                      <p:to>
                                        <p:strVal val="visible"/>
                                      </p:to>
                                    </p:set>
                                    <p:anim calcmode="lin" valueType="num">
                                      <p:cBhvr>
                                        <p:cTn id="14" dur="500" fill="hold"/>
                                        <p:tgtEl>
                                          <p:spTgt spid="122898"/>
                                        </p:tgtEl>
                                        <p:attrNameLst>
                                          <p:attrName>ppt_w</p:attrName>
                                        </p:attrNameLst>
                                      </p:cBhvr>
                                      <p:tavLst>
                                        <p:tav tm="0">
                                          <p:val>
                                            <p:fltVal val="0"/>
                                          </p:val>
                                        </p:tav>
                                        <p:tav tm="100000">
                                          <p:val>
                                            <p:strVal val="#ppt_w"/>
                                          </p:val>
                                        </p:tav>
                                      </p:tavLst>
                                    </p:anim>
                                    <p:anim calcmode="lin" valueType="num">
                                      <p:cBhvr>
                                        <p:cTn id="15" dur="500" fill="hold"/>
                                        <p:tgtEl>
                                          <p:spTgt spid="122898"/>
                                        </p:tgtEl>
                                        <p:attrNameLst>
                                          <p:attrName>ppt_h</p:attrName>
                                        </p:attrNameLst>
                                      </p:cBhvr>
                                      <p:tavLst>
                                        <p:tav tm="0">
                                          <p:val>
                                            <p:fltVal val="0"/>
                                          </p:val>
                                        </p:tav>
                                        <p:tav tm="100000">
                                          <p:val>
                                            <p:strVal val="#ppt_h"/>
                                          </p:val>
                                        </p:tav>
                                      </p:tavLst>
                                    </p:anim>
                                    <p:animEffect transition="in" filter="fade">
                                      <p:cBhvr>
                                        <p:cTn id="16" dur="500"/>
                                        <p:tgtEl>
                                          <p:spTgt spid="1228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97" grpId="0" animBg="1"/>
      <p:bldP spid="122898"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99"/>
    </a:hlink>
    <a:folHlink>
      <a:srgbClr val="3366FF"/>
    </a:folHlink>
  </a:clrScheme>
</a:themeOverride>
</file>

<file path=ppt/theme/themeOverride10.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99"/>
    </a:hlink>
    <a:folHlink>
      <a:srgbClr val="3366FF"/>
    </a:folHlink>
  </a:clrScheme>
</a:themeOverride>
</file>

<file path=ppt/theme/themeOverride11.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99"/>
    </a:hlink>
    <a:folHlink>
      <a:srgbClr val="3366FF"/>
    </a:folHlink>
  </a:clrScheme>
</a:themeOverride>
</file>

<file path=ppt/theme/themeOverride12.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99"/>
    </a:hlink>
    <a:folHlink>
      <a:srgbClr val="3366FF"/>
    </a:folHlink>
  </a:clrScheme>
</a:themeOverride>
</file>

<file path=ppt/theme/themeOverride13.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99"/>
    </a:hlink>
    <a:folHlink>
      <a:srgbClr val="3366FF"/>
    </a:folHlink>
  </a:clrScheme>
</a:themeOverride>
</file>

<file path=ppt/theme/themeOverride14.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99"/>
    </a:hlink>
    <a:folHlink>
      <a:srgbClr val="3366FF"/>
    </a:folHlink>
  </a:clrScheme>
</a:themeOverride>
</file>

<file path=ppt/theme/themeOverride15.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99"/>
    </a:hlink>
    <a:folHlink>
      <a:srgbClr val="3366FF"/>
    </a:folHlink>
  </a:clrScheme>
</a:themeOverride>
</file>

<file path=ppt/theme/themeOverride2.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99"/>
    </a:hlink>
    <a:folHlink>
      <a:srgbClr val="3366FF"/>
    </a:folHlink>
  </a:clrScheme>
</a:themeOverride>
</file>

<file path=ppt/theme/themeOverride3.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99"/>
    </a:hlink>
    <a:folHlink>
      <a:srgbClr val="3366FF"/>
    </a:folHlink>
  </a:clrScheme>
</a:themeOverride>
</file>

<file path=ppt/theme/themeOverride4.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99"/>
    </a:hlink>
    <a:folHlink>
      <a:srgbClr val="3366FF"/>
    </a:folHlink>
  </a:clrScheme>
</a:themeOverride>
</file>

<file path=ppt/theme/themeOverride5.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99"/>
    </a:hlink>
    <a:folHlink>
      <a:srgbClr val="3366FF"/>
    </a:folHlink>
  </a:clrScheme>
</a:themeOverride>
</file>

<file path=ppt/theme/themeOverride6.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99"/>
    </a:hlink>
    <a:folHlink>
      <a:srgbClr val="3366FF"/>
    </a:folHlink>
  </a:clrScheme>
</a:themeOverride>
</file>

<file path=ppt/theme/themeOverride7.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99"/>
    </a:hlink>
    <a:folHlink>
      <a:srgbClr val="3366FF"/>
    </a:folHlink>
  </a:clrScheme>
</a:themeOverride>
</file>

<file path=ppt/theme/themeOverride8.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99"/>
    </a:hlink>
    <a:folHlink>
      <a:srgbClr val="3366FF"/>
    </a:folHlink>
  </a:clrScheme>
</a:themeOverride>
</file>

<file path=ppt/theme/themeOverride9.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99"/>
    </a:hlink>
    <a:folHlink>
      <a:srgbClr val="3366FF"/>
    </a:folHlink>
  </a:clrScheme>
</a:themeOverride>
</file>

<file path=docProps/app.xml><?xml version="1.0" encoding="utf-8"?>
<Properties xmlns="http://schemas.openxmlformats.org/officeDocument/2006/extended-properties" xmlns:vt="http://schemas.openxmlformats.org/officeDocument/2006/docPropsVTypes">
  <TotalTime>295</TotalTime>
  <Words>1100</Words>
  <Application>Microsoft Office PowerPoint</Application>
  <PresentationFormat>On-screen Show (4:3)</PresentationFormat>
  <Paragraphs>394</Paragraphs>
  <Slides>24</Slides>
  <Notes>15</Notes>
  <HiddenSlides>1</HiddenSlides>
  <MMClips>3</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26" baseType="lpstr">
      <vt:lpstr>Default Design</vt:lpstr>
      <vt:lpstr>Document</vt:lpstr>
      <vt:lpstr>Density</vt:lpstr>
      <vt:lpstr>Methods to Find Density</vt:lpstr>
      <vt:lpstr>Water Displacement</vt:lpstr>
      <vt:lpstr>Learning Check </vt:lpstr>
      <vt:lpstr>Solution </vt:lpstr>
      <vt:lpstr>Density Column</vt:lpstr>
      <vt:lpstr> Solution  </vt:lpstr>
      <vt:lpstr>Density</vt:lpstr>
      <vt:lpstr>Density</vt:lpstr>
      <vt:lpstr>Density</vt:lpstr>
      <vt:lpstr>Properties of Matter</vt:lpstr>
      <vt:lpstr>PowerPoint Presentation</vt:lpstr>
      <vt:lpstr>PowerPoint Presentation</vt:lpstr>
      <vt:lpstr>Which liquid has the highest density?</vt:lpstr>
      <vt:lpstr>Cube Representations</vt:lpstr>
      <vt:lpstr>Volume and Density</vt:lpstr>
      <vt:lpstr>Density of Some Common Substances</vt:lpstr>
      <vt:lpstr>Consider Equal Volumes</vt:lpstr>
      <vt:lpstr>Consider Equal Masses</vt:lpstr>
      <vt:lpstr>Consider Equal Masses</vt:lpstr>
      <vt:lpstr>Two ways of viewing density</vt:lpstr>
      <vt:lpstr>Specific Gravity</vt:lpstr>
      <vt:lpstr>Galilean Thermometer</vt:lpstr>
      <vt:lpstr>Galilean Thermometer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Density</dc:title>
  <dc:subject>Chemistry</dc:subject>
  <dc:creator>Jeff Christopherson</dc:creator>
  <dc:description>All rights reserved.</dc:description>
  <cp:lastModifiedBy>AISD Employee</cp:lastModifiedBy>
  <cp:revision>15</cp:revision>
  <dcterms:created xsi:type="dcterms:W3CDTF">2008-03-21T14:17:10Z</dcterms:created>
  <dcterms:modified xsi:type="dcterms:W3CDTF">2013-04-29T14:33:03Z</dcterms:modified>
</cp:coreProperties>
</file>