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262" r:id="rId3"/>
    <p:sldId id="261" r:id="rId4"/>
    <p:sldId id="304" r:id="rId5"/>
    <p:sldId id="265" r:id="rId6"/>
    <p:sldId id="282" r:id="rId7"/>
    <p:sldId id="303" r:id="rId8"/>
    <p:sldId id="301" r:id="rId9"/>
    <p:sldId id="305" r:id="rId10"/>
    <p:sldId id="302" r:id="rId11"/>
    <p:sldId id="266" r:id="rId12"/>
    <p:sldId id="268" r:id="rId13"/>
    <p:sldId id="306" r:id="rId14"/>
    <p:sldId id="272" r:id="rId15"/>
    <p:sldId id="27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6600CC"/>
    <a:srgbClr val="FFFF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p:scale>
          <a:sx n="94" d="100"/>
          <a:sy n="94" d="100"/>
        </p:scale>
        <p:origin x="-882"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24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AD89EDD-6AA3-4567-AC9D-A1E20715322A}" type="slidenum">
              <a:rPr lang="en-US"/>
              <a:pPr>
                <a:defRPr/>
              </a:pPr>
              <a:t>‹#›</a:t>
            </a:fld>
            <a:endParaRPr lang="en-US" dirty="0"/>
          </a:p>
        </p:txBody>
      </p:sp>
    </p:spTree>
    <p:extLst>
      <p:ext uri="{BB962C8B-B14F-4D97-AF65-F5344CB8AC3E}">
        <p14:creationId xmlns:p14="http://schemas.microsoft.com/office/powerpoint/2010/main" val="3782567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B98978E-4C1D-4AD8-8220-F1F46FB66DBE}" type="slidenum">
              <a:rPr lang="en-US" smtClean="0"/>
              <a:pPr eaLnBrk="1" hangingPunct="1">
                <a:defRPr/>
              </a:pPr>
              <a:t>1</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EF59C70-3CBA-4226-B1B9-D5AA60EC108D}" type="slidenum">
              <a:rPr lang="en-US" smtClean="0"/>
              <a:pPr eaLnBrk="1" hangingPunct="1">
                <a:defRPr/>
              </a:pPr>
              <a:t>12</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Times New Roman"/>
                <a:cs typeface="Times New Roman"/>
              </a:rPr>
              <a:t>Since chemical reactions form new substances, the products of a chemical reaction will have different properties than the original substances. These changes in properties are signs that chemical changes have occurred.</a:t>
            </a:r>
            <a:r>
              <a:rPr lang="en-US" baseline="0" dirty="0" smtClean="0">
                <a:latin typeface="+mn-lt"/>
                <a:cs typeface="+mn-cs"/>
              </a:rPr>
              <a:t> </a:t>
            </a:r>
            <a:r>
              <a:rPr lang="en-US" baseline="0" dirty="0" smtClean="0"/>
              <a:t>Typically, a chemical change will exhibit several of the following signs.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Chemical change often causes light or heat, which are both forms of energy, to be absorbed or released. An example of this is the chemical change that occurs when wood is burned, giving off energy in the form of heat and light.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Another potential sign of chemical change is a change in color or odor. For example the chemical change that occurs as food rots displays both these signs. When food rots, the reaction converts the original substances in the food to new substances that have fowl odors and a brown color.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production of a gas or solid from a liquid can also signify that a chemical change has occurred. A precipitate is a solid that forms from the reaction between liquids. An example of a chemical reaction in which a precipitate is formed is the reaction between silver nitrate solution and potassium chloride solution. When the two substances react an insoluble solid is formed and sinks to the bottom of the reaction vessel. An example of a chemical reaction that produces gas is the reaction between baking soda and vinegar.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Another sign that often accompanies chemical change is irreversibility. For example, the chemical changes that occur when food is cooked cannot be reversed. Once the food is cooked it can no longer be return to its original composition.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presence of one of the signs listed here does not guarantee that a chemical change took place, but the presence of more than one signifies that a chemical change most likely took place.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8523B5-1455-694A-B916-0503DC059F9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681802F-33EB-42F8-8D67-DECB24060BD4}" type="slidenum">
              <a:rPr lang="en-US" smtClean="0"/>
              <a:pPr eaLnBrk="1" hangingPunct="1">
                <a:defRPr/>
              </a:pPr>
              <a:t>14</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FB71112-FDF3-4704-AEBD-7AC76D74FBB3}" type="slidenum">
              <a:rPr lang="en-US" smtClean="0"/>
              <a:pPr eaLnBrk="1" hangingPunct="1">
                <a:defRPr/>
              </a:pPr>
              <a:t>15</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0449C66-5C2F-436E-9331-06474202F531}" type="slidenum">
              <a:rPr lang="en-US" smtClean="0"/>
              <a:pPr eaLnBrk="1" hangingPunct="1">
                <a:defRPr/>
              </a:pPr>
              <a:t>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F3342B5-BB61-440A-970C-A32F2C9FB0F9}" type="slidenum">
              <a:rPr lang="en-US" smtClean="0"/>
              <a:pPr eaLnBrk="1" hangingPunct="1">
                <a:defRPr/>
              </a:pPr>
              <a:t>3</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practice</a:t>
            </a:r>
            <a:r>
              <a:rPr lang="en-US" baseline="0" dirty="0" smtClean="0"/>
              <a:t> distinguishing the physical properties from the chemical properties of a substance. For example, let’s determine some of the chemical and physical properties of the element bromine. Some physical properties of bromine include its orange–brown color, its state as a fuming liquid, and its boiling point at 58</a:t>
            </a:r>
            <a:r>
              <a:rPr lang="en-US" baseline="30000" dirty="0" smtClean="0"/>
              <a:t>∘</a:t>
            </a:r>
            <a:r>
              <a:rPr lang="en-US" baseline="0" dirty="0" smtClean="0"/>
              <a:t>C. Some of its chemical properties include its ability to corrode tissue upon contact, react with metals to form salts, and react with hydrogen ions in aqueous solutions to form </a:t>
            </a:r>
            <a:r>
              <a:rPr lang="en-US" baseline="0" dirty="0" err="1" smtClean="0"/>
              <a:t>hydrobromic</a:t>
            </a:r>
            <a:r>
              <a:rPr lang="en-US" baseline="0" dirty="0" smtClean="0"/>
              <a:t> acid.</a:t>
            </a:r>
            <a:endParaRPr lang="en-US" dirty="0"/>
          </a:p>
        </p:txBody>
      </p:sp>
      <p:sp>
        <p:nvSpPr>
          <p:cNvPr id="4" name="Slide Number Placeholder 3"/>
          <p:cNvSpPr>
            <a:spLocks noGrp="1"/>
          </p:cNvSpPr>
          <p:nvPr>
            <p:ph type="sldNum" sz="quarter" idx="10"/>
          </p:nvPr>
        </p:nvSpPr>
        <p:spPr/>
        <p:txBody>
          <a:bodyPr/>
          <a:lstStyle/>
          <a:p>
            <a:fld id="{B58523B5-1455-694A-B916-0503DC059F9A}" type="slidenum">
              <a:rPr lang="en-US" smtClean="0"/>
              <a:pPr/>
              <a:t>4</a:t>
            </a:fld>
            <a:endParaRPr lang="en-US"/>
          </a:p>
        </p:txBody>
      </p:sp>
    </p:spTree>
    <p:extLst>
      <p:ext uri="{BB962C8B-B14F-4D97-AF65-F5344CB8AC3E}">
        <p14:creationId xmlns:p14="http://schemas.microsoft.com/office/powerpoint/2010/main" val="67803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04F1C4F-ABBF-42F7-B39E-B1B667799590}" type="slidenum">
              <a:rPr lang="en-US" smtClean="0"/>
              <a:pPr eaLnBrk="1" hangingPunct="1">
                <a:defRPr/>
              </a:pPr>
              <a:t>5</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0F15FEC-67C7-4BD4-98C1-5222E1E01917}" type="slidenum">
              <a:rPr lang="en-US" smtClean="0"/>
              <a:pPr eaLnBrk="1" hangingPunct="1">
                <a:defRPr/>
              </a:pPr>
              <a:t>6</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A26AA69E-C927-47D4-811E-D695A9CAE676}"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latin typeface="+mn-lt"/>
                <a:ea typeface="+mn-ea"/>
                <a:cs typeface="+mn-cs"/>
              </a:rPr>
              <a:t>A physical change is a transformation that does not change the chemical composition</a:t>
            </a:r>
            <a:r>
              <a:rPr lang="en-US" sz="1200" b="0" i="0" u="none" strike="noStrike" kern="1200" baseline="0" dirty="0" smtClean="0">
                <a:solidFill>
                  <a:schemeClr val="tx1"/>
                </a:solidFill>
                <a:latin typeface="+mn-lt"/>
                <a:ea typeface="+mn-ea"/>
                <a:cs typeface="+mn-cs"/>
              </a:rPr>
              <a:t> of the material.</a:t>
            </a:r>
            <a:r>
              <a:rPr lang="en-US" sz="1200" b="0" i="0" u="none" strike="noStrike" kern="1200" dirty="0" smtClean="0">
                <a:solidFill>
                  <a:schemeClr val="tx1"/>
                </a:solidFill>
                <a:latin typeface="+mn-lt"/>
                <a:ea typeface="+mn-ea"/>
                <a:cs typeface="+mn-cs"/>
              </a:rPr>
              <a:t> </a:t>
            </a:r>
          </a:p>
          <a:p>
            <a:r>
              <a:rPr lang="en-US" sz="1200" b="0" i="0" u="none" strike="noStrike" kern="1200" dirty="0" smtClean="0">
                <a:solidFill>
                  <a:schemeClr val="tx1"/>
                </a:solidFill>
                <a:latin typeface="+mn-lt"/>
                <a:ea typeface="+mn-ea"/>
                <a:cs typeface="+mn-cs"/>
              </a:rPr>
              <a:t>Changes of state are some of the most common physical changes and include the following: melting, freezing, vaporization, condensation, deposition, and sublimation. For example, the sublimation of iodine is a physical change.</a:t>
            </a:r>
            <a:r>
              <a:rPr lang="en-US" sz="1200" b="0" i="0" u="none" strike="noStrike" kern="1200" baseline="0" dirty="0" smtClean="0">
                <a:solidFill>
                  <a:schemeClr val="tx1"/>
                </a:solidFill>
                <a:latin typeface="+mn-lt"/>
                <a:ea typeface="+mn-ea"/>
                <a:cs typeface="+mn-cs"/>
              </a:rPr>
              <a:t> Al</a:t>
            </a:r>
            <a:r>
              <a:rPr lang="en-US" sz="1200" b="0" i="0" u="none" strike="noStrike" kern="1200" dirty="0" smtClean="0">
                <a:solidFill>
                  <a:schemeClr val="tx1"/>
                </a:solidFill>
                <a:latin typeface="+mn-lt"/>
                <a:ea typeface="+mn-ea"/>
                <a:cs typeface="+mn-cs"/>
              </a:rPr>
              <a:t>though the state of iodine is changing from solid to gas, the chemical composition of the iodine</a:t>
            </a:r>
            <a:r>
              <a:rPr lang="en-US" sz="1200" b="0" i="0" u="none" strike="noStrike" kern="1200" baseline="0" dirty="0" smtClean="0">
                <a:solidFill>
                  <a:schemeClr val="tx1"/>
                </a:solidFill>
                <a:latin typeface="+mn-lt"/>
                <a:ea typeface="+mn-ea"/>
                <a:cs typeface="+mn-cs"/>
              </a:rPr>
              <a:t> does not change.</a:t>
            </a:r>
            <a:r>
              <a:rPr lang="en-US" sz="1200" b="0" i="0" u="none" strike="noStrike" kern="1200" dirty="0" smtClean="0">
                <a:solidFill>
                  <a:schemeClr val="tx1"/>
                </a:solidFill>
                <a:latin typeface="+mn-lt"/>
                <a:ea typeface="+mn-ea"/>
                <a:cs typeface="+mn-cs"/>
              </a:rPr>
              <a:t> </a:t>
            </a:r>
          </a:p>
          <a:p>
            <a:r>
              <a:rPr lang="en-US" sz="1200" b="0" i="0" u="none" strike="noStrike" kern="1200" dirty="0" smtClean="0">
                <a:solidFill>
                  <a:schemeClr val="tx1"/>
                </a:solidFill>
                <a:latin typeface="+mn-lt"/>
                <a:ea typeface="+mn-ea"/>
                <a:cs typeface="+mn-cs"/>
              </a:rPr>
              <a:t>Another common type of physical change</a:t>
            </a:r>
            <a:r>
              <a:rPr lang="en-US" sz="1200" b="0" i="0" u="none" strike="noStrike" kern="1200" baseline="0" dirty="0" smtClean="0">
                <a:solidFill>
                  <a:schemeClr val="tx1"/>
                </a:solidFill>
                <a:latin typeface="+mn-lt"/>
                <a:ea typeface="+mn-ea"/>
                <a:cs typeface="+mn-cs"/>
              </a:rPr>
              <a:t> is the change in position of a material. You can alter the position of materials, moving or breaking them up, without changing their chemical composition. </a:t>
            </a:r>
            <a:r>
              <a:rPr lang="en-US" sz="1200" b="0" i="0" u="none" strike="noStrike" kern="1200" dirty="0" smtClean="0">
                <a:solidFill>
                  <a:schemeClr val="tx1"/>
                </a:solidFill>
                <a:latin typeface="+mn-lt"/>
                <a:ea typeface="+mn-ea"/>
                <a:cs typeface="+mn-cs"/>
              </a:rPr>
              <a:t>An</a:t>
            </a:r>
            <a:r>
              <a:rPr lang="en-US" sz="1200" b="0" i="0" u="none" strike="noStrike" kern="1200" baseline="0" dirty="0" smtClean="0">
                <a:solidFill>
                  <a:schemeClr val="tx1"/>
                </a:solidFill>
                <a:latin typeface="+mn-lt"/>
                <a:ea typeface="+mn-ea"/>
                <a:cs typeface="+mn-cs"/>
              </a:rPr>
              <a:t> example of this type of change in </a:t>
            </a:r>
            <a:r>
              <a:rPr lang="en-US" sz="1200" b="0" i="0" u="none" strike="noStrike" kern="1200" dirty="0" smtClean="0">
                <a:solidFill>
                  <a:schemeClr val="tx1"/>
                </a:solidFill>
                <a:latin typeface="+mn-lt"/>
                <a:ea typeface="+mn-ea"/>
                <a:cs typeface="+mn-cs"/>
              </a:rPr>
              <a:t>nature is erosion. Erosion is the change</a:t>
            </a:r>
            <a:r>
              <a:rPr lang="en-US" sz="1200" b="0" i="0" u="none" strike="noStrike" kern="1200" baseline="0" dirty="0" smtClean="0">
                <a:solidFill>
                  <a:schemeClr val="tx1"/>
                </a:solidFill>
                <a:latin typeface="+mn-lt"/>
                <a:ea typeface="+mn-ea"/>
                <a:cs typeface="+mn-cs"/>
              </a:rPr>
              <a:t> in position </a:t>
            </a:r>
            <a:r>
              <a:rPr lang="en-US" sz="1200" b="0" i="0" u="none" strike="noStrike" kern="1200" dirty="0" smtClean="0">
                <a:solidFill>
                  <a:schemeClr val="tx1"/>
                </a:solidFill>
                <a:latin typeface="+mn-lt"/>
                <a:ea typeface="+mn-ea"/>
                <a:cs typeface="+mn-cs"/>
              </a:rPr>
              <a:t>of rocks and soil due to the movement of water. Though the soil has been moved, its</a:t>
            </a:r>
            <a:r>
              <a:rPr lang="en-US" sz="1200" b="0" i="0" u="none" strike="noStrike" kern="1200" baseline="0" dirty="0" smtClean="0">
                <a:solidFill>
                  <a:schemeClr val="tx1"/>
                </a:solidFill>
                <a:latin typeface="+mn-lt"/>
                <a:ea typeface="+mn-ea"/>
                <a:cs typeface="+mn-cs"/>
              </a:rPr>
              <a:t> chemical make up has not changed.</a:t>
            </a:r>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B58523B5-1455-694A-B916-0503DC059F9A}" type="slidenum">
              <a:rPr lang="en-US" smtClean="0"/>
              <a:pPr/>
              <a:t>9</a:t>
            </a:fld>
            <a:endParaRPr lang="en-US"/>
          </a:p>
        </p:txBody>
      </p:sp>
    </p:spTree>
    <p:extLst>
      <p:ext uri="{BB962C8B-B14F-4D97-AF65-F5344CB8AC3E}">
        <p14:creationId xmlns:p14="http://schemas.microsoft.com/office/powerpoint/2010/main" val="393650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F9A3142-2985-46B1-BA1B-16FD2101C590}" type="slidenum">
              <a:rPr lang="en-US" smtClean="0"/>
              <a:pPr eaLnBrk="1" hangingPunct="1">
                <a:defRPr/>
              </a:pPr>
              <a:t>11</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467B1B-3BE4-43AE-81D7-195A2EA9690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F90ABE-3C9A-4A1B-999B-9FEB9B5D4D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5EED2E-FA87-4B43-AE41-CCE219DE9E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BCF4FB-C4DB-4A1A-83F9-ABEBFE6EE2E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5DA86E-B73D-4C4A-8365-97377986DAD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90302C0-CCE1-42C5-9759-82F665B1477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1C04FDF-921F-4A86-B145-0911682CDB1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5pPr marL="1828800" indent="0">
              <a:buNone/>
              <a:defRPr/>
            </a:lvl5pPr>
            <a:lvl6pPr>
              <a:defRPr sz="1800">
                <a:latin typeface="Garamond"/>
              </a:defRPr>
            </a:lvl6pPr>
            <a:lvl7pPr>
              <a:defRPr sz="1800" baseline="0">
                <a:latin typeface="Garamond"/>
              </a:defRPr>
            </a:lvl7pPr>
            <a:lvl9pPr marL="365760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descr="EOC PPT-Header 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8" name="Text Placeholder 7"/>
          <p:cNvSpPr>
            <a:spLocks noGrp="1"/>
          </p:cNvSpPr>
          <p:nvPr>
            <p:ph type="body" sz="quarter" idx="11"/>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pic>
        <p:nvPicPr>
          <p:cNvPr id="7" name="Picture 6" descr="EOC PPT-Header 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Tree>
    <p:extLst>
      <p:ext uri="{BB962C8B-B14F-4D97-AF65-F5344CB8AC3E}">
        <p14:creationId xmlns:p14="http://schemas.microsoft.com/office/powerpoint/2010/main" val="227336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2-Pieces Scrap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8" name="Text Placeholder 7"/>
          <p:cNvSpPr>
            <a:spLocks noGrp="1"/>
          </p:cNvSpPr>
          <p:nvPr>
            <p:ph type="body" sz="quarter" idx="10"/>
          </p:nvPr>
        </p:nvSpPr>
        <p:spPr>
          <a:xfrm>
            <a:off x="346075" y="1485900"/>
            <a:ext cx="3954463" cy="5181600"/>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1"/>
          </p:nvPr>
        </p:nvSpPr>
        <p:spPr>
          <a:xfrm>
            <a:off x="4712399" y="1508006"/>
            <a:ext cx="3954463" cy="518160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descr="EOC PPT-Header 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391" cy="1365413"/>
          </a:xfrm>
          <a:prstGeom prst="rect">
            <a:avLst/>
          </a:prstGeom>
        </p:spPr>
      </p:pic>
      <p:sp>
        <p:nvSpPr>
          <p:cNvPr id="11" name="Text Placeholder 7"/>
          <p:cNvSpPr>
            <a:spLocks noGrp="1"/>
          </p:cNvSpPr>
          <p:nvPr>
            <p:ph type="body" sz="quarter" idx="12"/>
          </p:nvPr>
        </p:nvSpPr>
        <p:spPr>
          <a:xfrm>
            <a:off x="0" y="100803"/>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val="3674486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5pPr marL="1828800" indent="0">
              <a:buNone/>
              <a:defRPr/>
            </a:lvl5pPr>
            <a:lvl6pPr>
              <a:defRPr sz="1800">
                <a:latin typeface="Garamond"/>
              </a:defRPr>
            </a:lvl6pPr>
            <a:lvl7pPr>
              <a:defRPr sz="1800" baseline="0">
                <a:latin typeface="Garamond"/>
              </a:defRPr>
            </a:lvl7pPr>
            <a:lvl9pPr marL="365760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descr="EOC PPT-Header 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8" name="Text Placeholder 7"/>
          <p:cNvSpPr>
            <a:spLocks noGrp="1"/>
          </p:cNvSpPr>
          <p:nvPr>
            <p:ph type="body" sz="quarter" idx="11"/>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val="376421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45BEEA9-1C10-48C6-AF9E-C0C0A64FAA1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033EE0-E262-441A-BF5F-5F27EFC3B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E0857E7-D313-4576-BC73-562EC6C143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52516F0-DB89-4565-87F9-4EC9A5074D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055A242-897B-46DF-A10B-6A7F1A63A5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298E9B-B345-4BE6-9F09-477615AC5C0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B4B59A1-96BF-49E1-8FC8-7B6FC0B1E77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6FD91C1-0BEC-4C9E-BDC4-C3AB8CD948E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38FE61F-D3E2-4FC6-84DA-83577607EA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334963"/>
          </a:xfrm>
        </p:spPr>
        <p:txBody>
          <a:bodyPr/>
          <a:lstStyle/>
          <a:p>
            <a:pPr eaLnBrk="1" hangingPunct="1">
              <a:defRPr/>
            </a:pPr>
            <a:r>
              <a:rPr lang="en-US" sz="3600" u="sng" dirty="0" smtClean="0">
                <a:solidFill>
                  <a:schemeClr val="accent1">
                    <a:lumMod val="50000"/>
                  </a:schemeClr>
                </a:solidFill>
                <a:latin typeface="Times New Roman" pitchFamily="18" charset="0"/>
              </a:rPr>
              <a:t>Matter Properties &amp; Changes</a:t>
            </a:r>
          </a:p>
        </p:txBody>
      </p:sp>
      <p:sp>
        <p:nvSpPr>
          <p:cNvPr id="3075" name="Rectangle 3"/>
          <p:cNvSpPr>
            <a:spLocks noGrp="1" noChangeArrowheads="1"/>
          </p:cNvSpPr>
          <p:nvPr>
            <p:ph type="body" idx="1"/>
          </p:nvPr>
        </p:nvSpPr>
        <p:spPr>
          <a:xfrm>
            <a:off x="152400" y="685800"/>
            <a:ext cx="8915400" cy="6019800"/>
          </a:xfrm>
        </p:spPr>
        <p:txBody>
          <a:bodyPr/>
          <a:lstStyle/>
          <a:p>
            <a:pPr algn="ctr" eaLnBrk="1" hangingPunct="1">
              <a:spcBef>
                <a:spcPct val="0"/>
              </a:spcBef>
              <a:spcAft>
                <a:spcPct val="50000"/>
              </a:spcAft>
              <a:buSzPct val="150000"/>
              <a:buFontTx/>
              <a:buNone/>
              <a:defRPr/>
            </a:pPr>
            <a:r>
              <a:rPr lang="en-US" sz="2400" u="sng" dirty="0" smtClean="0">
                <a:solidFill>
                  <a:srgbClr val="990000"/>
                </a:solidFill>
                <a:latin typeface="Times New Roman" pitchFamily="18" charset="0"/>
              </a:rPr>
              <a:t>Matter vs. Mass</a:t>
            </a:r>
          </a:p>
          <a:p>
            <a:pPr marL="514350" indent="-514350" eaLnBrk="1" hangingPunct="1">
              <a:spcBef>
                <a:spcPct val="0"/>
              </a:spcBef>
              <a:spcAft>
                <a:spcPct val="50000"/>
              </a:spcAft>
              <a:buSzPct val="150000"/>
              <a:buFont typeface="+mj-lt"/>
              <a:buAutoNum type="romanUcPeriod"/>
              <a:defRPr/>
            </a:pPr>
            <a:r>
              <a:rPr lang="en-US" sz="2400" dirty="0" smtClean="0">
                <a:solidFill>
                  <a:schemeClr val="accent2"/>
                </a:solidFill>
                <a:latin typeface="Times New Roman" pitchFamily="18" charset="0"/>
              </a:rPr>
              <a:t>Matter</a:t>
            </a:r>
            <a:r>
              <a:rPr lang="en-US" sz="2400" dirty="0" smtClean="0">
                <a:latin typeface="Times New Roman" pitchFamily="18" charset="0"/>
              </a:rPr>
              <a:t> is anything that has _________ and takes up ___________.</a:t>
            </a:r>
          </a:p>
          <a:p>
            <a:pPr eaLnBrk="1" hangingPunct="1">
              <a:spcBef>
                <a:spcPct val="0"/>
              </a:spcBef>
              <a:spcAft>
                <a:spcPct val="50000"/>
              </a:spcAft>
              <a:buSzPct val="150000"/>
              <a:buFontTx/>
              <a:buNone/>
              <a:defRPr/>
            </a:pPr>
            <a:r>
              <a:rPr lang="en-US" sz="2400" dirty="0" smtClean="0">
                <a:latin typeface="Times New Roman" pitchFamily="18" charset="0"/>
              </a:rPr>
              <a:t>		</a:t>
            </a:r>
            <a:r>
              <a:rPr lang="en-US" sz="2400" i="1" dirty="0" smtClean="0">
                <a:solidFill>
                  <a:srgbClr val="008000"/>
                </a:solidFill>
                <a:latin typeface="Times New Roman" pitchFamily="18" charset="0"/>
              </a:rPr>
              <a:t>Examples:</a:t>
            </a:r>
            <a:r>
              <a:rPr lang="en-US" sz="2400" dirty="0" smtClean="0">
                <a:latin typeface="Times New Roman" pitchFamily="18" charset="0"/>
              </a:rPr>
              <a:t> ________, __________, and ________... (the three	                  states of matter)</a:t>
            </a:r>
          </a:p>
          <a:p>
            <a:pPr eaLnBrk="1" hangingPunct="1">
              <a:spcBef>
                <a:spcPct val="0"/>
              </a:spcBef>
              <a:spcAft>
                <a:spcPct val="50000"/>
              </a:spcAft>
              <a:buSzPct val="150000"/>
              <a:defRPr/>
            </a:pPr>
            <a:r>
              <a:rPr lang="en-US" sz="2400" dirty="0" smtClean="0">
                <a:latin typeface="Times New Roman" pitchFamily="18" charset="0"/>
              </a:rPr>
              <a:t>Things that are NOT matter:  __________, heat, ________, sound... </a:t>
            </a:r>
            <a:endParaRPr lang="en-US" sz="2400" b="1" dirty="0" smtClean="0">
              <a:latin typeface="Times New Roman" pitchFamily="18" charset="0"/>
            </a:endParaRPr>
          </a:p>
          <a:p>
            <a:pPr marL="0" indent="0" eaLnBrk="1" hangingPunct="1">
              <a:spcBef>
                <a:spcPct val="0"/>
              </a:spcBef>
              <a:spcAft>
                <a:spcPct val="50000"/>
              </a:spcAft>
              <a:buSzPct val="150000"/>
              <a:buFontTx/>
              <a:buNone/>
              <a:defRPr/>
            </a:pPr>
            <a:r>
              <a:rPr lang="en-US" sz="2400" dirty="0" smtClean="0">
                <a:solidFill>
                  <a:schemeClr val="accent2"/>
                </a:solidFill>
                <a:latin typeface="Times New Roman" pitchFamily="18" charset="0"/>
              </a:rPr>
              <a:t>A. Mass</a:t>
            </a:r>
            <a:r>
              <a:rPr lang="en-US" sz="2400" dirty="0" smtClean="0">
                <a:latin typeface="Times New Roman" pitchFamily="18" charset="0"/>
              </a:rPr>
              <a:t> is the amount of ___________ contained in an object.</a:t>
            </a:r>
          </a:p>
          <a:p>
            <a:pPr marL="0" indent="0" eaLnBrk="1" hangingPunct="1">
              <a:spcBef>
                <a:spcPct val="0"/>
              </a:spcBef>
              <a:spcAft>
                <a:spcPct val="50000"/>
              </a:spcAft>
              <a:buSzPct val="150000"/>
              <a:buFontTx/>
              <a:buNone/>
              <a:defRPr/>
            </a:pPr>
            <a:r>
              <a:rPr lang="en-US" sz="2400" dirty="0" smtClean="0">
                <a:solidFill>
                  <a:schemeClr val="accent2"/>
                </a:solidFill>
                <a:latin typeface="Times New Roman" pitchFamily="18" charset="0"/>
              </a:rPr>
              <a:t>B. Weight</a:t>
            </a:r>
            <a:r>
              <a:rPr lang="en-US" sz="2400" dirty="0" smtClean="0">
                <a:latin typeface="Times New Roman" pitchFamily="18" charset="0"/>
              </a:rPr>
              <a:t> is the measure of ___________ pulling on a certain mass.</a:t>
            </a:r>
          </a:p>
          <a:p>
            <a:pPr marL="0" indent="0" eaLnBrk="1" hangingPunct="1">
              <a:spcBef>
                <a:spcPct val="0"/>
              </a:spcBef>
              <a:spcAft>
                <a:spcPct val="50000"/>
              </a:spcAft>
              <a:buSzPct val="150000"/>
              <a:buFontTx/>
              <a:buNone/>
              <a:defRPr/>
            </a:pPr>
            <a:r>
              <a:rPr lang="en-US" sz="2400" dirty="0" smtClean="0">
                <a:solidFill>
                  <a:srgbClr val="6600CC"/>
                </a:solidFill>
                <a:latin typeface="Times New Roman" pitchFamily="18" charset="0"/>
              </a:rPr>
              <a:t>C</a:t>
            </a:r>
            <a:r>
              <a:rPr lang="en-US" sz="2400" dirty="0" smtClean="0">
                <a:latin typeface="Times New Roman" pitchFamily="18" charset="0"/>
              </a:rPr>
              <a:t>. ____________ is the amount of space an object occupies.</a:t>
            </a:r>
          </a:p>
          <a:p>
            <a:pPr eaLnBrk="1" hangingPunct="1">
              <a:spcBef>
                <a:spcPct val="0"/>
              </a:spcBef>
              <a:spcAft>
                <a:spcPct val="50000"/>
              </a:spcAft>
              <a:buSzPct val="150000"/>
              <a:defRPr/>
            </a:pPr>
            <a:r>
              <a:rPr lang="en-US" sz="2400" dirty="0" smtClean="0">
                <a:latin typeface="Times New Roman" pitchFamily="18" charset="0"/>
              </a:rPr>
              <a:t>The standard metric unit for mass is the ______________.</a:t>
            </a:r>
          </a:p>
        </p:txBody>
      </p:sp>
      <p:sp>
        <p:nvSpPr>
          <p:cNvPr id="7173" name="Text Box 5"/>
          <p:cNvSpPr txBox="1">
            <a:spLocks noChangeArrowheads="1"/>
          </p:cNvSpPr>
          <p:nvPr/>
        </p:nvSpPr>
        <p:spPr bwMode="auto">
          <a:xfrm>
            <a:off x="3810000" y="1219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mass</a:t>
            </a:r>
          </a:p>
        </p:txBody>
      </p:sp>
      <p:sp>
        <p:nvSpPr>
          <p:cNvPr id="7174" name="Text Box 6"/>
          <p:cNvSpPr txBox="1">
            <a:spLocks noChangeArrowheads="1"/>
          </p:cNvSpPr>
          <p:nvPr/>
        </p:nvSpPr>
        <p:spPr bwMode="auto">
          <a:xfrm>
            <a:off x="6934200" y="1219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space</a:t>
            </a:r>
          </a:p>
        </p:txBody>
      </p:sp>
      <p:sp>
        <p:nvSpPr>
          <p:cNvPr id="7175" name="Text Box 7"/>
          <p:cNvSpPr txBox="1">
            <a:spLocks noChangeArrowheads="1"/>
          </p:cNvSpPr>
          <p:nvPr/>
        </p:nvSpPr>
        <p:spPr bwMode="auto">
          <a:xfrm>
            <a:off x="2209800" y="1752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solids</a:t>
            </a:r>
          </a:p>
        </p:txBody>
      </p:sp>
      <p:sp>
        <p:nvSpPr>
          <p:cNvPr id="7176" name="Text Box 8"/>
          <p:cNvSpPr txBox="1">
            <a:spLocks noChangeArrowheads="1"/>
          </p:cNvSpPr>
          <p:nvPr/>
        </p:nvSpPr>
        <p:spPr bwMode="auto">
          <a:xfrm>
            <a:off x="3810000" y="1752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liquids</a:t>
            </a:r>
          </a:p>
        </p:txBody>
      </p:sp>
      <p:sp>
        <p:nvSpPr>
          <p:cNvPr id="7177" name="Text Box 9"/>
          <p:cNvSpPr txBox="1">
            <a:spLocks noChangeArrowheads="1"/>
          </p:cNvSpPr>
          <p:nvPr/>
        </p:nvSpPr>
        <p:spPr bwMode="auto">
          <a:xfrm>
            <a:off x="5791200" y="1752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gases</a:t>
            </a:r>
          </a:p>
        </p:txBody>
      </p:sp>
      <p:sp>
        <p:nvSpPr>
          <p:cNvPr id="7178" name="Text Box 10"/>
          <p:cNvSpPr txBox="1">
            <a:spLocks noChangeArrowheads="1"/>
          </p:cNvSpPr>
          <p:nvPr/>
        </p:nvSpPr>
        <p:spPr bwMode="auto">
          <a:xfrm>
            <a:off x="4038600" y="2667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light</a:t>
            </a:r>
          </a:p>
        </p:txBody>
      </p:sp>
      <p:sp>
        <p:nvSpPr>
          <p:cNvPr id="7179" name="Text Box 11"/>
          <p:cNvSpPr txBox="1">
            <a:spLocks noChangeArrowheads="1"/>
          </p:cNvSpPr>
          <p:nvPr/>
        </p:nvSpPr>
        <p:spPr bwMode="auto">
          <a:xfrm>
            <a:off x="6172200" y="2667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emotions</a:t>
            </a:r>
          </a:p>
        </p:txBody>
      </p:sp>
      <p:sp>
        <p:nvSpPr>
          <p:cNvPr id="7180" name="Text Box 12"/>
          <p:cNvSpPr txBox="1">
            <a:spLocks noChangeArrowheads="1"/>
          </p:cNvSpPr>
          <p:nvPr/>
        </p:nvSpPr>
        <p:spPr bwMode="auto">
          <a:xfrm>
            <a:off x="3352800" y="3200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matter</a:t>
            </a:r>
          </a:p>
        </p:txBody>
      </p:sp>
      <p:sp>
        <p:nvSpPr>
          <p:cNvPr id="7181" name="Text Box 13"/>
          <p:cNvSpPr txBox="1">
            <a:spLocks noChangeArrowheads="1"/>
          </p:cNvSpPr>
          <p:nvPr/>
        </p:nvSpPr>
        <p:spPr bwMode="auto">
          <a:xfrm>
            <a:off x="5648325" y="4800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kilogram</a:t>
            </a:r>
          </a:p>
        </p:txBody>
      </p:sp>
      <p:sp>
        <p:nvSpPr>
          <p:cNvPr id="15" name="Text Box 12"/>
          <p:cNvSpPr txBox="1">
            <a:spLocks noChangeArrowheads="1"/>
          </p:cNvSpPr>
          <p:nvPr/>
        </p:nvSpPr>
        <p:spPr bwMode="auto">
          <a:xfrm>
            <a:off x="3352800" y="3754438"/>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gravity</a:t>
            </a:r>
          </a:p>
        </p:txBody>
      </p:sp>
      <p:sp>
        <p:nvSpPr>
          <p:cNvPr id="14" name="Text Box 13"/>
          <p:cNvSpPr txBox="1">
            <a:spLocks noChangeArrowheads="1"/>
          </p:cNvSpPr>
          <p:nvPr/>
        </p:nvSpPr>
        <p:spPr bwMode="auto">
          <a:xfrm>
            <a:off x="533400" y="4308475"/>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Volume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animEffect transition="in" filter="fade">
                                      <p:cBhvr>
                                        <p:cTn id="9" dur="500"/>
                                        <p:tgtEl>
                                          <p:spTgt spid="71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500" fill="hold"/>
                                        <p:tgtEl>
                                          <p:spTgt spid="7174"/>
                                        </p:tgtEl>
                                        <p:attrNameLst>
                                          <p:attrName>ppt_w</p:attrName>
                                        </p:attrNameLst>
                                      </p:cBhvr>
                                      <p:tavLst>
                                        <p:tav tm="0">
                                          <p:val>
                                            <p:fltVal val="0"/>
                                          </p:val>
                                        </p:tav>
                                        <p:tav tm="100000">
                                          <p:val>
                                            <p:strVal val="#ppt_w"/>
                                          </p:val>
                                        </p:tav>
                                      </p:tavLst>
                                    </p:anim>
                                    <p:anim calcmode="lin" valueType="num">
                                      <p:cBhvr>
                                        <p:cTn id="15" dur="500" fill="hold"/>
                                        <p:tgtEl>
                                          <p:spTgt spid="7174"/>
                                        </p:tgtEl>
                                        <p:attrNameLst>
                                          <p:attrName>ppt_h</p:attrName>
                                        </p:attrNameLst>
                                      </p:cBhvr>
                                      <p:tavLst>
                                        <p:tav tm="0">
                                          <p:val>
                                            <p:fltVal val="0"/>
                                          </p:val>
                                        </p:tav>
                                        <p:tav tm="100000">
                                          <p:val>
                                            <p:strVal val="#ppt_h"/>
                                          </p:val>
                                        </p:tav>
                                      </p:tavLst>
                                    </p:anim>
                                    <p:animEffect transition="in" filter="fade">
                                      <p:cBhvr>
                                        <p:cTn id="16" dur="500"/>
                                        <p:tgtEl>
                                          <p:spTgt spid="71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175"/>
                                        </p:tgtEl>
                                        <p:attrNameLst>
                                          <p:attrName>style.visibility</p:attrName>
                                        </p:attrNameLst>
                                      </p:cBhvr>
                                      <p:to>
                                        <p:strVal val="visible"/>
                                      </p:to>
                                    </p:set>
                                    <p:anim calcmode="lin" valueType="num">
                                      <p:cBhvr>
                                        <p:cTn id="21" dur="500" fill="hold"/>
                                        <p:tgtEl>
                                          <p:spTgt spid="7175"/>
                                        </p:tgtEl>
                                        <p:attrNameLst>
                                          <p:attrName>ppt_w</p:attrName>
                                        </p:attrNameLst>
                                      </p:cBhvr>
                                      <p:tavLst>
                                        <p:tav tm="0">
                                          <p:val>
                                            <p:fltVal val="0"/>
                                          </p:val>
                                        </p:tav>
                                        <p:tav tm="100000">
                                          <p:val>
                                            <p:strVal val="#ppt_w"/>
                                          </p:val>
                                        </p:tav>
                                      </p:tavLst>
                                    </p:anim>
                                    <p:anim calcmode="lin" valueType="num">
                                      <p:cBhvr>
                                        <p:cTn id="22" dur="500" fill="hold"/>
                                        <p:tgtEl>
                                          <p:spTgt spid="7175"/>
                                        </p:tgtEl>
                                        <p:attrNameLst>
                                          <p:attrName>ppt_h</p:attrName>
                                        </p:attrNameLst>
                                      </p:cBhvr>
                                      <p:tavLst>
                                        <p:tav tm="0">
                                          <p:val>
                                            <p:fltVal val="0"/>
                                          </p:val>
                                        </p:tav>
                                        <p:tav tm="100000">
                                          <p:val>
                                            <p:strVal val="#ppt_h"/>
                                          </p:val>
                                        </p:tav>
                                      </p:tavLst>
                                    </p:anim>
                                    <p:animEffect transition="in" filter="fade">
                                      <p:cBhvr>
                                        <p:cTn id="23" dur="500"/>
                                        <p:tgtEl>
                                          <p:spTgt spid="71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176"/>
                                        </p:tgtEl>
                                        <p:attrNameLst>
                                          <p:attrName>style.visibility</p:attrName>
                                        </p:attrNameLst>
                                      </p:cBhvr>
                                      <p:to>
                                        <p:strVal val="visible"/>
                                      </p:to>
                                    </p:set>
                                    <p:anim calcmode="lin" valueType="num">
                                      <p:cBhvr>
                                        <p:cTn id="28" dur="500" fill="hold"/>
                                        <p:tgtEl>
                                          <p:spTgt spid="7176"/>
                                        </p:tgtEl>
                                        <p:attrNameLst>
                                          <p:attrName>ppt_w</p:attrName>
                                        </p:attrNameLst>
                                      </p:cBhvr>
                                      <p:tavLst>
                                        <p:tav tm="0">
                                          <p:val>
                                            <p:fltVal val="0"/>
                                          </p:val>
                                        </p:tav>
                                        <p:tav tm="100000">
                                          <p:val>
                                            <p:strVal val="#ppt_w"/>
                                          </p:val>
                                        </p:tav>
                                      </p:tavLst>
                                    </p:anim>
                                    <p:anim calcmode="lin" valueType="num">
                                      <p:cBhvr>
                                        <p:cTn id="29" dur="500" fill="hold"/>
                                        <p:tgtEl>
                                          <p:spTgt spid="7176"/>
                                        </p:tgtEl>
                                        <p:attrNameLst>
                                          <p:attrName>ppt_h</p:attrName>
                                        </p:attrNameLst>
                                      </p:cBhvr>
                                      <p:tavLst>
                                        <p:tav tm="0">
                                          <p:val>
                                            <p:fltVal val="0"/>
                                          </p:val>
                                        </p:tav>
                                        <p:tav tm="100000">
                                          <p:val>
                                            <p:strVal val="#ppt_h"/>
                                          </p:val>
                                        </p:tav>
                                      </p:tavLst>
                                    </p:anim>
                                    <p:animEffect transition="in" filter="fade">
                                      <p:cBhvr>
                                        <p:cTn id="30" dur="500"/>
                                        <p:tgtEl>
                                          <p:spTgt spid="717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177"/>
                                        </p:tgtEl>
                                        <p:attrNameLst>
                                          <p:attrName>style.visibility</p:attrName>
                                        </p:attrNameLst>
                                      </p:cBhvr>
                                      <p:to>
                                        <p:strVal val="visible"/>
                                      </p:to>
                                    </p:set>
                                    <p:anim calcmode="lin" valueType="num">
                                      <p:cBhvr>
                                        <p:cTn id="35" dur="500" fill="hold"/>
                                        <p:tgtEl>
                                          <p:spTgt spid="7177"/>
                                        </p:tgtEl>
                                        <p:attrNameLst>
                                          <p:attrName>ppt_w</p:attrName>
                                        </p:attrNameLst>
                                      </p:cBhvr>
                                      <p:tavLst>
                                        <p:tav tm="0">
                                          <p:val>
                                            <p:fltVal val="0"/>
                                          </p:val>
                                        </p:tav>
                                        <p:tav tm="100000">
                                          <p:val>
                                            <p:strVal val="#ppt_w"/>
                                          </p:val>
                                        </p:tav>
                                      </p:tavLst>
                                    </p:anim>
                                    <p:anim calcmode="lin" valueType="num">
                                      <p:cBhvr>
                                        <p:cTn id="36" dur="500" fill="hold"/>
                                        <p:tgtEl>
                                          <p:spTgt spid="7177"/>
                                        </p:tgtEl>
                                        <p:attrNameLst>
                                          <p:attrName>ppt_h</p:attrName>
                                        </p:attrNameLst>
                                      </p:cBhvr>
                                      <p:tavLst>
                                        <p:tav tm="0">
                                          <p:val>
                                            <p:fltVal val="0"/>
                                          </p:val>
                                        </p:tav>
                                        <p:tav tm="100000">
                                          <p:val>
                                            <p:strVal val="#ppt_h"/>
                                          </p:val>
                                        </p:tav>
                                      </p:tavLst>
                                    </p:anim>
                                    <p:animEffect transition="in" filter="fade">
                                      <p:cBhvr>
                                        <p:cTn id="37" dur="500"/>
                                        <p:tgtEl>
                                          <p:spTgt spid="71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 calcmode="lin" valueType="num">
                                      <p:cBhvr>
                                        <p:cTn id="42" dur="500" fill="hold"/>
                                        <p:tgtEl>
                                          <p:spTgt spid="7178"/>
                                        </p:tgtEl>
                                        <p:attrNameLst>
                                          <p:attrName>ppt_w</p:attrName>
                                        </p:attrNameLst>
                                      </p:cBhvr>
                                      <p:tavLst>
                                        <p:tav tm="0">
                                          <p:val>
                                            <p:fltVal val="0"/>
                                          </p:val>
                                        </p:tav>
                                        <p:tav tm="100000">
                                          <p:val>
                                            <p:strVal val="#ppt_w"/>
                                          </p:val>
                                        </p:tav>
                                      </p:tavLst>
                                    </p:anim>
                                    <p:anim calcmode="lin" valueType="num">
                                      <p:cBhvr>
                                        <p:cTn id="43" dur="500" fill="hold"/>
                                        <p:tgtEl>
                                          <p:spTgt spid="7178"/>
                                        </p:tgtEl>
                                        <p:attrNameLst>
                                          <p:attrName>ppt_h</p:attrName>
                                        </p:attrNameLst>
                                      </p:cBhvr>
                                      <p:tavLst>
                                        <p:tav tm="0">
                                          <p:val>
                                            <p:fltVal val="0"/>
                                          </p:val>
                                        </p:tav>
                                        <p:tav tm="100000">
                                          <p:val>
                                            <p:strVal val="#ppt_h"/>
                                          </p:val>
                                        </p:tav>
                                      </p:tavLst>
                                    </p:anim>
                                    <p:animEffect transition="in" filter="fade">
                                      <p:cBhvr>
                                        <p:cTn id="44" dur="500"/>
                                        <p:tgtEl>
                                          <p:spTgt spid="71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p:cTn id="49" dur="500" fill="hold"/>
                                        <p:tgtEl>
                                          <p:spTgt spid="7179"/>
                                        </p:tgtEl>
                                        <p:attrNameLst>
                                          <p:attrName>ppt_w</p:attrName>
                                        </p:attrNameLst>
                                      </p:cBhvr>
                                      <p:tavLst>
                                        <p:tav tm="0">
                                          <p:val>
                                            <p:fltVal val="0"/>
                                          </p:val>
                                        </p:tav>
                                        <p:tav tm="100000">
                                          <p:val>
                                            <p:strVal val="#ppt_w"/>
                                          </p:val>
                                        </p:tav>
                                      </p:tavLst>
                                    </p:anim>
                                    <p:anim calcmode="lin" valueType="num">
                                      <p:cBhvr>
                                        <p:cTn id="50" dur="500" fill="hold"/>
                                        <p:tgtEl>
                                          <p:spTgt spid="7179"/>
                                        </p:tgtEl>
                                        <p:attrNameLst>
                                          <p:attrName>ppt_h</p:attrName>
                                        </p:attrNameLst>
                                      </p:cBhvr>
                                      <p:tavLst>
                                        <p:tav tm="0">
                                          <p:val>
                                            <p:fltVal val="0"/>
                                          </p:val>
                                        </p:tav>
                                        <p:tav tm="100000">
                                          <p:val>
                                            <p:strVal val="#ppt_h"/>
                                          </p:val>
                                        </p:tav>
                                      </p:tavLst>
                                    </p:anim>
                                    <p:animEffect transition="in" filter="fade">
                                      <p:cBhvr>
                                        <p:cTn id="51" dur="500"/>
                                        <p:tgtEl>
                                          <p:spTgt spid="717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7180"/>
                                        </p:tgtEl>
                                        <p:attrNameLst>
                                          <p:attrName>style.visibility</p:attrName>
                                        </p:attrNameLst>
                                      </p:cBhvr>
                                      <p:to>
                                        <p:strVal val="visible"/>
                                      </p:to>
                                    </p:set>
                                    <p:anim calcmode="lin" valueType="num">
                                      <p:cBhvr>
                                        <p:cTn id="56" dur="500" fill="hold"/>
                                        <p:tgtEl>
                                          <p:spTgt spid="7180"/>
                                        </p:tgtEl>
                                        <p:attrNameLst>
                                          <p:attrName>ppt_w</p:attrName>
                                        </p:attrNameLst>
                                      </p:cBhvr>
                                      <p:tavLst>
                                        <p:tav tm="0">
                                          <p:val>
                                            <p:fltVal val="0"/>
                                          </p:val>
                                        </p:tav>
                                        <p:tav tm="100000">
                                          <p:val>
                                            <p:strVal val="#ppt_w"/>
                                          </p:val>
                                        </p:tav>
                                      </p:tavLst>
                                    </p:anim>
                                    <p:anim calcmode="lin" valueType="num">
                                      <p:cBhvr>
                                        <p:cTn id="57" dur="500" fill="hold"/>
                                        <p:tgtEl>
                                          <p:spTgt spid="7180"/>
                                        </p:tgtEl>
                                        <p:attrNameLst>
                                          <p:attrName>ppt_h</p:attrName>
                                        </p:attrNameLst>
                                      </p:cBhvr>
                                      <p:tavLst>
                                        <p:tav tm="0">
                                          <p:val>
                                            <p:fltVal val="0"/>
                                          </p:val>
                                        </p:tav>
                                        <p:tav tm="100000">
                                          <p:val>
                                            <p:strVal val="#ppt_h"/>
                                          </p:val>
                                        </p:tav>
                                      </p:tavLst>
                                    </p:anim>
                                    <p:animEffect transition="in" filter="fade">
                                      <p:cBhvr>
                                        <p:cTn id="58" dur="500"/>
                                        <p:tgtEl>
                                          <p:spTgt spid="718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7181"/>
                                        </p:tgtEl>
                                        <p:attrNameLst>
                                          <p:attrName>style.visibility</p:attrName>
                                        </p:attrNameLst>
                                      </p:cBhvr>
                                      <p:to>
                                        <p:strVal val="visible"/>
                                      </p:to>
                                    </p:set>
                                    <p:anim calcmode="lin" valueType="num">
                                      <p:cBhvr>
                                        <p:cTn id="77" dur="500" fill="hold"/>
                                        <p:tgtEl>
                                          <p:spTgt spid="7181"/>
                                        </p:tgtEl>
                                        <p:attrNameLst>
                                          <p:attrName>ppt_w</p:attrName>
                                        </p:attrNameLst>
                                      </p:cBhvr>
                                      <p:tavLst>
                                        <p:tav tm="0">
                                          <p:val>
                                            <p:fltVal val="0"/>
                                          </p:val>
                                        </p:tav>
                                        <p:tav tm="100000">
                                          <p:val>
                                            <p:strVal val="#ppt_w"/>
                                          </p:val>
                                        </p:tav>
                                      </p:tavLst>
                                    </p:anim>
                                    <p:anim calcmode="lin" valueType="num">
                                      <p:cBhvr>
                                        <p:cTn id="78" dur="500" fill="hold"/>
                                        <p:tgtEl>
                                          <p:spTgt spid="7181"/>
                                        </p:tgtEl>
                                        <p:attrNameLst>
                                          <p:attrName>ppt_h</p:attrName>
                                        </p:attrNameLst>
                                      </p:cBhvr>
                                      <p:tavLst>
                                        <p:tav tm="0">
                                          <p:val>
                                            <p:fltVal val="0"/>
                                          </p:val>
                                        </p:tav>
                                        <p:tav tm="100000">
                                          <p:val>
                                            <p:strVal val="#ppt_h"/>
                                          </p:val>
                                        </p:tav>
                                      </p:tavLst>
                                    </p:anim>
                                    <p:animEffect transition="in" filter="fade">
                                      <p:cBhvr>
                                        <p:cTn id="79"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p:bldP spid="7177" grpId="0"/>
      <p:bldP spid="7178" grpId="0"/>
      <p:bldP spid="7179" grpId="0"/>
      <p:bldP spid="7180" grpId="0" uiExpand="1"/>
      <p:bldP spid="7181" grpId="0"/>
      <p:bldP spid="15"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839200" cy="6124575"/>
          </a:xfrm>
          <a:prstGeom prst="rect">
            <a:avLst/>
          </a:prstGeom>
        </p:spPr>
        <p:txBody>
          <a:bodyPr>
            <a:spAutoFit/>
          </a:bodyPr>
          <a:lstStyle/>
          <a:p>
            <a:pPr algn="ctr">
              <a:spcAft>
                <a:spcPct val="50000"/>
              </a:spcAft>
              <a:buSzPct val="150000"/>
              <a:defRPr/>
            </a:pPr>
            <a:r>
              <a:rPr lang="en-US" sz="2800" dirty="0">
                <a:solidFill>
                  <a:srgbClr val="C00000"/>
                </a:solidFill>
                <a:latin typeface="Times New Roman" pitchFamily="18" charset="0"/>
              </a:rPr>
              <a:t>Chemical Changes</a:t>
            </a:r>
          </a:p>
          <a:p>
            <a:pPr marL="457200" indent="-457200">
              <a:spcAft>
                <a:spcPct val="50000"/>
              </a:spcAft>
              <a:buSzPct val="100000"/>
              <a:buFont typeface="+mj-lt"/>
              <a:buAutoNum type="alphaUcPeriod" startAt="2"/>
              <a:defRPr/>
            </a:pPr>
            <a:r>
              <a:rPr lang="en-US" sz="2000" dirty="0">
                <a:latin typeface="Times New Roman" pitchFamily="18" charset="0"/>
              </a:rPr>
              <a:t>Chemical Change – a new ______________________ is formed</a:t>
            </a:r>
          </a:p>
          <a:p>
            <a:pPr marL="0" lvl="1">
              <a:spcAft>
                <a:spcPct val="50000"/>
              </a:spcAft>
              <a:buSzPct val="100000"/>
              <a:defRPr/>
            </a:pPr>
            <a:r>
              <a:rPr lang="en-US" sz="2000" dirty="0">
                <a:latin typeface="Times New Roman" pitchFamily="18" charset="0"/>
              </a:rPr>
              <a:t>Chemical changes are irreversible. Ex: You can’t “reverse” the burning of paper. </a:t>
            </a:r>
          </a:p>
          <a:p>
            <a:pPr>
              <a:spcAft>
                <a:spcPct val="50000"/>
              </a:spcAft>
              <a:buSzPct val="100000"/>
              <a:defRPr/>
            </a:pPr>
            <a:r>
              <a:rPr lang="en-US" sz="2000" dirty="0">
                <a:latin typeface="Times New Roman" pitchFamily="18" charset="0"/>
              </a:rPr>
              <a:t>Evidence of a chemical change includes:</a:t>
            </a:r>
          </a:p>
          <a:p>
            <a:pPr marL="457200" indent="-457200">
              <a:spcAft>
                <a:spcPct val="50000"/>
              </a:spcAft>
              <a:buSzPct val="100000"/>
              <a:buFont typeface="+mj-lt"/>
              <a:buAutoNum type="arabicParenR"/>
              <a:defRPr/>
            </a:pPr>
            <a:r>
              <a:rPr lang="en-US" sz="2000" dirty="0">
                <a:latin typeface="Times New Roman" pitchFamily="18" charset="0"/>
              </a:rPr>
              <a:t>A change in ________________ occurs.</a:t>
            </a:r>
          </a:p>
          <a:p>
            <a:pPr marL="457200" indent="-457200">
              <a:spcAft>
                <a:spcPct val="50000"/>
              </a:spcAft>
              <a:buSzPct val="100000"/>
              <a:buFont typeface="+mj-lt"/>
              <a:buAutoNum type="arabicParenR"/>
              <a:defRPr/>
            </a:pPr>
            <a:r>
              <a:rPr lang="en-US" sz="2000" dirty="0">
                <a:latin typeface="Times New Roman" pitchFamily="18" charset="0"/>
              </a:rPr>
              <a:t>Bubbles are released (indicating that a new ___________ has formed).</a:t>
            </a:r>
          </a:p>
          <a:p>
            <a:pPr marL="457200" indent="-457200">
              <a:spcAft>
                <a:spcPct val="50000"/>
              </a:spcAft>
              <a:buSzPct val="100000"/>
              <a:buFont typeface="+mj-lt"/>
              <a:buAutoNum type="arabicParenR"/>
              <a:defRPr/>
            </a:pPr>
            <a:r>
              <a:rPr lang="en-US" sz="2000" dirty="0">
                <a:latin typeface="Times New Roman" pitchFamily="18" charset="0"/>
              </a:rPr>
              <a:t>A precipitate forms (small particles ___________ from a solution)</a:t>
            </a:r>
          </a:p>
          <a:p>
            <a:pPr marL="457200" indent="-457200">
              <a:spcAft>
                <a:spcPct val="50000"/>
              </a:spcAft>
              <a:buSzPct val="100000"/>
              <a:buFont typeface="+mj-lt"/>
              <a:buAutoNum type="arabicParenR"/>
              <a:defRPr/>
            </a:pPr>
            <a:r>
              <a:rPr lang="en-US" sz="2000" dirty="0">
                <a:latin typeface="Times New Roman" pitchFamily="18" charset="0"/>
              </a:rPr>
              <a:t>The temperature _______________ or ________________ ( with no external</a:t>
            </a:r>
          </a:p>
          <a:p>
            <a:pPr>
              <a:spcAft>
                <a:spcPct val="50000"/>
              </a:spcAft>
              <a:buSzPct val="100000"/>
              <a:defRPr/>
            </a:pPr>
            <a:r>
              <a:rPr lang="en-US" sz="2000" dirty="0">
                <a:latin typeface="Times New Roman" pitchFamily="18" charset="0"/>
              </a:rPr>
              <a:t>        heat source)</a:t>
            </a:r>
          </a:p>
          <a:p>
            <a:pPr marL="457200" indent="-457200">
              <a:spcAft>
                <a:spcPct val="50000"/>
              </a:spcAft>
              <a:buSzPct val="100000"/>
              <a:buFont typeface="+mj-lt"/>
              <a:buAutoNum type="arabicParenR" startAt="5"/>
              <a:defRPr/>
            </a:pPr>
            <a:r>
              <a:rPr lang="en-US" sz="2000" dirty="0">
                <a:latin typeface="Times New Roman" pitchFamily="18" charset="0"/>
              </a:rPr>
              <a:t>A new ___________ is present in the air.</a:t>
            </a:r>
          </a:p>
          <a:p>
            <a:pPr marL="457200" indent="-457200">
              <a:spcAft>
                <a:spcPct val="50000"/>
              </a:spcAft>
              <a:buSzPct val="100000"/>
              <a:buFont typeface="+mj-lt"/>
              <a:buAutoNum type="arabicParenR" startAt="5"/>
              <a:defRPr/>
            </a:pPr>
            <a:r>
              <a:rPr lang="en-US" sz="2000" dirty="0">
                <a:latin typeface="Times New Roman" pitchFamily="18" charset="0"/>
              </a:rPr>
              <a:t>The substance just ____________ different.</a:t>
            </a:r>
          </a:p>
          <a:p>
            <a:pPr marL="457200" indent="-457200">
              <a:spcAft>
                <a:spcPct val="50000"/>
              </a:spcAft>
              <a:buSzPct val="100000"/>
              <a:buFont typeface="+mj-lt"/>
              <a:buAutoNum type="arabicParenR" startAt="5"/>
              <a:defRPr/>
            </a:pPr>
            <a:r>
              <a:rPr lang="en-US" sz="2000" dirty="0">
                <a:latin typeface="Times New Roman" pitchFamily="18" charset="0"/>
              </a:rPr>
              <a:t>A change in color.</a:t>
            </a:r>
          </a:p>
          <a:p>
            <a:pPr marL="457200" indent="-457200">
              <a:spcAft>
                <a:spcPct val="50000"/>
              </a:spcAft>
              <a:buSzPct val="100000"/>
              <a:buFont typeface="+mj-lt"/>
              <a:buAutoNum type="arabicParenR" startAt="5"/>
              <a:defRPr/>
            </a:pPr>
            <a:endParaRPr lang="en-US" sz="2000" dirty="0">
              <a:latin typeface="Times New Roman" pitchFamily="18" charset="0"/>
            </a:endParaRPr>
          </a:p>
        </p:txBody>
      </p:sp>
      <p:sp>
        <p:nvSpPr>
          <p:cNvPr id="3" name="Text Box 6"/>
          <p:cNvSpPr txBox="1">
            <a:spLocks noChangeArrowheads="1"/>
          </p:cNvSpPr>
          <p:nvPr/>
        </p:nvSpPr>
        <p:spPr bwMode="auto">
          <a:xfrm>
            <a:off x="4225925" y="3171825"/>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form</a:t>
            </a:r>
          </a:p>
        </p:txBody>
      </p:sp>
      <p:sp>
        <p:nvSpPr>
          <p:cNvPr id="4" name="Text Box 5"/>
          <p:cNvSpPr txBox="1">
            <a:spLocks noChangeArrowheads="1"/>
          </p:cNvSpPr>
          <p:nvPr/>
        </p:nvSpPr>
        <p:spPr bwMode="auto">
          <a:xfrm>
            <a:off x="2057400" y="22098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composition</a:t>
            </a:r>
          </a:p>
        </p:txBody>
      </p:sp>
      <p:sp>
        <p:nvSpPr>
          <p:cNvPr id="6" name="Text Box 6"/>
          <p:cNvSpPr txBox="1">
            <a:spLocks noChangeArrowheads="1"/>
          </p:cNvSpPr>
          <p:nvPr/>
        </p:nvSpPr>
        <p:spPr bwMode="auto">
          <a:xfrm>
            <a:off x="3733800" y="838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substance</a:t>
            </a:r>
          </a:p>
        </p:txBody>
      </p:sp>
      <p:sp>
        <p:nvSpPr>
          <p:cNvPr id="7" name="Text Box 6"/>
          <p:cNvSpPr txBox="1">
            <a:spLocks noChangeArrowheads="1"/>
          </p:cNvSpPr>
          <p:nvPr/>
        </p:nvSpPr>
        <p:spPr bwMode="auto">
          <a:xfrm>
            <a:off x="4994275" y="2687638"/>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gas</a:t>
            </a:r>
          </a:p>
        </p:txBody>
      </p:sp>
      <p:sp>
        <p:nvSpPr>
          <p:cNvPr id="8" name="Text Box 6"/>
          <p:cNvSpPr txBox="1">
            <a:spLocks noChangeArrowheads="1"/>
          </p:cNvSpPr>
          <p:nvPr/>
        </p:nvSpPr>
        <p:spPr bwMode="auto">
          <a:xfrm>
            <a:off x="4860925" y="3592513"/>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gets cold</a:t>
            </a:r>
          </a:p>
        </p:txBody>
      </p:sp>
      <p:sp>
        <p:nvSpPr>
          <p:cNvPr id="9" name="Text Box 6"/>
          <p:cNvSpPr txBox="1">
            <a:spLocks noChangeArrowheads="1"/>
          </p:cNvSpPr>
          <p:nvPr/>
        </p:nvSpPr>
        <p:spPr bwMode="auto">
          <a:xfrm>
            <a:off x="2514600" y="3608388"/>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gets hot</a:t>
            </a:r>
          </a:p>
        </p:txBody>
      </p:sp>
      <p:sp>
        <p:nvSpPr>
          <p:cNvPr id="10" name="Text Box 6"/>
          <p:cNvSpPr txBox="1">
            <a:spLocks noChangeArrowheads="1"/>
          </p:cNvSpPr>
          <p:nvPr/>
        </p:nvSpPr>
        <p:spPr bwMode="auto">
          <a:xfrm>
            <a:off x="1260475" y="44958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odor</a:t>
            </a:r>
          </a:p>
        </p:txBody>
      </p:sp>
      <p:sp>
        <p:nvSpPr>
          <p:cNvPr id="11" name="Text Box 6"/>
          <p:cNvSpPr txBox="1">
            <a:spLocks noChangeArrowheads="1"/>
          </p:cNvSpPr>
          <p:nvPr/>
        </p:nvSpPr>
        <p:spPr bwMode="auto">
          <a:xfrm>
            <a:off x="2590800" y="4953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looks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2"/>
          <p:cNvSpPr>
            <a:spLocks noChangeArrowheads="1"/>
          </p:cNvSpPr>
          <p:nvPr/>
        </p:nvSpPr>
        <p:spPr bwMode="auto">
          <a:xfrm>
            <a:off x="228600" y="762000"/>
            <a:ext cx="8763000" cy="6019800"/>
          </a:xfrm>
          <a:prstGeom prst="rect">
            <a:avLst/>
          </a:prstGeom>
          <a:noFill/>
          <a:ln w="9525">
            <a:noFill/>
            <a:miter lim="800000"/>
            <a:headEnd/>
            <a:tailEnd/>
          </a:ln>
          <a:effectLst/>
        </p:spPr>
        <p:txBody>
          <a:bodyPr/>
          <a:lstStyle/>
          <a:p>
            <a:pPr marL="342900" indent="-342900">
              <a:spcAft>
                <a:spcPct val="50000"/>
              </a:spcAft>
              <a:buSzPct val="150000"/>
              <a:buFont typeface="Times" pitchFamily="18" charset="0"/>
              <a:buNone/>
            </a:pPr>
            <a:r>
              <a:rPr lang="en-US" sz="2400" noProof="1">
                <a:solidFill>
                  <a:srgbClr val="000000"/>
                </a:solidFill>
                <a:latin typeface="Times New Roman" pitchFamily="18" charset="0"/>
              </a:rPr>
              <a:t>1) ________ is produced:  (________)    </a:t>
            </a:r>
          </a:p>
          <a:p>
            <a:pPr marL="342900" indent="-342900">
              <a:spcAft>
                <a:spcPct val="50000"/>
              </a:spcAft>
              <a:buSzPct val="150000"/>
              <a:buFont typeface="Times" pitchFamily="18" charset="0"/>
              <a:buNone/>
            </a:pPr>
            <a:r>
              <a:rPr lang="en-US" sz="2400" noProof="1">
                <a:solidFill>
                  <a:srgbClr val="000000"/>
                </a:solidFill>
                <a:latin typeface="Times New Roman" pitchFamily="18" charset="0"/>
              </a:rPr>
              <a:t>2) ________ is produced: (_____________ bugs/_____________)</a:t>
            </a: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dirty="0">
              <a:solidFill>
                <a:srgbClr val="000000"/>
              </a:solidFill>
              <a:latin typeface="Times New Roman" pitchFamily="18" charset="0"/>
            </a:endParaRPr>
          </a:p>
          <a:p>
            <a:pPr marL="342900" indent="-342900">
              <a:spcAft>
                <a:spcPct val="50000"/>
              </a:spcAft>
              <a:buSzPct val="150000"/>
              <a:buFont typeface="Times" pitchFamily="18" charset="0"/>
              <a:buNone/>
            </a:pPr>
            <a:r>
              <a:rPr lang="en-US" sz="2400" noProof="1">
                <a:solidFill>
                  <a:srgbClr val="000000"/>
                </a:solidFill>
                <a:latin typeface="Times New Roman" pitchFamily="18" charset="0"/>
              </a:rPr>
              <a:t>3) ______________ is produced:  </a:t>
            </a:r>
          </a:p>
          <a:p>
            <a:pPr marL="342900" indent="-342900">
              <a:spcAft>
                <a:spcPct val="50000"/>
              </a:spcAft>
              <a:buSzPct val="150000"/>
              <a:buFont typeface="Times" pitchFamily="18" charset="0"/>
              <a:buNone/>
            </a:pPr>
            <a:r>
              <a:rPr lang="en-US" sz="2400" noProof="1">
                <a:solidFill>
                  <a:srgbClr val="000000"/>
                </a:solidFill>
                <a:latin typeface="Times New Roman" pitchFamily="18" charset="0"/>
              </a:rPr>
              <a:t>		          (______________)    </a:t>
            </a:r>
            <a:endParaRPr lang="en-US" sz="2400" dirty="0">
              <a:latin typeface="Times New Roman" pitchFamily="18" charset="0"/>
            </a:endParaRPr>
          </a:p>
        </p:txBody>
      </p:sp>
      <p:sp>
        <p:nvSpPr>
          <p:cNvPr id="33795" name="Rectangle 10"/>
          <p:cNvSpPr>
            <a:spLocks noGrp="1" noChangeArrowheads="1"/>
          </p:cNvSpPr>
          <p:nvPr>
            <p:ph type="title"/>
          </p:nvPr>
        </p:nvSpPr>
        <p:spPr>
          <a:xfrm>
            <a:off x="457200" y="152400"/>
            <a:ext cx="8229600" cy="457200"/>
          </a:xfrm>
        </p:spPr>
        <p:txBody>
          <a:bodyPr/>
          <a:lstStyle/>
          <a:p>
            <a:pPr eaLnBrk="1" hangingPunct="1"/>
            <a:r>
              <a:rPr lang="en-US" sz="3600" dirty="0" smtClean="0">
                <a:solidFill>
                  <a:srgbClr val="990000"/>
                </a:solidFill>
                <a:latin typeface="Times New Roman" pitchFamily="18" charset="0"/>
              </a:rPr>
              <a:t>Indications of Chemical Reactions</a:t>
            </a:r>
            <a:endParaRPr lang="en-US" dirty="0" smtClean="0"/>
          </a:p>
        </p:txBody>
      </p:sp>
      <p:pic>
        <p:nvPicPr>
          <p:cNvPr id="33796" name="Picture 9" descr="a1156_2926"/>
          <p:cNvPicPr>
            <a:picLocks noGrp="1" noChangeAspect="1" noChangeArrowheads="1"/>
          </p:cNvPicPr>
          <p:nvPr>
            <p:ph sz="quarter" idx="2"/>
          </p:nvPr>
        </p:nvPicPr>
        <p:blipFill>
          <a:blip r:embed="rId4" cstate="print"/>
          <a:srcRect/>
          <a:stretch>
            <a:fillRect/>
          </a:stretch>
        </p:blipFill>
        <p:spPr>
          <a:xfrm>
            <a:off x="4343400" y="2362200"/>
            <a:ext cx="2570163" cy="2185988"/>
          </a:xfrm>
          <a:noFill/>
        </p:spPr>
      </p:pic>
      <p:pic>
        <p:nvPicPr>
          <p:cNvPr id="33797" name="Picture 5" descr="light-stick-diagram"/>
          <p:cNvPicPr>
            <a:picLocks noGrp="1" noChangeAspect="1" noChangeArrowheads="1"/>
          </p:cNvPicPr>
          <p:nvPr>
            <p:ph sz="half" idx="1"/>
          </p:nvPr>
        </p:nvPicPr>
        <p:blipFill>
          <a:blip r:embed="rId5" cstate="print"/>
          <a:srcRect/>
          <a:stretch>
            <a:fillRect/>
          </a:stretch>
        </p:blipFill>
        <p:spPr>
          <a:xfrm>
            <a:off x="698500" y="1905000"/>
            <a:ext cx="3263900" cy="3429000"/>
          </a:xfrm>
          <a:noFill/>
        </p:spPr>
      </p:pic>
      <p:graphicFrame>
        <p:nvGraphicFramePr>
          <p:cNvPr id="33798" name="Object 15"/>
          <p:cNvGraphicFramePr>
            <a:graphicFrameLocks noGrp="1" noChangeAspect="1"/>
          </p:cNvGraphicFramePr>
          <p:nvPr>
            <p:ph sz="quarter" idx="3"/>
          </p:nvPr>
        </p:nvGraphicFramePr>
        <p:xfrm>
          <a:off x="4876800" y="4724400"/>
          <a:ext cx="2590800" cy="2044700"/>
        </p:xfrm>
        <a:graphic>
          <a:graphicData uri="http://schemas.openxmlformats.org/presentationml/2006/ole">
            <mc:AlternateContent xmlns:mc="http://schemas.openxmlformats.org/markup-compatibility/2006">
              <mc:Choice xmlns:v="urn:schemas-microsoft-com:vml" Requires="v">
                <p:oleObj spid="_x0000_s33800" name="Bitmap Image" r:id="rId6" imgW="4285714" imgH="3381847" progId="PBrush">
                  <p:embed/>
                </p:oleObj>
              </mc:Choice>
              <mc:Fallback>
                <p:oleObj name="Bitmap Image" r:id="rId6" imgW="4285714" imgH="3381847" progId="PBrush">
                  <p:embed/>
                  <p:pic>
                    <p:nvPicPr>
                      <p:cNvPr id="0" name="Object 1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724400"/>
                        <a:ext cx="25908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9" name="Text Box 17"/>
          <p:cNvSpPr txBox="1">
            <a:spLocks noChangeArrowheads="1"/>
          </p:cNvSpPr>
          <p:nvPr/>
        </p:nvSpPr>
        <p:spPr bwMode="auto">
          <a:xfrm>
            <a:off x="3733800" y="1295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lightning</a:t>
            </a:r>
          </a:p>
        </p:txBody>
      </p:sp>
      <p:sp>
        <p:nvSpPr>
          <p:cNvPr id="13330" name="Text Box 18"/>
          <p:cNvSpPr txBox="1">
            <a:spLocks noChangeArrowheads="1"/>
          </p:cNvSpPr>
          <p:nvPr/>
        </p:nvSpPr>
        <p:spPr bwMode="auto">
          <a:xfrm>
            <a:off x="6400800" y="1295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fireflies</a:t>
            </a:r>
          </a:p>
        </p:txBody>
      </p:sp>
      <p:sp>
        <p:nvSpPr>
          <p:cNvPr id="13331" name="Text Box 19"/>
          <p:cNvSpPr txBox="1">
            <a:spLocks noChangeArrowheads="1"/>
          </p:cNvSpPr>
          <p:nvPr/>
        </p:nvSpPr>
        <p:spPr bwMode="auto">
          <a:xfrm>
            <a:off x="3124200" y="762000"/>
            <a:ext cx="25146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matches</a:t>
            </a:r>
          </a:p>
        </p:txBody>
      </p:sp>
      <p:sp>
        <p:nvSpPr>
          <p:cNvPr id="13332" name="Text Box 20"/>
          <p:cNvSpPr txBox="1">
            <a:spLocks noChangeArrowheads="1"/>
          </p:cNvSpPr>
          <p:nvPr/>
        </p:nvSpPr>
        <p:spPr bwMode="auto">
          <a:xfrm>
            <a:off x="457200" y="762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Heat</a:t>
            </a:r>
          </a:p>
        </p:txBody>
      </p:sp>
      <p:sp>
        <p:nvSpPr>
          <p:cNvPr id="13333" name="Text Box 21"/>
          <p:cNvSpPr txBox="1">
            <a:spLocks noChangeArrowheads="1"/>
          </p:cNvSpPr>
          <p:nvPr/>
        </p:nvSpPr>
        <p:spPr bwMode="auto">
          <a:xfrm>
            <a:off x="457200" y="1295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Light</a:t>
            </a:r>
          </a:p>
        </p:txBody>
      </p:sp>
      <p:sp>
        <p:nvSpPr>
          <p:cNvPr id="13334" name="Text Box 22"/>
          <p:cNvSpPr txBox="1">
            <a:spLocks noChangeArrowheads="1"/>
          </p:cNvSpPr>
          <p:nvPr/>
        </p:nvSpPr>
        <p:spPr bwMode="auto">
          <a:xfrm>
            <a:off x="838200" y="56388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Electricity</a:t>
            </a:r>
          </a:p>
        </p:txBody>
      </p:sp>
      <p:sp>
        <p:nvSpPr>
          <p:cNvPr id="13335" name="Text Box 23"/>
          <p:cNvSpPr txBox="1">
            <a:spLocks noChangeArrowheads="1"/>
          </p:cNvSpPr>
          <p:nvPr/>
        </p:nvSpPr>
        <p:spPr bwMode="auto">
          <a:xfrm>
            <a:off x="2286000" y="6248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batteries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32"/>
                                        </p:tgtEl>
                                        <p:attrNameLst>
                                          <p:attrName>style.visibility</p:attrName>
                                        </p:attrNameLst>
                                      </p:cBhvr>
                                      <p:to>
                                        <p:strVal val="visible"/>
                                      </p:to>
                                    </p:set>
                                    <p:anim calcmode="lin" valueType="num">
                                      <p:cBhvr>
                                        <p:cTn id="7" dur="500" fill="hold"/>
                                        <p:tgtEl>
                                          <p:spTgt spid="13332"/>
                                        </p:tgtEl>
                                        <p:attrNameLst>
                                          <p:attrName>ppt_w</p:attrName>
                                        </p:attrNameLst>
                                      </p:cBhvr>
                                      <p:tavLst>
                                        <p:tav tm="0">
                                          <p:val>
                                            <p:fltVal val="0"/>
                                          </p:val>
                                        </p:tav>
                                        <p:tav tm="100000">
                                          <p:val>
                                            <p:strVal val="#ppt_w"/>
                                          </p:val>
                                        </p:tav>
                                      </p:tavLst>
                                    </p:anim>
                                    <p:anim calcmode="lin" valueType="num">
                                      <p:cBhvr>
                                        <p:cTn id="8" dur="500" fill="hold"/>
                                        <p:tgtEl>
                                          <p:spTgt spid="13332"/>
                                        </p:tgtEl>
                                        <p:attrNameLst>
                                          <p:attrName>ppt_h</p:attrName>
                                        </p:attrNameLst>
                                      </p:cBhvr>
                                      <p:tavLst>
                                        <p:tav tm="0">
                                          <p:val>
                                            <p:fltVal val="0"/>
                                          </p:val>
                                        </p:tav>
                                        <p:tav tm="100000">
                                          <p:val>
                                            <p:strVal val="#ppt_h"/>
                                          </p:val>
                                        </p:tav>
                                      </p:tavLst>
                                    </p:anim>
                                    <p:animEffect transition="in" filter="fade">
                                      <p:cBhvr>
                                        <p:cTn id="9" dur="500"/>
                                        <p:tgtEl>
                                          <p:spTgt spid="133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31"/>
                                        </p:tgtEl>
                                        <p:attrNameLst>
                                          <p:attrName>style.visibility</p:attrName>
                                        </p:attrNameLst>
                                      </p:cBhvr>
                                      <p:to>
                                        <p:strVal val="visible"/>
                                      </p:to>
                                    </p:set>
                                    <p:anim calcmode="lin" valueType="num">
                                      <p:cBhvr>
                                        <p:cTn id="14" dur="500" fill="hold"/>
                                        <p:tgtEl>
                                          <p:spTgt spid="13331"/>
                                        </p:tgtEl>
                                        <p:attrNameLst>
                                          <p:attrName>ppt_w</p:attrName>
                                        </p:attrNameLst>
                                      </p:cBhvr>
                                      <p:tavLst>
                                        <p:tav tm="0">
                                          <p:val>
                                            <p:fltVal val="0"/>
                                          </p:val>
                                        </p:tav>
                                        <p:tav tm="100000">
                                          <p:val>
                                            <p:strVal val="#ppt_w"/>
                                          </p:val>
                                        </p:tav>
                                      </p:tavLst>
                                    </p:anim>
                                    <p:anim calcmode="lin" valueType="num">
                                      <p:cBhvr>
                                        <p:cTn id="15" dur="500" fill="hold"/>
                                        <p:tgtEl>
                                          <p:spTgt spid="13331"/>
                                        </p:tgtEl>
                                        <p:attrNameLst>
                                          <p:attrName>ppt_h</p:attrName>
                                        </p:attrNameLst>
                                      </p:cBhvr>
                                      <p:tavLst>
                                        <p:tav tm="0">
                                          <p:val>
                                            <p:fltVal val="0"/>
                                          </p:val>
                                        </p:tav>
                                        <p:tav tm="100000">
                                          <p:val>
                                            <p:strVal val="#ppt_h"/>
                                          </p:val>
                                        </p:tav>
                                      </p:tavLst>
                                    </p:anim>
                                    <p:animEffect transition="in" filter="fade">
                                      <p:cBhvr>
                                        <p:cTn id="16" dur="500"/>
                                        <p:tgtEl>
                                          <p:spTgt spid="133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333"/>
                                        </p:tgtEl>
                                        <p:attrNameLst>
                                          <p:attrName>style.visibility</p:attrName>
                                        </p:attrNameLst>
                                      </p:cBhvr>
                                      <p:to>
                                        <p:strVal val="visible"/>
                                      </p:to>
                                    </p:set>
                                    <p:anim calcmode="lin" valueType="num">
                                      <p:cBhvr>
                                        <p:cTn id="21" dur="500" fill="hold"/>
                                        <p:tgtEl>
                                          <p:spTgt spid="13333"/>
                                        </p:tgtEl>
                                        <p:attrNameLst>
                                          <p:attrName>ppt_w</p:attrName>
                                        </p:attrNameLst>
                                      </p:cBhvr>
                                      <p:tavLst>
                                        <p:tav tm="0">
                                          <p:val>
                                            <p:fltVal val="0"/>
                                          </p:val>
                                        </p:tav>
                                        <p:tav tm="100000">
                                          <p:val>
                                            <p:strVal val="#ppt_w"/>
                                          </p:val>
                                        </p:tav>
                                      </p:tavLst>
                                    </p:anim>
                                    <p:anim calcmode="lin" valueType="num">
                                      <p:cBhvr>
                                        <p:cTn id="22" dur="500" fill="hold"/>
                                        <p:tgtEl>
                                          <p:spTgt spid="13333"/>
                                        </p:tgtEl>
                                        <p:attrNameLst>
                                          <p:attrName>ppt_h</p:attrName>
                                        </p:attrNameLst>
                                      </p:cBhvr>
                                      <p:tavLst>
                                        <p:tav tm="0">
                                          <p:val>
                                            <p:fltVal val="0"/>
                                          </p:val>
                                        </p:tav>
                                        <p:tav tm="100000">
                                          <p:val>
                                            <p:strVal val="#ppt_h"/>
                                          </p:val>
                                        </p:tav>
                                      </p:tavLst>
                                    </p:anim>
                                    <p:animEffect transition="in" filter="fade">
                                      <p:cBhvr>
                                        <p:cTn id="23" dur="500"/>
                                        <p:tgtEl>
                                          <p:spTgt spid="133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329"/>
                                        </p:tgtEl>
                                        <p:attrNameLst>
                                          <p:attrName>style.visibility</p:attrName>
                                        </p:attrNameLst>
                                      </p:cBhvr>
                                      <p:to>
                                        <p:strVal val="visible"/>
                                      </p:to>
                                    </p:set>
                                    <p:anim calcmode="lin" valueType="num">
                                      <p:cBhvr>
                                        <p:cTn id="28" dur="500" fill="hold"/>
                                        <p:tgtEl>
                                          <p:spTgt spid="13329"/>
                                        </p:tgtEl>
                                        <p:attrNameLst>
                                          <p:attrName>ppt_w</p:attrName>
                                        </p:attrNameLst>
                                      </p:cBhvr>
                                      <p:tavLst>
                                        <p:tav tm="0">
                                          <p:val>
                                            <p:fltVal val="0"/>
                                          </p:val>
                                        </p:tav>
                                        <p:tav tm="100000">
                                          <p:val>
                                            <p:strVal val="#ppt_w"/>
                                          </p:val>
                                        </p:tav>
                                      </p:tavLst>
                                    </p:anim>
                                    <p:anim calcmode="lin" valueType="num">
                                      <p:cBhvr>
                                        <p:cTn id="29" dur="500" fill="hold"/>
                                        <p:tgtEl>
                                          <p:spTgt spid="13329"/>
                                        </p:tgtEl>
                                        <p:attrNameLst>
                                          <p:attrName>ppt_h</p:attrName>
                                        </p:attrNameLst>
                                      </p:cBhvr>
                                      <p:tavLst>
                                        <p:tav tm="0">
                                          <p:val>
                                            <p:fltVal val="0"/>
                                          </p:val>
                                        </p:tav>
                                        <p:tav tm="100000">
                                          <p:val>
                                            <p:strVal val="#ppt_h"/>
                                          </p:val>
                                        </p:tav>
                                      </p:tavLst>
                                    </p:anim>
                                    <p:animEffect transition="in" filter="fade">
                                      <p:cBhvr>
                                        <p:cTn id="30" dur="500"/>
                                        <p:tgtEl>
                                          <p:spTgt spid="133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330"/>
                                        </p:tgtEl>
                                        <p:attrNameLst>
                                          <p:attrName>style.visibility</p:attrName>
                                        </p:attrNameLst>
                                      </p:cBhvr>
                                      <p:to>
                                        <p:strVal val="visible"/>
                                      </p:to>
                                    </p:set>
                                    <p:anim calcmode="lin" valueType="num">
                                      <p:cBhvr>
                                        <p:cTn id="35" dur="500" fill="hold"/>
                                        <p:tgtEl>
                                          <p:spTgt spid="13330"/>
                                        </p:tgtEl>
                                        <p:attrNameLst>
                                          <p:attrName>ppt_w</p:attrName>
                                        </p:attrNameLst>
                                      </p:cBhvr>
                                      <p:tavLst>
                                        <p:tav tm="0">
                                          <p:val>
                                            <p:fltVal val="0"/>
                                          </p:val>
                                        </p:tav>
                                        <p:tav tm="100000">
                                          <p:val>
                                            <p:strVal val="#ppt_w"/>
                                          </p:val>
                                        </p:tav>
                                      </p:tavLst>
                                    </p:anim>
                                    <p:anim calcmode="lin" valueType="num">
                                      <p:cBhvr>
                                        <p:cTn id="36" dur="500" fill="hold"/>
                                        <p:tgtEl>
                                          <p:spTgt spid="13330"/>
                                        </p:tgtEl>
                                        <p:attrNameLst>
                                          <p:attrName>ppt_h</p:attrName>
                                        </p:attrNameLst>
                                      </p:cBhvr>
                                      <p:tavLst>
                                        <p:tav tm="0">
                                          <p:val>
                                            <p:fltVal val="0"/>
                                          </p:val>
                                        </p:tav>
                                        <p:tav tm="100000">
                                          <p:val>
                                            <p:strVal val="#ppt_h"/>
                                          </p:val>
                                        </p:tav>
                                      </p:tavLst>
                                    </p:anim>
                                    <p:animEffect transition="in" filter="fade">
                                      <p:cBhvr>
                                        <p:cTn id="37" dur="500"/>
                                        <p:tgtEl>
                                          <p:spTgt spid="133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334"/>
                                        </p:tgtEl>
                                        <p:attrNameLst>
                                          <p:attrName>style.visibility</p:attrName>
                                        </p:attrNameLst>
                                      </p:cBhvr>
                                      <p:to>
                                        <p:strVal val="visible"/>
                                      </p:to>
                                    </p:set>
                                    <p:anim calcmode="lin" valueType="num">
                                      <p:cBhvr>
                                        <p:cTn id="42" dur="500" fill="hold"/>
                                        <p:tgtEl>
                                          <p:spTgt spid="13334"/>
                                        </p:tgtEl>
                                        <p:attrNameLst>
                                          <p:attrName>ppt_w</p:attrName>
                                        </p:attrNameLst>
                                      </p:cBhvr>
                                      <p:tavLst>
                                        <p:tav tm="0">
                                          <p:val>
                                            <p:fltVal val="0"/>
                                          </p:val>
                                        </p:tav>
                                        <p:tav tm="100000">
                                          <p:val>
                                            <p:strVal val="#ppt_w"/>
                                          </p:val>
                                        </p:tav>
                                      </p:tavLst>
                                    </p:anim>
                                    <p:anim calcmode="lin" valueType="num">
                                      <p:cBhvr>
                                        <p:cTn id="43" dur="500" fill="hold"/>
                                        <p:tgtEl>
                                          <p:spTgt spid="13334"/>
                                        </p:tgtEl>
                                        <p:attrNameLst>
                                          <p:attrName>ppt_h</p:attrName>
                                        </p:attrNameLst>
                                      </p:cBhvr>
                                      <p:tavLst>
                                        <p:tav tm="0">
                                          <p:val>
                                            <p:fltVal val="0"/>
                                          </p:val>
                                        </p:tav>
                                        <p:tav tm="100000">
                                          <p:val>
                                            <p:strVal val="#ppt_h"/>
                                          </p:val>
                                        </p:tav>
                                      </p:tavLst>
                                    </p:anim>
                                    <p:animEffect transition="in" filter="fade">
                                      <p:cBhvr>
                                        <p:cTn id="44" dur="500"/>
                                        <p:tgtEl>
                                          <p:spTgt spid="1333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3335"/>
                                        </p:tgtEl>
                                        <p:attrNameLst>
                                          <p:attrName>style.visibility</p:attrName>
                                        </p:attrNameLst>
                                      </p:cBhvr>
                                      <p:to>
                                        <p:strVal val="visible"/>
                                      </p:to>
                                    </p:set>
                                    <p:anim calcmode="lin" valueType="num">
                                      <p:cBhvr>
                                        <p:cTn id="49" dur="500" fill="hold"/>
                                        <p:tgtEl>
                                          <p:spTgt spid="13335"/>
                                        </p:tgtEl>
                                        <p:attrNameLst>
                                          <p:attrName>ppt_w</p:attrName>
                                        </p:attrNameLst>
                                      </p:cBhvr>
                                      <p:tavLst>
                                        <p:tav tm="0">
                                          <p:val>
                                            <p:fltVal val="0"/>
                                          </p:val>
                                        </p:tav>
                                        <p:tav tm="100000">
                                          <p:val>
                                            <p:strVal val="#ppt_w"/>
                                          </p:val>
                                        </p:tav>
                                      </p:tavLst>
                                    </p:anim>
                                    <p:anim calcmode="lin" valueType="num">
                                      <p:cBhvr>
                                        <p:cTn id="50" dur="500" fill="hold"/>
                                        <p:tgtEl>
                                          <p:spTgt spid="13335"/>
                                        </p:tgtEl>
                                        <p:attrNameLst>
                                          <p:attrName>ppt_h</p:attrName>
                                        </p:attrNameLst>
                                      </p:cBhvr>
                                      <p:tavLst>
                                        <p:tav tm="0">
                                          <p:val>
                                            <p:fltVal val="0"/>
                                          </p:val>
                                        </p:tav>
                                        <p:tav tm="100000">
                                          <p:val>
                                            <p:strVal val="#ppt_h"/>
                                          </p:val>
                                        </p:tav>
                                      </p:tavLst>
                                    </p:anim>
                                    <p:animEffect transition="in" filter="fade">
                                      <p:cBhvr>
                                        <p:cTn id="51" dur="500"/>
                                        <p:tgtEl>
                                          <p:spTgt spid="13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p:bldP spid="13330" grpId="0"/>
      <p:bldP spid="13331" grpId="0"/>
      <p:bldP spid="13332" grpId="0"/>
      <p:bldP spid="13333" grpId="0"/>
      <p:bldP spid="13334" grpId="0"/>
      <p:bldP spid="133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5"/>
          <p:cNvSpPr>
            <a:spLocks noChangeArrowheads="1"/>
          </p:cNvSpPr>
          <p:nvPr/>
        </p:nvSpPr>
        <p:spPr bwMode="auto">
          <a:xfrm>
            <a:off x="3886200" y="2133600"/>
            <a:ext cx="3200400" cy="10668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sp>
        <p:nvSpPr>
          <p:cNvPr id="34819" name="Rectangle 2"/>
          <p:cNvSpPr>
            <a:spLocks noGrp="1" noChangeArrowheads="1"/>
          </p:cNvSpPr>
          <p:nvPr>
            <p:ph type="title"/>
          </p:nvPr>
        </p:nvSpPr>
        <p:spPr>
          <a:xfrm>
            <a:off x="457200" y="152400"/>
            <a:ext cx="8229600" cy="411163"/>
          </a:xfrm>
        </p:spPr>
        <p:txBody>
          <a:bodyPr/>
          <a:lstStyle/>
          <a:p>
            <a:pPr eaLnBrk="1" hangingPunct="1"/>
            <a:r>
              <a:rPr lang="en-US" sz="3600" dirty="0" smtClean="0">
                <a:solidFill>
                  <a:srgbClr val="990000"/>
                </a:solidFill>
                <a:latin typeface="Times New Roman" pitchFamily="18" charset="0"/>
              </a:rPr>
              <a:t>Indications of Chemical Reactions</a:t>
            </a:r>
            <a:endParaRPr lang="en-US" dirty="0" smtClean="0"/>
          </a:p>
        </p:txBody>
      </p:sp>
      <p:sp>
        <p:nvSpPr>
          <p:cNvPr id="34820" name="Rectangle 5"/>
          <p:cNvSpPr>
            <a:spLocks noChangeArrowheads="1"/>
          </p:cNvSpPr>
          <p:nvPr/>
        </p:nvSpPr>
        <p:spPr bwMode="auto">
          <a:xfrm>
            <a:off x="152400" y="609600"/>
            <a:ext cx="8915400" cy="6019800"/>
          </a:xfrm>
          <a:prstGeom prst="rect">
            <a:avLst/>
          </a:prstGeom>
          <a:noFill/>
          <a:ln w="9525">
            <a:noFill/>
            <a:miter lim="800000"/>
            <a:headEnd/>
            <a:tailEnd/>
          </a:ln>
          <a:effectLst/>
        </p:spPr>
        <p:txBody>
          <a:bodyPr/>
          <a:lstStyle/>
          <a:p>
            <a:pPr marL="342900" indent="-342900">
              <a:spcAft>
                <a:spcPct val="50000"/>
              </a:spcAft>
              <a:buSzPct val="150000"/>
              <a:buFont typeface="Times" pitchFamily="18" charset="0"/>
              <a:buNone/>
            </a:pPr>
            <a:r>
              <a:rPr lang="en-US" sz="2400" noProof="1">
                <a:solidFill>
                  <a:srgbClr val="000000"/>
                </a:solidFill>
                <a:latin typeface="Times New Roman" pitchFamily="18" charset="0"/>
              </a:rPr>
              <a:t>4) ___________________ forms: (_______ ________)</a:t>
            </a:r>
            <a:endParaRPr lang="en-US" sz="2400" baseline="300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endParaRPr lang="en-US" sz="2400" noProof="1">
              <a:solidFill>
                <a:srgbClr val="000000"/>
              </a:solidFill>
              <a:latin typeface="Times New Roman" pitchFamily="18" charset="0"/>
            </a:endParaRPr>
          </a:p>
          <a:p>
            <a:pPr marL="342900" indent="-342900">
              <a:spcAft>
                <a:spcPct val="50000"/>
              </a:spcAft>
              <a:buSzPct val="150000"/>
              <a:buFont typeface="Times" pitchFamily="18" charset="0"/>
              <a:buNone/>
            </a:pPr>
            <a:r>
              <a:rPr lang="en-US" sz="2400" noProof="1">
                <a:solidFill>
                  <a:srgbClr val="000000"/>
                </a:solidFill>
                <a:latin typeface="Times New Roman" pitchFamily="18" charset="0"/>
              </a:rPr>
              <a:t>5) gas/smoke/odor/bubbles produced: </a:t>
            </a:r>
          </a:p>
          <a:p>
            <a:pPr marL="342900" indent="-342900">
              <a:spcAft>
                <a:spcPct val="50000"/>
              </a:spcAft>
              <a:buSzPct val="150000"/>
              <a:buFont typeface="Times" pitchFamily="18" charset="0"/>
              <a:buNone/>
            </a:pPr>
            <a:r>
              <a:rPr lang="en-US" sz="2400" noProof="1">
                <a:solidFill>
                  <a:srgbClr val="000000"/>
                </a:solidFill>
                <a:latin typeface="Times New Roman" pitchFamily="18" charset="0"/>
              </a:rPr>
              <a:t>				(________ ______)    </a:t>
            </a:r>
          </a:p>
          <a:p>
            <a:pPr marL="342900" indent="-342900" algn="ctr">
              <a:spcBef>
                <a:spcPct val="20000"/>
              </a:spcBef>
              <a:buSzPct val="150000"/>
              <a:buFont typeface="Times" pitchFamily="18" charset="0"/>
              <a:buNone/>
            </a:pPr>
            <a:endParaRPr lang="en-US" sz="2400" dirty="0">
              <a:latin typeface="Times New Roman" pitchFamily="18" charset="0"/>
            </a:endParaRPr>
          </a:p>
        </p:txBody>
      </p:sp>
      <p:pic>
        <p:nvPicPr>
          <p:cNvPr id="34821" name="Picture 8" descr="chem_cov"/>
          <p:cNvPicPr>
            <a:picLocks noGrp="1" noChangeAspect="1" noChangeArrowheads="1"/>
          </p:cNvPicPr>
          <p:nvPr>
            <p:ph idx="1"/>
          </p:nvPr>
        </p:nvPicPr>
        <p:blipFill>
          <a:blip r:embed="rId3" cstate="print"/>
          <a:srcRect/>
          <a:stretch>
            <a:fillRect/>
          </a:stretch>
        </p:blipFill>
        <p:spPr>
          <a:xfrm>
            <a:off x="609600" y="1143000"/>
            <a:ext cx="3086100" cy="3619500"/>
          </a:xfrm>
          <a:noFill/>
        </p:spPr>
      </p:pic>
      <p:pic>
        <p:nvPicPr>
          <p:cNvPr id="34822" name="Picture 9"/>
          <p:cNvPicPr>
            <a:picLocks noChangeAspect="1" noChangeArrowheads="1"/>
          </p:cNvPicPr>
          <p:nvPr/>
        </p:nvPicPr>
        <p:blipFill>
          <a:blip r:embed="rId4" cstate="print"/>
          <a:srcRect/>
          <a:stretch>
            <a:fillRect/>
          </a:stretch>
        </p:blipFill>
        <p:spPr bwMode="auto">
          <a:xfrm>
            <a:off x="5562600" y="5054600"/>
            <a:ext cx="2362200" cy="1574800"/>
          </a:xfrm>
          <a:prstGeom prst="rect">
            <a:avLst/>
          </a:prstGeom>
          <a:noFill/>
          <a:ln w="9525">
            <a:noFill/>
            <a:miter lim="800000"/>
            <a:headEnd/>
            <a:tailEnd/>
          </a:ln>
          <a:effectLst/>
        </p:spPr>
      </p:pic>
      <p:sp>
        <p:nvSpPr>
          <p:cNvPr id="18443" name="Text Box 11"/>
          <p:cNvSpPr txBox="1">
            <a:spLocks noChangeArrowheads="1"/>
          </p:cNvSpPr>
          <p:nvPr/>
        </p:nvSpPr>
        <p:spPr bwMode="auto">
          <a:xfrm>
            <a:off x="3810000" y="2209800"/>
            <a:ext cx="3276600" cy="822325"/>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Two liquids chemically react to form a solid.</a:t>
            </a:r>
          </a:p>
        </p:txBody>
      </p:sp>
      <p:sp>
        <p:nvSpPr>
          <p:cNvPr id="18444" name="Text Box 12"/>
          <p:cNvSpPr txBox="1">
            <a:spLocks noChangeArrowheads="1"/>
          </p:cNvSpPr>
          <p:nvPr/>
        </p:nvSpPr>
        <p:spPr bwMode="auto">
          <a:xfrm>
            <a:off x="4724400" y="609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soap</a:t>
            </a:r>
            <a:r>
              <a:rPr lang="en-US" sz="2400" dirty="0">
                <a:solidFill>
                  <a:schemeClr val="accent2"/>
                </a:solidFill>
                <a:latin typeface="Times New Roman" pitchFamily="18" charset="0"/>
              </a:rPr>
              <a:t>     </a:t>
            </a:r>
            <a:r>
              <a:rPr lang="en-US" sz="2400" dirty="0">
                <a:solidFill>
                  <a:srgbClr val="6600CC"/>
                </a:solidFill>
                <a:latin typeface="Times New Roman" pitchFamily="18" charset="0"/>
              </a:rPr>
              <a:t>scum</a:t>
            </a:r>
          </a:p>
        </p:txBody>
      </p:sp>
      <p:sp>
        <p:nvSpPr>
          <p:cNvPr id="18445" name="Text Box 13"/>
          <p:cNvSpPr txBox="1">
            <a:spLocks noChangeArrowheads="1"/>
          </p:cNvSpPr>
          <p:nvPr/>
        </p:nvSpPr>
        <p:spPr bwMode="auto">
          <a:xfrm>
            <a:off x="685800" y="609600"/>
            <a:ext cx="2667000" cy="457200"/>
          </a:xfrm>
          <a:prstGeom prst="rect">
            <a:avLst/>
          </a:prstGeom>
          <a:noFill/>
          <a:ln w="9525">
            <a:noFill/>
            <a:miter lim="800000"/>
            <a:headEnd/>
            <a:tailEnd/>
          </a:ln>
          <a:effectLst/>
        </p:spPr>
        <p:txBody>
          <a:bodyPr>
            <a:spAutoFit/>
          </a:bodyPr>
          <a:lstStyle/>
          <a:p>
            <a:pPr algn="ctr">
              <a:spcBef>
                <a:spcPct val="50000"/>
              </a:spcBef>
            </a:pPr>
            <a:r>
              <a:rPr lang="en-US" sz="2400" dirty="0">
                <a:solidFill>
                  <a:schemeClr val="accent2"/>
                </a:solidFill>
                <a:latin typeface="Times New Roman" pitchFamily="18" charset="0"/>
              </a:rPr>
              <a:t>Precipitate</a:t>
            </a:r>
          </a:p>
        </p:txBody>
      </p:sp>
      <p:sp>
        <p:nvSpPr>
          <p:cNvPr id="18446" name="Text Box 14"/>
          <p:cNvSpPr txBox="1">
            <a:spLocks noChangeArrowheads="1"/>
          </p:cNvSpPr>
          <p:nvPr/>
        </p:nvSpPr>
        <p:spPr bwMode="auto">
          <a:xfrm>
            <a:off x="3124200" y="5486400"/>
            <a:ext cx="1981200" cy="457200"/>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latin typeface="Times New Roman" pitchFamily="18" charset="0"/>
              </a:rPr>
              <a:t>Gas 	Forms</a:t>
            </a:r>
            <a:endParaRPr lang="en-US" sz="2400" dirty="0">
              <a:solidFill>
                <a:srgbClr val="6600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45"/>
                                        </p:tgtEl>
                                        <p:attrNameLst>
                                          <p:attrName>style.visibility</p:attrName>
                                        </p:attrNameLst>
                                      </p:cBhvr>
                                      <p:to>
                                        <p:strVal val="visible"/>
                                      </p:to>
                                    </p:set>
                                    <p:anim calcmode="lin" valueType="num">
                                      <p:cBhvr>
                                        <p:cTn id="7" dur="500" fill="hold"/>
                                        <p:tgtEl>
                                          <p:spTgt spid="18445"/>
                                        </p:tgtEl>
                                        <p:attrNameLst>
                                          <p:attrName>ppt_w</p:attrName>
                                        </p:attrNameLst>
                                      </p:cBhvr>
                                      <p:tavLst>
                                        <p:tav tm="0">
                                          <p:val>
                                            <p:fltVal val="0"/>
                                          </p:val>
                                        </p:tav>
                                        <p:tav tm="100000">
                                          <p:val>
                                            <p:strVal val="#ppt_w"/>
                                          </p:val>
                                        </p:tav>
                                      </p:tavLst>
                                    </p:anim>
                                    <p:anim calcmode="lin" valueType="num">
                                      <p:cBhvr>
                                        <p:cTn id="8" dur="500" fill="hold"/>
                                        <p:tgtEl>
                                          <p:spTgt spid="18445"/>
                                        </p:tgtEl>
                                        <p:attrNameLst>
                                          <p:attrName>ppt_h</p:attrName>
                                        </p:attrNameLst>
                                      </p:cBhvr>
                                      <p:tavLst>
                                        <p:tav tm="0">
                                          <p:val>
                                            <p:fltVal val="0"/>
                                          </p:val>
                                        </p:tav>
                                        <p:tav tm="100000">
                                          <p:val>
                                            <p:strVal val="#ppt_h"/>
                                          </p:val>
                                        </p:tav>
                                      </p:tavLst>
                                    </p:anim>
                                    <p:animEffect transition="in" filter="fade">
                                      <p:cBhvr>
                                        <p:cTn id="9" dur="500"/>
                                        <p:tgtEl>
                                          <p:spTgt spid="184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444"/>
                                        </p:tgtEl>
                                        <p:attrNameLst>
                                          <p:attrName>style.visibility</p:attrName>
                                        </p:attrNameLst>
                                      </p:cBhvr>
                                      <p:to>
                                        <p:strVal val="visible"/>
                                      </p:to>
                                    </p:set>
                                    <p:anim calcmode="lin" valueType="num">
                                      <p:cBhvr>
                                        <p:cTn id="14" dur="500" fill="hold"/>
                                        <p:tgtEl>
                                          <p:spTgt spid="18444"/>
                                        </p:tgtEl>
                                        <p:attrNameLst>
                                          <p:attrName>ppt_w</p:attrName>
                                        </p:attrNameLst>
                                      </p:cBhvr>
                                      <p:tavLst>
                                        <p:tav tm="0">
                                          <p:val>
                                            <p:fltVal val="0"/>
                                          </p:val>
                                        </p:tav>
                                        <p:tav tm="100000">
                                          <p:val>
                                            <p:strVal val="#ppt_w"/>
                                          </p:val>
                                        </p:tav>
                                      </p:tavLst>
                                    </p:anim>
                                    <p:anim calcmode="lin" valueType="num">
                                      <p:cBhvr>
                                        <p:cTn id="15" dur="500" fill="hold"/>
                                        <p:tgtEl>
                                          <p:spTgt spid="18444"/>
                                        </p:tgtEl>
                                        <p:attrNameLst>
                                          <p:attrName>ppt_h</p:attrName>
                                        </p:attrNameLst>
                                      </p:cBhvr>
                                      <p:tavLst>
                                        <p:tav tm="0">
                                          <p:val>
                                            <p:fltVal val="0"/>
                                          </p:val>
                                        </p:tav>
                                        <p:tav tm="100000">
                                          <p:val>
                                            <p:strVal val="#ppt_h"/>
                                          </p:val>
                                        </p:tav>
                                      </p:tavLst>
                                    </p:anim>
                                    <p:animEffect transition="in" filter="fade">
                                      <p:cBhvr>
                                        <p:cTn id="16" dur="500"/>
                                        <p:tgtEl>
                                          <p:spTgt spid="184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443"/>
                                        </p:tgtEl>
                                        <p:attrNameLst>
                                          <p:attrName>style.visibility</p:attrName>
                                        </p:attrNameLst>
                                      </p:cBhvr>
                                      <p:to>
                                        <p:strVal val="visible"/>
                                      </p:to>
                                    </p:set>
                                    <p:anim calcmode="lin" valueType="num">
                                      <p:cBhvr>
                                        <p:cTn id="21" dur="500" fill="hold"/>
                                        <p:tgtEl>
                                          <p:spTgt spid="18443"/>
                                        </p:tgtEl>
                                        <p:attrNameLst>
                                          <p:attrName>ppt_w</p:attrName>
                                        </p:attrNameLst>
                                      </p:cBhvr>
                                      <p:tavLst>
                                        <p:tav tm="0">
                                          <p:val>
                                            <p:fltVal val="0"/>
                                          </p:val>
                                        </p:tav>
                                        <p:tav tm="100000">
                                          <p:val>
                                            <p:strVal val="#ppt_w"/>
                                          </p:val>
                                        </p:tav>
                                      </p:tavLst>
                                    </p:anim>
                                    <p:anim calcmode="lin" valueType="num">
                                      <p:cBhvr>
                                        <p:cTn id="22" dur="500" fill="hold"/>
                                        <p:tgtEl>
                                          <p:spTgt spid="18443"/>
                                        </p:tgtEl>
                                        <p:attrNameLst>
                                          <p:attrName>ppt_h</p:attrName>
                                        </p:attrNameLst>
                                      </p:cBhvr>
                                      <p:tavLst>
                                        <p:tav tm="0">
                                          <p:val>
                                            <p:fltVal val="0"/>
                                          </p:val>
                                        </p:tav>
                                        <p:tav tm="100000">
                                          <p:val>
                                            <p:strVal val="#ppt_h"/>
                                          </p:val>
                                        </p:tav>
                                      </p:tavLst>
                                    </p:anim>
                                    <p:animEffect transition="in" filter="fade">
                                      <p:cBhvr>
                                        <p:cTn id="23" dur="500"/>
                                        <p:tgtEl>
                                          <p:spTgt spid="184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446"/>
                                        </p:tgtEl>
                                        <p:attrNameLst>
                                          <p:attrName>style.visibility</p:attrName>
                                        </p:attrNameLst>
                                      </p:cBhvr>
                                      <p:to>
                                        <p:strVal val="visible"/>
                                      </p:to>
                                    </p:set>
                                    <p:anim calcmode="lin" valueType="num">
                                      <p:cBhvr>
                                        <p:cTn id="28" dur="500" fill="hold"/>
                                        <p:tgtEl>
                                          <p:spTgt spid="18446"/>
                                        </p:tgtEl>
                                        <p:attrNameLst>
                                          <p:attrName>ppt_w</p:attrName>
                                        </p:attrNameLst>
                                      </p:cBhvr>
                                      <p:tavLst>
                                        <p:tav tm="0">
                                          <p:val>
                                            <p:fltVal val="0"/>
                                          </p:val>
                                        </p:tav>
                                        <p:tav tm="100000">
                                          <p:val>
                                            <p:strVal val="#ppt_w"/>
                                          </p:val>
                                        </p:tav>
                                      </p:tavLst>
                                    </p:anim>
                                    <p:anim calcmode="lin" valueType="num">
                                      <p:cBhvr>
                                        <p:cTn id="29" dur="500" fill="hold"/>
                                        <p:tgtEl>
                                          <p:spTgt spid="18446"/>
                                        </p:tgtEl>
                                        <p:attrNameLst>
                                          <p:attrName>ppt_h</p:attrName>
                                        </p:attrNameLst>
                                      </p:cBhvr>
                                      <p:tavLst>
                                        <p:tav tm="0">
                                          <p:val>
                                            <p:fltVal val="0"/>
                                          </p:val>
                                        </p:tav>
                                        <p:tav tm="100000">
                                          <p:val>
                                            <p:strVal val="#ppt_h"/>
                                          </p:val>
                                        </p:tav>
                                      </p:tavLst>
                                    </p:anim>
                                    <p:animEffect transition="in" filter="fade">
                                      <p:cBhvr>
                                        <p:cTn id="30"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18444" grpId="0"/>
      <p:bldP spid="18445" grpId="0"/>
      <p:bldP spid="184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Signs of chemical change</a:t>
            </a:r>
          </a:p>
          <a:p>
            <a:pPr lvl="1"/>
            <a:r>
              <a:rPr lang="en-US" dirty="0" smtClean="0"/>
              <a:t>Light or heat is absorbed or released</a:t>
            </a:r>
          </a:p>
          <a:p>
            <a:pPr lvl="1"/>
            <a:r>
              <a:rPr lang="en-US" dirty="0" smtClean="0"/>
              <a:t>Change in color or odor</a:t>
            </a:r>
          </a:p>
          <a:p>
            <a:pPr lvl="1"/>
            <a:r>
              <a:rPr lang="en-US" dirty="0" smtClean="0"/>
              <a:t>Production of a gas or solid from a liquid</a:t>
            </a:r>
          </a:p>
          <a:p>
            <a:pPr lvl="2"/>
            <a:r>
              <a:rPr lang="en-US" u="sng" dirty="0" smtClean="0"/>
              <a:t>Precipitate</a:t>
            </a:r>
            <a:r>
              <a:rPr lang="en-US" dirty="0" smtClean="0"/>
              <a:t> </a:t>
            </a:r>
            <a:r>
              <a:rPr lang="en-US" dirty="0" smtClean="0">
                <a:latin typeface="Garamond" pitchFamily="18" charset="0"/>
              </a:rPr>
              <a:t>– a solid that forms from </a:t>
            </a:r>
            <a:r>
              <a:rPr lang="en-US" dirty="0">
                <a:latin typeface="Garamond" pitchFamily="18" charset="0"/>
              </a:rPr>
              <a:t>a</a:t>
            </a:r>
            <a:r>
              <a:rPr lang="en-US" dirty="0" smtClean="0">
                <a:latin typeface="Garamond" pitchFamily="18" charset="0"/>
              </a:rPr>
              <a:t> reaction between liquids</a:t>
            </a:r>
          </a:p>
          <a:p>
            <a:pPr lvl="1"/>
            <a:r>
              <a:rPr lang="en-US" dirty="0" smtClean="0">
                <a:latin typeface="Garamond" pitchFamily="18" charset="0"/>
              </a:rPr>
              <a:t>Irreversibility</a:t>
            </a:r>
          </a:p>
        </p:txBody>
      </p:sp>
      <p:sp>
        <p:nvSpPr>
          <p:cNvPr id="3" name="Text Placeholder 2"/>
          <p:cNvSpPr>
            <a:spLocks noGrp="1"/>
          </p:cNvSpPr>
          <p:nvPr>
            <p:ph type="body" sz="quarter" idx="11"/>
          </p:nvPr>
        </p:nvSpPr>
        <p:spPr/>
        <p:txBody>
          <a:bodyPr/>
          <a:lstStyle/>
          <a:p>
            <a:r>
              <a:rPr lang="en-US" dirty="0" smtClean="0"/>
              <a:t>Chemical Change</a:t>
            </a:r>
            <a:endParaRPr lang="en-US" dirty="0"/>
          </a:p>
        </p:txBody>
      </p:sp>
      <p:grpSp>
        <p:nvGrpSpPr>
          <p:cNvPr id="13" name="Group 12"/>
          <p:cNvGrpSpPr/>
          <p:nvPr/>
        </p:nvGrpSpPr>
        <p:grpSpPr>
          <a:xfrm>
            <a:off x="2533940" y="4203511"/>
            <a:ext cx="2150751" cy="2110659"/>
            <a:chOff x="2676517" y="4199380"/>
            <a:chExt cx="2470246" cy="2363674"/>
          </a:xfrm>
        </p:grpSpPr>
        <p:pic>
          <p:nvPicPr>
            <p:cNvPr id="4" name="Picture 3" descr="4A_Rotting_app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345" y="4199380"/>
              <a:ext cx="2358957" cy="218848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676517" y="6347609"/>
              <a:ext cx="2470246" cy="215445"/>
            </a:xfrm>
            <a:prstGeom prst="rect">
              <a:avLst/>
            </a:prstGeom>
            <a:noFill/>
          </p:spPr>
          <p:txBody>
            <a:bodyPr wrap="square" rtlCol="0">
              <a:spAutoFit/>
            </a:bodyPr>
            <a:lstStyle/>
            <a:p>
              <a:pPr algn="ctr"/>
              <a:r>
                <a:rPr lang="en-US" sz="800" dirty="0" err="1">
                  <a:latin typeface="Garamond"/>
                  <a:cs typeface="Garamond"/>
                </a:rPr>
                <a:t>Nickomargolies</a:t>
              </a:r>
              <a:r>
                <a:rPr lang="en-US" sz="800" dirty="0">
                  <a:latin typeface="Garamond"/>
                  <a:cs typeface="Garamond"/>
                </a:rPr>
                <a:t> [GFDL </a:t>
              </a:r>
              <a:r>
                <a:rPr lang="en-US" sz="800" dirty="0" smtClean="0">
                  <a:latin typeface="Garamond"/>
                  <a:cs typeface="Garamond"/>
                </a:rPr>
                <a:t>]</a:t>
              </a:r>
              <a:endParaRPr lang="en-US" sz="800" dirty="0">
                <a:latin typeface="Garamond"/>
                <a:cs typeface="Garamond"/>
              </a:endParaRPr>
            </a:p>
          </p:txBody>
        </p:sp>
      </p:grpSp>
      <p:grpSp>
        <p:nvGrpSpPr>
          <p:cNvPr id="12" name="Group 11"/>
          <p:cNvGrpSpPr/>
          <p:nvPr/>
        </p:nvGrpSpPr>
        <p:grpSpPr>
          <a:xfrm>
            <a:off x="346074" y="4216529"/>
            <a:ext cx="2165705" cy="2112906"/>
            <a:chOff x="5603404" y="4199378"/>
            <a:chExt cx="2426551" cy="1995380"/>
          </a:xfrm>
        </p:grpSpPr>
        <p:pic>
          <p:nvPicPr>
            <p:cNvPr id="6" name="Picture 5" descr="4A_FIRE_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404" y="4199378"/>
              <a:ext cx="2426551" cy="181991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603405" y="5979314"/>
              <a:ext cx="2426550" cy="215444"/>
            </a:xfrm>
            <a:prstGeom prst="rect">
              <a:avLst/>
            </a:prstGeom>
            <a:noFill/>
          </p:spPr>
          <p:txBody>
            <a:bodyPr wrap="square" rtlCol="0">
              <a:spAutoFit/>
            </a:bodyPr>
            <a:lstStyle/>
            <a:p>
              <a:pPr algn="ctr"/>
              <a:r>
                <a:rPr lang="en-US" sz="800" dirty="0">
                  <a:latin typeface="Garamond"/>
                  <a:cs typeface="Garamond"/>
                </a:rPr>
                <a:t>I, </a:t>
              </a:r>
              <a:r>
                <a:rPr lang="en-US" sz="800" dirty="0" err="1">
                  <a:latin typeface="Garamond"/>
                  <a:cs typeface="Garamond"/>
                </a:rPr>
                <a:t>MarcusObal</a:t>
              </a:r>
              <a:r>
                <a:rPr lang="en-US" sz="800" dirty="0">
                  <a:latin typeface="Garamond"/>
                  <a:cs typeface="Garamond"/>
                </a:rPr>
                <a:t> [GFDL </a:t>
              </a:r>
              <a:r>
                <a:rPr lang="en-US" sz="800" dirty="0" smtClean="0">
                  <a:latin typeface="Garamond"/>
                  <a:cs typeface="Garamond"/>
                </a:rPr>
                <a:t>]</a:t>
              </a:r>
              <a:endParaRPr lang="en-US" sz="800" dirty="0">
                <a:latin typeface="Garamond"/>
                <a:cs typeface="Garamond"/>
              </a:endParaRPr>
            </a:p>
          </p:txBody>
        </p:sp>
      </p:grpSp>
      <p:grpSp>
        <p:nvGrpSpPr>
          <p:cNvPr id="14" name="Group 13"/>
          <p:cNvGrpSpPr/>
          <p:nvPr/>
        </p:nvGrpSpPr>
        <p:grpSpPr>
          <a:xfrm>
            <a:off x="4727024" y="4203518"/>
            <a:ext cx="1845732" cy="2125918"/>
            <a:chOff x="691446" y="3949764"/>
            <a:chExt cx="1859844" cy="2330498"/>
          </a:xfrm>
        </p:grpSpPr>
        <p:pic>
          <p:nvPicPr>
            <p:cNvPr id="8" name="Picture 7" descr="4A_AgCl-neerslag.jpg"/>
            <p:cNvPicPr>
              <a:picLocks noChangeAspect="1"/>
            </p:cNvPicPr>
            <p:nvPr/>
          </p:nvPicPr>
          <p:blipFill rotWithShape="1">
            <a:blip r:embed="rId5" cstate="print">
              <a:extLst>
                <a:ext uri="{28A0092B-C50C-407E-A947-70E740481C1C}">
                  <a14:useLocalDpi xmlns:a14="http://schemas.microsoft.com/office/drawing/2010/main" val="0"/>
                </a:ext>
              </a:extLst>
            </a:blip>
            <a:srcRect b="13088"/>
            <a:stretch/>
          </p:blipFill>
          <p:spPr>
            <a:xfrm>
              <a:off x="691446" y="3949764"/>
              <a:ext cx="1859844" cy="215523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91446" y="6064819"/>
              <a:ext cx="1859844" cy="215443"/>
            </a:xfrm>
            <a:prstGeom prst="rect">
              <a:avLst/>
            </a:prstGeom>
            <a:noFill/>
          </p:spPr>
          <p:txBody>
            <a:bodyPr wrap="square" rtlCol="0">
              <a:spAutoFit/>
            </a:bodyPr>
            <a:lstStyle/>
            <a:p>
              <a:pPr algn="ctr"/>
              <a:r>
                <a:rPr lang="en-US" sz="800" dirty="0">
                  <a:latin typeface="Garamond"/>
                  <a:cs typeface="Garamond"/>
                </a:rPr>
                <a:t>By </a:t>
              </a:r>
              <a:r>
                <a:rPr lang="en-US" sz="800" dirty="0" err="1">
                  <a:latin typeface="Garamond"/>
                  <a:cs typeface="Garamond"/>
                </a:rPr>
                <a:t>Dr.T</a:t>
              </a:r>
              <a:r>
                <a:rPr lang="en-US" sz="800" dirty="0">
                  <a:latin typeface="Garamond"/>
                  <a:cs typeface="Garamond"/>
                </a:rPr>
                <a:t> (Own work) [CC-BY-SA-3.0 ]</a:t>
              </a:r>
            </a:p>
          </p:txBody>
        </p:sp>
      </p:grpSp>
      <p:pic>
        <p:nvPicPr>
          <p:cNvPr id="10" name="Picture 9" descr="4A_Fried_egg,_sunny_side_up.jpg"/>
          <p:cNvPicPr>
            <a:picLocks noChangeAspect="1"/>
          </p:cNvPicPr>
          <p:nvPr/>
        </p:nvPicPr>
        <p:blipFill rotWithShape="1">
          <a:blip r:embed="rId6">
            <a:extLst>
              <a:ext uri="{28A0092B-C50C-407E-A947-70E740481C1C}">
                <a14:useLocalDpi xmlns:a14="http://schemas.microsoft.com/office/drawing/2010/main" val="0"/>
              </a:ext>
            </a:extLst>
          </a:blip>
          <a:srcRect l="3122" r="4186"/>
          <a:stretch/>
        </p:blipFill>
        <p:spPr>
          <a:xfrm>
            <a:off x="6671533" y="4188308"/>
            <a:ext cx="2105579" cy="1966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15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411163"/>
          </a:xfrm>
        </p:spPr>
        <p:txBody>
          <a:bodyPr/>
          <a:lstStyle/>
          <a:p>
            <a:pPr eaLnBrk="1" hangingPunct="1"/>
            <a:r>
              <a:rPr lang="en-US" sz="3600" dirty="0" smtClean="0">
                <a:solidFill>
                  <a:srgbClr val="990000"/>
                </a:solidFill>
                <a:latin typeface="Times New Roman" pitchFamily="18" charset="0"/>
              </a:rPr>
              <a:t>Conservation of Mass</a:t>
            </a:r>
            <a:endParaRPr lang="en-US" b="1" dirty="0" smtClean="0">
              <a:solidFill>
                <a:srgbClr val="000000"/>
              </a:solidFill>
              <a:latin typeface="Times New Roman" pitchFamily="18" charset="0"/>
            </a:endParaRPr>
          </a:p>
        </p:txBody>
      </p:sp>
      <p:sp>
        <p:nvSpPr>
          <p:cNvPr id="36867" name="Rectangle 3"/>
          <p:cNvSpPr>
            <a:spLocks noChangeArrowheads="1"/>
          </p:cNvSpPr>
          <p:nvPr/>
        </p:nvSpPr>
        <p:spPr bwMode="auto">
          <a:xfrm>
            <a:off x="0" y="685800"/>
            <a:ext cx="9067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Aft>
                <a:spcPct val="50000"/>
              </a:spcAft>
              <a:buSzPct val="100000"/>
              <a:buFont typeface="+mj-lt"/>
              <a:buAutoNum type="alphaUcPeriod" startAt="3"/>
              <a:defRPr/>
            </a:pPr>
            <a:r>
              <a:rPr lang="en-US" sz="2400" dirty="0">
                <a:latin typeface="Times New Roman" pitchFamily="18" charset="0"/>
              </a:rPr>
              <a:t>During chemical (or physical) reactions, mass (or matter) is neither _____________ nor _________________.  </a:t>
            </a:r>
          </a:p>
          <a:p>
            <a:pPr marL="342900" indent="-342900">
              <a:spcAft>
                <a:spcPct val="50000"/>
              </a:spcAft>
              <a:buSzPct val="150000"/>
              <a:buFontTx/>
              <a:buChar char="•"/>
              <a:defRPr/>
            </a:pPr>
            <a:r>
              <a:rPr lang="en-US" sz="2400" dirty="0">
                <a:latin typeface="Times New Roman" pitchFamily="18" charset="0"/>
              </a:rPr>
              <a:t>The mass of all the reactants _________ the mass of all the products.</a:t>
            </a:r>
          </a:p>
          <a:p>
            <a:pPr marL="342900" indent="-342900">
              <a:spcAft>
                <a:spcPct val="50000"/>
              </a:spcAft>
              <a:buSzPct val="150000"/>
              <a:buFontTx/>
              <a:buChar char="•"/>
              <a:defRPr/>
            </a:pPr>
            <a:r>
              <a:rPr lang="en-US" sz="2400" dirty="0">
                <a:latin typeface="Times New Roman" pitchFamily="18" charset="0"/>
              </a:rPr>
              <a:t>The ___________ of each kind of atom is the same.</a:t>
            </a:r>
          </a:p>
          <a:p>
            <a:pPr marL="342900" indent="-342900">
              <a:spcAft>
                <a:spcPct val="50000"/>
              </a:spcAft>
              <a:buSzPct val="150000"/>
              <a:buFontTx/>
              <a:buChar char="•"/>
              <a:defRPr/>
            </a:pPr>
            <a:r>
              <a:rPr lang="en-US" sz="2400" dirty="0">
                <a:latin typeface="Times New Roman" pitchFamily="18" charset="0"/>
              </a:rPr>
              <a:t>Sometimes it appears that the reactant and product masses are not equal, but a _______ was probably a reactant or product in the reaction, and that is making the difference!</a:t>
            </a:r>
          </a:p>
          <a:p>
            <a:pPr marL="342900" indent="-342900">
              <a:spcAft>
                <a:spcPct val="50000"/>
              </a:spcAft>
              <a:buSzPct val="150000"/>
              <a:defRPr/>
            </a:pPr>
            <a:r>
              <a:rPr lang="en-US" sz="2400" dirty="0">
                <a:latin typeface="Times New Roman" pitchFamily="18" charset="0"/>
              </a:rPr>
              <a:t>		</a:t>
            </a:r>
            <a:r>
              <a:rPr lang="en-US" sz="2400" i="1" dirty="0">
                <a:solidFill>
                  <a:srgbClr val="008000"/>
                </a:solidFill>
                <a:latin typeface="Times New Roman" pitchFamily="18" charset="0"/>
              </a:rPr>
              <a:t>Example</a:t>
            </a:r>
            <a:r>
              <a:rPr lang="en-US" sz="2400" dirty="0">
                <a:latin typeface="Times New Roman" pitchFamily="18" charset="0"/>
              </a:rPr>
              <a:t>: 	2H</a:t>
            </a:r>
            <a:r>
              <a:rPr lang="en-US" sz="2400" baseline="-25000" dirty="0">
                <a:latin typeface="Times New Roman" pitchFamily="18" charset="0"/>
              </a:rPr>
              <a:t>2</a:t>
            </a:r>
            <a:r>
              <a:rPr lang="en-US" sz="2400" dirty="0">
                <a:latin typeface="Times New Roman" pitchFamily="18" charset="0"/>
              </a:rPr>
              <a:t> + O</a:t>
            </a:r>
            <a:r>
              <a:rPr lang="en-US" sz="2400" baseline="-25000" dirty="0">
                <a:latin typeface="Times New Roman" pitchFamily="18" charset="0"/>
              </a:rPr>
              <a:t>2</a:t>
            </a:r>
            <a:r>
              <a:rPr lang="en-US" sz="2400" dirty="0">
                <a:latin typeface="Times New Roman" pitchFamily="18" charset="0"/>
              </a:rPr>
              <a:t> </a:t>
            </a:r>
            <a:r>
              <a:rPr lang="en-US" sz="2400" dirty="0">
                <a:latin typeface="Times New Roman" pitchFamily="18" charset="0"/>
                <a:sym typeface="Wingdings" pitchFamily="2" charset="2"/>
              </a:rPr>
              <a:t></a:t>
            </a:r>
            <a:r>
              <a:rPr lang="en-US" sz="2400" dirty="0">
                <a:latin typeface="Times New Roman" pitchFamily="18" charset="0"/>
              </a:rPr>
              <a:t> 2H</a:t>
            </a:r>
            <a:r>
              <a:rPr lang="en-US" sz="2400" baseline="-25000" dirty="0">
                <a:latin typeface="Times New Roman" pitchFamily="18" charset="0"/>
              </a:rPr>
              <a:t>2</a:t>
            </a:r>
            <a:r>
              <a:rPr lang="en-US" sz="2400" dirty="0">
                <a:latin typeface="Times New Roman" pitchFamily="18" charset="0"/>
              </a:rPr>
              <a:t>O</a:t>
            </a:r>
          </a:p>
          <a:p>
            <a:pPr marL="342900" indent="-342900">
              <a:spcAft>
                <a:spcPct val="50000"/>
              </a:spcAft>
              <a:buSzPct val="150000"/>
              <a:buFontTx/>
              <a:buChar char="•"/>
              <a:defRPr/>
            </a:pPr>
            <a:r>
              <a:rPr lang="en-US" sz="2400" dirty="0">
                <a:latin typeface="Times New Roman" pitchFamily="18" charset="0"/>
              </a:rPr>
              <a:t>If 4 grams of hydrogen reacted with oxygen to produce 36 grams of water, how many grams of oxygen were used? _______</a:t>
            </a:r>
          </a:p>
          <a:p>
            <a:pPr marL="342900" indent="-342900">
              <a:spcAft>
                <a:spcPct val="50000"/>
              </a:spcAft>
              <a:buSzPct val="150000"/>
              <a:buFontTx/>
              <a:buChar char="•"/>
              <a:defRPr/>
            </a:pPr>
            <a:r>
              <a:rPr lang="en-US" sz="2400" dirty="0">
                <a:latin typeface="Times New Roman" pitchFamily="18" charset="0"/>
              </a:rPr>
              <a:t>Notice that the ____ of H’s and O’s on each side is __________!</a:t>
            </a:r>
          </a:p>
        </p:txBody>
      </p:sp>
      <p:sp>
        <p:nvSpPr>
          <p:cNvPr id="23556" name="Text Box 4"/>
          <p:cNvSpPr txBox="1">
            <a:spLocks noChangeArrowheads="1"/>
          </p:cNvSpPr>
          <p:nvPr/>
        </p:nvSpPr>
        <p:spPr bwMode="auto">
          <a:xfrm>
            <a:off x="762000" y="1066800"/>
            <a:ext cx="13716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6600CC"/>
                </a:solidFill>
                <a:latin typeface="Times New Roman" pitchFamily="18" charset="0"/>
              </a:rPr>
              <a:t>created</a:t>
            </a:r>
          </a:p>
        </p:txBody>
      </p:sp>
      <p:sp>
        <p:nvSpPr>
          <p:cNvPr id="23557" name="Text Box 5"/>
          <p:cNvSpPr txBox="1">
            <a:spLocks noChangeArrowheads="1"/>
          </p:cNvSpPr>
          <p:nvPr/>
        </p:nvSpPr>
        <p:spPr bwMode="auto">
          <a:xfrm>
            <a:off x="3505200" y="1066800"/>
            <a:ext cx="13716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6600CC"/>
                </a:solidFill>
                <a:latin typeface="Times New Roman" pitchFamily="18" charset="0"/>
              </a:rPr>
              <a:t>destroyed</a:t>
            </a:r>
          </a:p>
        </p:txBody>
      </p:sp>
      <p:sp>
        <p:nvSpPr>
          <p:cNvPr id="23558" name="Text Box 6"/>
          <p:cNvSpPr txBox="1">
            <a:spLocks noChangeArrowheads="1"/>
          </p:cNvSpPr>
          <p:nvPr/>
        </p:nvSpPr>
        <p:spPr bwMode="auto">
          <a:xfrm>
            <a:off x="4191000" y="1600200"/>
            <a:ext cx="13716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6600CC"/>
                </a:solidFill>
                <a:latin typeface="Times New Roman" pitchFamily="18" charset="0"/>
              </a:rPr>
              <a:t>equals</a:t>
            </a:r>
          </a:p>
        </p:txBody>
      </p:sp>
      <p:sp>
        <p:nvSpPr>
          <p:cNvPr id="23559" name="Text Box 7"/>
          <p:cNvSpPr txBox="1">
            <a:spLocks noChangeArrowheads="1"/>
          </p:cNvSpPr>
          <p:nvPr/>
        </p:nvSpPr>
        <p:spPr bwMode="auto">
          <a:xfrm>
            <a:off x="1295400" y="2133600"/>
            <a:ext cx="13716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6600CC"/>
                </a:solidFill>
                <a:latin typeface="Times New Roman" pitchFamily="18" charset="0"/>
              </a:rPr>
              <a:t>number</a:t>
            </a:r>
          </a:p>
        </p:txBody>
      </p:sp>
      <p:sp>
        <p:nvSpPr>
          <p:cNvPr id="23560" name="Text Box 8"/>
          <p:cNvSpPr txBox="1">
            <a:spLocks noChangeArrowheads="1"/>
          </p:cNvSpPr>
          <p:nvPr/>
        </p:nvSpPr>
        <p:spPr bwMode="auto">
          <a:xfrm>
            <a:off x="2209800" y="3048000"/>
            <a:ext cx="13716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6600CC"/>
                </a:solidFill>
                <a:latin typeface="Times New Roman" pitchFamily="18" charset="0"/>
              </a:rPr>
              <a:t>gas</a:t>
            </a:r>
          </a:p>
        </p:txBody>
      </p:sp>
      <p:sp>
        <p:nvSpPr>
          <p:cNvPr id="23561" name="Text Box 9"/>
          <p:cNvSpPr txBox="1">
            <a:spLocks noChangeArrowheads="1"/>
          </p:cNvSpPr>
          <p:nvPr/>
        </p:nvSpPr>
        <p:spPr bwMode="auto">
          <a:xfrm>
            <a:off x="6477000" y="4876800"/>
            <a:ext cx="13716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6600CC"/>
                </a:solidFill>
                <a:latin typeface="Times New Roman" pitchFamily="18" charset="0"/>
              </a:rPr>
              <a:t>32</a:t>
            </a:r>
          </a:p>
        </p:txBody>
      </p:sp>
      <p:sp>
        <p:nvSpPr>
          <p:cNvPr id="23562" name="Text Box 10"/>
          <p:cNvSpPr txBox="1">
            <a:spLocks noChangeArrowheads="1"/>
          </p:cNvSpPr>
          <p:nvPr/>
        </p:nvSpPr>
        <p:spPr bwMode="auto">
          <a:xfrm>
            <a:off x="1905000" y="5410200"/>
            <a:ext cx="13716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a:t>
            </a:r>
          </a:p>
        </p:txBody>
      </p:sp>
      <p:sp>
        <p:nvSpPr>
          <p:cNvPr id="23563" name="Text Box 11"/>
          <p:cNvSpPr txBox="1">
            <a:spLocks noChangeArrowheads="1"/>
          </p:cNvSpPr>
          <p:nvPr/>
        </p:nvSpPr>
        <p:spPr bwMode="auto">
          <a:xfrm>
            <a:off x="6781800" y="5410200"/>
            <a:ext cx="13716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constant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3557"/>
                                        </p:tgtEl>
                                        <p:attrNameLst>
                                          <p:attrName>style.visibility</p:attrName>
                                        </p:attrNameLst>
                                      </p:cBhvr>
                                      <p:to>
                                        <p:strVal val="visible"/>
                                      </p:to>
                                    </p:set>
                                    <p:anim calcmode="lin" valueType="num">
                                      <p:cBhvr>
                                        <p:cTn id="14" dur="500" fill="hold"/>
                                        <p:tgtEl>
                                          <p:spTgt spid="23557"/>
                                        </p:tgtEl>
                                        <p:attrNameLst>
                                          <p:attrName>ppt_w</p:attrName>
                                        </p:attrNameLst>
                                      </p:cBhvr>
                                      <p:tavLst>
                                        <p:tav tm="0">
                                          <p:val>
                                            <p:fltVal val="0"/>
                                          </p:val>
                                        </p:tav>
                                        <p:tav tm="100000">
                                          <p:val>
                                            <p:strVal val="#ppt_w"/>
                                          </p:val>
                                        </p:tav>
                                      </p:tavLst>
                                    </p:anim>
                                    <p:anim calcmode="lin" valueType="num">
                                      <p:cBhvr>
                                        <p:cTn id="15" dur="500" fill="hold"/>
                                        <p:tgtEl>
                                          <p:spTgt spid="23557"/>
                                        </p:tgtEl>
                                        <p:attrNameLst>
                                          <p:attrName>ppt_h</p:attrName>
                                        </p:attrNameLst>
                                      </p:cBhvr>
                                      <p:tavLst>
                                        <p:tav tm="0">
                                          <p:val>
                                            <p:fltVal val="0"/>
                                          </p:val>
                                        </p:tav>
                                        <p:tav tm="100000">
                                          <p:val>
                                            <p:strVal val="#ppt_h"/>
                                          </p:val>
                                        </p:tav>
                                      </p:tavLst>
                                    </p:anim>
                                    <p:animEffect transition="in" filter="fade">
                                      <p:cBhvr>
                                        <p:cTn id="16" dur="500"/>
                                        <p:tgtEl>
                                          <p:spTgt spid="23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558"/>
                                        </p:tgtEl>
                                        <p:attrNameLst>
                                          <p:attrName>style.visibility</p:attrName>
                                        </p:attrNameLst>
                                      </p:cBhvr>
                                      <p:to>
                                        <p:strVal val="visible"/>
                                      </p:to>
                                    </p:set>
                                    <p:anim calcmode="lin" valueType="num">
                                      <p:cBhvr>
                                        <p:cTn id="21" dur="500" fill="hold"/>
                                        <p:tgtEl>
                                          <p:spTgt spid="23558"/>
                                        </p:tgtEl>
                                        <p:attrNameLst>
                                          <p:attrName>ppt_w</p:attrName>
                                        </p:attrNameLst>
                                      </p:cBhvr>
                                      <p:tavLst>
                                        <p:tav tm="0">
                                          <p:val>
                                            <p:fltVal val="0"/>
                                          </p:val>
                                        </p:tav>
                                        <p:tav tm="100000">
                                          <p:val>
                                            <p:strVal val="#ppt_w"/>
                                          </p:val>
                                        </p:tav>
                                      </p:tavLst>
                                    </p:anim>
                                    <p:anim calcmode="lin" valueType="num">
                                      <p:cBhvr>
                                        <p:cTn id="22" dur="500" fill="hold"/>
                                        <p:tgtEl>
                                          <p:spTgt spid="23558"/>
                                        </p:tgtEl>
                                        <p:attrNameLst>
                                          <p:attrName>ppt_h</p:attrName>
                                        </p:attrNameLst>
                                      </p:cBhvr>
                                      <p:tavLst>
                                        <p:tav tm="0">
                                          <p:val>
                                            <p:fltVal val="0"/>
                                          </p:val>
                                        </p:tav>
                                        <p:tav tm="100000">
                                          <p:val>
                                            <p:strVal val="#ppt_h"/>
                                          </p:val>
                                        </p:tav>
                                      </p:tavLst>
                                    </p:anim>
                                    <p:animEffect transition="in" filter="fade">
                                      <p:cBhvr>
                                        <p:cTn id="23" dur="500"/>
                                        <p:tgtEl>
                                          <p:spTgt spid="235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3559"/>
                                        </p:tgtEl>
                                        <p:attrNameLst>
                                          <p:attrName>style.visibility</p:attrName>
                                        </p:attrNameLst>
                                      </p:cBhvr>
                                      <p:to>
                                        <p:strVal val="visible"/>
                                      </p:to>
                                    </p:set>
                                    <p:anim calcmode="lin" valueType="num">
                                      <p:cBhvr>
                                        <p:cTn id="28" dur="500" fill="hold"/>
                                        <p:tgtEl>
                                          <p:spTgt spid="23559"/>
                                        </p:tgtEl>
                                        <p:attrNameLst>
                                          <p:attrName>ppt_w</p:attrName>
                                        </p:attrNameLst>
                                      </p:cBhvr>
                                      <p:tavLst>
                                        <p:tav tm="0">
                                          <p:val>
                                            <p:fltVal val="0"/>
                                          </p:val>
                                        </p:tav>
                                        <p:tav tm="100000">
                                          <p:val>
                                            <p:strVal val="#ppt_w"/>
                                          </p:val>
                                        </p:tav>
                                      </p:tavLst>
                                    </p:anim>
                                    <p:anim calcmode="lin" valueType="num">
                                      <p:cBhvr>
                                        <p:cTn id="29" dur="500" fill="hold"/>
                                        <p:tgtEl>
                                          <p:spTgt spid="23559"/>
                                        </p:tgtEl>
                                        <p:attrNameLst>
                                          <p:attrName>ppt_h</p:attrName>
                                        </p:attrNameLst>
                                      </p:cBhvr>
                                      <p:tavLst>
                                        <p:tav tm="0">
                                          <p:val>
                                            <p:fltVal val="0"/>
                                          </p:val>
                                        </p:tav>
                                        <p:tav tm="100000">
                                          <p:val>
                                            <p:strVal val="#ppt_h"/>
                                          </p:val>
                                        </p:tav>
                                      </p:tavLst>
                                    </p:anim>
                                    <p:animEffect transition="in" filter="fade">
                                      <p:cBhvr>
                                        <p:cTn id="30" dur="500"/>
                                        <p:tgtEl>
                                          <p:spTgt spid="2355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3560"/>
                                        </p:tgtEl>
                                        <p:attrNameLst>
                                          <p:attrName>style.visibility</p:attrName>
                                        </p:attrNameLst>
                                      </p:cBhvr>
                                      <p:to>
                                        <p:strVal val="visible"/>
                                      </p:to>
                                    </p:set>
                                    <p:anim calcmode="lin" valueType="num">
                                      <p:cBhvr>
                                        <p:cTn id="35" dur="500" fill="hold"/>
                                        <p:tgtEl>
                                          <p:spTgt spid="23560"/>
                                        </p:tgtEl>
                                        <p:attrNameLst>
                                          <p:attrName>ppt_w</p:attrName>
                                        </p:attrNameLst>
                                      </p:cBhvr>
                                      <p:tavLst>
                                        <p:tav tm="0">
                                          <p:val>
                                            <p:fltVal val="0"/>
                                          </p:val>
                                        </p:tav>
                                        <p:tav tm="100000">
                                          <p:val>
                                            <p:strVal val="#ppt_w"/>
                                          </p:val>
                                        </p:tav>
                                      </p:tavLst>
                                    </p:anim>
                                    <p:anim calcmode="lin" valueType="num">
                                      <p:cBhvr>
                                        <p:cTn id="36" dur="500" fill="hold"/>
                                        <p:tgtEl>
                                          <p:spTgt spid="23560"/>
                                        </p:tgtEl>
                                        <p:attrNameLst>
                                          <p:attrName>ppt_h</p:attrName>
                                        </p:attrNameLst>
                                      </p:cBhvr>
                                      <p:tavLst>
                                        <p:tav tm="0">
                                          <p:val>
                                            <p:fltVal val="0"/>
                                          </p:val>
                                        </p:tav>
                                        <p:tav tm="100000">
                                          <p:val>
                                            <p:strVal val="#ppt_h"/>
                                          </p:val>
                                        </p:tav>
                                      </p:tavLst>
                                    </p:anim>
                                    <p:animEffect transition="in" filter="fade">
                                      <p:cBhvr>
                                        <p:cTn id="37" dur="500"/>
                                        <p:tgtEl>
                                          <p:spTgt spid="235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3561"/>
                                        </p:tgtEl>
                                        <p:attrNameLst>
                                          <p:attrName>style.visibility</p:attrName>
                                        </p:attrNameLst>
                                      </p:cBhvr>
                                      <p:to>
                                        <p:strVal val="visible"/>
                                      </p:to>
                                    </p:set>
                                    <p:anim calcmode="lin" valueType="num">
                                      <p:cBhvr>
                                        <p:cTn id="42" dur="500" fill="hold"/>
                                        <p:tgtEl>
                                          <p:spTgt spid="23561"/>
                                        </p:tgtEl>
                                        <p:attrNameLst>
                                          <p:attrName>ppt_w</p:attrName>
                                        </p:attrNameLst>
                                      </p:cBhvr>
                                      <p:tavLst>
                                        <p:tav tm="0">
                                          <p:val>
                                            <p:fltVal val="0"/>
                                          </p:val>
                                        </p:tav>
                                        <p:tav tm="100000">
                                          <p:val>
                                            <p:strVal val="#ppt_w"/>
                                          </p:val>
                                        </p:tav>
                                      </p:tavLst>
                                    </p:anim>
                                    <p:anim calcmode="lin" valueType="num">
                                      <p:cBhvr>
                                        <p:cTn id="43" dur="500" fill="hold"/>
                                        <p:tgtEl>
                                          <p:spTgt spid="23561"/>
                                        </p:tgtEl>
                                        <p:attrNameLst>
                                          <p:attrName>ppt_h</p:attrName>
                                        </p:attrNameLst>
                                      </p:cBhvr>
                                      <p:tavLst>
                                        <p:tav tm="0">
                                          <p:val>
                                            <p:fltVal val="0"/>
                                          </p:val>
                                        </p:tav>
                                        <p:tav tm="100000">
                                          <p:val>
                                            <p:strVal val="#ppt_h"/>
                                          </p:val>
                                        </p:tav>
                                      </p:tavLst>
                                    </p:anim>
                                    <p:animEffect transition="in" filter="fade">
                                      <p:cBhvr>
                                        <p:cTn id="44" dur="500"/>
                                        <p:tgtEl>
                                          <p:spTgt spid="2356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3562"/>
                                        </p:tgtEl>
                                        <p:attrNameLst>
                                          <p:attrName>style.visibility</p:attrName>
                                        </p:attrNameLst>
                                      </p:cBhvr>
                                      <p:to>
                                        <p:strVal val="visible"/>
                                      </p:to>
                                    </p:set>
                                    <p:anim calcmode="lin" valueType="num">
                                      <p:cBhvr>
                                        <p:cTn id="49" dur="500" fill="hold"/>
                                        <p:tgtEl>
                                          <p:spTgt spid="23562"/>
                                        </p:tgtEl>
                                        <p:attrNameLst>
                                          <p:attrName>ppt_w</p:attrName>
                                        </p:attrNameLst>
                                      </p:cBhvr>
                                      <p:tavLst>
                                        <p:tav tm="0">
                                          <p:val>
                                            <p:fltVal val="0"/>
                                          </p:val>
                                        </p:tav>
                                        <p:tav tm="100000">
                                          <p:val>
                                            <p:strVal val="#ppt_w"/>
                                          </p:val>
                                        </p:tav>
                                      </p:tavLst>
                                    </p:anim>
                                    <p:anim calcmode="lin" valueType="num">
                                      <p:cBhvr>
                                        <p:cTn id="50" dur="500" fill="hold"/>
                                        <p:tgtEl>
                                          <p:spTgt spid="23562"/>
                                        </p:tgtEl>
                                        <p:attrNameLst>
                                          <p:attrName>ppt_h</p:attrName>
                                        </p:attrNameLst>
                                      </p:cBhvr>
                                      <p:tavLst>
                                        <p:tav tm="0">
                                          <p:val>
                                            <p:fltVal val="0"/>
                                          </p:val>
                                        </p:tav>
                                        <p:tav tm="100000">
                                          <p:val>
                                            <p:strVal val="#ppt_h"/>
                                          </p:val>
                                        </p:tav>
                                      </p:tavLst>
                                    </p:anim>
                                    <p:animEffect transition="in" filter="fade">
                                      <p:cBhvr>
                                        <p:cTn id="51" dur="500"/>
                                        <p:tgtEl>
                                          <p:spTgt spid="2356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3563"/>
                                        </p:tgtEl>
                                        <p:attrNameLst>
                                          <p:attrName>style.visibility</p:attrName>
                                        </p:attrNameLst>
                                      </p:cBhvr>
                                      <p:to>
                                        <p:strVal val="visible"/>
                                      </p:to>
                                    </p:set>
                                    <p:anim calcmode="lin" valueType="num">
                                      <p:cBhvr>
                                        <p:cTn id="56" dur="500" fill="hold"/>
                                        <p:tgtEl>
                                          <p:spTgt spid="23563"/>
                                        </p:tgtEl>
                                        <p:attrNameLst>
                                          <p:attrName>ppt_w</p:attrName>
                                        </p:attrNameLst>
                                      </p:cBhvr>
                                      <p:tavLst>
                                        <p:tav tm="0">
                                          <p:val>
                                            <p:fltVal val="0"/>
                                          </p:val>
                                        </p:tav>
                                        <p:tav tm="100000">
                                          <p:val>
                                            <p:strVal val="#ppt_w"/>
                                          </p:val>
                                        </p:tav>
                                      </p:tavLst>
                                    </p:anim>
                                    <p:anim calcmode="lin" valueType="num">
                                      <p:cBhvr>
                                        <p:cTn id="57" dur="500" fill="hold"/>
                                        <p:tgtEl>
                                          <p:spTgt spid="23563"/>
                                        </p:tgtEl>
                                        <p:attrNameLst>
                                          <p:attrName>ppt_h</p:attrName>
                                        </p:attrNameLst>
                                      </p:cBhvr>
                                      <p:tavLst>
                                        <p:tav tm="0">
                                          <p:val>
                                            <p:fltVal val="0"/>
                                          </p:val>
                                        </p:tav>
                                        <p:tav tm="100000">
                                          <p:val>
                                            <p:strVal val="#ppt_h"/>
                                          </p:val>
                                        </p:tav>
                                      </p:tavLst>
                                    </p:anim>
                                    <p:animEffect transition="in" filter="fade">
                                      <p:cBhvr>
                                        <p:cTn id="58"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P spid="23559" grpId="0"/>
      <p:bldP spid="23560" grpId="0"/>
      <p:bldP spid="23561" grpId="0"/>
      <p:bldP spid="23562" grpId="0"/>
      <p:bldP spid="235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609600"/>
          </a:xfrm>
        </p:spPr>
        <p:txBody>
          <a:bodyPr/>
          <a:lstStyle/>
          <a:p>
            <a:pPr eaLnBrk="1" hangingPunct="1"/>
            <a:r>
              <a:rPr lang="en-US" sz="4000" u="sng" dirty="0" smtClean="0">
                <a:solidFill>
                  <a:srgbClr val="990000"/>
                </a:solidFill>
                <a:latin typeface="Times New Roman" pitchFamily="18" charset="0"/>
              </a:rPr>
              <a:t>Conservation of Mass</a:t>
            </a:r>
            <a:r>
              <a:rPr lang="en-US" sz="4000" dirty="0" smtClean="0"/>
              <a:t> </a:t>
            </a:r>
          </a:p>
        </p:txBody>
      </p:sp>
      <p:pic>
        <p:nvPicPr>
          <p:cNvPr id="36867" name="Picture 7" descr="40graphicaa"/>
          <p:cNvPicPr>
            <a:picLocks noGrp="1" noChangeAspect="1" noChangeArrowheads="1"/>
          </p:cNvPicPr>
          <p:nvPr>
            <p:ph idx="1"/>
          </p:nvPr>
        </p:nvPicPr>
        <p:blipFill>
          <a:blip r:embed="rId3" cstate="print"/>
          <a:srcRect/>
          <a:stretch>
            <a:fillRect/>
          </a:stretch>
        </p:blipFill>
        <p:spPr>
          <a:xfrm>
            <a:off x="152400" y="1524000"/>
            <a:ext cx="8839200" cy="3222625"/>
          </a:xfrm>
          <a:noFill/>
        </p:spPr>
      </p:pic>
      <p:sp>
        <p:nvSpPr>
          <p:cNvPr id="53268" name="Text Box 20"/>
          <p:cNvSpPr txBox="1">
            <a:spLocks noChangeArrowheads="1"/>
          </p:cNvSpPr>
          <p:nvPr/>
        </p:nvSpPr>
        <p:spPr bwMode="auto">
          <a:xfrm>
            <a:off x="1295400" y="4953000"/>
            <a:ext cx="7239000" cy="579438"/>
          </a:xfrm>
          <a:prstGeom prst="rect">
            <a:avLst/>
          </a:prstGeom>
          <a:solidFill>
            <a:srgbClr val="FFFF00"/>
          </a:solidFill>
          <a:ln w="9525">
            <a:noFill/>
            <a:miter lim="800000"/>
            <a:headEnd/>
            <a:tailEnd/>
          </a:ln>
          <a:effectLst/>
        </p:spPr>
        <p:txBody>
          <a:bodyPr>
            <a:spAutoFit/>
          </a:bodyPr>
          <a:lstStyle/>
          <a:p>
            <a:pPr algn="ctr">
              <a:spcBef>
                <a:spcPct val="50000"/>
              </a:spcBef>
            </a:pPr>
            <a:r>
              <a:rPr lang="en-US" sz="3200" dirty="0">
                <a:latin typeface="Times New Roman" pitchFamily="18" charset="0"/>
              </a:rPr>
              <a:t>CaCl</a:t>
            </a:r>
            <a:r>
              <a:rPr lang="en-US" sz="3200" baseline="-25000" dirty="0">
                <a:latin typeface="Times New Roman" pitchFamily="18" charset="0"/>
              </a:rPr>
              <a:t>2  </a:t>
            </a:r>
            <a:r>
              <a:rPr lang="en-US" sz="3200" dirty="0">
                <a:latin typeface="Times New Roman" pitchFamily="18" charset="0"/>
              </a:rPr>
              <a:t>+  Na</a:t>
            </a:r>
            <a:r>
              <a:rPr lang="en-US" sz="3200" baseline="-25000" dirty="0">
                <a:latin typeface="Times New Roman" pitchFamily="18" charset="0"/>
              </a:rPr>
              <a:t>2</a:t>
            </a:r>
            <a:r>
              <a:rPr lang="en-US" sz="3200" dirty="0">
                <a:latin typeface="Times New Roman" pitchFamily="18" charset="0"/>
              </a:rPr>
              <a:t>SO</a:t>
            </a:r>
            <a:r>
              <a:rPr lang="en-US" sz="3200" baseline="-25000" dirty="0">
                <a:latin typeface="Times New Roman" pitchFamily="18" charset="0"/>
              </a:rPr>
              <a:t>4</a:t>
            </a:r>
            <a:r>
              <a:rPr lang="en-US" sz="3200" dirty="0">
                <a:latin typeface="Times New Roman" pitchFamily="18" charset="0"/>
              </a:rPr>
              <a:t> </a:t>
            </a:r>
            <a:r>
              <a:rPr lang="en-US" sz="3200" dirty="0">
                <a:latin typeface="Times New Roman" pitchFamily="18" charset="0"/>
                <a:sym typeface="Wingdings" pitchFamily="2" charset="2"/>
              </a:rPr>
              <a:t>  CaSO</a:t>
            </a:r>
            <a:r>
              <a:rPr lang="en-US" sz="3200" baseline="-25000" dirty="0">
                <a:latin typeface="Times New Roman" pitchFamily="18" charset="0"/>
                <a:sym typeface="Wingdings" pitchFamily="2" charset="2"/>
              </a:rPr>
              <a:t>4</a:t>
            </a:r>
            <a:r>
              <a:rPr lang="en-US" sz="3200" dirty="0">
                <a:latin typeface="Times New Roman" pitchFamily="18" charset="0"/>
                <a:sym typeface="Wingdings" pitchFamily="2" charset="2"/>
              </a:rPr>
              <a:t>  +  2NaCl</a:t>
            </a:r>
            <a:endParaRPr lang="en-US" sz="3200" baseline="-25000" dirty="0">
              <a:latin typeface="Times New Roman" pitchFamily="18" charset="0"/>
            </a:endParaRPr>
          </a:p>
        </p:txBody>
      </p:sp>
      <p:sp>
        <p:nvSpPr>
          <p:cNvPr id="53269" name="Text Box 21"/>
          <p:cNvSpPr txBox="1">
            <a:spLocks noChangeArrowheads="1"/>
          </p:cNvSpPr>
          <p:nvPr/>
        </p:nvSpPr>
        <p:spPr bwMode="auto">
          <a:xfrm>
            <a:off x="2133600" y="5715000"/>
            <a:ext cx="5257800" cy="1004888"/>
          </a:xfrm>
          <a:prstGeom prst="rect">
            <a:avLst/>
          </a:prstGeom>
          <a:noFill/>
          <a:ln w="9525">
            <a:noFill/>
            <a:miter lim="800000"/>
            <a:headEnd/>
            <a:tailEnd/>
          </a:ln>
          <a:effectLst/>
        </p:spPr>
        <p:txBody>
          <a:bodyPr>
            <a:spAutoFit/>
          </a:bodyPr>
          <a:lstStyle/>
          <a:p>
            <a:pPr algn="ctr">
              <a:spcBef>
                <a:spcPct val="50000"/>
              </a:spcBef>
            </a:pPr>
            <a:r>
              <a:rPr lang="en-US" sz="2400" dirty="0">
                <a:solidFill>
                  <a:schemeClr val="accent2"/>
                </a:solidFill>
              </a:rPr>
              <a:t>mass before = mass after</a:t>
            </a:r>
          </a:p>
          <a:p>
            <a:pPr algn="ctr">
              <a:spcBef>
                <a:spcPct val="50000"/>
              </a:spcBef>
            </a:pPr>
            <a:r>
              <a:rPr lang="en-US" sz="2400" dirty="0">
                <a:solidFill>
                  <a:schemeClr val="accent2"/>
                </a:solidFill>
              </a:rPr>
              <a:t># atoms before = # atoms after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3268"/>
                                        </p:tgtEl>
                                        <p:attrNameLst>
                                          <p:attrName>style.visibility</p:attrName>
                                        </p:attrNameLst>
                                      </p:cBhvr>
                                      <p:to>
                                        <p:strVal val="visible"/>
                                      </p:to>
                                    </p:set>
                                    <p:animEffect transition="in" filter="fade">
                                      <p:cBhvr>
                                        <p:cTn id="7" dur="1000"/>
                                        <p:tgtEl>
                                          <p:spTgt spid="53268"/>
                                        </p:tgtEl>
                                      </p:cBhvr>
                                    </p:animEffect>
                                    <p:anim calcmode="lin" valueType="num">
                                      <p:cBhvr>
                                        <p:cTn id="8" dur="1000" fill="hold"/>
                                        <p:tgtEl>
                                          <p:spTgt spid="53268"/>
                                        </p:tgtEl>
                                        <p:attrNameLst>
                                          <p:attrName>ppt_x</p:attrName>
                                        </p:attrNameLst>
                                      </p:cBhvr>
                                      <p:tavLst>
                                        <p:tav tm="0">
                                          <p:val>
                                            <p:strVal val="#ppt_x-.1"/>
                                          </p:val>
                                        </p:tav>
                                        <p:tav tm="100000">
                                          <p:val>
                                            <p:strVal val="#ppt_x"/>
                                          </p:val>
                                        </p:tav>
                                      </p:tavLst>
                                    </p:anim>
                                    <p:anim calcmode="lin" valueType="num">
                                      <p:cBhvr>
                                        <p:cTn id="9" dur="1000" fill="hold"/>
                                        <p:tgtEl>
                                          <p:spTgt spid="53268"/>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3269"/>
                                        </p:tgtEl>
                                        <p:attrNameLst>
                                          <p:attrName>style.visibility</p:attrName>
                                        </p:attrNameLst>
                                      </p:cBhvr>
                                      <p:to>
                                        <p:strVal val="visible"/>
                                      </p:to>
                                    </p:set>
                                    <p:anim calcmode="lin" valueType="num">
                                      <p:cBhvr additive="base">
                                        <p:cTn id="14" dur="500" fill="hold"/>
                                        <p:tgtEl>
                                          <p:spTgt spid="53269"/>
                                        </p:tgtEl>
                                        <p:attrNameLst>
                                          <p:attrName>ppt_x</p:attrName>
                                        </p:attrNameLst>
                                      </p:cBhvr>
                                      <p:tavLst>
                                        <p:tav tm="0">
                                          <p:val>
                                            <p:strVal val="#ppt_x"/>
                                          </p:val>
                                        </p:tav>
                                        <p:tav tm="100000">
                                          <p:val>
                                            <p:strVal val="#ppt_x"/>
                                          </p:val>
                                        </p:tav>
                                      </p:tavLst>
                                    </p:anim>
                                    <p:anim calcmode="lin" valueType="num">
                                      <p:cBhvr additive="base">
                                        <p:cTn id="15" dur="500" fill="hold"/>
                                        <p:tgtEl>
                                          <p:spTgt spid="53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8" grpId="0" animBg="1"/>
      <p:bldP spid="532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087120"/>
            <a:ext cx="8382000" cy="838200"/>
          </a:xfrm>
        </p:spPr>
        <p:txBody>
          <a:bodyPr/>
          <a:lstStyle/>
          <a:p>
            <a:pPr eaLnBrk="1" hangingPunct="1"/>
            <a:r>
              <a:rPr lang="en-US" sz="3600" u="sng" dirty="0" smtClean="0">
                <a:solidFill>
                  <a:srgbClr val="FF0000"/>
                </a:solidFill>
                <a:latin typeface="Times New Roman" pitchFamily="18" charset="0"/>
              </a:rPr>
              <a:t>Physical Properties and Chemical Properties</a:t>
            </a:r>
          </a:p>
        </p:txBody>
      </p:sp>
      <p:sp>
        <p:nvSpPr>
          <p:cNvPr id="5123" name="Rectangle 3"/>
          <p:cNvSpPr>
            <a:spLocks noGrp="1" noChangeArrowheads="1"/>
          </p:cNvSpPr>
          <p:nvPr>
            <p:ph type="body" idx="1"/>
          </p:nvPr>
        </p:nvSpPr>
        <p:spPr>
          <a:xfrm>
            <a:off x="152400" y="1447800"/>
            <a:ext cx="8763000" cy="4114800"/>
          </a:xfrm>
        </p:spPr>
        <p:txBody>
          <a:bodyPr/>
          <a:lstStyle/>
          <a:p>
            <a:pPr marL="0" indent="0" eaLnBrk="1" hangingPunct="1">
              <a:spcBef>
                <a:spcPct val="0"/>
              </a:spcBef>
              <a:spcAft>
                <a:spcPct val="50000"/>
              </a:spcAft>
              <a:buSzPct val="150000"/>
              <a:buFontTx/>
              <a:buNone/>
              <a:defRPr/>
            </a:pPr>
            <a:r>
              <a:rPr lang="en-US" sz="2400" dirty="0" smtClean="0">
                <a:latin typeface="Times New Roman" pitchFamily="18" charset="0"/>
              </a:rPr>
              <a:t> </a:t>
            </a:r>
          </a:p>
          <a:p>
            <a:pPr marL="0" indent="0" eaLnBrk="1" hangingPunct="1">
              <a:spcBef>
                <a:spcPct val="0"/>
              </a:spcBef>
              <a:spcAft>
                <a:spcPct val="50000"/>
              </a:spcAft>
              <a:buSzPct val="150000"/>
              <a:buFontTx/>
              <a:buNone/>
              <a:defRPr/>
            </a:pPr>
            <a:r>
              <a:rPr lang="en-US" sz="2400" dirty="0" smtClean="0">
                <a:solidFill>
                  <a:schemeClr val="accent2"/>
                </a:solidFill>
                <a:latin typeface="Times New Roman" pitchFamily="18" charset="0"/>
              </a:rPr>
              <a:t>A. </a:t>
            </a:r>
            <a:r>
              <a:rPr lang="en-US" sz="2800" dirty="0" smtClean="0">
                <a:solidFill>
                  <a:schemeClr val="accent2"/>
                </a:solidFill>
                <a:latin typeface="Times New Roman" pitchFamily="18" charset="0"/>
              </a:rPr>
              <a:t>Physical properties</a:t>
            </a:r>
            <a:r>
              <a:rPr lang="en-US" sz="2800" dirty="0" smtClean="0">
                <a:latin typeface="Times New Roman" pitchFamily="18" charset="0"/>
              </a:rPr>
              <a:t> can be determined/measured without changing the substance’s composition.</a:t>
            </a:r>
          </a:p>
          <a:p>
            <a:pPr eaLnBrk="1" hangingPunct="1">
              <a:spcBef>
                <a:spcPct val="0"/>
              </a:spcBef>
              <a:spcAft>
                <a:spcPct val="50000"/>
              </a:spcAft>
              <a:buSzPct val="150000"/>
              <a:buFontTx/>
              <a:buNone/>
              <a:defRPr/>
            </a:pPr>
            <a:r>
              <a:rPr lang="en-US" sz="2800" dirty="0" smtClean="0">
                <a:latin typeface="Times New Roman" pitchFamily="18" charset="0"/>
              </a:rPr>
              <a:t>		</a:t>
            </a:r>
            <a:r>
              <a:rPr lang="en-US" sz="2800" i="1" dirty="0" smtClean="0">
                <a:solidFill>
                  <a:srgbClr val="008000"/>
                </a:solidFill>
                <a:latin typeface="Times New Roman" pitchFamily="18" charset="0"/>
              </a:rPr>
              <a:t>Examples:</a:t>
            </a:r>
            <a:r>
              <a:rPr lang="en-US" sz="2800" dirty="0" smtClean="0">
                <a:latin typeface="Times New Roman" pitchFamily="18" charset="0"/>
              </a:rPr>
              <a:t> _______, odor, __________, mass, ________,  _________ point, ____________ point, hardness, solubility, malleability, ductility, etc.</a:t>
            </a:r>
          </a:p>
        </p:txBody>
      </p:sp>
      <p:sp>
        <p:nvSpPr>
          <p:cNvPr id="9220" name="Text Box 4"/>
          <p:cNvSpPr txBox="1">
            <a:spLocks noChangeArrowheads="1"/>
          </p:cNvSpPr>
          <p:nvPr/>
        </p:nvSpPr>
        <p:spPr bwMode="auto">
          <a:xfrm>
            <a:off x="4953000" y="303784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taste</a:t>
            </a:r>
          </a:p>
        </p:txBody>
      </p:sp>
      <p:sp>
        <p:nvSpPr>
          <p:cNvPr id="9221" name="Text Box 5"/>
          <p:cNvSpPr txBox="1">
            <a:spLocks noChangeArrowheads="1"/>
          </p:cNvSpPr>
          <p:nvPr/>
        </p:nvSpPr>
        <p:spPr bwMode="auto">
          <a:xfrm>
            <a:off x="2438400" y="303784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color</a:t>
            </a:r>
          </a:p>
        </p:txBody>
      </p:sp>
      <p:sp>
        <p:nvSpPr>
          <p:cNvPr id="9222" name="Text Box 6"/>
          <p:cNvSpPr txBox="1">
            <a:spLocks noChangeArrowheads="1"/>
          </p:cNvSpPr>
          <p:nvPr/>
        </p:nvSpPr>
        <p:spPr bwMode="auto">
          <a:xfrm>
            <a:off x="416560" y="349504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density</a:t>
            </a:r>
          </a:p>
        </p:txBody>
      </p:sp>
      <p:sp>
        <p:nvSpPr>
          <p:cNvPr id="9223" name="Text Box 7"/>
          <p:cNvSpPr txBox="1">
            <a:spLocks noChangeArrowheads="1"/>
          </p:cNvSpPr>
          <p:nvPr/>
        </p:nvSpPr>
        <p:spPr bwMode="auto">
          <a:xfrm>
            <a:off x="4963160" y="3505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melting</a:t>
            </a:r>
          </a:p>
        </p:txBody>
      </p:sp>
      <p:sp>
        <p:nvSpPr>
          <p:cNvPr id="9224" name="Text Box 8"/>
          <p:cNvSpPr txBox="1">
            <a:spLocks noChangeArrowheads="1"/>
          </p:cNvSpPr>
          <p:nvPr/>
        </p:nvSpPr>
        <p:spPr bwMode="auto">
          <a:xfrm>
            <a:off x="2148840" y="3505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boiling</a:t>
            </a:r>
          </a:p>
        </p:txBody>
      </p:sp>
      <p:sp>
        <p:nvSpPr>
          <p:cNvPr id="10" name="Rectangle 2"/>
          <p:cNvSpPr txBox="1">
            <a:spLocks noChangeArrowheads="1"/>
          </p:cNvSpPr>
          <p:nvPr/>
        </p:nvSpPr>
        <p:spPr bwMode="auto">
          <a:xfrm>
            <a:off x="381000" y="76200"/>
            <a:ext cx="8305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sng" strike="noStrike" kern="0" cap="none" spc="0" normalizeH="0" baseline="0" noProof="0" dirty="0" smtClean="0">
                <a:ln>
                  <a:noFill/>
                </a:ln>
                <a:solidFill>
                  <a:srgbClr val="990000"/>
                </a:solidFill>
                <a:effectLst/>
                <a:uLnTx/>
                <a:uFillTx/>
                <a:latin typeface="Times New Roman" pitchFamily="18" charset="0"/>
                <a:ea typeface="+mj-ea"/>
                <a:cs typeface="+mj-cs"/>
              </a:rPr>
              <a:t>Properties of matter describe what can be observed or how a substance behaves.</a:t>
            </a:r>
          </a:p>
        </p:txBody>
      </p:sp>
      <p:graphicFrame>
        <p:nvGraphicFramePr>
          <p:cNvPr id="11" name="Table 10"/>
          <p:cNvGraphicFramePr>
            <a:graphicFrameLocks noGrp="1"/>
          </p:cNvGraphicFramePr>
          <p:nvPr>
            <p:extLst>
              <p:ext uri="{D42A27DB-BD31-4B8C-83A1-F6EECF244321}">
                <p14:modId xmlns:p14="http://schemas.microsoft.com/office/powerpoint/2010/main" val="3258176935"/>
              </p:ext>
            </p:extLst>
          </p:nvPr>
        </p:nvGraphicFramePr>
        <p:xfrm>
          <a:off x="1828800" y="4502086"/>
          <a:ext cx="5064216" cy="2360994"/>
        </p:xfrm>
        <a:graphic>
          <a:graphicData uri="http://schemas.openxmlformats.org/drawingml/2006/table">
            <a:tbl>
              <a:tblPr firstRow="1" bandRow="1">
                <a:tableStyleId>{69012ECD-51FC-41F1-AA8D-1B2483CD663E}</a:tableStyleId>
              </a:tblPr>
              <a:tblGrid>
                <a:gridCol w="844036"/>
                <a:gridCol w="844036"/>
                <a:gridCol w="844036"/>
                <a:gridCol w="844036"/>
                <a:gridCol w="844036"/>
                <a:gridCol w="844036"/>
              </a:tblGrid>
              <a:tr h="747032">
                <a:tc>
                  <a:txBody>
                    <a:bodyPr/>
                    <a:lstStyle/>
                    <a:p>
                      <a:r>
                        <a:rPr lang="en-US" sz="1200" b="1" i="0" dirty="0" smtClean="0">
                          <a:solidFill>
                            <a:srgbClr val="FF0000"/>
                          </a:solidFill>
                          <a:latin typeface="Garamond"/>
                          <a:cs typeface="Garamond"/>
                        </a:rPr>
                        <a:t>Substance</a:t>
                      </a:r>
                      <a:endParaRPr lang="en-US" sz="1200" b="1" i="0" dirty="0">
                        <a:solidFill>
                          <a:srgbClr val="FF0000"/>
                        </a:solidFill>
                        <a:latin typeface="Garamond"/>
                        <a:cs typeface="Garamond"/>
                      </a:endParaRPr>
                    </a:p>
                  </a:txBody>
                  <a:tcPr>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solidFill>
                            <a:srgbClr val="FF0000"/>
                          </a:solidFill>
                          <a:latin typeface="Garamond"/>
                          <a:cs typeface="Garamond"/>
                        </a:rPr>
                        <a:t>State</a:t>
                      </a:r>
                      <a:endParaRPr lang="en-US" sz="1200" b="1" i="0" dirty="0">
                        <a:solidFill>
                          <a:srgbClr val="FF0000"/>
                        </a:solidFill>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solidFill>
                            <a:srgbClr val="FF0000"/>
                          </a:solidFill>
                          <a:latin typeface="Garamond"/>
                          <a:cs typeface="Garamond"/>
                        </a:rPr>
                        <a:t>Color</a:t>
                      </a:r>
                      <a:endParaRPr lang="en-US" sz="1200" b="1" i="0" dirty="0">
                        <a:solidFill>
                          <a:srgbClr val="FF0000"/>
                        </a:solidFill>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solidFill>
                            <a:srgbClr val="FF0000"/>
                          </a:solidFill>
                          <a:latin typeface="Garamond"/>
                          <a:cs typeface="Garamond"/>
                        </a:rPr>
                        <a:t>Melting Point  (</a:t>
                      </a:r>
                      <a:r>
                        <a:rPr lang="en-US" sz="1200" b="1" i="0" u="none" strike="noStrike" kern="1200" dirty="0" smtClean="0">
                          <a:solidFill>
                            <a:srgbClr val="FF0000"/>
                          </a:solidFill>
                          <a:latin typeface="Garamond"/>
                          <a:cs typeface="Garamond"/>
                        </a:rPr>
                        <a:t>°C)</a:t>
                      </a:r>
                      <a:endParaRPr lang="en-US" sz="1200" b="1" i="0" dirty="0">
                        <a:solidFill>
                          <a:srgbClr val="FF0000"/>
                        </a:solidFill>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solidFill>
                            <a:srgbClr val="FF0000"/>
                          </a:solidFill>
                          <a:latin typeface="Garamond"/>
                          <a:cs typeface="Garamond"/>
                        </a:rPr>
                        <a:t>Boiling Point  (</a:t>
                      </a:r>
                      <a:r>
                        <a:rPr lang="en-US" sz="1200" b="1" i="0" u="none" strike="noStrike" kern="1200" dirty="0" smtClean="0">
                          <a:solidFill>
                            <a:srgbClr val="FF0000"/>
                          </a:solidFill>
                          <a:latin typeface="Garamond"/>
                          <a:cs typeface="Garamond"/>
                        </a:rPr>
                        <a:t>°C)</a:t>
                      </a:r>
                      <a:endParaRPr lang="en-US" sz="1200" b="1" i="0" dirty="0">
                        <a:solidFill>
                          <a:srgbClr val="FF0000"/>
                        </a:solidFill>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solidFill>
                            <a:srgbClr val="FF0000"/>
                          </a:solidFill>
                          <a:latin typeface="Garamond"/>
                          <a:cs typeface="Garamond"/>
                        </a:rPr>
                        <a:t>Density</a:t>
                      </a:r>
                      <a:r>
                        <a:rPr lang="en-US" sz="1200" b="1" i="0" baseline="0" dirty="0" smtClean="0">
                          <a:solidFill>
                            <a:srgbClr val="FF0000"/>
                          </a:solidFill>
                          <a:latin typeface="Garamond"/>
                          <a:cs typeface="Garamond"/>
                        </a:rPr>
                        <a:t> (g/</a:t>
                      </a:r>
                      <a:r>
                        <a:rPr lang="en-US" sz="1200" b="1" i="0" baseline="0" dirty="0" err="1" smtClean="0">
                          <a:solidFill>
                            <a:srgbClr val="FF0000"/>
                          </a:solidFill>
                          <a:latin typeface="Garamond"/>
                          <a:cs typeface="Garamond"/>
                        </a:rPr>
                        <a:t>mL</a:t>
                      </a:r>
                      <a:r>
                        <a:rPr lang="en-US" sz="1200" b="1" i="0" baseline="0" dirty="0" smtClean="0">
                          <a:solidFill>
                            <a:srgbClr val="FF0000"/>
                          </a:solidFill>
                          <a:latin typeface="Garamond"/>
                          <a:cs typeface="Garamond"/>
                        </a:rPr>
                        <a:t>)</a:t>
                      </a:r>
                      <a:endParaRPr lang="en-US" sz="1200" b="1" i="0" dirty="0">
                        <a:solidFill>
                          <a:srgbClr val="FF0000"/>
                        </a:solidFill>
                        <a:latin typeface="Garamond"/>
                        <a:cs typeface="Garamond"/>
                      </a:endParaRPr>
                    </a:p>
                  </a:txBody>
                  <a:tcPr>
                    <a:lnL w="12700" cap="flat" cmpd="sng" algn="ctr">
                      <a:solidFill>
                        <a:prstClr val="white">
                          <a:lumMod val="75000"/>
                        </a:prstClr>
                      </a:solidFill>
                      <a:prstDash val="solid"/>
                      <a:round/>
                      <a:headEnd type="none" w="med" len="med"/>
                      <a:tailEnd type="none" w="med" len="med"/>
                    </a:lnL>
                  </a:tcPr>
                </a:tc>
              </a:tr>
              <a:tr h="548184">
                <a:tc>
                  <a:txBody>
                    <a:bodyPr/>
                    <a:lstStyle/>
                    <a:p>
                      <a:r>
                        <a:rPr lang="en-US" sz="1200" b="1" i="0" dirty="0" smtClean="0">
                          <a:latin typeface="Garamond"/>
                          <a:cs typeface="Garamond"/>
                        </a:rPr>
                        <a:t>Chlorine</a:t>
                      </a:r>
                      <a:endParaRPr lang="en-US" sz="1200" b="1" i="0" dirty="0">
                        <a:latin typeface="Garamond"/>
                        <a:cs typeface="Garamond"/>
                      </a:endParaRPr>
                    </a:p>
                  </a:txBody>
                  <a:tcPr>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Gas</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Greenish-yellow</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-101</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-34</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0.0032</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tcPr>
                </a:tc>
              </a:tr>
              <a:tr h="469273">
                <a:tc>
                  <a:txBody>
                    <a:bodyPr/>
                    <a:lstStyle/>
                    <a:p>
                      <a:r>
                        <a:rPr lang="en-US" sz="1200" b="1" i="0" dirty="0" smtClean="0">
                          <a:latin typeface="Garamond"/>
                          <a:cs typeface="Garamond"/>
                        </a:rPr>
                        <a:t>Water</a:t>
                      </a:r>
                      <a:endParaRPr lang="en-US" sz="1200" b="1" i="0" dirty="0">
                        <a:latin typeface="Garamond"/>
                        <a:cs typeface="Garamond"/>
                      </a:endParaRPr>
                    </a:p>
                  </a:txBody>
                  <a:tcPr>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Liquid</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Colorless</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0</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100</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1.00</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tcPr>
                </a:tc>
              </a:tr>
              <a:tr h="596505">
                <a:tc>
                  <a:txBody>
                    <a:bodyPr/>
                    <a:lstStyle/>
                    <a:p>
                      <a:r>
                        <a:rPr lang="en-US" sz="1200" b="1" i="0" dirty="0" smtClean="0">
                          <a:latin typeface="Garamond"/>
                          <a:cs typeface="Garamond"/>
                        </a:rPr>
                        <a:t>Sodium</a:t>
                      </a:r>
                      <a:r>
                        <a:rPr lang="en-US" sz="1200" b="1" i="0" baseline="0" dirty="0" smtClean="0">
                          <a:latin typeface="Garamond"/>
                          <a:cs typeface="Garamond"/>
                        </a:rPr>
                        <a:t> chloride</a:t>
                      </a:r>
                      <a:endParaRPr lang="en-US" sz="1200" b="1" i="0" dirty="0">
                        <a:latin typeface="Garamond"/>
                        <a:cs typeface="Garamond"/>
                      </a:endParaRPr>
                    </a:p>
                  </a:txBody>
                  <a:tcPr>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Solid</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White</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801</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1413</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c>
                  <a:txBody>
                    <a:bodyPr/>
                    <a:lstStyle/>
                    <a:p>
                      <a:r>
                        <a:rPr lang="en-US" sz="1200" b="1" i="0" dirty="0" smtClean="0">
                          <a:latin typeface="Garamond"/>
                          <a:cs typeface="Garamond"/>
                        </a:rPr>
                        <a:t>2.17</a:t>
                      </a:r>
                      <a:endParaRPr lang="en-US" sz="1200" b="1" i="0" dirty="0">
                        <a:latin typeface="Garamond"/>
                        <a:cs typeface="Garamond"/>
                      </a:endParaRPr>
                    </a:p>
                  </a:txBody>
                  <a:tcPr>
                    <a:lnL w="12700" cap="flat" cmpd="sng" algn="ctr">
                      <a:solidFill>
                        <a:prstClr val="white">
                          <a:lumMod val="75000"/>
                        </a:prstClr>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Effect transition="in" filter="fade">
                                      <p:cBhvr>
                                        <p:cTn id="9" dur="500"/>
                                        <p:tgtEl>
                                          <p:spTgt spid="92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p:cTn id="14" dur="500" fill="hold"/>
                                        <p:tgtEl>
                                          <p:spTgt spid="9220"/>
                                        </p:tgtEl>
                                        <p:attrNameLst>
                                          <p:attrName>ppt_w</p:attrName>
                                        </p:attrNameLst>
                                      </p:cBhvr>
                                      <p:tavLst>
                                        <p:tav tm="0">
                                          <p:val>
                                            <p:fltVal val="0"/>
                                          </p:val>
                                        </p:tav>
                                        <p:tav tm="100000">
                                          <p:val>
                                            <p:strVal val="#ppt_w"/>
                                          </p:val>
                                        </p:tav>
                                      </p:tavLst>
                                    </p:anim>
                                    <p:anim calcmode="lin" valueType="num">
                                      <p:cBhvr>
                                        <p:cTn id="15" dur="500" fill="hold"/>
                                        <p:tgtEl>
                                          <p:spTgt spid="9220"/>
                                        </p:tgtEl>
                                        <p:attrNameLst>
                                          <p:attrName>ppt_h</p:attrName>
                                        </p:attrNameLst>
                                      </p:cBhvr>
                                      <p:tavLst>
                                        <p:tav tm="0">
                                          <p:val>
                                            <p:fltVal val="0"/>
                                          </p:val>
                                        </p:tav>
                                        <p:tav tm="100000">
                                          <p:val>
                                            <p:strVal val="#ppt_h"/>
                                          </p:val>
                                        </p:tav>
                                      </p:tavLst>
                                    </p:anim>
                                    <p:animEffect transition="in" filter="fade">
                                      <p:cBhvr>
                                        <p:cTn id="16" dur="500"/>
                                        <p:tgtEl>
                                          <p:spTgt spid="92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222"/>
                                        </p:tgtEl>
                                        <p:attrNameLst>
                                          <p:attrName>style.visibility</p:attrName>
                                        </p:attrNameLst>
                                      </p:cBhvr>
                                      <p:to>
                                        <p:strVal val="visible"/>
                                      </p:to>
                                    </p:set>
                                    <p:anim calcmode="lin" valueType="num">
                                      <p:cBhvr>
                                        <p:cTn id="21" dur="500" fill="hold"/>
                                        <p:tgtEl>
                                          <p:spTgt spid="9222"/>
                                        </p:tgtEl>
                                        <p:attrNameLst>
                                          <p:attrName>ppt_w</p:attrName>
                                        </p:attrNameLst>
                                      </p:cBhvr>
                                      <p:tavLst>
                                        <p:tav tm="0">
                                          <p:val>
                                            <p:fltVal val="0"/>
                                          </p:val>
                                        </p:tav>
                                        <p:tav tm="100000">
                                          <p:val>
                                            <p:strVal val="#ppt_w"/>
                                          </p:val>
                                        </p:tav>
                                      </p:tavLst>
                                    </p:anim>
                                    <p:anim calcmode="lin" valueType="num">
                                      <p:cBhvr>
                                        <p:cTn id="22" dur="500" fill="hold"/>
                                        <p:tgtEl>
                                          <p:spTgt spid="9222"/>
                                        </p:tgtEl>
                                        <p:attrNameLst>
                                          <p:attrName>ppt_h</p:attrName>
                                        </p:attrNameLst>
                                      </p:cBhvr>
                                      <p:tavLst>
                                        <p:tav tm="0">
                                          <p:val>
                                            <p:fltVal val="0"/>
                                          </p:val>
                                        </p:tav>
                                        <p:tav tm="100000">
                                          <p:val>
                                            <p:strVal val="#ppt_h"/>
                                          </p:val>
                                        </p:tav>
                                      </p:tavLst>
                                    </p:anim>
                                    <p:animEffect transition="in" filter="fade">
                                      <p:cBhvr>
                                        <p:cTn id="23" dur="500"/>
                                        <p:tgtEl>
                                          <p:spTgt spid="92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224"/>
                                        </p:tgtEl>
                                        <p:attrNameLst>
                                          <p:attrName>style.visibility</p:attrName>
                                        </p:attrNameLst>
                                      </p:cBhvr>
                                      <p:to>
                                        <p:strVal val="visible"/>
                                      </p:to>
                                    </p:set>
                                    <p:anim calcmode="lin" valueType="num">
                                      <p:cBhvr>
                                        <p:cTn id="28" dur="500" fill="hold"/>
                                        <p:tgtEl>
                                          <p:spTgt spid="9224"/>
                                        </p:tgtEl>
                                        <p:attrNameLst>
                                          <p:attrName>ppt_w</p:attrName>
                                        </p:attrNameLst>
                                      </p:cBhvr>
                                      <p:tavLst>
                                        <p:tav tm="0">
                                          <p:val>
                                            <p:fltVal val="0"/>
                                          </p:val>
                                        </p:tav>
                                        <p:tav tm="100000">
                                          <p:val>
                                            <p:strVal val="#ppt_w"/>
                                          </p:val>
                                        </p:tav>
                                      </p:tavLst>
                                    </p:anim>
                                    <p:anim calcmode="lin" valueType="num">
                                      <p:cBhvr>
                                        <p:cTn id="29" dur="500" fill="hold"/>
                                        <p:tgtEl>
                                          <p:spTgt spid="9224"/>
                                        </p:tgtEl>
                                        <p:attrNameLst>
                                          <p:attrName>ppt_h</p:attrName>
                                        </p:attrNameLst>
                                      </p:cBhvr>
                                      <p:tavLst>
                                        <p:tav tm="0">
                                          <p:val>
                                            <p:fltVal val="0"/>
                                          </p:val>
                                        </p:tav>
                                        <p:tav tm="100000">
                                          <p:val>
                                            <p:strVal val="#ppt_h"/>
                                          </p:val>
                                        </p:tav>
                                      </p:tavLst>
                                    </p:anim>
                                    <p:animEffect transition="in" filter="fade">
                                      <p:cBhvr>
                                        <p:cTn id="30" dur="500"/>
                                        <p:tgtEl>
                                          <p:spTgt spid="92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223"/>
                                        </p:tgtEl>
                                        <p:attrNameLst>
                                          <p:attrName>style.visibility</p:attrName>
                                        </p:attrNameLst>
                                      </p:cBhvr>
                                      <p:to>
                                        <p:strVal val="visible"/>
                                      </p:to>
                                    </p:set>
                                    <p:anim calcmode="lin" valueType="num">
                                      <p:cBhvr>
                                        <p:cTn id="35" dur="500" fill="hold"/>
                                        <p:tgtEl>
                                          <p:spTgt spid="9223"/>
                                        </p:tgtEl>
                                        <p:attrNameLst>
                                          <p:attrName>ppt_w</p:attrName>
                                        </p:attrNameLst>
                                      </p:cBhvr>
                                      <p:tavLst>
                                        <p:tav tm="0">
                                          <p:val>
                                            <p:fltVal val="0"/>
                                          </p:val>
                                        </p:tav>
                                        <p:tav tm="100000">
                                          <p:val>
                                            <p:strVal val="#ppt_w"/>
                                          </p:val>
                                        </p:tav>
                                      </p:tavLst>
                                    </p:anim>
                                    <p:anim calcmode="lin" valueType="num">
                                      <p:cBhvr>
                                        <p:cTn id="36" dur="500" fill="hold"/>
                                        <p:tgtEl>
                                          <p:spTgt spid="9223"/>
                                        </p:tgtEl>
                                        <p:attrNameLst>
                                          <p:attrName>ppt_h</p:attrName>
                                        </p:attrNameLst>
                                      </p:cBhvr>
                                      <p:tavLst>
                                        <p:tav tm="0">
                                          <p:val>
                                            <p:fltVal val="0"/>
                                          </p:val>
                                        </p:tav>
                                        <p:tav tm="100000">
                                          <p:val>
                                            <p:strVal val="#ppt_h"/>
                                          </p:val>
                                        </p:tav>
                                      </p:tavLst>
                                    </p:anim>
                                    <p:animEffect transition="in" filter="fade">
                                      <p:cBhvr>
                                        <p:cTn id="37" dur="500"/>
                                        <p:tgtEl>
                                          <p:spTgt spid="922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p:bldP spid="9223" grpId="0"/>
      <p:bldP spid="92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6200" y="685800"/>
            <a:ext cx="8991600" cy="6019800"/>
          </a:xfrm>
        </p:spPr>
        <p:txBody>
          <a:bodyPr/>
          <a:lstStyle/>
          <a:p>
            <a:pPr algn="ctr" eaLnBrk="1" hangingPunct="1">
              <a:spcBef>
                <a:spcPct val="0"/>
              </a:spcBef>
              <a:spcAft>
                <a:spcPct val="50000"/>
              </a:spcAft>
              <a:buSzPct val="150000"/>
              <a:buFontTx/>
              <a:buNone/>
              <a:defRPr/>
            </a:pPr>
            <a:r>
              <a:rPr lang="en-US" sz="2800" dirty="0" smtClean="0">
                <a:solidFill>
                  <a:srgbClr val="990000"/>
                </a:solidFill>
                <a:latin typeface="Times New Roman" pitchFamily="18" charset="0"/>
              </a:rPr>
              <a:t>II. </a:t>
            </a:r>
            <a:r>
              <a:rPr lang="en-US" sz="2800" u="sng" dirty="0" smtClean="0">
                <a:solidFill>
                  <a:srgbClr val="990000"/>
                </a:solidFill>
                <a:latin typeface="Times New Roman" pitchFamily="18" charset="0"/>
              </a:rPr>
              <a:t>Intensive vs. Extensive Properties</a:t>
            </a:r>
          </a:p>
          <a:p>
            <a:pPr marL="0" indent="0" eaLnBrk="1" hangingPunct="1">
              <a:spcBef>
                <a:spcPct val="0"/>
              </a:spcBef>
              <a:spcAft>
                <a:spcPct val="50000"/>
              </a:spcAft>
              <a:buSzPct val="150000"/>
              <a:buFontTx/>
              <a:buNone/>
              <a:defRPr/>
            </a:pPr>
            <a:r>
              <a:rPr lang="en-US" sz="2800" dirty="0" smtClean="0">
                <a:solidFill>
                  <a:schemeClr val="accent2"/>
                </a:solidFill>
                <a:latin typeface="Times New Roman" pitchFamily="18" charset="0"/>
              </a:rPr>
              <a:t>Intensive Properties – </a:t>
            </a:r>
            <a:r>
              <a:rPr lang="en-US" sz="2800" b="1" dirty="0" smtClean="0">
                <a:latin typeface="Times New Roman" pitchFamily="18" charset="0"/>
              </a:rPr>
              <a:t>DO NOT </a:t>
            </a:r>
            <a:r>
              <a:rPr lang="en-US" sz="2800" dirty="0" smtClean="0">
                <a:latin typeface="Times New Roman" pitchFamily="18" charset="0"/>
              </a:rPr>
              <a:t>depend on the ___________________ of matter present (examples: density, temperature, malleability, conductivity, boiling point, crystal shape)</a:t>
            </a:r>
          </a:p>
          <a:p>
            <a:pPr marL="0" indent="0" eaLnBrk="1" hangingPunct="1">
              <a:spcBef>
                <a:spcPct val="0"/>
              </a:spcBef>
              <a:spcAft>
                <a:spcPct val="50000"/>
              </a:spcAft>
              <a:buSzPct val="150000"/>
              <a:buFontTx/>
              <a:buNone/>
              <a:defRPr/>
            </a:pPr>
            <a:r>
              <a:rPr lang="en-US" sz="2800" dirty="0" smtClean="0">
                <a:solidFill>
                  <a:schemeClr val="accent2"/>
                </a:solidFill>
                <a:latin typeface="Times New Roman" pitchFamily="18" charset="0"/>
              </a:rPr>
              <a:t>Extensive Properties – </a:t>
            </a:r>
            <a:r>
              <a:rPr lang="en-US" sz="2800" b="1" dirty="0" smtClean="0">
                <a:latin typeface="Times New Roman" pitchFamily="18" charset="0"/>
              </a:rPr>
              <a:t>DO</a:t>
            </a:r>
            <a:r>
              <a:rPr lang="en-US" sz="2800" dirty="0" smtClean="0">
                <a:latin typeface="Times New Roman" pitchFamily="18" charset="0"/>
              </a:rPr>
              <a:t> depend on the ________________________ of matter present (examples: length, mass, volume, heat content)</a:t>
            </a:r>
          </a:p>
        </p:txBody>
      </p:sp>
      <p:sp>
        <p:nvSpPr>
          <p:cNvPr id="7174" name="Text Box 6"/>
          <p:cNvSpPr txBox="1">
            <a:spLocks noChangeArrowheads="1"/>
          </p:cNvSpPr>
          <p:nvPr/>
        </p:nvSpPr>
        <p:spPr bwMode="auto">
          <a:xfrm>
            <a:off x="533400" y="1752600"/>
            <a:ext cx="3001963" cy="461963"/>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shape or size</a:t>
            </a:r>
          </a:p>
        </p:txBody>
      </p:sp>
      <p:sp>
        <p:nvSpPr>
          <p:cNvPr id="16" name="Text Box 6"/>
          <p:cNvSpPr txBox="1">
            <a:spLocks noChangeArrowheads="1"/>
          </p:cNvSpPr>
          <p:nvPr/>
        </p:nvSpPr>
        <p:spPr bwMode="auto">
          <a:xfrm>
            <a:off x="609600" y="3657600"/>
            <a:ext cx="3916362"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Shape and size</a:t>
            </a:r>
          </a:p>
        </p:txBody>
      </p:sp>
      <p:sp>
        <p:nvSpPr>
          <p:cNvPr id="6" name="Title 5"/>
          <p:cNvSpPr>
            <a:spLocks noGrp="1"/>
          </p:cNvSpPr>
          <p:nvPr>
            <p:ph type="title"/>
          </p:nvPr>
        </p:nvSpPr>
        <p:spPr>
          <a:xfrm>
            <a:off x="533400" y="0"/>
            <a:ext cx="8229600" cy="838200"/>
          </a:xfrm>
        </p:spPr>
        <p:txBody>
          <a:bodyPr/>
          <a:lstStyle/>
          <a:p>
            <a:r>
              <a:rPr lang="en-US" dirty="0" smtClean="0"/>
              <a:t>Physical Properties can be:</a:t>
            </a:r>
            <a:endParaRPr lang="en-US" dirty="0"/>
          </a:p>
        </p:txBody>
      </p:sp>
      <p:sp>
        <p:nvSpPr>
          <p:cNvPr id="7" name="Rectangle 6"/>
          <p:cNvSpPr/>
          <p:nvPr/>
        </p:nvSpPr>
        <p:spPr>
          <a:xfrm>
            <a:off x="152400" y="4648200"/>
            <a:ext cx="8991600" cy="1908215"/>
          </a:xfrm>
          <a:prstGeom prst="rect">
            <a:avLst/>
          </a:prstGeom>
        </p:spPr>
        <p:txBody>
          <a:bodyPr wrap="square">
            <a:spAutoFit/>
          </a:bodyPr>
          <a:lstStyle/>
          <a:p>
            <a:pPr>
              <a:spcAft>
                <a:spcPct val="50000"/>
              </a:spcAft>
              <a:buSzPct val="150000"/>
              <a:defRPr/>
            </a:pPr>
            <a:r>
              <a:rPr lang="en-US" sz="2800" dirty="0" smtClean="0">
                <a:solidFill>
                  <a:schemeClr val="accent2"/>
                </a:solidFill>
                <a:latin typeface="Times New Roman" pitchFamily="18" charset="0"/>
              </a:rPr>
              <a:t>B. Chemical properties</a:t>
            </a:r>
            <a:r>
              <a:rPr lang="en-US" sz="2800" dirty="0" smtClean="0">
                <a:latin typeface="Times New Roman" pitchFamily="18" charset="0"/>
              </a:rPr>
              <a:t> cannot be determined/measured without changing the substance’s composition</a:t>
            </a:r>
          </a:p>
          <a:p>
            <a:pPr>
              <a:spcAft>
                <a:spcPct val="50000"/>
              </a:spcAft>
              <a:buSzPct val="150000"/>
              <a:defRPr/>
            </a:pPr>
            <a:r>
              <a:rPr lang="en-US" sz="2400" i="1" dirty="0" smtClean="0">
                <a:solidFill>
                  <a:srgbClr val="008000"/>
                </a:solidFill>
                <a:latin typeface="Times New Roman" pitchFamily="18" charset="0"/>
              </a:rPr>
              <a:t>Examples:</a:t>
            </a:r>
            <a:r>
              <a:rPr lang="en-US" sz="2400" dirty="0" smtClean="0">
                <a:latin typeface="Times New Roman" pitchFamily="18" charset="0"/>
              </a:rPr>
              <a:t> ____________, whether or not it reacts with an acid or a base, flammability, rusting, rotting, decaying, tarnishes</a:t>
            </a:r>
          </a:p>
        </p:txBody>
      </p:sp>
      <p:sp>
        <p:nvSpPr>
          <p:cNvPr id="8" name="Text Box 4"/>
          <p:cNvSpPr txBox="1">
            <a:spLocks noChangeArrowheads="1"/>
          </p:cNvSpPr>
          <p:nvPr/>
        </p:nvSpPr>
        <p:spPr bwMode="auto">
          <a:xfrm>
            <a:off x="1981200" y="5715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burning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1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r>
              <a:rPr lang="en-US" b="1" dirty="0" smtClean="0"/>
              <a:t>Ex) Physical &amp; chemical </a:t>
            </a:r>
            <a:r>
              <a:rPr lang="en-US" b="1" dirty="0"/>
              <a:t>p</a:t>
            </a:r>
            <a:r>
              <a:rPr lang="en-US" b="1" dirty="0" smtClean="0"/>
              <a:t>roperties of bromine </a:t>
            </a:r>
          </a:p>
          <a:p>
            <a:pPr marL="1257300" lvl="3" indent="0">
              <a:buNone/>
            </a:pPr>
            <a:endParaRPr lang="en-US" b="1" dirty="0"/>
          </a:p>
        </p:txBody>
      </p:sp>
      <p:sp>
        <p:nvSpPr>
          <p:cNvPr id="3" name="Text Placeholder 2"/>
          <p:cNvSpPr>
            <a:spLocks noGrp="1"/>
          </p:cNvSpPr>
          <p:nvPr>
            <p:ph type="body" sz="quarter" idx="11"/>
          </p:nvPr>
        </p:nvSpPr>
        <p:spPr>
          <a:xfrm>
            <a:off x="0" y="74680"/>
            <a:ext cx="9144000" cy="656665"/>
          </a:xfrm>
        </p:spPr>
        <p:txBody>
          <a:bodyPr/>
          <a:lstStyle/>
          <a:p>
            <a:r>
              <a:rPr lang="en-US" dirty="0" smtClean="0"/>
              <a:t>Physical vs. Chemical Properties</a:t>
            </a:r>
            <a:endParaRPr lang="en-US" dirty="0"/>
          </a:p>
        </p:txBody>
      </p:sp>
      <p:sp>
        <p:nvSpPr>
          <p:cNvPr id="5" name="TextBox 4"/>
          <p:cNvSpPr txBox="1"/>
          <p:nvPr/>
        </p:nvSpPr>
        <p:spPr>
          <a:xfrm>
            <a:off x="346074" y="2061328"/>
            <a:ext cx="4501444" cy="4524315"/>
          </a:xfrm>
          <a:prstGeom prst="rect">
            <a:avLst/>
          </a:prstGeom>
          <a:noFill/>
        </p:spPr>
        <p:txBody>
          <a:bodyPr wrap="square" rtlCol="0">
            <a:spAutoFit/>
          </a:bodyPr>
          <a:lstStyle/>
          <a:p>
            <a:pPr marL="1257300" lvl="3" indent="0">
              <a:buNone/>
            </a:pPr>
            <a:r>
              <a:rPr lang="en-US" sz="2400" b="1" u="sng" dirty="0">
                <a:latin typeface="Garamond"/>
                <a:cs typeface="Garamond"/>
              </a:rPr>
              <a:t>Physical Properties</a:t>
            </a:r>
          </a:p>
          <a:p>
            <a:pPr lvl="3" indent="-342900">
              <a:buFont typeface="Arial"/>
              <a:buChar char="•"/>
            </a:pPr>
            <a:r>
              <a:rPr lang="en-US" sz="2000" b="1" dirty="0">
                <a:latin typeface="Garamond"/>
                <a:cs typeface="Garamond"/>
              </a:rPr>
              <a:t>Orange-brown color</a:t>
            </a:r>
          </a:p>
          <a:p>
            <a:pPr lvl="3" indent="-342900">
              <a:buFont typeface="Arial"/>
              <a:buChar char="•"/>
            </a:pPr>
            <a:r>
              <a:rPr lang="en-US" sz="2000" b="1" dirty="0">
                <a:latin typeface="Garamond"/>
                <a:cs typeface="Garamond"/>
              </a:rPr>
              <a:t>Fuming liquid</a:t>
            </a:r>
          </a:p>
          <a:p>
            <a:pPr lvl="3" indent="-342900">
              <a:buFont typeface="Arial"/>
              <a:buChar char="•"/>
            </a:pPr>
            <a:r>
              <a:rPr lang="en-US" sz="2000" b="1" dirty="0">
                <a:latin typeface="Garamond"/>
                <a:cs typeface="Garamond"/>
              </a:rPr>
              <a:t>Boiling point = 58</a:t>
            </a:r>
            <a:r>
              <a:rPr lang="en-US" sz="2000" b="1" baseline="30000" dirty="0">
                <a:latin typeface="Garamond"/>
                <a:cs typeface="Garamond"/>
              </a:rPr>
              <a:t>∘</a:t>
            </a:r>
            <a:r>
              <a:rPr lang="en-US" sz="2000" b="1" dirty="0">
                <a:latin typeface="Garamond"/>
                <a:cs typeface="Garamond"/>
              </a:rPr>
              <a:t>C</a:t>
            </a:r>
          </a:p>
          <a:p>
            <a:pPr lvl="3" indent="-342900">
              <a:buFont typeface="Arial"/>
              <a:buChar char="•"/>
            </a:pPr>
            <a:endParaRPr lang="en-US" sz="2000" b="1" dirty="0">
              <a:latin typeface="Garamond"/>
              <a:cs typeface="Garamond"/>
            </a:endParaRPr>
          </a:p>
          <a:p>
            <a:pPr marL="1257300" lvl="3" indent="0">
              <a:buNone/>
            </a:pPr>
            <a:r>
              <a:rPr lang="en-US" sz="2400" b="1" u="sng" dirty="0">
                <a:latin typeface="Garamond"/>
                <a:cs typeface="Garamond"/>
              </a:rPr>
              <a:t>Chemical Properties</a:t>
            </a:r>
          </a:p>
          <a:p>
            <a:pPr lvl="3" indent="-342900">
              <a:buFont typeface="Arial"/>
              <a:buChar char="•"/>
            </a:pPr>
            <a:r>
              <a:rPr lang="en-US" sz="2000" b="1" dirty="0">
                <a:latin typeface="Garamond"/>
                <a:cs typeface="Garamond"/>
              </a:rPr>
              <a:t>Ability to corrode </a:t>
            </a:r>
            <a:r>
              <a:rPr lang="en-US" sz="2000" b="1" dirty="0" smtClean="0">
                <a:latin typeface="Garamond"/>
                <a:cs typeface="Garamond"/>
              </a:rPr>
              <a:t>tissue upon contact</a:t>
            </a:r>
            <a:endParaRPr lang="en-US" sz="2000" b="1" dirty="0">
              <a:latin typeface="Garamond"/>
              <a:cs typeface="Garamond"/>
            </a:endParaRPr>
          </a:p>
          <a:p>
            <a:pPr lvl="3" indent="-342900">
              <a:buFont typeface="Arial"/>
              <a:buChar char="•"/>
            </a:pPr>
            <a:r>
              <a:rPr lang="en-US" sz="2000" b="1" dirty="0">
                <a:latin typeface="Garamond"/>
                <a:cs typeface="Garamond"/>
              </a:rPr>
              <a:t>Ability to react with metals to from salts</a:t>
            </a:r>
          </a:p>
          <a:p>
            <a:pPr lvl="3" indent="-342900">
              <a:buFont typeface="Arial"/>
              <a:buChar char="•"/>
            </a:pPr>
            <a:r>
              <a:rPr lang="en-US" sz="2000" b="1" dirty="0">
                <a:latin typeface="Garamond"/>
                <a:cs typeface="Garamond"/>
              </a:rPr>
              <a:t>Ability to react with </a:t>
            </a:r>
            <a:r>
              <a:rPr lang="en-US" sz="2000" b="1" dirty="0" smtClean="0">
                <a:latin typeface="Garamond"/>
                <a:cs typeface="Garamond"/>
              </a:rPr>
              <a:t>hydrogen ions </a:t>
            </a:r>
            <a:r>
              <a:rPr lang="en-US" sz="2000" b="1" dirty="0">
                <a:latin typeface="Garamond"/>
                <a:cs typeface="Garamond"/>
              </a:rPr>
              <a:t>in aqueous </a:t>
            </a:r>
            <a:r>
              <a:rPr lang="en-US" sz="2000" b="1" dirty="0" smtClean="0">
                <a:latin typeface="Garamond"/>
                <a:cs typeface="Garamond"/>
              </a:rPr>
              <a:t>solutions to form </a:t>
            </a:r>
            <a:r>
              <a:rPr lang="en-US" sz="2000" b="1" dirty="0" err="1" smtClean="0">
                <a:latin typeface="Garamond"/>
                <a:cs typeface="Garamond"/>
              </a:rPr>
              <a:t>hydrobromic</a:t>
            </a:r>
            <a:r>
              <a:rPr lang="en-US" sz="2000" b="1" dirty="0" smtClean="0">
                <a:latin typeface="Garamond"/>
                <a:cs typeface="Garamond"/>
              </a:rPr>
              <a:t> acid</a:t>
            </a:r>
            <a:endParaRPr lang="en-US" b="1" dirty="0">
              <a:latin typeface="Garamond"/>
              <a:cs typeface="Garamond"/>
            </a:endParaRPr>
          </a:p>
        </p:txBody>
      </p:sp>
      <p:grpSp>
        <p:nvGrpSpPr>
          <p:cNvPr id="7" name="Group 6"/>
          <p:cNvGrpSpPr/>
          <p:nvPr/>
        </p:nvGrpSpPr>
        <p:grpSpPr>
          <a:xfrm>
            <a:off x="4941007" y="2340764"/>
            <a:ext cx="3664656" cy="3857790"/>
            <a:chOff x="4941007" y="2340764"/>
            <a:chExt cx="3664656" cy="3857790"/>
          </a:xfrm>
        </p:grpSpPr>
        <p:pic>
          <p:nvPicPr>
            <p:cNvPr id="4" name="Picture 3" descr="4A_Brom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007" y="2340764"/>
              <a:ext cx="3664656" cy="362823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122334" y="5983110"/>
              <a:ext cx="3318286" cy="215444"/>
            </a:xfrm>
            <a:prstGeom prst="rect">
              <a:avLst/>
            </a:prstGeom>
            <a:noFill/>
          </p:spPr>
          <p:txBody>
            <a:bodyPr wrap="none" rtlCol="0">
              <a:spAutoFit/>
            </a:bodyPr>
            <a:lstStyle/>
            <a:p>
              <a:r>
                <a:rPr lang="en-US" sz="800" dirty="0">
                  <a:latin typeface="Garamond"/>
                  <a:cs typeface="Garamond"/>
                </a:rPr>
                <a:t>By Alchemist-</a:t>
              </a:r>
              <a:r>
                <a:rPr lang="en-US" sz="800" dirty="0" err="1">
                  <a:latin typeface="Garamond"/>
                  <a:cs typeface="Garamond"/>
                </a:rPr>
                <a:t>hp</a:t>
              </a:r>
              <a:r>
                <a:rPr lang="en-US" sz="800" dirty="0">
                  <a:latin typeface="Garamond"/>
                  <a:cs typeface="Garamond"/>
                </a:rPr>
                <a:t> (</a:t>
              </a:r>
              <a:r>
                <a:rPr lang="en-US" sz="800" dirty="0" err="1">
                  <a:latin typeface="Garamond"/>
                  <a:cs typeface="Garamond"/>
                </a:rPr>
                <a:t>pse-mendelejew.de</a:t>
              </a:r>
              <a:r>
                <a:rPr lang="en-US" sz="800" dirty="0">
                  <a:latin typeface="Garamond"/>
                  <a:cs typeface="Garamond"/>
                </a:rPr>
                <a:t>) (Own work) [FAL or CC-BY-SA-</a:t>
              </a:r>
              <a:r>
                <a:rPr lang="en-US" sz="800" dirty="0" smtClean="0">
                  <a:latin typeface="Garamond"/>
                  <a:cs typeface="Garamond"/>
                </a:rPr>
                <a:t>3.0–de]</a:t>
              </a:r>
              <a:endParaRPr lang="en-US" sz="800" dirty="0">
                <a:latin typeface="Garamond"/>
                <a:cs typeface="Garamond"/>
              </a:endParaRPr>
            </a:p>
          </p:txBody>
        </p:sp>
      </p:grpSp>
    </p:spTree>
    <p:extLst>
      <p:ext uri="{BB962C8B-B14F-4D97-AF65-F5344CB8AC3E}">
        <p14:creationId xmlns:p14="http://schemas.microsoft.com/office/powerpoint/2010/main" val="38929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52400"/>
            <a:ext cx="8763000" cy="304800"/>
          </a:xfrm>
        </p:spPr>
        <p:txBody>
          <a:bodyPr/>
          <a:lstStyle/>
          <a:p>
            <a:pPr eaLnBrk="1" hangingPunct="1"/>
            <a:r>
              <a:rPr lang="en-US" sz="3600" dirty="0" smtClean="0">
                <a:solidFill>
                  <a:srgbClr val="990000"/>
                </a:solidFill>
                <a:latin typeface="Times New Roman" pitchFamily="18" charset="0"/>
              </a:rPr>
              <a:t>Physical Change vs. Chemical Change</a:t>
            </a:r>
          </a:p>
        </p:txBody>
      </p:sp>
      <p:sp>
        <p:nvSpPr>
          <p:cNvPr id="30723" name="Rectangle 3"/>
          <p:cNvSpPr>
            <a:spLocks noGrp="1" noChangeArrowheads="1"/>
          </p:cNvSpPr>
          <p:nvPr>
            <p:ph type="body" idx="1"/>
          </p:nvPr>
        </p:nvSpPr>
        <p:spPr>
          <a:xfrm>
            <a:off x="0" y="609600"/>
            <a:ext cx="9067800" cy="6019800"/>
          </a:xfrm>
        </p:spPr>
        <p:txBody>
          <a:bodyPr/>
          <a:lstStyle/>
          <a:p>
            <a:pPr marL="0" indent="0" eaLnBrk="1" hangingPunct="1">
              <a:spcBef>
                <a:spcPct val="0"/>
              </a:spcBef>
              <a:spcAft>
                <a:spcPct val="50000"/>
              </a:spcAft>
              <a:buSzPct val="150000"/>
              <a:buFontTx/>
              <a:buNone/>
            </a:pPr>
            <a:endParaRPr lang="en-US" sz="2400" dirty="0" smtClean="0">
              <a:solidFill>
                <a:schemeClr val="accent2"/>
              </a:solidFill>
              <a:latin typeface="Times New Roman" pitchFamily="18" charset="0"/>
            </a:endParaRPr>
          </a:p>
          <a:p>
            <a:pPr marL="0" indent="0" eaLnBrk="1" hangingPunct="1">
              <a:spcBef>
                <a:spcPct val="0"/>
              </a:spcBef>
              <a:spcAft>
                <a:spcPct val="50000"/>
              </a:spcAft>
              <a:buSzPct val="150000"/>
              <a:buFontTx/>
              <a:buNone/>
            </a:pPr>
            <a:r>
              <a:rPr lang="en-US" sz="2400" dirty="0" smtClean="0">
                <a:solidFill>
                  <a:schemeClr val="accent2"/>
                </a:solidFill>
                <a:latin typeface="Times New Roman" pitchFamily="18" charset="0"/>
              </a:rPr>
              <a:t>A. Physical Changes</a:t>
            </a:r>
            <a:r>
              <a:rPr lang="en-US" sz="2400" dirty="0" smtClean="0">
                <a:latin typeface="Times New Roman" pitchFamily="18" charset="0"/>
              </a:rPr>
              <a:t> alter a substance without changing its composition.</a:t>
            </a:r>
          </a:p>
          <a:p>
            <a:pPr marL="0" indent="0" eaLnBrk="1" hangingPunct="1">
              <a:spcBef>
                <a:spcPct val="0"/>
              </a:spcBef>
              <a:spcAft>
                <a:spcPct val="50000"/>
              </a:spcAft>
              <a:buSzPct val="150000"/>
              <a:buFontTx/>
              <a:buNone/>
            </a:pPr>
            <a:r>
              <a:rPr lang="en-US" sz="2400" i="1" dirty="0" smtClean="0">
                <a:solidFill>
                  <a:srgbClr val="008000"/>
                </a:solidFill>
                <a:latin typeface="Times New Roman" pitchFamily="18" charset="0"/>
              </a:rPr>
              <a:t>	Examples:</a:t>
            </a:r>
            <a:r>
              <a:rPr lang="en-US" sz="2400" dirty="0" smtClean="0">
                <a:latin typeface="Times New Roman" pitchFamily="18" charset="0"/>
              </a:rPr>
              <a:t> crushing, ripping, breaking, and any _________  	  	      changes…(boiling, freezing, melting, etc.)</a:t>
            </a:r>
          </a:p>
          <a:p>
            <a:pPr marL="0" indent="0" eaLnBrk="1" hangingPunct="1">
              <a:spcBef>
                <a:spcPct val="0"/>
              </a:spcBef>
              <a:spcAft>
                <a:spcPct val="50000"/>
              </a:spcAft>
              <a:buSzPct val="150000"/>
            </a:pPr>
            <a:r>
              <a:rPr lang="en-US" sz="2400" dirty="0" smtClean="0">
                <a:latin typeface="Times New Roman" pitchFamily="18" charset="0"/>
              </a:rPr>
              <a:t>Most physical changes just alter the size of the particles and are usually reversible.</a:t>
            </a:r>
          </a:p>
          <a:p>
            <a:pPr marL="0" indent="0" eaLnBrk="1" hangingPunct="1">
              <a:spcBef>
                <a:spcPct val="0"/>
              </a:spcBef>
              <a:spcAft>
                <a:spcPct val="50000"/>
              </a:spcAft>
              <a:buSzPct val="150000"/>
              <a:buFontTx/>
              <a:buAutoNum type="arabicParenR"/>
            </a:pPr>
            <a:r>
              <a:rPr lang="en-US" sz="1800" dirty="0" smtClean="0">
                <a:latin typeface="Times New Roman" pitchFamily="18" charset="0"/>
              </a:rPr>
              <a:t>A very common set of physical changes are changes of state:</a:t>
            </a:r>
          </a:p>
          <a:p>
            <a:pPr marL="0" indent="0" eaLnBrk="1" hangingPunct="1">
              <a:spcBef>
                <a:spcPct val="0"/>
              </a:spcBef>
              <a:spcAft>
                <a:spcPct val="50000"/>
              </a:spcAft>
              <a:buSzPct val="150000"/>
              <a:buFontTx/>
              <a:buAutoNum type="alphaLcParenR"/>
            </a:pPr>
            <a:r>
              <a:rPr lang="en-US" sz="1800" dirty="0" smtClean="0">
                <a:latin typeface="Times New Roman" pitchFamily="18" charset="0"/>
              </a:rPr>
              <a:t>Solid to liquid	= ____________________ (Ex: Ice to Water)</a:t>
            </a:r>
          </a:p>
          <a:p>
            <a:pPr marL="0" indent="0" eaLnBrk="1" hangingPunct="1">
              <a:spcBef>
                <a:spcPct val="0"/>
              </a:spcBef>
              <a:spcAft>
                <a:spcPct val="50000"/>
              </a:spcAft>
              <a:buSzPct val="150000"/>
              <a:buFontTx/>
              <a:buAutoNum type="alphaLcParenR"/>
            </a:pPr>
            <a:r>
              <a:rPr lang="en-US" sz="1800" dirty="0" smtClean="0">
                <a:latin typeface="Times New Roman" pitchFamily="18" charset="0"/>
              </a:rPr>
              <a:t>Liquid to Solid	= ____________________ (Ex: Water to Ice)</a:t>
            </a:r>
          </a:p>
          <a:p>
            <a:pPr marL="0" indent="0" eaLnBrk="1" hangingPunct="1">
              <a:spcBef>
                <a:spcPct val="0"/>
              </a:spcBef>
              <a:spcAft>
                <a:spcPct val="50000"/>
              </a:spcAft>
              <a:buSzPct val="150000"/>
              <a:buFontTx/>
              <a:buAutoNum type="alphaLcParenR"/>
            </a:pPr>
            <a:r>
              <a:rPr lang="en-US" sz="1800" dirty="0" smtClean="0">
                <a:latin typeface="Times New Roman" pitchFamily="18" charset="0"/>
              </a:rPr>
              <a:t>Liquid to Gas 	= ____________________ </a:t>
            </a:r>
          </a:p>
          <a:p>
            <a:pPr marL="0" indent="0" eaLnBrk="1" hangingPunct="1">
              <a:spcBef>
                <a:spcPct val="0"/>
              </a:spcBef>
              <a:spcAft>
                <a:spcPct val="50000"/>
              </a:spcAft>
              <a:buSzPct val="150000"/>
              <a:buFontTx/>
              <a:buNone/>
            </a:pPr>
            <a:r>
              <a:rPr lang="en-US" sz="1800" dirty="0" smtClean="0">
                <a:latin typeface="Times New Roman" pitchFamily="18" charset="0"/>
              </a:rPr>
              <a:t>	Fast	= ____________________ 	Slow	= ________________________</a:t>
            </a:r>
          </a:p>
          <a:p>
            <a:pPr marL="0" indent="0" eaLnBrk="1" hangingPunct="1">
              <a:spcBef>
                <a:spcPct val="0"/>
              </a:spcBef>
              <a:spcAft>
                <a:spcPct val="50000"/>
              </a:spcAft>
              <a:buSzPct val="150000"/>
              <a:buFontTx/>
              <a:buAutoNum type="alphaLcParenR" startAt="4"/>
            </a:pPr>
            <a:r>
              <a:rPr lang="en-US" sz="1800" dirty="0" smtClean="0">
                <a:latin typeface="Times New Roman" pitchFamily="18" charset="0"/>
              </a:rPr>
              <a:t>Gas to Liquid	= ____________________ (Ex: Morning Dew)</a:t>
            </a:r>
          </a:p>
          <a:p>
            <a:pPr marL="0" indent="0" eaLnBrk="1" hangingPunct="1">
              <a:spcBef>
                <a:spcPct val="0"/>
              </a:spcBef>
              <a:spcAft>
                <a:spcPct val="50000"/>
              </a:spcAft>
              <a:buSzPct val="150000"/>
              <a:buFontTx/>
              <a:buAutoNum type="alphaLcParenR" startAt="4"/>
            </a:pPr>
            <a:r>
              <a:rPr lang="en-US" sz="1800" dirty="0" smtClean="0">
                <a:latin typeface="Times New Roman" pitchFamily="18" charset="0"/>
              </a:rPr>
              <a:t>Solid to gas	= ____________________ (Ex: Dry Ice “clouds”)</a:t>
            </a:r>
          </a:p>
        </p:txBody>
      </p:sp>
      <p:sp>
        <p:nvSpPr>
          <p:cNvPr id="10" name="Text Box 9"/>
          <p:cNvSpPr txBox="1">
            <a:spLocks noChangeArrowheads="1"/>
          </p:cNvSpPr>
          <p:nvPr/>
        </p:nvSpPr>
        <p:spPr bwMode="auto">
          <a:xfrm>
            <a:off x="6705600" y="1676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phase</a:t>
            </a:r>
          </a:p>
        </p:txBody>
      </p:sp>
      <p:sp>
        <p:nvSpPr>
          <p:cNvPr id="8" name="Text Box 9"/>
          <p:cNvSpPr txBox="1">
            <a:spLocks noChangeArrowheads="1"/>
          </p:cNvSpPr>
          <p:nvPr/>
        </p:nvSpPr>
        <p:spPr bwMode="auto">
          <a:xfrm>
            <a:off x="2362200" y="4267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freezing</a:t>
            </a:r>
          </a:p>
        </p:txBody>
      </p:sp>
      <p:sp>
        <p:nvSpPr>
          <p:cNvPr id="9" name="Text Box 9"/>
          <p:cNvSpPr txBox="1">
            <a:spLocks noChangeArrowheads="1"/>
          </p:cNvSpPr>
          <p:nvPr/>
        </p:nvSpPr>
        <p:spPr bwMode="auto">
          <a:xfrm>
            <a:off x="2362200" y="3886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melting</a:t>
            </a:r>
          </a:p>
        </p:txBody>
      </p:sp>
      <p:sp>
        <p:nvSpPr>
          <p:cNvPr id="11" name="Text Box 9"/>
          <p:cNvSpPr txBox="1">
            <a:spLocks noChangeArrowheads="1"/>
          </p:cNvSpPr>
          <p:nvPr/>
        </p:nvSpPr>
        <p:spPr bwMode="auto">
          <a:xfrm>
            <a:off x="2209800" y="4664075"/>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evaporation</a:t>
            </a:r>
          </a:p>
        </p:txBody>
      </p:sp>
      <p:sp>
        <p:nvSpPr>
          <p:cNvPr id="13" name="Text Box 9"/>
          <p:cNvSpPr txBox="1">
            <a:spLocks noChangeArrowheads="1"/>
          </p:cNvSpPr>
          <p:nvPr/>
        </p:nvSpPr>
        <p:spPr bwMode="auto">
          <a:xfrm>
            <a:off x="6086475" y="5029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evaporation</a:t>
            </a:r>
          </a:p>
        </p:txBody>
      </p:sp>
      <p:sp>
        <p:nvSpPr>
          <p:cNvPr id="14" name="Text Box 9"/>
          <p:cNvSpPr txBox="1">
            <a:spLocks noChangeArrowheads="1"/>
          </p:cNvSpPr>
          <p:nvPr/>
        </p:nvSpPr>
        <p:spPr bwMode="auto">
          <a:xfrm>
            <a:off x="2362200" y="5486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condensation</a:t>
            </a:r>
          </a:p>
        </p:txBody>
      </p:sp>
      <p:sp>
        <p:nvSpPr>
          <p:cNvPr id="15" name="Text Box 9"/>
          <p:cNvSpPr txBox="1">
            <a:spLocks noChangeArrowheads="1"/>
          </p:cNvSpPr>
          <p:nvPr/>
        </p:nvSpPr>
        <p:spPr bwMode="auto">
          <a:xfrm>
            <a:off x="2397125" y="5943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sublimation</a:t>
            </a:r>
          </a:p>
        </p:txBody>
      </p:sp>
      <p:sp>
        <p:nvSpPr>
          <p:cNvPr id="16" name="Text Box 9"/>
          <p:cNvSpPr txBox="1">
            <a:spLocks noChangeArrowheads="1"/>
          </p:cNvSpPr>
          <p:nvPr/>
        </p:nvSpPr>
        <p:spPr bwMode="auto">
          <a:xfrm>
            <a:off x="2357438" y="5121275"/>
            <a:ext cx="1828800" cy="457200"/>
          </a:xfrm>
          <a:prstGeom prst="rect">
            <a:avLst/>
          </a:prstGeom>
          <a:noFill/>
          <a:ln w="9525">
            <a:noFill/>
            <a:miter lim="800000"/>
            <a:headEnd/>
            <a:tailEnd/>
          </a:ln>
          <a:effectLst/>
        </p:spPr>
        <p:txBody>
          <a:bodyPr>
            <a:spAutoFit/>
          </a:bodyPr>
          <a:lstStyle/>
          <a:p>
            <a:pPr algn="ctr">
              <a:spcBef>
                <a:spcPct val="50000"/>
              </a:spcBef>
            </a:pPr>
            <a:r>
              <a:rPr lang="en-US" sz="2400" dirty="0" smtClean="0">
                <a:solidFill>
                  <a:srgbClr val="6600CC"/>
                </a:solidFill>
                <a:latin typeface="Times New Roman" pitchFamily="18" charset="0"/>
              </a:rPr>
              <a:t>vaporization</a:t>
            </a:r>
            <a:endParaRPr lang="en-US" sz="2400" dirty="0">
              <a:solidFill>
                <a:srgbClr val="6600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1"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g7"/>
          <p:cNvPicPr>
            <a:picLocks noChangeAspect="1" noChangeArrowheads="1"/>
          </p:cNvPicPr>
          <p:nvPr/>
        </p:nvPicPr>
        <p:blipFill>
          <a:blip r:embed="rId3" cstate="print"/>
          <a:srcRect/>
          <a:stretch>
            <a:fillRect/>
          </a:stretch>
        </p:blipFill>
        <p:spPr bwMode="auto">
          <a:xfrm>
            <a:off x="381000" y="304800"/>
            <a:ext cx="8077200" cy="5600700"/>
          </a:xfrm>
          <a:prstGeom prst="rect">
            <a:avLst/>
          </a:prstGeom>
          <a:noFill/>
          <a:ln w="9525">
            <a:noFill/>
            <a:miter lim="800000"/>
            <a:headEnd/>
            <a:tailEnd/>
          </a:ln>
        </p:spPr>
      </p:pic>
      <p:sp>
        <p:nvSpPr>
          <p:cNvPr id="29699" name="Rectangle 3"/>
          <p:cNvSpPr>
            <a:spLocks noChangeArrowheads="1"/>
          </p:cNvSpPr>
          <p:nvPr/>
        </p:nvSpPr>
        <p:spPr bwMode="auto">
          <a:xfrm>
            <a:off x="0" y="152400"/>
            <a:ext cx="9144000" cy="381000"/>
          </a:xfrm>
          <a:prstGeom prst="rect">
            <a:avLst/>
          </a:prstGeom>
          <a:noFill/>
          <a:ln w="9525">
            <a:noFill/>
            <a:miter lim="800000"/>
            <a:headEnd/>
            <a:tailEnd/>
          </a:ln>
          <a:effectLst/>
        </p:spPr>
        <p:txBody>
          <a:bodyPr anchor="ctr"/>
          <a:lstStyle/>
          <a:p>
            <a:pPr algn="ctr"/>
            <a:r>
              <a:rPr lang="en-US" sz="2400" dirty="0">
                <a:solidFill>
                  <a:srgbClr val="990000"/>
                </a:solidFill>
                <a:latin typeface="Times New Roman" pitchFamily="18" charset="0"/>
              </a:rPr>
              <a:t>Physical Changes: Names of the Phase Changes</a:t>
            </a:r>
            <a:endParaRPr lang="en-US" sz="2400" baseline="-25000" dirty="0">
              <a:solidFill>
                <a:srgbClr val="990000"/>
              </a:solidFill>
              <a:latin typeface="Times New Roman" pitchFamily="18" charset="0"/>
            </a:endParaRPr>
          </a:p>
        </p:txBody>
      </p:sp>
      <p:sp>
        <p:nvSpPr>
          <p:cNvPr id="29700" name="Rectangle 4"/>
          <p:cNvSpPr>
            <a:spLocks noChangeArrowheads="1"/>
          </p:cNvSpPr>
          <p:nvPr/>
        </p:nvSpPr>
        <p:spPr bwMode="auto">
          <a:xfrm>
            <a:off x="304800" y="228600"/>
            <a:ext cx="1295400" cy="762000"/>
          </a:xfrm>
          <a:prstGeom prst="rect">
            <a:avLst/>
          </a:prstGeom>
          <a:solidFill>
            <a:schemeClr val="bg1"/>
          </a:solidFill>
          <a:ln w="9525">
            <a:noFill/>
            <a:miter lim="800000"/>
            <a:headEnd/>
            <a:tailEnd/>
          </a:ln>
          <a:effectLst/>
        </p:spPr>
        <p:txBody>
          <a:bodyPr wrap="none" anchor="ctr"/>
          <a:lstStyle/>
          <a:p>
            <a:endParaRPr lang="en-US" dirty="0"/>
          </a:p>
        </p:txBody>
      </p:sp>
      <p:sp>
        <p:nvSpPr>
          <p:cNvPr id="29701" name="Text Box 5"/>
          <p:cNvSpPr txBox="1">
            <a:spLocks noChangeArrowheads="1"/>
          </p:cNvSpPr>
          <p:nvPr/>
        </p:nvSpPr>
        <p:spPr bwMode="auto">
          <a:xfrm>
            <a:off x="381000" y="2667000"/>
            <a:ext cx="9906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FF00"/>
                </a:solidFill>
                <a:latin typeface="Times New Roman" pitchFamily="18" charset="0"/>
              </a:rPr>
              <a:t>Solid</a:t>
            </a:r>
          </a:p>
        </p:txBody>
      </p:sp>
      <p:sp>
        <p:nvSpPr>
          <p:cNvPr id="29702" name="Text Box 6"/>
          <p:cNvSpPr txBox="1">
            <a:spLocks noChangeArrowheads="1"/>
          </p:cNvSpPr>
          <p:nvPr/>
        </p:nvSpPr>
        <p:spPr bwMode="auto">
          <a:xfrm>
            <a:off x="3733800" y="3962400"/>
            <a:ext cx="12954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FFFF00"/>
                </a:solidFill>
                <a:latin typeface="Times New Roman" pitchFamily="18" charset="0"/>
              </a:rPr>
              <a:t>Liquid</a:t>
            </a:r>
          </a:p>
        </p:txBody>
      </p:sp>
      <p:sp>
        <p:nvSpPr>
          <p:cNvPr id="29703" name="Text Box 7"/>
          <p:cNvSpPr txBox="1">
            <a:spLocks noChangeArrowheads="1"/>
          </p:cNvSpPr>
          <p:nvPr/>
        </p:nvSpPr>
        <p:spPr bwMode="auto">
          <a:xfrm>
            <a:off x="6934200" y="3581400"/>
            <a:ext cx="8382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FFFF00"/>
                </a:solidFill>
                <a:latin typeface="Times New Roman" pitchFamily="18" charset="0"/>
              </a:rPr>
              <a:t>Gas</a:t>
            </a:r>
          </a:p>
        </p:txBody>
      </p:sp>
      <p:sp>
        <p:nvSpPr>
          <p:cNvPr id="29704" name="Text Box 8"/>
          <p:cNvSpPr txBox="1">
            <a:spLocks noChangeArrowheads="1"/>
          </p:cNvSpPr>
          <p:nvPr/>
        </p:nvSpPr>
        <p:spPr bwMode="auto">
          <a:xfrm>
            <a:off x="76200" y="6248400"/>
            <a:ext cx="90678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rPr>
              <a:t>Solid</a:t>
            </a:r>
            <a:r>
              <a:rPr lang="en-US" sz="2400" dirty="0">
                <a:latin typeface="Times New Roman" pitchFamily="18" charset="0"/>
                <a:sym typeface="Wingdings" pitchFamily="2" charset="2"/>
              </a:rPr>
              <a:t>Aqueous =  ___________       Aqueous  Solid = ___________</a:t>
            </a:r>
            <a:endParaRPr lang="en-US" sz="2400" dirty="0">
              <a:latin typeface="Times New Roman" pitchFamily="18" charset="0"/>
            </a:endParaRPr>
          </a:p>
        </p:txBody>
      </p:sp>
      <p:sp>
        <p:nvSpPr>
          <p:cNvPr id="77833" name="Text Box 9"/>
          <p:cNvSpPr txBox="1">
            <a:spLocks noChangeArrowheads="1"/>
          </p:cNvSpPr>
          <p:nvPr/>
        </p:nvSpPr>
        <p:spPr bwMode="auto">
          <a:xfrm>
            <a:off x="2514600" y="6248400"/>
            <a:ext cx="1905000" cy="457200"/>
          </a:xfrm>
          <a:prstGeom prst="rect">
            <a:avLst/>
          </a:prstGeom>
          <a:noFill/>
          <a:ln w="9525">
            <a:noFill/>
            <a:miter lim="800000"/>
            <a:headEnd/>
            <a:tailEnd/>
          </a:ln>
          <a:effectLst/>
        </p:spPr>
        <p:txBody>
          <a:bodyPr>
            <a:spAutoFit/>
          </a:bodyPr>
          <a:lstStyle/>
          <a:p>
            <a:pPr algn="ctr">
              <a:spcBef>
                <a:spcPct val="50000"/>
              </a:spcBef>
            </a:pPr>
            <a:r>
              <a:rPr lang="en-US" sz="2400" b="1" i="1" dirty="0">
                <a:solidFill>
                  <a:srgbClr val="6600CC"/>
                </a:solidFill>
                <a:latin typeface="Times New Roman" pitchFamily="18" charset="0"/>
              </a:rPr>
              <a:t>dissolving</a:t>
            </a:r>
            <a:endParaRPr lang="en-US" sz="2400" b="1" i="1" dirty="0">
              <a:solidFill>
                <a:srgbClr val="6600CC"/>
              </a:solidFill>
              <a:latin typeface="Times New Roman" pitchFamily="18" charset="0"/>
              <a:cs typeface="Times New Roman" pitchFamily="18" charset="0"/>
            </a:endParaRPr>
          </a:p>
        </p:txBody>
      </p:sp>
      <p:sp>
        <p:nvSpPr>
          <p:cNvPr id="77834" name="Text Box 10"/>
          <p:cNvSpPr txBox="1">
            <a:spLocks noChangeArrowheads="1"/>
          </p:cNvSpPr>
          <p:nvPr/>
        </p:nvSpPr>
        <p:spPr bwMode="auto">
          <a:xfrm>
            <a:off x="7239000" y="6248400"/>
            <a:ext cx="1905000" cy="457200"/>
          </a:xfrm>
          <a:prstGeom prst="rect">
            <a:avLst/>
          </a:prstGeom>
          <a:noFill/>
          <a:ln w="9525">
            <a:noFill/>
            <a:miter lim="800000"/>
            <a:headEnd/>
            <a:tailEnd/>
          </a:ln>
          <a:effectLst/>
        </p:spPr>
        <p:txBody>
          <a:bodyPr>
            <a:spAutoFit/>
          </a:bodyPr>
          <a:lstStyle/>
          <a:p>
            <a:pPr algn="ctr">
              <a:spcBef>
                <a:spcPct val="50000"/>
              </a:spcBef>
            </a:pPr>
            <a:r>
              <a:rPr lang="en-US" sz="2400" b="1" i="1" dirty="0">
                <a:solidFill>
                  <a:srgbClr val="6600CC"/>
                </a:solidFill>
                <a:latin typeface="Times New Roman" pitchFamily="18" charset="0"/>
              </a:rPr>
              <a:t>crystallizing</a:t>
            </a:r>
            <a:endParaRPr lang="en-US" sz="2400" b="1" i="1" dirty="0">
              <a:solidFill>
                <a:srgbClr val="66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dissolve">
                                      <p:cBhvr>
                                        <p:cTn id="7" dur="500"/>
                                        <p:tgtEl>
                                          <p:spTgt spid="77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34"/>
                                        </p:tgtEl>
                                        <p:attrNameLst>
                                          <p:attrName>style.visibility</p:attrName>
                                        </p:attrNameLst>
                                      </p:cBhvr>
                                      <p:to>
                                        <p:strVal val="visible"/>
                                      </p:to>
                                    </p:set>
                                    <p:animEffect transition="in" filter="dissolve">
                                      <p:cBhvr>
                                        <p:cTn id="12" dur="5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p:bldP spid="778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Change Diagram</a:t>
            </a:r>
            <a:br>
              <a:rPr lang="en-US" dirty="0" smtClean="0"/>
            </a:br>
            <a:r>
              <a:rPr lang="en-US" sz="2400" dirty="0" smtClean="0"/>
              <a:t>Changes of state occur as temperature increases</a:t>
            </a:r>
            <a:endParaRPr lang="en-US" dirty="0"/>
          </a:p>
        </p:txBody>
      </p:sp>
      <p:pic>
        <p:nvPicPr>
          <p:cNvPr id="84994" name="Picture 2"/>
          <p:cNvPicPr>
            <a:picLocks noGrp="1" noChangeAspect="1" noChangeArrowheads="1"/>
          </p:cNvPicPr>
          <p:nvPr>
            <p:ph idx="1"/>
          </p:nvPr>
        </p:nvPicPr>
        <p:blipFill>
          <a:blip r:embed="rId2" cstate="print"/>
          <a:srcRect/>
          <a:stretch>
            <a:fillRect/>
          </a:stretch>
        </p:blipFill>
        <p:spPr bwMode="auto">
          <a:xfrm>
            <a:off x="2047875" y="2129631"/>
            <a:ext cx="504825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42888"/>
            <a:ext cx="8534400" cy="7418387"/>
          </a:xfrm>
          <a:prstGeom prst="rect">
            <a:avLst/>
          </a:prstGeom>
        </p:spPr>
        <p:txBody>
          <a:bodyPr>
            <a:spAutoFit/>
          </a:bodyPr>
          <a:lstStyle/>
          <a:p>
            <a:pPr algn="ctr">
              <a:spcAft>
                <a:spcPct val="50000"/>
              </a:spcAft>
              <a:buSzPct val="100000"/>
              <a:defRPr/>
            </a:pPr>
            <a:r>
              <a:rPr lang="en-US" sz="2400" dirty="0">
                <a:solidFill>
                  <a:srgbClr val="C00000"/>
                </a:solidFill>
                <a:latin typeface="Times New Roman" pitchFamily="18" charset="0"/>
              </a:rPr>
              <a:t>Physical Changes Continued</a:t>
            </a:r>
          </a:p>
          <a:p>
            <a:pPr>
              <a:spcAft>
                <a:spcPct val="50000"/>
              </a:spcAft>
              <a:buSzPct val="100000"/>
              <a:defRPr/>
            </a:pPr>
            <a:endParaRPr lang="en-US" sz="2000" dirty="0">
              <a:latin typeface="Times New Roman" pitchFamily="18" charset="0"/>
            </a:endParaRPr>
          </a:p>
          <a:p>
            <a:pPr marL="457200" indent="-457200">
              <a:spcAft>
                <a:spcPct val="50000"/>
              </a:spcAft>
              <a:buSzPct val="100000"/>
              <a:buFont typeface="+mj-lt"/>
              <a:buAutoNum type="arabicParenR" startAt="2"/>
              <a:defRPr/>
            </a:pPr>
            <a:r>
              <a:rPr lang="en-US" sz="2400" dirty="0">
                <a:latin typeface="Times New Roman" pitchFamily="18" charset="0"/>
              </a:rPr>
              <a:t>Changes in _____________ or _______________ (stretching, flattening, crushing)</a:t>
            </a:r>
          </a:p>
          <a:p>
            <a:pPr marL="457200" indent="-457200">
              <a:spcAft>
                <a:spcPct val="50000"/>
              </a:spcAft>
              <a:buSzPct val="100000"/>
              <a:buFont typeface="+mj-lt"/>
              <a:buAutoNum type="arabicParenR" startAt="2"/>
              <a:defRPr/>
            </a:pPr>
            <a:r>
              <a:rPr lang="en-US" sz="2400" dirty="0">
                <a:latin typeface="Times New Roman" pitchFamily="18" charset="0"/>
              </a:rPr>
              <a:t>Mixtures result from physical changes and can be separated again by _______________ methods.</a:t>
            </a:r>
          </a:p>
          <a:p>
            <a:pPr marL="457200" indent="-457200">
              <a:spcAft>
                <a:spcPct val="50000"/>
              </a:spcAft>
              <a:buSzPct val="100000"/>
              <a:buFont typeface="+mj-lt"/>
              <a:buAutoNum type="alphaLcParenR"/>
              <a:defRPr/>
            </a:pPr>
            <a:r>
              <a:rPr lang="en-US" sz="2400" dirty="0">
                <a:latin typeface="Times New Roman" pitchFamily="18" charset="0"/>
              </a:rPr>
              <a:t>Solutions – can be separated by distillation - __________________ the water and leaving the solid particles behind.</a:t>
            </a:r>
          </a:p>
          <a:p>
            <a:pPr marL="457200" indent="-457200">
              <a:spcAft>
                <a:spcPct val="50000"/>
              </a:spcAft>
              <a:buSzPct val="100000"/>
              <a:buFont typeface="+mj-lt"/>
              <a:buAutoNum type="alphaLcParenR"/>
              <a:defRPr/>
            </a:pPr>
            <a:r>
              <a:rPr lang="en-US" sz="2400" dirty="0">
                <a:latin typeface="Times New Roman" pitchFamily="18" charset="0"/>
              </a:rPr>
              <a:t>Particles suspended in water can be separated by _________________.</a:t>
            </a:r>
          </a:p>
          <a:p>
            <a:pPr>
              <a:spcAft>
                <a:spcPct val="50000"/>
              </a:spcAft>
              <a:buSzPct val="100000"/>
              <a:defRPr/>
            </a:pPr>
            <a:endParaRPr lang="en-US" sz="2400" dirty="0">
              <a:latin typeface="Times New Roman" pitchFamily="18" charset="0"/>
            </a:endParaRPr>
          </a:p>
          <a:p>
            <a:pPr>
              <a:spcAft>
                <a:spcPct val="50000"/>
              </a:spcAft>
              <a:buSzPct val="150000"/>
              <a:defRPr/>
            </a:pPr>
            <a:endParaRPr lang="en-US" sz="2000" dirty="0">
              <a:solidFill>
                <a:schemeClr val="accent2"/>
              </a:solidFill>
              <a:latin typeface="Times New Roman" pitchFamily="18" charset="0"/>
            </a:endParaRPr>
          </a:p>
          <a:p>
            <a:pPr>
              <a:spcAft>
                <a:spcPct val="50000"/>
              </a:spcAft>
              <a:buSzPct val="150000"/>
              <a:defRPr/>
            </a:pPr>
            <a:endParaRPr lang="en-US" sz="2000" dirty="0">
              <a:solidFill>
                <a:schemeClr val="accent2"/>
              </a:solidFill>
              <a:latin typeface="Times New Roman" pitchFamily="18" charset="0"/>
            </a:endParaRPr>
          </a:p>
          <a:p>
            <a:pPr>
              <a:spcAft>
                <a:spcPct val="50000"/>
              </a:spcAft>
              <a:buSzPct val="150000"/>
              <a:defRPr/>
            </a:pPr>
            <a:endParaRPr lang="en-US" sz="2000" dirty="0">
              <a:solidFill>
                <a:schemeClr val="accent2"/>
              </a:solidFill>
              <a:latin typeface="Times New Roman" pitchFamily="18" charset="0"/>
            </a:endParaRPr>
          </a:p>
          <a:p>
            <a:pPr>
              <a:spcAft>
                <a:spcPct val="50000"/>
              </a:spcAft>
              <a:buSzPct val="150000"/>
              <a:defRPr/>
            </a:pPr>
            <a:endParaRPr lang="en-US" sz="2000" dirty="0">
              <a:solidFill>
                <a:schemeClr val="accent2"/>
              </a:solidFill>
              <a:latin typeface="Times New Roman" pitchFamily="18" charset="0"/>
            </a:endParaRPr>
          </a:p>
        </p:txBody>
      </p:sp>
      <p:sp>
        <p:nvSpPr>
          <p:cNvPr id="4" name="Text Box 5"/>
          <p:cNvSpPr txBox="1">
            <a:spLocks noChangeArrowheads="1"/>
          </p:cNvSpPr>
          <p:nvPr/>
        </p:nvSpPr>
        <p:spPr bwMode="auto">
          <a:xfrm>
            <a:off x="4724400" y="1219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shape</a:t>
            </a:r>
          </a:p>
        </p:txBody>
      </p:sp>
      <p:sp>
        <p:nvSpPr>
          <p:cNvPr id="6" name="Text Box 5"/>
          <p:cNvSpPr txBox="1">
            <a:spLocks noChangeArrowheads="1"/>
          </p:cNvSpPr>
          <p:nvPr/>
        </p:nvSpPr>
        <p:spPr bwMode="auto">
          <a:xfrm>
            <a:off x="2057400" y="1219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size</a:t>
            </a:r>
          </a:p>
        </p:txBody>
      </p:sp>
      <p:sp>
        <p:nvSpPr>
          <p:cNvPr id="8" name="Text Box 5"/>
          <p:cNvSpPr txBox="1">
            <a:spLocks noChangeArrowheads="1"/>
          </p:cNvSpPr>
          <p:nvPr/>
        </p:nvSpPr>
        <p:spPr bwMode="auto">
          <a:xfrm>
            <a:off x="2032000" y="2514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physical</a:t>
            </a:r>
          </a:p>
        </p:txBody>
      </p:sp>
      <p:sp>
        <p:nvSpPr>
          <p:cNvPr id="9" name="Text Box 5"/>
          <p:cNvSpPr txBox="1">
            <a:spLocks noChangeArrowheads="1"/>
          </p:cNvSpPr>
          <p:nvPr/>
        </p:nvSpPr>
        <p:spPr bwMode="auto">
          <a:xfrm>
            <a:off x="533400" y="3352800"/>
            <a:ext cx="2473325"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boiling off</a:t>
            </a:r>
          </a:p>
        </p:txBody>
      </p:sp>
      <p:sp>
        <p:nvSpPr>
          <p:cNvPr id="10" name="Text Box 5"/>
          <p:cNvSpPr txBox="1">
            <a:spLocks noChangeArrowheads="1"/>
          </p:cNvSpPr>
          <p:nvPr/>
        </p:nvSpPr>
        <p:spPr bwMode="auto">
          <a:xfrm>
            <a:off x="152400" y="4724400"/>
            <a:ext cx="31242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filtration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6075" y="1500011"/>
            <a:ext cx="3954463" cy="5181600"/>
          </a:xfrm>
        </p:spPr>
        <p:txBody>
          <a:bodyPr/>
          <a:lstStyle/>
          <a:p>
            <a:pPr>
              <a:lnSpc>
                <a:spcPct val="90000"/>
              </a:lnSpc>
            </a:pPr>
            <a:r>
              <a:rPr lang="en-US" u="sng" dirty="0" smtClean="0"/>
              <a:t>Physical change</a:t>
            </a:r>
            <a:r>
              <a:rPr lang="en-US" dirty="0" smtClean="0"/>
              <a:t> – transformation that does not change the chemical composition of the material</a:t>
            </a:r>
          </a:p>
          <a:p>
            <a:pPr lvl="1">
              <a:lnSpc>
                <a:spcPct val="90000"/>
              </a:lnSpc>
              <a:spcBef>
                <a:spcPts val="624"/>
              </a:spcBef>
            </a:pPr>
            <a:r>
              <a:rPr lang="en-US" dirty="0"/>
              <a:t>Change of state</a:t>
            </a:r>
          </a:p>
          <a:p>
            <a:pPr lvl="2">
              <a:lnSpc>
                <a:spcPct val="90000"/>
              </a:lnSpc>
            </a:pPr>
            <a:r>
              <a:rPr lang="en-US" dirty="0" smtClean="0"/>
              <a:t>Melting</a:t>
            </a:r>
            <a:endParaRPr lang="en-US" dirty="0"/>
          </a:p>
          <a:p>
            <a:pPr lvl="2">
              <a:lnSpc>
                <a:spcPct val="90000"/>
              </a:lnSpc>
            </a:pPr>
            <a:r>
              <a:rPr lang="en-US" dirty="0"/>
              <a:t>Freezing</a:t>
            </a:r>
          </a:p>
          <a:p>
            <a:pPr lvl="2">
              <a:lnSpc>
                <a:spcPct val="90000"/>
              </a:lnSpc>
            </a:pPr>
            <a:r>
              <a:rPr lang="en-US" dirty="0"/>
              <a:t>Vaporization</a:t>
            </a:r>
          </a:p>
          <a:p>
            <a:pPr lvl="2">
              <a:lnSpc>
                <a:spcPct val="90000"/>
              </a:lnSpc>
            </a:pPr>
            <a:r>
              <a:rPr lang="en-US" dirty="0" smtClean="0"/>
              <a:t>Condensation</a:t>
            </a:r>
          </a:p>
          <a:p>
            <a:pPr lvl="2">
              <a:lnSpc>
                <a:spcPct val="90000"/>
              </a:lnSpc>
            </a:pPr>
            <a:r>
              <a:rPr lang="en-US" dirty="0" smtClean="0"/>
              <a:t>Deposition</a:t>
            </a:r>
            <a:endParaRPr lang="en-US" dirty="0"/>
          </a:p>
          <a:p>
            <a:pPr lvl="2">
              <a:lnSpc>
                <a:spcPct val="90000"/>
              </a:lnSpc>
            </a:pPr>
            <a:r>
              <a:rPr lang="en-US" dirty="0" smtClean="0"/>
              <a:t>Sublimation</a:t>
            </a:r>
          </a:p>
          <a:p>
            <a:pPr lvl="1">
              <a:lnSpc>
                <a:spcPct val="90000"/>
              </a:lnSpc>
              <a:spcBef>
                <a:spcPts val="624"/>
              </a:spcBef>
            </a:pPr>
            <a:r>
              <a:rPr lang="en-US" dirty="0" smtClean="0"/>
              <a:t>Change in position</a:t>
            </a:r>
            <a:endParaRPr lang="en-US" dirty="0"/>
          </a:p>
          <a:p>
            <a:pPr lvl="2"/>
            <a:endParaRPr lang="en-US" dirty="0"/>
          </a:p>
        </p:txBody>
      </p:sp>
      <p:sp>
        <p:nvSpPr>
          <p:cNvPr id="4" name="Text Placeholder 3"/>
          <p:cNvSpPr>
            <a:spLocks noGrp="1"/>
          </p:cNvSpPr>
          <p:nvPr>
            <p:ph type="body" sz="quarter" idx="11"/>
          </p:nvPr>
        </p:nvSpPr>
        <p:spPr>
          <a:xfrm>
            <a:off x="4712399" y="1508006"/>
            <a:ext cx="4064712" cy="5181600"/>
          </a:xfrm>
        </p:spPr>
        <p:txBody>
          <a:bodyPr/>
          <a:lstStyle/>
          <a:p>
            <a:pPr marL="0" indent="0" algn="ctr">
              <a:buNone/>
            </a:pPr>
            <a:r>
              <a:rPr lang="en-US" sz="2600" b="1" dirty="0" smtClean="0"/>
              <a:t>Ex) Sublimation of iodine</a:t>
            </a:r>
            <a:endParaRPr lang="en-US" sz="2600" b="1" dirty="0"/>
          </a:p>
          <a:p>
            <a:pPr marL="0" indent="0" algn="ctr">
              <a:buNone/>
            </a:pPr>
            <a:endParaRPr lang="en-US" sz="2600" b="1" dirty="0" smtClean="0"/>
          </a:p>
          <a:p>
            <a:pPr marL="0" indent="0" algn="ctr">
              <a:buNone/>
            </a:pPr>
            <a:endParaRPr lang="en-US" sz="2600" b="1" dirty="0"/>
          </a:p>
          <a:p>
            <a:pPr marL="0" indent="0" algn="ctr">
              <a:buNone/>
            </a:pPr>
            <a:endParaRPr lang="en-US" sz="2600" b="1" dirty="0" smtClean="0"/>
          </a:p>
          <a:p>
            <a:pPr marL="0" indent="0" algn="ctr">
              <a:buNone/>
            </a:pPr>
            <a:endParaRPr lang="en-US" sz="2600" b="1" dirty="0" smtClean="0"/>
          </a:p>
          <a:p>
            <a:pPr marL="0" indent="0" algn="ctr">
              <a:lnSpc>
                <a:spcPct val="50000"/>
              </a:lnSpc>
              <a:buNone/>
            </a:pPr>
            <a:r>
              <a:rPr lang="en-US" sz="2600" b="1" dirty="0"/>
              <a:t>Ex) </a:t>
            </a:r>
            <a:r>
              <a:rPr lang="en-US" sz="2600" b="1" dirty="0" smtClean="0"/>
              <a:t>Erosion</a:t>
            </a:r>
            <a:endParaRPr lang="en-US" sz="2600" b="1" dirty="0"/>
          </a:p>
          <a:p>
            <a:pPr marL="0" indent="0" algn="ctr">
              <a:buNone/>
            </a:pPr>
            <a:endParaRPr lang="en-US" sz="2600" b="1" dirty="0" smtClean="0"/>
          </a:p>
        </p:txBody>
      </p:sp>
      <p:sp>
        <p:nvSpPr>
          <p:cNvPr id="5" name="Text Placeholder 4"/>
          <p:cNvSpPr>
            <a:spLocks noGrp="1"/>
          </p:cNvSpPr>
          <p:nvPr>
            <p:ph type="body" sz="quarter" idx="12"/>
          </p:nvPr>
        </p:nvSpPr>
        <p:spPr/>
        <p:txBody>
          <a:bodyPr/>
          <a:lstStyle/>
          <a:p>
            <a:r>
              <a:rPr lang="en-US" dirty="0" smtClean="0"/>
              <a:t>Physical Change</a:t>
            </a:r>
            <a:endParaRPr lang="en-US" dirty="0"/>
          </a:p>
        </p:txBody>
      </p:sp>
      <p:pic>
        <p:nvPicPr>
          <p:cNvPr id="3" name="Picture 2" descr="4A_sublimation_ow_fig11-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433" y="2088444"/>
            <a:ext cx="3671577" cy="1700387"/>
          </a:xfrm>
          <a:prstGeom prst="rect">
            <a:avLst/>
          </a:prstGeom>
        </p:spPr>
      </p:pic>
      <p:pic>
        <p:nvPicPr>
          <p:cNvPr id="7" name="Picture 6" descr="4A_Erosion.jpg"/>
          <p:cNvPicPr>
            <a:picLocks noChangeAspect="1"/>
          </p:cNvPicPr>
          <p:nvPr/>
        </p:nvPicPr>
        <p:blipFill rotWithShape="1">
          <a:blip r:embed="rId4">
            <a:extLst>
              <a:ext uri="{28A0092B-C50C-407E-A947-70E740481C1C}">
                <a14:useLocalDpi xmlns:a14="http://schemas.microsoft.com/office/drawing/2010/main" val="0"/>
              </a:ext>
            </a:extLst>
          </a:blip>
          <a:srcRect t="35958"/>
          <a:stretch/>
        </p:blipFill>
        <p:spPr>
          <a:xfrm>
            <a:off x="5691011" y="4242843"/>
            <a:ext cx="2225322" cy="2150272"/>
          </a:xfrm>
          <a:prstGeom prst="rect">
            <a:avLst/>
          </a:prstGeom>
        </p:spPr>
      </p:pic>
    </p:spTree>
    <p:extLst>
      <p:ext uri="{BB962C8B-B14F-4D97-AF65-F5344CB8AC3E}">
        <p14:creationId xmlns:p14="http://schemas.microsoft.com/office/powerpoint/2010/main" val="190469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1349</Words>
  <Application>Microsoft Office PowerPoint</Application>
  <PresentationFormat>On-screen Show (4:3)</PresentationFormat>
  <Paragraphs>240</Paragraphs>
  <Slides>15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Default Design</vt:lpstr>
      <vt:lpstr>Bitmap Image</vt:lpstr>
      <vt:lpstr>Matter Properties &amp; Changes</vt:lpstr>
      <vt:lpstr>Physical Properties and Chemical Properties</vt:lpstr>
      <vt:lpstr>Physical Properties can be:</vt:lpstr>
      <vt:lpstr>PowerPoint Presentation</vt:lpstr>
      <vt:lpstr>Physical Change vs. Chemical Change</vt:lpstr>
      <vt:lpstr>PowerPoint Presentation</vt:lpstr>
      <vt:lpstr>Phase Change Diagram Changes of state occur as temperature increases</vt:lpstr>
      <vt:lpstr>PowerPoint Presentation</vt:lpstr>
      <vt:lpstr>PowerPoint Presentation</vt:lpstr>
      <vt:lpstr>PowerPoint Presentation</vt:lpstr>
      <vt:lpstr>Indications of Chemical Reactions</vt:lpstr>
      <vt:lpstr>Indications of Chemical Reactions</vt:lpstr>
      <vt:lpstr>PowerPoint Presentation</vt:lpstr>
      <vt:lpstr>Conservation of Mass</vt:lpstr>
      <vt:lpstr>Conservation of Mass </vt:lpstr>
    </vt:vector>
  </TitlesOfParts>
  <Company>Champaign Central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 Matter and Change</dc:title>
  <dc:creator>Dan Reid</dc:creator>
  <cp:lastModifiedBy>AISD Employee</cp:lastModifiedBy>
  <cp:revision>123</cp:revision>
  <dcterms:created xsi:type="dcterms:W3CDTF">2007-09-14T02:05:05Z</dcterms:created>
  <dcterms:modified xsi:type="dcterms:W3CDTF">2013-06-24T14:39:54Z</dcterms:modified>
</cp:coreProperties>
</file>