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2" r:id="rId3"/>
    <p:sldId id="264" r:id="rId4"/>
    <p:sldId id="276" r:id="rId5"/>
    <p:sldId id="277" r:id="rId6"/>
    <p:sldId id="278" r:id="rId7"/>
    <p:sldId id="279" r:id="rId8"/>
    <p:sldId id="280" r:id="rId9"/>
    <p:sldId id="282" r:id="rId10"/>
    <p:sldId id="285" r:id="rId11"/>
    <p:sldId id="287" r:id="rId12"/>
    <p:sldId id="289" r:id="rId13"/>
    <p:sldId id="290" r:id="rId14"/>
    <p:sldId id="291" r:id="rId15"/>
    <p:sldId id="293" r:id="rId16"/>
    <p:sldId id="294" r:id="rId17"/>
    <p:sldId id="295" r:id="rId18"/>
    <p:sldId id="298" r:id="rId19"/>
    <p:sldId id="299" r:id="rId20"/>
    <p:sldId id="300" r:id="rId21"/>
    <p:sldId id="302" r:id="rId22"/>
    <p:sldId id="303" r:id="rId23"/>
    <p:sldId id="304" r:id="rId24"/>
    <p:sldId id="305" r:id="rId25"/>
    <p:sldId id="306" r:id="rId26"/>
    <p:sldId id="307" r:id="rId27"/>
    <p:sldId id="309" r:id="rId28"/>
    <p:sldId id="31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6" d="100"/>
          <a:sy n="36" d="100"/>
        </p:scale>
        <p:origin x="-79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91B290C-D1B2-45CD-842A-D876CC158787}" type="slidenum">
              <a:rPr lang="en-US"/>
              <a:pPr>
                <a:defRPr/>
              </a:pPr>
              <a:t>‹#›</a:t>
            </a:fld>
            <a:endParaRPr lang="en-US"/>
          </a:p>
        </p:txBody>
      </p:sp>
    </p:spTree>
    <p:extLst>
      <p:ext uri="{BB962C8B-B14F-4D97-AF65-F5344CB8AC3E}">
        <p14:creationId xmlns:p14="http://schemas.microsoft.com/office/powerpoint/2010/main" val="245726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jergym.hiedu.cz/~canovm/osobnost/ethom.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jergym.hiedu.cz/~canovm/osobnost/enobe.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55C5CE-D83A-4507-927D-104D5D058544}" type="slidenum">
              <a:rPr lang="en-US" altLang="en-US" sz="1200"/>
              <a:pPr algn="r" eaLnBrk="1" hangingPunct="1"/>
              <a:t>1</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38B546-96B0-438F-84D2-7A6458A4131A}" type="slidenum">
              <a:rPr lang="en-US" altLang="en-US" sz="1200"/>
              <a:pPr algn="r" eaLnBrk="1" hangingPunct="1"/>
              <a:t>10</a:t>
            </a:fld>
            <a:endParaRPr lang="en-US" altLang="en-US" sz="120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r>
              <a:rPr lang="en-US" altLang="en-US" smtClean="0"/>
              <a:t>J. J. Thomson - English physicist. 1897</a:t>
            </a:r>
          </a:p>
          <a:p>
            <a:pPr eaLnBrk="1" hangingPunct="1"/>
            <a:endParaRPr lang="en-US" altLang="en-US" smtClean="0"/>
          </a:p>
          <a:p>
            <a:pPr eaLnBrk="1" hangingPunct="1"/>
            <a:r>
              <a:rPr lang="en-US" altLang="en-US" smtClean="0"/>
              <a:t>	Made a piece of equipment  called a cathode ray tube.</a:t>
            </a:r>
          </a:p>
          <a:p>
            <a:pPr eaLnBrk="1" hangingPunct="1"/>
            <a:r>
              <a:rPr lang="en-US" altLang="en-US" smtClean="0"/>
              <a:t>	It is a vacuum tube - all the air has been pumped out.</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F8EDF9B-8F21-4022-ADCC-45DFCAD7E9E5}" type="slidenum">
              <a:rPr lang="en-US" altLang="en-US" sz="1200"/>
              <a:pPr algn="r" eaLnBrk="1" hangingPunct="1"/>
              <a:t>11</a:t>
            </a:fld>
            <a:endParaRPr lang="en-US" altLang="en-US" sz="1200"/>
          </a:p>
        </p:txBody>
      </p:sp>
      <p:sp>
        <p:nvSpPr>
          <p:cNvPr id="419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E933F0B-DCAD-4549-BE02-DCEF42801148}" type="slidenum">
              <a:rPr lang="en-US" altLang="en-US" sz="1200"/>
              <a:pPr algn="r" eaLnBrk="1" hangingPunct="1"/>
              <a:t>12</a:t>
            </a:fld>
            <a:endParaRPr lang="en-US" altLang="en-US" sz="1200"/>
          </a:p>
        </p:txBody>
      </p:sp>
      <p:sp>
        <p:nvSpPr>
          <p:cNvPr id="4301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3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BE1400E-9D21-4EDB-B73F-92DA91497DFD}" type="slidenum">
              <a:rPr lang="en-US" altLang="en-US" sz="1200"/>
              <a:pPr algn="r" eaLnBrk="1" hangingPunct="1"/>
              <a:t>13</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7D76B25-A32D-4A1E-B8B2-766F86D6EFDD}" type="slidenum">
              <a:rPr lang="en-US" altLang="en-US" sz="1200"/>
              <a:pPr algn="r" eaLnBrk="1" hangingPunct="1"/>
              <a:t>14</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Found the electron</a:t>
            </a:r>
          </a:p>
          <a:p>
            <a:pPr eaLnBrk="1" hangingPunct="1"/>
            <a:r>
              <a:rPr lang="en-US" altLang="en-US" smtClean="0"/>
              <a:t>Couldn’t find (proton) positive (for a while) </a:t>
            </a:r>
          </a:p>
          <a:p>
            <a:pPr eaLnBrk="1" hangingPunct="1"/>
            <a:r>
              <a:rPr lang="en-US" altLang="en-US" smtClean="0"/>
              <a:t>Said the atom was like plum pudding</a:t>
            </a:r>
          </a:p>
          <a:p>
            <a:pPr eaLnBrk="1" hangingPunct="1"/>
            <a:r>
              <a:rPr lang="en-US" altLang="en-US" smtClean="0"/>
              <a:t>	…. bunch of positive stuff, with the electrons able to be removed.</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380C69A-2A6C-40FD-A9DF-6DE5DF628079}" type="slidenum">
              <a:rPr lang="en-US" altLang="en-US" sz="1200"/>
              <a:pPr algn="r" eaLnBrk="1" hangingPunct="1"/>
              <a:t>15</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Ernest Rutherford received the Nobel Prize in chemistry (1908) for his work with radioactivity.</a:t>
            </a:r>
          </a:p>
          <a:p>
            <a:pPr eaLnBrk="1" hangingPunct="1"/>
            <a:endParaRPr lang="en-US" altLang="en-US" smtClean="0"/>
          </a:p>
          <a:p>
            <a:pPr eaLnBrk="1" hangingPunct="1"/>
            <a:r>
              <a:rPr lang="en-US" altLang="en-US" smtClean="0"/>
              <a:t>Ernest Rutherford (1871-1937) was born in Nelson, New Zealand in 1871. He began work in </a:t>
            </a:r>
            <a:r>
              <a:rPr lang="en-US" altLang="en-US" smtClean="0">
                <a:hlinkClick r:id="rId3"/>
              </a:rPr>
              <a:t>J.J. Thompson</a:t>
            </a:r>
            <a:r>
              <a:rPr lang="en-US" altLang="en-US" smtClean="0"/>
              <a:t>’s laboratory in 1895. He later moved to McGill University in Montreal </a:t>
            </a:r>
            <a:br>
              <a:rPr lang="en-US" altLang="en-US" smtClean="0"/>
            </a:br>
            <a:r>
              <a:rPr lang="en-US" altLang="en-US" smtClean="0"/>
              <a:t>where he became one of the leading figures in the field of radioactivity. From 1907 on he was professor at the University of Manchester where he worked with Geiger and Marsden. He was awarded the </a:t>
            </a:r>
            <a:r>
              <a:rPr lang="en-US" altLang="en-US" smtClean="0">
                <a:hlinkClick r:id="rId4"/>
              </a:rPr>
              <a:t>Nobel</a:t>
            </a:r>
            <a:r>
              <a:rPr lang="en-US" altLang="en-US" smtClean="0"/>
              <a:t> Prize for Chemistry in 1908 for his work on radioactivity. In 1910, with co-workers Geiger and Marsden he discovered that alpha-particles could be deflected by thin metal foil. This work enabled him to propose a structure for the atom. Later on he proposed the existence of the proton and predicted the existence of the neutron. He died in 1937 and like </a:t>
            </a:r>
            <a:r>
              <a:rPr lang="en-US" altLang="en-US" smtClean="0">
                <a:hlinkClick r:id="rId3"/>
              </a:rPr>
              <a:t>J.J. Thompson</a:t>
            </a:r>
            <a:r>
              <a:rPr lang="en-US" altLang="en-US" smtClean="0"/>
              <a:t> is buried in Westminster Abbey. He was one of the most distinguished scientists of his century.</a:t>
            </a:r>
            <a:br>
              <a:rPr lang="en-US" altLang="en-US" smtClean="0"/>
            </a:br>
            <a:endParaRPr lang="en-US" altLang="en-US" smtClean="0"/>
          </a:p>
          <a:p>
            <a:pPr eaLnBrk="1" hangingPunct="1"/>
            <a:r>
              <a:rPr lang="en-US" altLang="en-US" b="1" smtClean="0"/>
              <a:t>Is the Nucleus Fundamental?</a:t>
            </a:r>
          </a:p>
          <a:p>
            <a:pPr eaLnBrk="1" hangingPunct="1"/>
            <a:r>
              <a:rPr lang="en-US" altLang="en-US" smtClean="0"/>
              <a:t>Because it appeared small, solid, and dense, scientists originally thought that the nucleus was fundamental. Later, they discovered that it was made of protons (p+), which are positively charged, and neutrons (n), which have no charge. </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3EEBE51-C216-4F99-A551-1FF2B3F1CE66}" type="slidenum">
              <a:rPr lang="en-US" altLang="en-US" sz="1200"/>
              <a:pPr algn="r" eaLnBrk="1" hangingPunct="1"/>
              <a:t>16</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Rutherford’s results strongly suggested that both the mass and positive charge are concentrated in a tiny fraction of the volume of the atom, called the </a:t>
            </a:r>
            <a:r>
              <a:rPr lang="en-US" altLang="en-US" b="1" i="1" smtClean="0"/>
              <a:t>nucleus.</a:t>
            </a:r>
          </a:p>
          <a:p>
            <a:pPr eaLnBrk="1" hangingPunct="1"/>
            <a:endParaRPr lang="en-US" altLang="en-US" sz="600" b="1" smtClean="0"/>
          </a:p>
          <a:p>
            <a:pPr eaLnBrk="1" hangingPunct="1"/>
            <a:r>
              <a:rPr lang="en-US" altLang="en-US" smtClean="0"/>
              <a:t>Rutherford established that the nucleus of the hydrogen atom was a positively charged particle, which he called a </a:t>
            </a:r>
            <a:r>
              <a:rPr lang="en-US" altLang="en-US" b="1" i="1" smtClean="0"/>
              <a:t>proton.</a:t>
            </a:r>
          </a:p>
          <a:p>
            <a:pPr eaLnBrk="1" hangingPunct="1"/>
            <a:endParaRPr lang="en-US" altLang="en-US" sz="600" b="1" smtClean="0"/>
          </a:p>
          <a:p>
            <a:pPr eaLnBrk="1" hangingPunct="1"/>
            <a:r>
              <a:rPr lang="en-US" altLang="en-US" smtClean="0"/>
              <a:t>Also suggested that the nuclei of elements other than hydrogen must contain electrically neutral particles with the same mass as the proton.</a:t>
            </a:r>
          </a:p>
          <a:p>
            <a:pPr eaLnBrk="1" hangingPunct="1"/>
            <a:endParaRPr lang="en-US" altLang="en-US" sz="600" smtClean="0"/>
          </a:p>
          <a:p>
            <a:pPr eaLnBrk="1" hangingPunct="1"/>
            <a:r>
              <a:rPr lang="en-US" altLang="en-US" smtClean="0"/>
              <a:t>The</a:t>
            </a:r>
            <a:r>
              <a:rPr lang="en-US" altLang="en-US" b="1" i="1" smtClean="0"/>
              <a:t> neutron</a:t>
            </a:r>
            <a:r>
              <a:rPr lang="en-US" altLang="en-US" smtClean="0"/>
              <a:t> was discovered in 1932 by Rutherford’s student Chadwick.</a:t>
            </a:r>
          </a:p>
          <a:p>
            <a:pPr eaLnBrk="1" hangingPunct="1"/>
            <a:endParaRPr lang="en-US" altLang="en-US" sz="600" smtClean="0"/>
          </a:p>
          <a:p>
            <a:pPr eaLnBrk="1" hangingPunct="1"/>
            <a:r>
              <a:rPr lang="en-US" altLang="en-US" smtClean="0"/>
              <a:t>Because of Rutherford’s work, it became clear that an </a:t>
            </a:r>
            <a:r>
              <a:rPr lang="el-GR" altLang="en-US" smtClean="0"/>
              <a:t>α</a:t>
            </a:r>
            <a:r>
              <a:rPr lang="en-US" altLang="en-US" smtClean="0"/>
              <a:t> particle  contains two protons and neutrons—the nucleus of a helium atom.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0E6F116-D60C-4C84-9391-B095CC238A45}" type="slidenum">
              <a:rPr lang="en-US" altLang="en-US" sz="1200"/>
              <a:pPr algn="r" eaLnBrk="1" hangingPunct="1"/>
              <a:t>17</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MODERN ALCHEMY</a:t>
            </a:r>
          </a:p>
          <a:p>
            <a:pPr eaLnBrk="1" hangingPunct="1"/>
            <a:endParaRPr lang="en-US" altLang="en-US" smtClean="0"/>
          </a:p>
          <a:p>
            <a:pPr eaLnBrk="1" hangingPunct="1"/>
            <a:r>
              <a:rPr lang="en-US" altLang="en-US" i="1" smtClean="0"/>
              <a:t>“Ernest Rutherford (1871-1937) was the first person to bombard atoms artificially to produce transmutated elements.  The physicist from New Zealand described atoms as having a central nucleus with electrons revolving around it.  He showed that radium atoms emitted “rays” and were transformed into radon atoms.  Nuclear reactions like this can be regarded as transmutations – one element changing into another, the process alchemists sought in vain to achieve by chemical means.”</a:t>
            </a:r>
          </a:p>
          <a:p>
            <a:pPr eaLnBrk="1" hangingPunct="1"/>
            <a:endParaRPr lang="en-US" altLang="en-US" i="1" smtClean="0"/>
          </a:p>
          <a:p>
            <a:pPr eaLnBrk="1" hangingPunct="1"/>
            <a:r>
              <a:rPr lang="en-US" altLang="en-US" smtClean="0"/>
              <a:t>		Eyewitness Science “Chemistry” , Dr. Ann Newmark, DK Publishing, Inc., 1993, pg 35</a:t>
            </a:r>
          </a:p>
          <a:p>
            <a:pPr eaLnBrk="1" hangingPunct="1"/>
            <a:r>
              <a:rPr lang="en-US" altLang="en-US" smtClean="0"/>
              <a:t>  </a:t>
            </a:r>
          </a:p>
          <a:p>
            <a:pPr eaLnBrk="1" hangingPunct="1"/>
            <a:r>
              <a:rPr lang="en-US" altLang="en-US" smtClean="0"/>
              <a:t>When Rutherford shot alpha particles at a thin piece of gold foil, he found that while most of them traveled straight through, some of them were deflected by huge angles.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45EB158-B08D-4FA6-BC36-B5E9B02AC1B5}" type="slidenum">
              <a:rPr lang="en-US" altLang="en-US" sz="1200"/>
              <a:pPr algn="r" eaLnBrk="1" hangingPunct="1"/>
              <a:t>18</a:t>
            </a:fld>
            <a:endParaRPr lang="en-US" altLang="en-US" sz="1200"/>
          </a:p>
        </p:txBody>
      </p:sp>
      <p:sp>
        <p:nvSpPr>
          <p:cNvPr id="4915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7E3A38A-8E7E-48BC-8195-7192B63433DB}" type="slidenum">
              <a:rPr lang="en-US" altLang="en-US" sz="1200"/>
              <a:pPr algn="r" eaLnBrk="1" hangingPunct="1"/>
              <a:t>19</a:t>
            </a:fld>
            <a:endParaRPr lang="en-US" altLang="en-US" sz="1200"/>
          </a:p>
        </p:txBody>
      </p:sp>
      <p:sp>
        <p:nvSpPr>
          <p:cNvPr id="5017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B652D70-8C3F-4AEA-B234-8FB46E157DD2}" type="slidenum">
              <a:rPr lang="en-US" altLang="en-US" sz="1200"/>
              <a:pPr algn="r" eaLnBrk="1" hangingPunct="1"/>
              <a:t>2</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95EDCF-D37E-4E53-804C-C32D5B550190}" type="slidenum">
              <a:rPr lang="en-US" altLang="en-US" sz="1200"/>
              <a:pPr algn="r" eaLnBrk="1" hangingPunct="1"/>
              <a:t>20</a:t>
            </a:fld>
            <a:endParaRPr lang="en-US" altLang="en-US" sz="1200"/>
          </a:p>
        </p:txBody>
      </p:sp>
      <p:sp>
        <p:nvSpPr>
          <p:cNvPr id="51203"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51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6" rIns="92069" bIns="46036"/>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C0D73A9-47E3-4A29-B13A-34FD2E120533}" type="slidenum">
              <a:rPr lang="en-US" altLang="en-US" sz="1200"/>
              <a:pPr algn="r" eaLnBrk="1" hangingPunct="1"/>
              <a:t>21</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D7CC9A2-954D-4386-A344-01EE470BE423}" type="slidenum">
              <a:rPr lang="en-US" altLang="en-US" sz="1200"/>
              <a:pPr algn="r" eaLnBrk="1" hangingPunct="1"/>
              <a:t>22</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The observations</a:t>
            </a:r>
            <a:r>
              <a:rPr lang="en-US" altLang="en-US" smtClean="0"/>
              <a:t>:  </a:t>
            </a:r>
          </a:p>
          <a:p>
            <a:pPr eaLnBrk="1" hangingPunct="1"/>
            <a:r>
              <a:rPr lang="en-US" altLang="en-US" smtClean="0"/>
              <a:t>	(1) Most of the alpha particles pass through the foil un-deflected.</a:t>
            </a:r>
          </a:p>
          <a:p>
            <a:pPr eaLnBrk="1" hangingPunct="1"/>
            <a:r>
              <a:rPr lang="en-US" altLang="en-US" smtClean="0"/>
              <a:t>	(2) Some alpha particles are deflected slightly as the penetrate the foil.</a:t>
            </a:r>
          </a:p>
          <a:p>
            <a:pPr eaLnBrk="1" hangingPunct="1"/>
            <a:r>
              <a:rPr lang="en-US" altLang="en-US" smtClean="0"/>
              <a:t>	(3) A few (about 1 in 20,000) are greatly deflected.</a:t>
            </a:r>
          </a:p>
          <a:p>
            <a:pPr eaLnBrk="1" hangingPunct="1"/>
            <a:r>
              <a:rPr lang="en-US" altLang="en-US" smtClean="0"/>
              <a:t>	(4) A similar small number do not penetrate the foil at all, but are reflected back toward the source.</a:t>
            </a:r>
          </a:p>
          <a:p>
            <a:pPr eaLnBrk="1" hangingPunct="1"/>
            <a:endParaRPr lang="en-US" altLang="en-US" smtClean="0"/>
          </a:p>
          <a:p>
            <a:pPr eaLnBrk="1" hangingPunct="1"/>
            <a:r>
              <a:rPr lang="en-US" altLang="en-US" smtClean="0"/>
              <a:t>Rutherford believed that when positively charged alpha particles passed near the positively charged nucleus, the resulting strong repulsion caused them to be deflected at extreme angles.</a:t>
            </a:r>
          </a:p>
          <a:p>
            <a:pPr eaLnBrk="1" hangingPunct="1"/>
            <a:endParaRPr lang="en-US" altLang="en-US" smtClean="0"/>
          </a:p>
          <a:p>
            <a:pPr eaLnBrk="1" hangingPunct="1"/>
            <a:r>
              <a:rPr lang="en-US" altLang="en-US" b="1" i="1" smtClean="0"/>
              <a:t>Rutherford's interpretation</a:t>
            </a:r>
            <a:r>
              <a:rPr lang="en-US" altLang="en-US" smtClean="0"/>
              <a:t>:  If atoms of the foil have a massive, positively charged nucleus and light electrons outside the nucleus, one can explain how:</a:t>
            </a:r>
          </a:p>
          <a:p>
            <a:pPr eaLnBrk="1" hangingPunct="1"/>
            <a:r>
              <a:rPr lang="en-US" altLang="en-US" smtClean="0"/>
              <a:t>	(1) an alpha particle passes through the atom un-deflected (a fate share by most of the alpha particles);</a:t>
            </a:r>
          </a:p>
          <a:p>
            <a:pPr eaLnBrk="1" hangingPunct="1"/>
            <a:r>
              <a:rPr lang="en-US" altLang="en-US" smtClean="0"/>
              <a:t>	(2) an alpha particle is deflected slightly as it passes near an electron;</a:t>
            </a:r>
          </a:p>
          <a:p>
            <a:pPr eaLnBrk="1" hangingPunct="1"/>
            <a:r>
              <a:rPr lang="en-US" altLang="en-US" smtClean="0"/>
              <a:t>	(3) an alpha particle is strongly deflected by passing close to the atomic nucleus; and</a:t>
            </a:r>
          </a:p>
          <a:p>
            <a:pPr eaLnBrk="1" hangingPunct="1"/>
            <a:r>
              <a:rPr lang="en-US" altLang="en-US" smtClean="0"/>
              <a:t>	(4) an alpha particle bounces back as it approaches the nucleus head-on.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075913-EDDA-4B91-99A0-EB72664BF3ED}" type="slidenum">
              <a:rPr lang="en-US" altLang="en-US" sz="1200"/>
              <a:pPr algn="r" eaLnBrk="1" hangingPunct="1"/>
              <a:t>23</a:t>
            </a:fld>
            <a:endParaRPr lang="en-US" altLang="en-US" sz="1200"/>
          </a:p>
        </p:txBody>
      </p:sp>
      <p:sp>
        <p:nvSpPr>
          <p:cNvPr id="5427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6CCDCC-5CFE-4D1E-A1A7-FED68F1064C7}" type="slidenum">
              <a:rPr lang="en-US" altLang="en-US" sz="1200"/>
              <a:pPr algn="r" eaLnBrk="1" hangingPunct="1"/>
              <a:t>24</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11BE327-F5EB-44DC-8E26-3C7EA6BFC91A}" type="slidenum">
              <a:rPr lang="en-US" altLang="en-US" sz="1200"/>
              <a:pPr algn="r" eaLnBrk="1" hangingPunct="1"/>
              <a:t>25</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charset="0"/>
              </a:rPr>
              <a:t>“Rutherford’s Gold-Leaf  Experiment”</a:t>
            </a:r>
            <a:endParaRPr lang="en-US" altLang="en-US" smtClean="0">
              <a:cs typeface="Times New Roman" pitchFamily="18" charset="0"/>
            </a:endParaRPr>
          </a:p>
          <a:p>
            <a:pPr eaLnBrk="1" hangingPunct="1"/>
            <a:r>
              <a:rPr lang="en-US" altLang="en-US" smtClean="0">
                <a:cs typeface="Arial" charset="0"/>
              </a:rPr>
              <a:t> </a:t>
            </a:r>
            <a:endParaRPr lang="en-US" altLang="en-US" smtClean="0">
              <a:cs typeface="Times New Roman" pitchFamily="18" charset="0"/>
            </a:endParaRPr>
          </a:p>
          <a:p>
            <a:pPr eaLnBrk="1" hangingPunct="1"/>
            <a:r>
              <a:rPr lang="en-US" altLang="en-US" b="1" smtClean="0">
                <a:cs typeface="Arial" charset="0"/>
              </a:rPr>
              <a:t>Description</a:t>
            </a:r>
            <a:endParaRPr lang="en-US" altLang="en-US" b="1" smtClean="0">
              <a:cs typeface="Times New Roman" pitchFamily="18" charset="0"/>
            </a:endParaRPr>
          </a:p>
          <a:p>
            <a:pPr eaLnBrk="1" hangingPunct="1"/>
            <a:r>
              <a:rPr lang="en-US" altLang="en-US" smtClean="0">
                <a:cs typeface="Arial" charset="0"/>
              </a:rPr>
              <a:t>This slide illustrates Ernest Rutherford’s experiment with alpha particles and gold foil and his interpretation of the results.</a:t>
            </a:r>
            <a:endParaRPr lang="en-US" altLang="en-US" smtClean="0">
              <a:cs typeface="Times New Roman" pitchFamily="18" charset="0"/>
            </a:endParaRPr>
          </a:p>
          <a:p>
            <a:pPr eaLnBrk="1" hangingPunct="1"/>
            <a:r>
              <a:rPr lang="en-US" altLang="en-US" smtClean="0">
                <a:cs typeface="Arial" charset="0"/>
              </a:rPr>
              <a:t> </a:t>
            </a:r>
            <a:endParaRPr lang="en-US" altLang="en-US" smtClean="0">
              <a:cs typeface="Times New Roman" pitchFamily="18" charset="0"/>
            </a:endParaRPr>
          </a:p>
          <a:p>
            <a:pPr eaLnBrk="1" hangingPunct="1"/>
            <a:r>
              <a:rPr lang="en-US" altLang="en-US" b="1" smtClean="0">
                <a:cs typeface="Arial" charset="0"/>
              </a:rPr>
              <a:t>Basic Concepts</a:t>
            </a:r>
            <a:endParaRPr lang="en-US" altLang="en-US" b="1" smtClean="0">
              <a:cs typeface="Times New Roman" pitchFamily="18" charset="0"/>
            </a:endParaRPr>
          </a:p>
          <a:p>
            <a:pPr eaLnBrk="1" hangingPunct="1">
              <a:buFontTx/>
              <a:buChar char="•"/>
            </a:pPr>
            <a:r>
              <a:rPr lang="en-US" altLang="en-US" smtClean="0">
                <a:cs typeface="Arial" charset="0"/>
              </a:rPr>
              <a:t>When charged particles are directed at high speed toward a metal foil target, most pass through with little or no deflection, but some particles are deflected at large angles.</a:t>
            </a:r>
            <a:endParaRPr lang="en-US" altLang="en-US" smtClean="0"/>
          </a:p>
          <a:p>
            <a:pPr eaLnBrk="1" hangingPunct="1">
              <a:buFontTx/>
              <a:buChar char="•"/>
            </a:pPr>
            <a:r>
              <a:rPr lang="en-US" altLang="en-US" smtClean="0">
                <a:cs typeface="Arial" charset="0"/>
              </a:rPr>
              <a:t>Solids are composed of atoms that are closely packed.  The atoms themselves are mostly empty space.</a:t>
            </a:r>
            <a:endParaRPr lang="en-US" altLang="en-US" smtClean="0"/>
          </a:p>
          <a:p>
            <a:pPr eaLnBrk="1" hangingPunct="1">
              <a:buFontTx/>
              <a:buChar char="•"/>
            </a:pPr>
            <a:r>
              <a:rPr lang="en-US" altLang="en-US" smtClean="0">
                <a:cs typeface="Arial" charset="0"/>
              </a:rPr>
              <a:t>All atoms contain a relatively small, massive, positively charged nucleus.  The nucleus is surrounded by negatively charged electrons of low mass that occupy a relatively large volume.</a:t>
            </a:r>
            <a:endParaRPr lang="en-US" altLang="en-US" smtClean="0"/>
          </a:p>
          <a:p>
            <a:pPr eaLnBrk="1" hangingPunct="1"/>
            <a:r>
              <a:rPr lang="en-US" altLang="en-US" smtClean="0">
                <a:cs typeface="Arial" charset="0"/>
              </a:rPr>
              <a:t> </a:t>
            </a:r>
            <a:endParaRPr lang="en-US" altLang="en-US" smtClean="0">
              <a:cs typeface="Times New Roman" pitchFamily="18" charset="0"/>
            </a:endParaRPr>
          </a:p>
          <a:p>
            <a:pPr eaLnBrk="1" hangingPunct="1"/>
            <a:r>
              <a:rPr lang="en-US" altLang="en-US" b="1" smtClean="0">
                <a:cs typeface="Arial" charset="0"/>
              </a:rPr>
              <a:t>Teaching Suggestions</a:t>
            </a:r>
            <a:endParaRPr lang="en-US" altLang="en-US" b="1" smtClean="0">
              <a:cs typeface="Times New Roman" pitchFamily="18" charset="0"/>
            </a:endParaRPr>
          </a:p>
          <a:p>
            <a:pPr eaLnBrk="1" hangingPunct="1"/>
            <a:r>
              <a:rPr lang="en-US" altLang="en-US" smtClean="0">
                <a:cs typeface="Arial" charset="0"/>
              </a:rPr>
              <a:t>     Use this slide to describe and explain Rutherford’s experiment. Rutherford designed the apparatus shown in figure (A) to study the scattering of alpha particles by gold.  Students may have difficult with the concepts in this experiment because they lack the necessary physics background. To help students understand how it was determined that the nucleus is relatively massive, use questions 3 and 4 to explain the concept of inertia.</a:t>
            </a:r>
            <a:endParaRPr lang="en-US" altLang="en-US" smtClean="0">
              <a:cs typeface="Times New Roman" pitchFamily="18" charset="0"/>
            </a:endParaRPr>
          </a:p>
          <a:p>
            <a:pPr eaLnBrk="1" hangingPunct="1"/>
            <a:r>
              <a:rPr lang="en-US" altLang="en-US" smtClean="0">
                <a:cs typeface="Arial" charset="0"/>
              </a:rPr>
              <a:t>     Explain that the electrostatic force is directly proportional to the quantity of electric charge involved.  A greater charge exerts a greater force.  (Try comparing the electrostatic force to the foce of gravity, which is greater near a massive object like the sun, but smaller near an object of lesser mass, such as the moon.)  The force exerted on an alpha particle by a concentrated nucleus would be much greater that the force exerted on an alpha particle by a single proton.  Hence, larger deflections will result from a dense nucleus than from an atom with diffuse positive charges.</a:t>
            </a:r>
            <a:endParaRPr lang="en-US" altLang="en-US" smtClean="0">
              <a:cs typeface="Times New Roman" pitchFamily="18" charset="0"/>
            </a:endParaRPr>
          </a:p>
          <a:p>
            <a:pPr eaLnBrk="1" hangingPunct="1"/>
            <a:r>
              <a:rPr lang="en-US" altLang="en-US" smtClean="0">
                <a:cs typeface="Arial" charset="0"/>
              </a:rPr>
              <a:t>     Point out that Rutherford used physics to calculate how small the nucleus would have to be produce the large-angle deflections observed.   He calculated that the maximum possible size of the nucleus is about 1/10,000 the diameter of the atom.  Rutherford concluded that the atom is mostly space.</a:t>
            </a:r>
            <a:endParaRPr lang="en-US" altLang="en-US" smtClean="0">
              <a:cs typeface="Times New Roman" pitchFamily="18" charset="0"/>
            </a:endParaRPr>
          </a:p>
          <a:p>
            <a:pPr eaLnBrk="1" hangingPunct="1"/>
            <a:r>
              <a:rPr lang="en-US" altLang="en-US" smtClean="0">
                <a:cs typeface="Arial" charset="0"/>
              </a:rPr>
              <a:t> </a:t>
            </a:r>
            <a:endParaRPr lang="en-US" altLang="en-US" smtClean="0">
              <a:cs typeface="Times New Roman" pitchFamily="18" charset="0"/>
            </a:endParaRPr>
          </a:p>
          <a:p>
            <a:pPr eaLnBrk="1" hangingPunct="1"/>
            <a:r>
              <a:rPr lang="en-US" altLang="en-US" smtClean="0">
                <a:cs typeface="Arial" charset="0"/>
              </a:rPr>
              <a:t> </a:t>
            </a:r>
            <a:endParaRPr lang="en-US" altLang="en-US" smtClean="0">
              <a:cs typeface="Times New Roman" pitchFamily="18" charset="0"/>
            </a:endParaRPr>
          </a:p>
          <a:p>
            <a:pPr eaLnBrk="1" hangingPunct="1"/>
            <a:r>
              <a:rPr lang="en-US" altLang="en-US" b="1" smtClean="0">
                <a:cs typeface="Arial" charset="0"/>
              </a:rPr>
              <a:t>Questions</a:t>
            </a:r>
            <a:endParaRPr lang="en-US" altLang="en-US" b="1" smtClean="0">
              <a:cs typeface="Times New Roman" pitchFamily="18" charset="0"/>
            </a:endParaRPr>
          </a:p>
          <a:p>
            <a:pPr eaLnBrk="1" hangingPunct="1">
              <a:buFontTx/>
              <a:buAutoNum type="arabicPeriod"/>
            </a:pPr>
            <a:r>
              <a:rPr lang="en-US" altLang="en-US" smtClean="0">
                <a:cs typeface="Arial" charset="0"/>
              </a:rPr>
              <a:t>If gold atoms were solid spheres stacked together with no space between them, what would you expect would happen to particles shot at them?  Explain your reasoning.</a:t>
            </a:r>
            <a:endParaRPr lang="en-US" altLang="en-US" smtClean="0"/>
          </a:p>
          <a:p>
            <a:pPr eaLnBrk="1" hangingPunct="1">
              <a:buFontTx/>
              <a:buAutoNum type="arabicPeriod"/>
            </a:pPr>
            <a:r>
              <a:rPr lang="en-US" altLang="en-US" smtClean="0">
                <a:cs typeface="Arial" charset="0"/>
              </a:rPr>
              <a:t>When Ernest Rutherford performed the experiment shown in diagram (A) he observed that most of the alpha particles passed straight through the gold foil.  He also noted that the gold foil did not appear to be affected.  How can these two observations be explained?</a:t>
            </a:r>
            <a:endParaRPr lang="en-US" altLang="en-US" smtClean="0"/>
          </a:p>
          <a:p>
            <a:pPr eaLnBrk="1" hangingPunct="1">
              <a:buFontTx/>
              <a:buAutoNum type="arabicPeriod"/>
            </a:pPr>
            <a:r>
              <a:rPr lang="en-US" altLang="en-US" smtClean="0">
                <a:cs typeface="Arial" charset="0"/>
              </a:rPr>
              <a:t>Can you explain why Rutherford concluded that the mass of the f\gold nucleus must be much greater than the mass of an alpha particle?  (Hint:  Imagine one marble striking another marble at high speed.  Compare this with a marble striking a bowling ball.)</a:t>
            </a:r>
            <a:endParaRPr lang="en-US" altLang="en-US" smtClean="0"/>
          </a:p>
          <a:p>
            <a:pPr eaLnBrk="1" hangingPunct="1">
              <a:buFontTx/>
              <a:buAutoNum type="arabicPeriod"/>
            </a:pPr>
            <a:r>
              <a:rPr lang="en-US" altLang="en-US" smtClean="0">
                <a:cs typeface="Arial" charset="0"/>
              </a:rPr>
              <a:t>Do you think that, in Rutherford’s experiment, the electrons in the gold atoms would deflect the alpha particles significantly?  Why or why not?  (Hint:  The mass of an electron is extremely small.)</a:t>
            </a:r>
            <a:endParaRPr lang="en-US" altLang="en-US" smtClean="0"/>
          </a:p>
          <a:p>
            <a:pPr eaLnBrk="1" hangingPunct="1">
              <a:buFontTx/>
              <a:buAutoNum type="arabicPeriod"/>
            </a:pPr>
            <a:r>
              <a:rPr lang="en-US" altLang="en-US" smtClean="0">
                <a:cs typeface="Arial" charset="0"/>
              </a:rPr>
              <a:t>Rutherford experimented with many kinds of metal foil as the target.  The results were always similar.  Why was it important to do this?</a:t>
            </a:r>
            <a:endParaRPr lang="en-US" altLang="en-US" smtClean="0"/>
          </a:p>
          <a:p>
            <a:pPr eaLnBrk="1" hangingPunct="1">
              <a:buFontTx/>
              <a:buAutoNum type="arabicPeriod"/>
            </a:pPr>
            <a:r>
              <a:rPr lang="en-US" altLang="en-US" smtClean="0">
                <a:cs typeface="Arial" charset="0"/>
              </a:rPr>
              <a:t>A friend tries to convince you that gold atoms are solid because gold feels solid.  Your friend also argues that, because the negatively charged electrons are attracted to the positively charged nucleus, the electrons should collapse into the nucleus.  How would you respond?</a:t>
            </a:r>
            <a:endParaRPr lang="en-US" altLang="en-US" smtClean="0"/>
          </a:p>
          <a:p>
            <a:pPr eaLnBrk="1" hangingPunct="1">
              <a:buFontTx/>
              <a:buAutoNum type="arabicPeriod"/>
            </a:pPr>
            <a:r>
              <a:rPr lang="en-US" altLang="en-US" smtClean="0">
                <a:cs typeface="Arial" charset="0"/>
              </a:rPr>
              <a:t>As you know, like charges repel each other.  Yet, Rutherford determined that the nucleus contains all of an atom’s positive charges.  Invent a theory to explain how all the positive charges can be contained in such a small area without repelling each other.  Be creative!</a:t>
            </a:r>
            <a:endParaRPr lang="en-US" altLang="en-US" smtClean="0"/>
          </a:p>
          <a:p>
            <a:pPr eaLnBrk="1" hangingPunct="1"/>
            <a:r>
              <a:rPr lang="en-US" altLang="en-US" smtClean="0">
                <a:cs typeface="Arial" charset="0"/>
              </a:rPr>
              <a:t/>
            </a:r>
            <a:br>
              <a:rPr lang="en-US" altLang="en-US" smtClean="0">
                <a:cs typeface="Arial" charset="0"/>
              </a:rPr>
            </a:br>
            <a:endParaRPr lang="en-US" alt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40A4C33-DE9B-442E-A7A4-FB1E7A364F54}" type="slidenum">
              <a:rPr lang="en-US" altLang="en-US" sz="1200"/>
              <a:pPr algn="r" eaLnBrk="1" hangingPunct="1"/>
              <a:t>26</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48C67C6-F462-4A64-87F7-B613EBF90F1A}" type="slidenum">
              <a:rPr lang="en-US" altLang="en-US" sz="1200"/>
              <a:pPr algn="r" eaLnBrk="1" hangingPunct="1"/>
              <a:t>27</a:t>
            </a:fld>
            <a:endParaRPr lang="en-US" altLang="en-US" sz="1200"/>
          </a:p>
        </p:txBody>
      </p:sp>
      <p:sp>
        <p:nvSpPr>
          <p:cNvPr id="5837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5F96A9-7861-4A58-83F1-4F5949451A3F}" type="slidenum">
              <a:rPr lang="en-US" altLang="en-US" sz="1200"/>
              <a:pPr algn="r" eaLnBrk="1" hangingPunct="1"/>
              <a:t>28</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smtClean="0"/>
              <a:t>In 1913, Niels Bohr proposed a theoretical model for the hydrogen atom that explained its emission spectrum.</a:t>
            </a:r>
          </a:p>
          <a:p>
            <a:pPr eaLnBrk="1" hangingPunct="1">
              <a:lnSpc>
                <a:spcPct val="90000"/>
              </a:lnSpc>
            </a:pPr>
            <a:r>
              <a:rPr lang="en-US" altLang="en-US" sz="1000" smtClean="0"/>
              <a:t>        – </a:t>
            </a:r>
            <a:r>
              <a:rPr lang="en-US" altLang="en-US" sz="1000" i="1" smtClean="0"/>
              <a:t>His model required only one assumption:</a:t>
            </a:r>
            <a:r>
              <a:rPr lang="en-US" altLang="en-US" sz="1000" smtClean="0"/>
              <a:t> </a:t>
            </a:r>
            <a:r>
              <a:rPr lang="en-US" altLang="en-US" sz="1000" i="1" smtClean="0"/>
              <a:t>The electron moves around the nucleus in circular orbits that can have only certain allowed radii.</a:t>
            </a:r>
          </a:p>
          <a:p>
            <a:pPr lvl="1" eaLnBrk="1" hangingPunct="1">
              <a:lnSpc>
                <a:spcPct val="90000"/>
              </a:lnSpc>
            </a:pPr>
            <a:r>
              <a:rPr lang="en-US" altLang="en-US" sz="1000" i="1" smtClean="0"/>
              <a:t>    – Bohr </a:t>
            </a:r>
            <a:r>
              <a:rPr lang="en-US" altLang="en-US" sz="1000" smtClean="0"/>
              <a:t>proposed that</a:t>
            </a:r>
            <a:r>
              <a:rPr lang="en-US" altLang="en-US" sz="1000" i="1" smtClean="0"/>
              <a:t> the electron could occupy only certain regions of space</a:t>
            </a:r>
          </a:p>
          <a:p>
            <a:pPr lvl="1" eaLnBrk="1" hangingPunct="1">
              <a:lnSpc>
                <a:spcPct val="90000"/>
              </a:lnSpc>
            </a:pPr>
            <a:r>
              <a:rPr lang="en-US" altLang="en-US" sz="1000" i="1" smtClean="0"/>
              <a:t>    – Bohr </a:t>
            </a:r>
            <a:r>
              <a:rPr lang="en-US" altLang="en-US" sz="1000" smtClean="0"/>
              <a:t>showed that the energy of an electron in a particular orbit is</a:t>
            </a:r>
          </a:p>
          <a:p>
            <a:pPr lvl="1" eaLnBrk="1" hangingPunct="1">
              <a:lnSpc>
                <a:spcPct val="90000"/>
              </a:lnSpc>
            </a:pPr>
            <a:r>
              <a:rPr lang="en-US" altLang="en-US" sz="1000" smtClean="0"/>
              <a:t>                            </a:t>
            </a:r>
            <a:r>
              <a:rPr lang="en-US" altLang="en-US" sz="900" b="1" i="1" smtClean="0"/>
              <a:t>E</a:t>
            </a:r>
            <a:r>
              <a:rPr lang="en-US" altLang="en-US" sz="900" b="1" i="1" baseline="-25000" smtClean="0"/>
              <a:t>n  </a:t>
            </a:r>
            <a:r>
              <a:rPr lang="en-US" altLang="en-US" sz="900" b="1" i="1" smtClean="0"/>
              <a:t>= –  </a:t>
            </a:r>
            <a:r>
              <a:rPr lang="en-US" altLang="en-US" sz="900" b="1" i="1" u="sng" smtClean="0">
                <a:sym typeface="Symbol" pitchFamily="18" charset="2"/>
              </a:rPr>
              <a:t></a:t>
            </a:r>
            <a:r>
              <a:rPr lang="en-US" altLang="en-US" sz="900" b="1" i="1" u="sng" smtClean="0"/>
              <a:t>hc</a:t>
            </a:r>
          </a:p>
          <a:p>
            <a:pPr lvl="1" eaLnBrk="1" hangingPunct="1">
              <a:lnSpc>
                <a:spcPct val="90000"/>
              </a:lnSpc>
            </a:pPr>
            <a:r>
              <a:rPr lang="en-US" altLang="en-US" sz="900" b="1" i="1" smtClean="0"/>
              <a:t>                                           n</a:t>
            </a:r>
            <a:r>
              <a:rPr lang="en-US" altLang="en-US" sz="900" b="1" i="1" baseline="30000" smtClean="0"/>
              <a:t>2</a:t>
            </a:r>
          </a:p>
          <a:p>
            <a:pPr lvl="1" eaLnBrk="1" hangingPunct="1">
              <a:lnSpc>
                <a:spcPct val="90000"/>
              </a:lnSpc>
            </a:pPr>
            <a:r>
              <a:rPr lang="en-US" altLang="en-US" sz="1000" baseline="30000" smtClean="0"/>
              <a:t>      </a:t>
            </a:r>
            <a:r>
              <a:rPr lang="en-US" altLang="en-US" sz="1000" smtClean="0"/>
              <a:t>where </a:t>
            </a:r>
            <a:r>
              <a:rPr lang="en-US" altLang="en-US" sz="1000" i="1" smtClean="0">
                <a:sym typeface="Symbol" pitchFamily="18" charset="2"/>
              </a:rPr>
              <a:t></a:t>
            </a:r>
            <a:r>
              <a:rPr lang="en-US" altLang="en-US" sz="1000" i="1" smtClean="0"/>
              <a:t> </a:t>
            </a:r>
            <a:r>
              <a:rPr lang="en-US" altLang="en-US" sz="1000" smtClean="0"/>
              <a:t>is the Rydberg constant, </a:t>
            </a:r>
            <a:r>
              <a:rPr lang="en-US" altLang="en-US" sz="1000" i="1" smtClean="0"/>
              <a:t>h </a:t>
            </a:r>
            <a:r>
              <a:rPr lang="en-US" altLang="en-US" sz="1000" smtClean="0"/>
              <a:t>is the Planck’s constant, </a:t>
            </a:r>
            <a:r>
              <a:rPr lang="en-US" altLang="en-US" sz="1000" i="1" smtClean="0"/>
              <a:t>c</a:t>
            </a:r>
            <a:r>
              <a:rPr lang="en-US" altLang="en-US" sz="1000" smtClean="0"/>
              <a:t> is the speed of light, and </a:t>
            </a:r>
            <a:r>
              <a:rPr lang="en-US" altLang="en-US" sz="1000" i="1" smtClean="0"/>
              <a:t>n</a:t>
            </a:r>
            <a:r>
              <a:rPr lang="en-US" altLang="en-US" sz="1000" smtClean="0"/>
              <a:t> is a positive integer corresponding to the number assigned to the orbit.</a:t>
            </a:r>
          </a:p>
          <a:p>
            <a:pPr lvl="1" eaLnBrk="1" hangingPunct="1">
              <a:lnSpc>
                <a:spcPct val="90000"/>
              </a:lnSpc>
            </a:pPr>
            <a:endParaRPr lang="en-US" altLang="en-US" sz="1000" i="1" smtClean="0"/>
          </a:p>
          <a:p>
            <a:pPr eaLnBrk="1" hangingPunct="1">
              <a:lnSpc>
                <a:spcPct val="90000"/>
              </a:lnSpc>
            </a:pPr>
            <a:r>
              <a:rPr lang="en-US" altLang="en-US" sz="1000" i="1" smtClean="0"/>
              <a:t>n</a:t>
            </a:r>
            <a:r>
              <a:rPr lang="en-US" altLang="en-US" sz="1000" smtClean="0"/>
              <a:t> = 1 corresponds to the orbit closest to the nucleus and is the lowest in energy.</a:t>
            </a:r>
          </a:p>
          <a:p>
            <a:pPr eaLnBrk="1" hangingPunct="1">
              <a:lnSpc>
                <a:spcPct val="90000"/>
              </a:lnSpc>
            </a:pPr>
            <a:endParaRPr lang="en-US" altLang="en-US" sz="500" smtClean="0"/>
          </a:p>
          <a:p>
            <a:pPr eaLnBrk="1" hangingPunct="1">
              <a:lnSpc>
                <a:spcPct val="90000"/>
              </a:lnSpc>
            </a:pPr>
            <a:r>
              <a:rPr lang="en-US" altLang="en-US" sz="1000" smtClean="0"/>
              <a:t>A hydrogen atom in this orbit is called the </a:t>
            </a:r>
            <a:r>
              <a:rPr lang="en-US" altLang="en-US" sz="1000" b="1" i="1" smtClean="0"/>
              <a:t>ground state</a:t>
            </a:r>
            <a:r>
              <a:rPr lang="en-US" altLang="en-US" sz="1000" smtClean="0"/>
              <a:t>, the most stable arrangement for a hydrogen atom.</a:t>
            </a:r>
          </a:p>
          <a:p>
            <a:pPr eaLnBrk="1" hangingPunct="1">
              <a:lnSpc>
                <a:spcPct val="90000"/>
              </a:lnSpc>
            </a:pPr>
            <a:endParaRPr lang="en-US" altLang="en-US" sz="500" smtClean="0"/>
          </a:p>
          <a:p>
            <a:pPr eaLnBrk="1" hangingPunct="1">
              <a:lnSpc>
                <a:spcPct val="90000"/>
              </a:lnSpc>
            </a:pPr>
            <a:r>
              <a:rPr lang="en-US" altLang="en-US" sz="1000" smtClean="0"/>
              <a:t>As</a:t>
            </a:r>
            <a:r>
              <a:rPr lang="en-US" altLang="en-US" sz="1000" i="1" smtClean="0"/>
              <a:t> n</a:t>
            </a:r>
            <a:r>
              <a:rPr lang="en-US" altLang="en-US" sz="1000" smtClean="0"/>
              <a:t> increases, the radii of the orbit increases and the energy of that orbit becomes less negative.</a:t>
            </a:r>
          </a:p>
          <a:p>
            <a:pPr eaLnBrk="1" hangingPunct="1">
              <a:lnSpc>
                <a:spcPct val="90000"/>
              </a:lnSpc>
            </a:pPr>
            <a:endParaRPr lang="en-US" altLang="en-US" sz="500" smtClean="0"/>
          </a:p>
          <a:p>
            <a:pPr eaLnBrk="1" hangingPunct="1">
              <a:lnSpc>
                <a:spcPct val="90000"/>
              </a:lnSpc>
            </a:pPr>
            <a:r>
              <a:rPr lang="en-US" altLang="en-US" sz="1000" smtClean="0"/>
              <a:t>A hydrogen atom with an electron in an orbit with </a:t>
            </a:r>
            <a:r>
              <a:rPr lang="en-US" altLang="en-US" sz="1000" i="1" smtClean="0"/>
              <a:t>n</a:t>
            </a:r>
            <a:r>
              <a:rPr lang="en-US" altLang="en-US" sz="1000" smtClean="0"/>
              <a:t> &gt;1 is in an </a:t>
            </a:r>
            <a:r>
              <a:rPr lang="en-US" altLang="en-US" sz="1000" b="1" smtClean="0"/>
              <a:t>excited state </a:t>
            </a:r>
            <a:r>
              <a:rPr lang="en-US" altLang="en-US" sz="1000" smtClean="0"/>
              <a:t>— energy is higher than the energy of the ground state.</a:t>
            </a:r>
          </a:p>
          <a:p>
            <a:pPr eaLnBrk="1" hangingPunct="1">
              <a:lnSpc>
                <a:spcPct val="90000"/>
              </a:lnSpc>
            </a:pPr>
            <a:endParaRPr lang="en-US" altLang="en-US" sz="500" smtClean="0"/>
          </a:p>
          <a:p>
            <a:pPr eaLnBrk="1" hangingPunct="1">
              <a:lnSpc>
                <a:spcPct val="90000"/>
              </a:lnSpc>
            </a:pPr>
            <a:r>
              <a:rPr lang="en-US" altLang="en-US" sz="1000" b="1" smtClean="0"/>
              <a:t>Decay</a:t>
            </a:r>
            <a:r>
              <a:rPr lang="en-US" altLang="en-US" sz="1000" smtClean="0"/>
              <a:t> is when an atom in an excited state undergoes a transition to the ground state — loses energy by emitting a photon whose energy corresponds to the difference in energy between the two states.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256F911-F536-472F-A2D5-DACD13D0387E}" type="slidenum">
              <a:rPr lang="en-US" altLang="en-US" sz="1200"/>
              <a:pPr algn="r" eaLnBrk="1" hangingPunct="1"/>
              <a:t>3</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C75B60F-B7CC-4C2D-A931-9B38973468F4}" type="slidenum">
              <a:rPr lang="en-US" altLang="en-US" sz="1200"/>
              <a:pPr algn="r" eaLnBrk="1" hangingPunct="1"/>
              <a:t>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Objective:  To describe the Dalton model of the atom.</a:t>
            </a:r>
          </a:p>
          <a:p>
            <a:pPr eaLnBrk="1" hangingPunct="1"/>
            <a:endParaRPr lang="en-US" altLang="en-US" smtClean="0"/>
          </a:p>
          <a:p>
            <a:pPr eaLnBrk="1" hangingPunct="1"/>
            <a:r>
              <a:rPr lang="en-US" altLang="en-US" smtClean="0"/>
              <a:t>John Dalton (1766 -1844) established a continuing tradition of chemical atomism.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2CFC93-720E-4467-879D-3791F88D69FF}" type="slidenum">
              <a:rPr lang="en-US" altLang="en-US" sz="1200"/>
              <a:pPr algn="r" eaLnBrk="1" hangingPunct="1"/>
              <a:t>5</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B8ECB2-BA9B-4368-A7C3-899CCE399D34}" type="slidenum">
              <a:rPr lang="en-US" altLang="en-US" sz="1200"/>
              <a:pPr algn="r" eaLnBrk="1" hangingPunct="1"/>
              <a:t>6</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8B9453-D65B-4255-AB33-E3D00A8CAA27}" type="slidenum">
              <a:rPr lang="en-US" altLang="en-US" sz="1200"/>
              <a:pPr algn="r" eaLnBrk="1" hangingPunct="1"/>
              <a:t>7</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Jons Jakob Berzelius (1799 -1848) Swedish chemist who invented modern chemical symbols.</a:t>
            </a:r>
          </a:p>
          <a:p>
            <a:pPr eaLnBrk="1" hangingPunct="1"/>
            <a:endParaRPr lang="en-US" altLang="en-US" smtClean="0"/>
          </a:p>
          <a:p>
            <a:pPr eaLnBrk="1" hangingPunct="1"/>
            <a:r>
              <a:rPr lang="en-US" altLang="en-US" smtClean="0"/>
              <a:t>Berzelius discovered the elements silicon, selenium, cerium, and thorium.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2574C0-D92E-488A-AA09-91C565559DAF}" type="slidenum">
              <a:rPr lang="en-US" altLang="en-US" sz="1200"/>
              <a:pPr algn="r" eaLnBrk="1" hangingPunct="1"/>
              <a:t>8</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Objectives:  </a:t>
            </a:r>
          </a:p>
          <a:p>
            <a:pPr eaLnBrk="1" hangingPunct="1"/>
            <a:r>
              <a:rPr lang="en-US" altLang="en-US" smtClean="0"/>
              <a:t>	To describe the Thomson plum-pudding model of the atom.</a:t>
            </a:r>
          </a:p>
          <a:p>
            <a:pPr eaLnBrk="1" hangingPunct="1"/>
            <a:r>
              <a:rPr lang="en-US" altLang="en-US" smtClean="0"/>
              <a:t>	To state the relative charge on an electron and a proton.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DB12F08-25A4-45AB-9B15-54A50E1815CE}" type="slidenum">
              <a:rPr lang="en-US" altLang="en-US" sz="1200"/>
              <a:pPr algn="r" eaLnBrk="1" hangingPunct="1"/>
              <a:t>9</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E8168-3F69-473D-9BB2-A07475FAA7A3}" type="slidenum">
              <a:rPr lang="en-US"/>
              <a:pPr>
                <a:defRPr/>
              </a:pPr>
              <a:t>‹#›</a:t>
            </a:fld>
            <a:endParaRPr lang="en-US"/>
          </a:p>
        </p:txBody>
      </p:sp>
    </p:spTree>
    <p:extLst>
      <p:ext uri="{BB962C8B-B14F-4D97-AF65-F5344CB8AC3E}">
        <p14:creationId xmlns:p14="http://schemas.microsoft.com/office/powerpoint/2010/main" val="188201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C97E6-668A-4472-B624-C6025EFB9CB8}" type="slidenum">
              <a:rPr lang="en-US"/>
              <a:pPr>
                <a:defRPr/>
              </a:pPr>
              <a:t>‹#›</a:t>
            </a:fld>
            <a:endParaRPr lang="en-US"/>
          </a:p>
        </p:txBody>
      </p:sp>
    </p:spTree>
    <p:extLst>
      <p:ext uri="{BB962C8B-B14F-4D97-AF65-F5344CB8AC3E}">
        <p14:creationId xmlns:p14="http://schemas.microsoft.com/office/powerpoint/2010/main" val="87269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6B5B05-62A6-4787-9087-7E8F00837967}" type="slidenum">
              <a:rPr lang="en-US"/>
              <a:pPr>
                <a:defRPr/>
              </a:pPr>
              <a:t>‹#›</a:t>
            </a:fld>
            <a:endParaRPr lang="en-US"/>
          </a:p>
        </p:txBody>
      </p:sp>
    </p:spTree>
    <p:extLst>
      <p:ext uri="{BB962C8B-B14F-4D97-AF65-F5344CB8AC3E}">
        <p14:creationId xmlns:p14="http://schemas.microsoft.com/office/powerpoint/2010/main" val="325796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39B9E-2622-4EE7-B402-9B80566A468A}" type="slidenum">
              <a:rPr lang="en-US"/>
              <a:pPr>
                <a:defRPr/>
              </a:pPr>
              <a:t>‹#›</a:t>
            </a:fld>
            <a:endParaRPr lang="en-US"/>
          </a:p>
        </p:txBody>
      </p:sp>
    </p:spTree>
    <p:extLst>
      <p:ext uri="{BB962C8B-B14F-4D97-AF65-F5344CB8AC3E}">
        <p14:creationId xmlns:p14="http://schemas.microsoft.com/office/powerpoint/2010/main" val="134976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4D5F0-610B-403C-B07E-AFA8BEEA673B}" type="slidenum">
              <a:rPr lang="en-US"/>
              <a:pPr>
                <a:defRPr/>
              </a:pPr>
              <a:t>‹#›</a:t>
            </a:fld>
            <a:endParaRPr lang="en-US"/>
          </a:p>
        </p:txBody>
      </p:sp>
    </p:spTree>
    <p:extLst>
      <p:ext uri="{BB962C8B-B14F-4D97-AF65-F5344CB8AC3E}">
        <p14:creationId xmlns:p14="http://schemas.microsoft.com/office/powerpoint/2010/main" val="85525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286019-D951-46E9-9C1E-7960CA1F855E}" type="slidenum">
              <a:rPr lang="en-US"/>
              <a:pPr>
                <a:defRPr/>
              </a:pPr>
              <a:t>‹#›</a:t>
            </a:fld>
            <a:endParaRPr lang="en-US"/>
          </a:p>
        </p:txBody>
      </p:sp>
    </p:spTree>
    <p:extLst>
      <p:ext uri="{BB962C8B-B14F-4D97-AF65-F5344CB8AC3E}">
        <p14:creationId xmlns:p14="http://schemas.microsoft.com/office/powerpoint/2010/main" val="424676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9FB3CF-0FFA-4C26-AB99-C140636872A9}" type="slidenum">
              <a:rPr lang="en-US"/>
              <a:pPr>
                <a:defRPr/>
              </a:pPr>
              <a:t>‹#›</a:t>
            </a:fld>
            <a:endParaRPr lang="en-US"/>
          </a:p>
        </p:txBody>
      </p:sp>
    </p:spTree>
    <p:extLst>
      <p:ext uri="{BB962C8B-B14F-4D97-AF65-F5344CB8AC3E}">
        <p14:creationId xmlns:p14="http://schemas.microsoft.com/office/powerpoint/2010/main" val="80534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82928-19D0-4BE3-A0E9-A7FDEFEF7C4A}" type="slidenum">
              <a:rPr lang="en-US"/>
              <a:pPr>
                <a:defRPr/>
              </a:pPr>
              <a:t>‹#›</a:t>
            </a:fld>
            <a:endParaRPr lang="en-US"/>
          </a:p>
        </p:txBody>
      </p:sp>
    </p:spTree>
    <p:extLst>
      <p:ext uri="{BB962C8B-B14F-4D97-AF65-F5344CB8AC3E}">
        <p14:creationId xmlns:p14="http://schemas.microsoft.com/office/powerpoint/2010/main" val="223062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BD9C0B-966F-4421-9666-FE178D216CA0}" type="slidenum">
              <a:rPr lang="en-US"/>
              <a:pPr>
                <a:defRPr/>
              </a:pPr>
              <a:t>‹#›</a:t>
            </a:fld>
            <a:endParaRPr lang="en-US"/>
          </a:p>
        </p:txBody>
      </p:sp>
    </p:spTree>
    <p:extLst>
      <p:ext uri="{BB962C8B-B14F-4D97-AF65-F5344CB8AC3E}">
        <p14:creationId xmlns:p14="http://schemas.microsoft.com/office/powerpoint/2010/main" val="16870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2595A-48DB-4153-BD52-A35B4CC0CDDA}" type="slidenum">
              <a:rPr lang="en-US"/>
              <a:pPr>
                <a:defRPr/>
              </a:pPr>
              <a:t>‹#›</a:t>
            </a:fld>
            <a:endParaRPr lang="en-US"/>
          </a:p>
        </p:txBody>
      </p:sp>
    </p:spTree>
    <p:extLst>
      <p:ext uri="{BB962C8B-B14F-4D97-AF65-F5344CB8AC3E}">
        <p14:creationId xmlns:p14="http://schemas.microsoft.com/office/powerpoint/2010/main" val="22213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2C23B-ABAF-47B4-8BDB-5E8355E6AA64}" type="slidenum">
              <a:rPr lang="en-US"/>
              <a:pPr>
                <a:defRPr/>
              </a:pPr>
              <a:t>‹#›</a:t>
            </a:fld>
            <a:endParaRPr lang="en-US"/>
          </a:p>
        </p:txBody>
      </p:sp>
    </p:spTree>
    <p:extLst>
      <p:ext uri="{BB962C8B-B14F-4D97-AF65-F5344CB8AC3E}">
        <p14:creationId xmlns:p14="http://schemas.microsoft.com/office/powerpoint/2010/main" val="212317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B80E289-179B-4953-88FB-4D57809979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Final%202010-2011%20Curriculum%20Documents/Chemistry%202010-2011/Curriculum%20Documents%20-%20Teacher%20Resources/Nuclear/crtoldest.wm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Ernest_Rutherford" TargetMode="External"/><Relationship Id="rId7" Type="http://schemas.openxmlformats.org/officeDocument/2006/relationships/hyperlink" Target="http://www.mhhe.com/physsci/chemistry/essentialchemistry/flash/ruther14.sw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Final%202010-2011%20Curriculum%20Documents/Chemistry%202010-2011/Curriculum%20Documents%20-%20Teacher%20Resources/Atom%20Word/Rutherford%20gold%20foil%20abstract.doc"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L:\CHEMISTRY\PowerPoint%202006\Atom%20PP\Gold%20foil%202.wmv" TargetMode="External"/><Relationship Id="rId5" Type="http://schemas.openxmlformats.org/officeDocument/2006/relationships/image" Target="../media/image1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nobel.se/laureates/chemistry-1908.html" TargetMode="External"/><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wm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L:\CHEMISTRY\PowerPoint%202006\Atom%20PP\Foil%20Explained.wmv"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en.wikipedia.org/wiki/Gold_foil_experi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mage:Bohratommodel.pn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en.wikipedia.org/wiki/Category:Chemistry"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hyperlink" Target="http://web.lemoyne.edu/~giunta/EA/DALTONann.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en.wikipedia.org/wiki/John_Dalton"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0" name="Rectangle 2" descr="atom"/>
          <p:cNvSpPr>
            <a:spLocks noChangeArrowheads="1"/>
          </p:cNvSpPr>
          <p:nvPr/>
        </p:nvSpPr>
        <p:spPr bwMode="auto">
          <a:xfrm>
            <a:off x="3200400" y="2971800"/>
            <a:ext cx="2438400" cy="2514600"/>
          </a:xfrm>
          <a:prstGeom prst="rect">
            <a:avLst/>
          </a:prstGeom>
          <a:solidFill>
            <a:schemeClr val="bg1"/>
          </a:solidFill>
          <a:ln w="9525">
            <a:solidFill>
              <a:schemeClr val="bg2"/>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1" name="Rectangle 3"/>
          <p:cNvSpPr>
            <a:spLocks noGrp="1" noChangeArrowheads="1"/>
          </p:cNvSpPr>
          <p:nvPr>
            <p:ph type="ctrTitle" idx="4294967295"/>
          </p:nvPr>
        </p:nvSpPr>
        <p:spPr>
          <a:xfrm>
            <a:off x="685800" y="1066800"/>
            <a:ext cx="7772400" cy="1828800"/>
          </a:xfrm>
        </p:spPr>
        <p:txBody>
          <a:bodyPr/>
          <a:lstStyle/>
          <a:p>
            <a:pPr eaLnBrk="1" hangingPunct="1"/>
            <a:r>
              <a:rPr lang="en-US" altLang="en-US" smtClean="0"/>
              <a:t>Unit 4: Development of Atomic Theory</a:t>
            </a:r>
          </a:p>
        </p:txBody>
      </p:sp>
      <p:sp>
        <p:nvSpPr>
          <p:cNvPr id="2052" name="Oval 4"/>
          <p:cNvSpPr>
            <a:spLocks noChangeArrowheads="1"/>
          </p:cNvSpPr>
          <p:nvPr/>
        </p:nvSpPr>
        <p:spPr bwMode="auto">
          <a:xfrm rot="-1293425">
            <a:off x="4040188" y="3060700"/>
            <a:ext cx="850900" cy="2286000"/>
          </a:xfrm>
          <a:prstGeom prst="ellipse">
            <a:avLst/>
          </a:prstGeom>
          <a:noFill/>
          <a:ln w="19050">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3" name="Oval 5"/>
          <p:cNvSpPr>
            <a:spLocks noChangeArrowheads="1"/>
          </p:cNvSpPr>
          <p:nvPr/>
        </p:nvSpPr>
        <p:spPr bwMode="auto">
          <a:xfrm rot="4090116">
            <a:off x="3917156" y="3017044"/>
            <a:ext cx="1004888" cy="2286000"/>
          </a:xfrm>
          <a:prstGeom prst="ellipse">
            <a:avLst/>
          </a:prstGeom>
          <a:noFill/>
          <a:ln w="19050">
            <a:solidFill>
              <a:srgbClr val="5F5F5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4" name="Oval 6"/>
          <p:cNvSpPr>
            <a:spLocks noChangeArrowheads="1"/>
          </p:cNvSpPr>
          <p:nvPr/>
        </p:nvSpPr>
        <p:spPr bwMode="auto">
          <a:xfrm rot="-4330486">
            <a:off x="4076700" y="3086100"/>
            <a:ext cx="762000" cy="2209800"/>
          </a:xfrm>
          <a:prstGeom prst="ellipse">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 name="Oval 7"/>
          <p:cNvSpPr>
            <a:spLocks noChangeArrowheads="1"/>
          </p:cNvSpPr>
          <p:nvPr/>
        </p:nvSpPr>
        <p:spPr bwMode="auto">
          <a:xfrm rot="4554816">
            <a:off x="4033838" y="3289300"/>
            <a:ext cx="762000" cy="1819275"/>
          </a:xfrm>
          <a:prstGeom prst="ellipse">
            <a:avLst/>
          </a:prstGeom>
          <a:noFill/>
          <a:ln w="9525"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 name="Oval 8"/>
          <p:cNvSpPr>
            <a:spLocks noChangeArrowheads="1"/>
          </p:cNvSpPr>
          <p:nvPr/>
        </p:nvSpPr>
        <p:spPr bwMode="auto">
          <a:xfrm rot="-2831532">
            <a:off x="4152107" y="3378994"/>
            <a:ext cx="798512" cy="1587500"/>
          </a:xfrm>
          <a:prstGeom prst="ellipse">
            <a:avLst/>
          </a:prstGeom>
          <a:noFill/>
          <a:ln w="9525">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1" name="Oval 9"/>
          <p:cNvSpPr>
            <a:spLocks noChangeAspect="1" noChangeArrowheads="1"/>
          </p:cNvSpPr>
          <p:nvPr/>
        </p:nvSpPr>
        <p:spPr bwMode="auto">
          <a:xfrm>
            <a:off x="4343400" y="4648200"/>
            <a:ext cx="136525" cy="136525"/>
          </a:xfrm>
          <a:prstGeom prst="ellipse">
            <a:avLst/>
          </a:prstGeom>
          <a:solidFill>
            <a:schemeClr val="accent1"/>
          </a:solidFill>
          <a:ln w="9525">
            <a:solidFill>
              <a:srgbClr val="66FF66"/>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2" name="Oval 10"/>
          <p:cNvSpPr>
            <a:spLocks noChangeArrowheads="1"/>
          </p:cNvSpPr>
          <p:nvPr/>
        </p:nvSpPr>
        <p:spPr bwMode="auto">
          <a:xfrm>
            <a:off x="3352800" y="3733800"/>
            <a:ext cx="152400" cy="152400"/>
          </a:xfrm>
          <a:prstGeom prst="ellipse">
            <a:avLst/>
          </a:prstGeom>
          <a:solidFill>
            <a:srgbClr val="A40000"/>
          </a:solidFill>
          <a:ln w="9525">
            <a:solidFill>
              <a:srgbClr val="A4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3" name="Oval 11"/>
          <p:cNvSpPr>
            <a:spLocks noChangeArrowheads="1"/>
          </p:cNvSpPr>
          <p:nvPr/>
        </p:nvSpPr>
        <p:spPr bwMode="auto">
          <a:xfrm>
            <a:off x="4800600" y="5181600"/>
            <a:ext cx="152400" cy="152400"/>
          </a:xfrm>
          <a:prstGeom prst="ellipse">
            <a:avLst/>
          </a:prstGeom>
          <a:gradFill rotWithShape="1">
            <a:gsLst>
              <a:gs pos="0">
                <a:srgbClr val="993366"/>
              </a:gs>
              <a:gs pos="100000">
                <a:srgbClr val="CC3399"/>
              </a:gs>
            </a:gsLst>
            <a:path path="rect">
              <a:fillToRect t="100000" r="100000"/>
            </a:path>
          </a:gradFill>
          <a:ln w="9525">
            <a:solidFill>
              <a:srgbClr val="CC99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4" name="Oval 12"/>
          <p:cNvSpPr>
            <a:spLocks noChangeArrowheads="1"/>
          </p:cNvSpPr>
          <p:nvPr/>
        </p:nvSpPr>
        <p:spPr bwMode="auto">
          <a:xfrm>
            <a:off x="5410200" y="3657600"/>
            <a:ext cx="152400" cy="152400"/>
          </a:xfrm>
          <a:prstGeom prst="ellipse">
            <a:avLst/>
          </a:prstGeom>
          <a:gradFill rotWithShape="1">
            <a:gsLst>
              <a:gs pos="0">
                <a:srgbClr val="FFCC00"/>
              </a:gs>
              <a:gs pos="100000">
                <a:srgbClr val="FFFF00"/>
              </a:gs>
            </a:gsLst>
            <a:path path="rect">
              <a:fillToRect r="100000" b="100000"/>
            </a:path>
          </a:gradFill>
          <a:ln w="9525">
            <a:solidFill>
              <a:srgbClr val="FFFF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5" name="Oval 13"/>
          <p:cNvSpPr>
            <a:spLocks noChangeAspect="1" noChangeArrowheads="1"/>
          </p:cNvSpPr>
          <p:nvPr/>
        </p:nvSpPr>
        <p:spPr bwMode="auto">
          <a:xfrm>
            <a:off x="4114800" y="4267200"/>
            <a:ext cx="152400" cy="152400"/>
          </a:xfrm>
          <a:prstGeom prst="ellipse">
            <a:avLst/>
          </a:prstGeom>
          <a:gradFill rotWithShape="1">
            <a:gsLst>
              <a:gs pos="0">
                <a:srgbClr val="0000FF"/>
              </a:gs>
              <a:gs pos="100000">
                <a:srgbClr val="0066FF"/>
              </a:gs>
            </a:gsLst>
            <a:path path="rect">
              <a:fillToRect t="100000" r="100000"/>
            </a:path>
          </a:gradFill>
          <a:ln w="9525">
            <a:solidFill>
              <a:srgbClr val="3366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6" name="Oval 14"/>
          <p:cNvSpPr>
            <a:spLocks noChangeAspect="1" noChangeArrowheads="1"/>
          </p:cNvSpPr>
          <p:nvPr/>
        </p:nvSpPr>
        <p:spPr bwMode="auto">
          <a:xfrm>
            <a:off x="4953000" y="3733800"/>
            <a:ext cx="128588" cy="128588"/>
          </a:xfrm>
          <a:prstGeom prst="ellipse">
            <a:avLst/>
          </a:prstGeom>
          <a:gradFill rotWithShape="1">
            <a:gsLst>
              <a:gs pos="0">
                <a:srgbClr val="FF6600"/>
              </a:gs>
              <a:gs pos="100000">
                <a:srgbClr val="762F00"/>
              </a:gs>
            </a:gsLst>
            <a:path path="rect">
              <a:fillToRect t="100000" r="100000"/>
            </a:path>
          </a:gradFill>
          <a:ln w="9525">
            <a:solidFill>
              <a:srgbClr val="FF66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7" name="Oval 15"/>
          <p:cNvSpPr>
            <a:spLocks noChangeAspect="1" noChangeArrowheads="1"/>
          </p:cNvSpPr>
          <p:nvPr/>
        </p:nvSpPr>
        <p:spPr bwMode="auto">
          <a:xfrm>
            <a:off x="4114800" y="3505200"/>
            <a:ext cx="128588" cy="128588"/>
          </a:xfrm>
          <a:prstGeom prst="ellipse">
            <a:avLst/>
          </a:prstGeom>
          <a:gradFill rotWithShape="1">
            <a:gsLst>
              <a:gs pos="0">
                <a:srgbClr val="00FFFF"/>
              </a:gs>
              <a:gs pos="100000">
                <a:srgbClr val="CCFFFF"/>
              </a:gs>
            </a:gsLst>
            <a:path path="rect">
              <a:fillToRect t="100000" r="100000"/>
            </a:path>
          </a:gradFill>
          <a:ln w="9525">
            <a:solidFill>
              <a:srgbClr val="33CCCC"/>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048" name="Oval 16"/>
          <p:cNvSpPr>
            <a:spLocks noChangeAspect="1" noChangeArrowheads="1"/>
          </p:cNvSpPr>
          <p:nvPr/>
        </p:nvSpPr>
        <p:spPr bwMode="auto">
          <a:xfrm>
            <a:off x="3657600" y="4495800"/>
            <a:ext cx="128588" cy="128588"/>
          </a:xfrm>
          <a:prstGeom prst="ellipse">
            <a:avLst/>
          </a:prstGeom>
          <a:gradFill rotWithShape="1">
            <a:gsLst>
              <a:gs pos="0">
                <a:srgbClr val="993366"/>
              </a:gs>
              <a:gs pos="100000">
                <a:srgbClr val="CC3399"/>
              </a:gs>
            </a:gsLst>
            <a:path path="rect">
              <a:fillToRect t="100000" r="100000"/>
            </a:path>
          </a:gradFill>
          <a:ln w="9525">
            <a:solidFill>
              <a:srgbClr val="CC99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 name="Group 17"/>
          <p:cNvGrpSpPr>
            <a:grpSpLocks noChangeAspect="1"/>
          </p:cNvGrpSpPr>
          <p:nvPr/>
        </p:nvGrpSpPr>
        <p:grpSpPr bwMode="auto">
          <a:xfrm>
            <a:off x="4267200" y="3962400"/>
            <a:ext cx="357188" cy="314325"/>
            <a:chOff x="2223" y="3840"/>
            <a:chExt cx="273" cy="240"/>
          </a:xfrm>
        </p:grpSpPr>
        <p:sp>
          <p:nvSpPr>
            <p:cNvPr id="2067" name="Oval 18"/>
            <p:cNvSpPr>
              <a:spLocks noChangeAspect="1" noChangeArrowheads="1"/>
            </p:cNvSpPr>
            <p:nvPr/>
          </p:nvSpPr>
          <p:spPr bwMode="auto">
            <a:xfrm>
              <a:off x="2256" y="3840"/>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 name="Oval 19"/>
            <p:cNvSpPr>
              <a:spLocks noChangeAspect="1" noChangeArrowheads="1"/>
            </p:cNvSpPr>
            <p:nvPr/>
          </p:nvSpPr>
          <p:spPr bwMode="auto">
            <a:xfrm>
              <a:off x="2304" y="3888"/>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 name="Oval 20"/>
            <p:cNvSpPr>
              <a:spLocks noChangeAspect="1" noChangeArrowheads="1"/>
            </p:cNvSpPr>
            <p:nvPr/>
          </p:nvSpPr>
          <p:spPr bwMode="auto">
            <a:xfrm>
              <a:off x="2352" y="3936"/>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 name="Oval 21"/>
            <p:cNvSpPr>
              <a:spLocks noChangeAspect="1" noChangeArrowheads="1"/>
            </p:cNvSpPr>
            <p:nvPr/>
          </p:nvSpPr>
          <p:spPr bwMode="auto">
            <a:xfrm>
              <a:off x="2352" y="3888"/>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 name="Oval 22"/>
            <p:cNvSpPr>
              <a:spLocks noChangeAspect="1" noChangeArrowheads="1"/>
            </p:cNvSpPr>
            <p:nvPr/>
          </p:nvSpPr>
          <p:spPr bwMode="auto">
            <a:xfrm>
              <a:off x="2223" y="3888"/>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2" name="Oval 23"/>
            <p:cNvSpPr>
              <a:spLocks noChangeAspect="1" noChangeArrowheads="1"/>
            </p:cNvSpPr>
            <p:nvPr/>
          </p:nvSpPr>
          <p:spPr bwMode="auto">
            <a:xfrm>
              <a:off x="2256" y="3984"/>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3" name="Oval 24"/>
            <p:cNvSpPr>
              <a:spLocks noChangeAspect="1" noChangeArrowheads="1"/>
            </p:cNvSpPr>
            <p:nvPr/>
          </p:nvSpPr>
          <p:spPr bwMode="auto">
            <a:xfrm>
              <a:off x="2352" y="3984"/>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4" name="Oval 25"/>
            <p:cNvSpPr>
              <a:spLocks noChangeAspect="1" noChangeArrowheads="1"/>
            </p:cNvSpPr>
            <p:nvPr/>
          </p:nvSpPr>
          <p:spPr bwMode="auto">
            <a:xfrm>
              <a:off x="2400" y="3936"/>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5" name="Oval 26"/>
            <p:cNvSpPr>
              <a:spLocks noChangeAspect="1" noChangeArrowheads="1"/>
            </p:cNvSpPr>
            <p:nvPr/>
          </p:nvSpPr>
          <p:spPr bwMode="auto">
            <a:xfrm>
              <a:off x="2352" y="3840"/>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6" name="Oval 27"/>
            <p:cNvSpPr>
              <a:spLocks noChangeAspect="1" noChangeArrowheads="1"/>
            </p:cNvSpPr>
            <p:nvPr/>
          </p:nvSpPr>
          <p:spPr bwMode="auto">
            <a:xfrm>
              <a:off x="2256" y="3936"/>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7" name="Oval 28"/>
            <p:cNvSpPr>
              <a:spLocks noChangeAspect="1" noChangeArrowheads="1"/>
            </p:cNvSpPr>
            <p:nvPr/>
          </p:nvSpPr>
          <p:spPr bwMode="auto">
            <a:xfrm>
              <a:off x="2304" y="3999"/>
              <a:ext cx="81" cy="81"/>
            </a:xfrm>
            <a:prstGeom prst="ellipse">
              <a:avLst/>
            </a:prstGeom>
            <a:gradFill rotWithShape="1">
              <a:gsLst>
                <a:gs pos="0">
                  <a:srgbClr val="FF9900"/>
                </a:gs>
                <a:gs pos="100000">
                  <a:srgbClr val="CC3300"/>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8" name="Oval 29"/>
            <p:cNvSpPr>
              <a:spLocks noChangeAspect="1" noChangeArrowheads="1"/>
            </p:cNvSpPr>
            <p:nvPr/>
          </p:nvSpPr>
          <p:spPr bwMode="auto">
            <a:xfrm>
              <a:off x="2415" y="3855"/>
              <a:ext cx="81" cy="81"/>
            </a:xfrm>
            <a:prstGeom prst="ellipse">
              <a:avLst/>
            </a:prstGeom>
            <a:gradFill rotWithShape="1">
              <a:gsLst>
                <a:gs pos="0">
                  <a:srgbClr val="00FFFF"/>
                </a:gs>
                <a:gs pos="100000">
                  <a:srgbClr val="00824D"/>
                </a:gs>
              </a:gsLst>
              <a:path path="rect">
                <a:fillToRect t="100000" r="100000"/>
              </a:path>
            </a:gradFill>
            <a:ln w="9525">
              <a:solidFill>
                <a:srgbClr val="CCFF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066" name="Text Box 31"/>
          <p:cNvSpPr txBox="1">
            <a:spLocks noChangeArrowheads="1"/>
          </p:cNvSpPr>
          <p:nvPr/>
        </p:nvSpPr>
        <p:spPr bwMode="auto">
          <a:xfrm>
            <a:off x="4098925" y="-34925"/>
            <a:ext cx="109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 PPT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2"/>
                                        </p:tgtEl>
                                      </p:cBhvr>
                                      <p:by x="25000" y="25000"/>
                                    </p:animScale>
                                  </p:childTnLst>
                                </p:cTn>
                              </p:par>
                              <p:par>
                                <p:cTn id="7" presetID="8" presetClass="emph" presetSubtype="0" fill="hold" nodeType="withEffect">
                                  <p:stCondLst>
                                    <p:cond delay="0"/>
                                  </p:stCondLst>
                                  <p:childTnLst>
                                    <p:animRot by="21600000">
                                      <p:cBhvr>
                                        <p:cTn id="8" dur="2000" fill="hold"/>
                                        <p:tgtEl>
                                          <p:spTgt spid="2"/>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repeatCount="indefinite" accel="50000" decel="50000" fill="hold" grpId="0" nodeType="clickEffect">
                                  <p:stCondLst>
                                    <p:cond delay="500"/>
                                  </p:stCondLst>
                                  <p:childTnLst>
                                    <p:animMotion origin="layout" path="M 5.55112E-17 -3.2948E-6 C 0.01146 -0.00508 0.01701 -0.01433 0.02969 -0.01595 C 0.04931 -0.01526 0.07083 -0.0074 0.09045 -0.00624 C 0.09861 -0.00578 0.12118 0.00463 0.13003 0.00856 C 0.13681 0.01711 0.1526 0.02151 0.16181 0.02544 C 0.16337 0.02613 0.1651 0.02682 0.16667 0.02752 C 0.16823 0.02821 0.17135 0.0296 0.17135 0.02983 C 0.17674 0.0407 0.19184 0.04139 0.20122 0.04555 C 0.20521 0.05064 0.20694 0.05804 0.21233 0.06035 C 0.21337 0.06174 0.21042 0.07006 0.21111 0.07191 C 0.21267 0.07584 0.21788 0.07607 0.22031 0.07931 C 0.22639 0.0874 0.21771 0.08833 0.22222 0.09734 C 0.225 0.10844 0.22743 0.11815 0.21736 0.12255 C 0.19306 0.12185 0.19844 0.12555 0.17413 0.1237 C 0.16944 0.12995 0.12951 0.117 0.12344 0.11515 C 0.09167 0.10243 0.08681 0.09203 0.0651 0.08879 C 0.05764 0.08648 0.05 0.08139 0.04444 0.07399 C 0.03524 0.06174 0.0401 0.06497 0.03177 0.06127 C 0.0276 0.05619 0.02431 0.05318 0.01892 0.05087 C 0.01215 0.04463 0.00851 0.04116 0.00313 0.03376 C 0.0026 0.03168 0.00243 0.02937 0.00156 0.02752 C 0.00035 0.02497 -0.00278 0.02428 -0.0033 0.02127 C -0.00451 0.01434 -0.00104 0.00717 5.55112E-17 -3.2948E-6 Z " pathEditMode="relative" rAng="0" ptsTypes="fffffffffffffffffffffff">
                                      <p:cBhvr>
                                        <p:cTn id="12" dur="2000" fill="hold"/>
                                        <p:tgtEl>
                                          <p:spTgt spid="44042"/>
                                        </p:tgtEl>
                                        <p:attrNameLst>
                                          <p:attrName>ppt_x</p:attrName>
                                          <p:attrName>ppt_y</p:attrName>
                                        </p:attrNameLst>
                                      </p:cBhvr>
                                      <p:rCtr x="11100" y="5700"/>
                                    </p:animMotion>
                                  </p:childTnLst>
                                </p:cTn>
                              </p:par>
                              <p:par>
                                <p:cTn id="13" presetID="0" presetClass="path" presetSubtype="0" repeatCount="indefinite" accel="50000" decel="50000" fill="hold" grpId="0" nodeType="withEffect">
                                  <p:stCondLst>
                                    <p:cond delay="1000"/>
                                  </p:stCondLst>
                                  <p:childTnLst>
                                    <p:animMotion origin="layout" path="M -3.33333E-6 1.50289E-6 C -0.00729 0.00324 -0.00781 -0.00023 -0.01423 -0.00416 C -0.01736 -0.00601 -0.02378 -0.00856 -0.02378 -0.00856 C -0.02968 -0.02012 -0.0401 -0.02798 -0.04757 -0.03815 C -0.05694 -0.05087 -0.05416 -0.06081 -0.06666 -0.07191 C -0.06875 -0.07607 -0.07187 -0.07977 -0.07309 -0.08463 C -0.07639 -0.09827 -0.07777 -0.11237 -0.08576 -0.12254 C -0.08854 -0.13411 -0.09201 -0.14682 -0.09357 -0.15861 C -0.09566 -0.17341 -0.09826 -0.19237 -0.10468 -0.20509 C -0.10677 -0.21989 -0.10694 -0.23491 -0.10955 -0.24948 C -0.1085 -0.26752 -0.11128 -0.29734 -0.09531 -0.30451 C -0.08698 -0.31491 -0.075 -0.3089 -0.0651 -0.30451 C -0.06128 -0.29919 -0.05937 -0.29619 -0.05399 -0.29387 C -0.05104 -0.28185 -0.05173 -0.27885 -0.04288 -0.27491 C -0.03836 -0.26844 -0.03645 -0.26035 -0.03177 -0.25364 C -0.03125 -0.25156 -0.03107 -0.24925 -0.0302 -0.2474 C -0.02934 -0.24578 -0.0276 -0.24509 -0.02691 -0.24324 C -0.02534 -0.23931 -0.02482 -0.23468 -0.02378 -0.23052 C -0.02274 -0.22613 -0.01909 -0.22382 -0.01753 -0.21989 C -0.01389 -0.21064 -0.01684 -0.20948 -0.00955 -0.20301 C -0.00694 -0.19237 -0.00937 -0.18127 -0.00312 -0.17341 C -0.00104 -0.16208 0.00105 -0.14821 0.00469 -0.13734 C 0.00556 -0.13457 0.00712 -0.13202 0.00799 -0.12902 C 0.0092 -0.12486 0.01111 -0.1163 0.01111 -0.1163 C 0.01268 -0.0978 0.01459 -0.07931 0.01754 -0.06127 C 0.01684 -0.04486 0.0224 1.50289E-6 -3.33333E-6 1.50289E-6 Z " pathEditMode="relative" ptsTypes="ffffffffffffffffffffffffff">
                                      <p:cBhvr>
                                        <p:cTn id="14" dur="1000" fill="hold"/>
                                        <p:tgtEl>
                                          <p:spTgt spid="44043"/>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1500"/>
                                  </p:stCondLst>
                                  <p:childTnLst>
                                    <p:animMotion origin="layout" path="M 1.11022E-16 -9.42197E-6 C -0.00243 0.04092 0.00139 0.0141 -0.00955 0.03583 C -0.01198 0.04601 -0.01562 0.05132 -0.02222 0.0571 C -0.03021 0.07329 -0.04323 0.08046 -0.05556 0.08878 C -0.06076 0.09225 -0.06267 0.09687 -0.06823 0.09942 C -0.07031 0.10358 -0.07257 0.10797 -0.07465 0.11213 C -0.07656 0.11583 -0.08108 0.11491 -0.0842 0.1163 C -0.08993 0.11884 -0.09583 0.11999 -0.10156 0.12254 C -0.10955 0.13387 -0.12413 0.13387 -0.1349 0.13525 C -0.15226 0.1408 -0.1316 0.13317 -0.14601 0.14173 C -0.14913 0.14358 -0.15556 0.14589 -0.15556 0.14589 C -0.22778 0.14358 -0.20747 0.16115 -0.23333 0.12462 C -0.23993 0.09826 -0.23351 0.07537 -0.21753 0.06127 C -0.21389 0.05433 -0.21111 0.05179 -0.20642 0.04647 C -0.20174 0.04092 -0.19913 0.03491 -0.19358 0.03167 C -0.19062 0.02982 -0.18733 0.0289 -0.1842 0.02751 C -0.18264 0.02682 -0.17934 0.02543 -0.17934 0.02543 C -0.17465 0.01872 -0.1684 0.01132 -0.16198 0.00855 C -0.15538 -0.00024 -0.14531 -0.00047 -0.13646 -0.00417 C -0.13542 -0.00555 -0.13472 -0.00764 -0.13333 -0.00856 C -0.13038 -0.01064 -0.12378 -0.01272 -0.12378 -0.01272 C -0.11128 -0.02382 -0.10122 -0.02174 -0.08576 -0.02336 C -0.07917 -0.02613 -0.07535 -0.02983 -0.06823 -0.03168 C 0.00139 -0.02891 -0.03542 -0.03561 -0.00799 -0.02336 C 0.00122 -0.0111 1.11022E-16 -0.02151 1.11022E-16 -9.42197E-6 Z " pathEditMode="relative" ptsTypes="fffffffffffffffffffffffff">
                                      <p:cBhvr>
                                        <p:cTn id="16" dur="2000" fill="hold"/>
                                        <p:tgtEl>
                                          <p:spTgt spid="44044"/>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0"/>
                                  </p:stCondLst>
                                  <p:endCondLst>
                                    <p:cond evt="onNext" delay="0">
                                      <p:tgtEl>
                                        <p:sldTgt/>
                                      </p:tgtEl>
                                    </p:cond>
                                  </p:endCondLst>
                                  <p:childTnLst>
                                    <p:animMotion origin="layout" path="M -0.00208 0.00023 C 0.00678 0.00115 0.02119 -0.00093 0.02813 0.00878 C 0.02865 0.01087 0.02848 0.01341 0.02969 0.01503 C 0.03091 0.01665 0.03299 0.01595 0.03438 0.01711 C 0.05053 0.02913 0.03803 0.02312 0.04879 0.02774 C 0.06337 0.04717 0.04462 0.02405 0.05834 0.0363 C 0.06441 0.04185 0.06945 0.04971 0.0757 0.05526 C 0.08056 0.06497 0.08299 0.07653 0.08681 0.08694 C 0.08924 0.09318 0.09341 0.09803 0.09636 0.10381 C 0.09914 0.11514 0.10157 0.12624 0.10434 0.13757 C 0.10382 0.14751 0.10573 0.15815 0.10278 0.16717 C 0.10191 0.16971 0.08386 0.1748 0.08056 0.17572 C 0.07153 0.1748 0.06129 0.1778 0.05348 0.17156 C 0.04983 0.16855 0.05018 0.16485 0.04723 0.16092 C 0.0448 0.15769 0.04202 0.15514 0.03924 0.15237 C 0.02778 0.14081 0.01563 0.1304 0.00434 0.11861 C -0.00399 0.10983 0.0066 0.11977 -0.00208 0.10798 C -0.00989 0.09734 -0.00399 0.10983 -0.01006 0.09965 C -0.01354 0.09387 -0.01475 0.08694 -0.01788 0.08069 C -0.02048 0.07006 -0.01961 0.06566 -0.02586 0.05734 C -0.02812 0.04832 -0.03194 0.01896 -0.02586 0.01087 C -0.02274 0.0067 -0.01736 0.00809 -0.01319 0.0067 C -0.00902 0.00532 -0.0059 0.00277 -0.00208 0.00023 Z " pathEditMode="relative" rAng="0" ptsTypes="fffffffffffffffffffffff">
                                      <p:cBhvr>
                                        <p:cTn id="18" dur="500" fill="hold"/>
                                        <p:tgtEl>
                                          <p:spTgt spid="44047"/>
                                        </p:tgtEl>
                                        <p:attrNameLst>
                                          <p:attrName>ppt_x</p:attrName>
                                          <p:attrName>ppt_y</p:attrName>
                                        </p:attrNameLst>
                                      </p:cBhvr>
                                      <p:rCtr x="3900" y="8800"/>
                                    </p:animMotion>
                                  </p:childTnLst>
                                </p:cTn>
                              </p:par>
                              <p:par>
                                <p:cTn id="19" presetID="0" presetClass="path" presetSubtype="0" repeatCount="indefinite" accel="50000" decel="50000" fill="hold" grpId="0" nodeType="withEffect">
                                  <p:stCondLst>
                                    <p:cond delay="0"/>
                                  </p:stCondLst>
                                  <p:childTnLst>
                                    <p:animMotion origin="layout" path="M -4.44444E-6 0.00416 C -0.00729 0.00092 -0.00538 -0.00324 -0.01267 -0.00648 C -0.01631 -0.01341 -0.02031 -0.01526 -0.02222 -0.02336 C -0.02222 -0.02382 -0.02048 -0.03815 -0.01909 -0.04023 C -0.01788 -0.04232 -0.01579 -0.04278 -0.01423 -0.0444 C -0.00868 -0.05018 -0.01059 -0.05388 -0.00312 -0.05711 C 0.00105 -0.07445 0.02153 -0.08509 0.03334 -0.09318 C 0.03594 -0.09503 0.04202 -0.09642 0.04445 -0.09734 C 0.04775 -0.0985 0.054 -0.10151 0.054 -0.10128 C 0.06893 -0.11469 0.05382 -0.10289 0.09358 -0.10798 C 0.09896 -0.10867 0.10955 -0.11214 0.10955 -0.11191 C 0.12119 -0.11168 0.14844 -0.12023 0.16025 -0.10359 C 0.16198 -0.09665 0.16337 -0.08948 0.16511 -0.08255 C 0.16459 -0.0733 0.1665 -0.06336 0.16355 -0.05503 C 0.16233 -0.05156 0.14827 -0.04925 0.14445 -0.04648 C 0.14115 -0.04393 0.1349 -0.03815 0.1349 -0.03792 C 0.12657 -0.02081 0.12796 -0.02151 0.10886 -0.01295 C 0.10469 -0.00463 0.09428 -0.00532 0.08733 -0.00208 C 0.08421 -0.0007 0.08091 0.00069 0.07778 0.00208 C 0.07622 0.00277 0.07292 0.00416 0.07292 0.00439 C 0.05244 0.02242 -0.00972 0.043 -4.44444E-6 0.00416 Z " pathEditMode="relative" rAng="0" ptsTypes="fffffffffffffffffffff">
                                      <p:cBhvr>
                                        <p:cTn id="20" dur="2000" fill="hold"/>
                                        <p:tgtEl>
                                          <p:spTgt spid="44048"/>
                                        </p:tgtEl>
                                        <p:attrNameLst>
                                          <p:attrName>ppt_x</p:attrName>
                                          <p:attrName>ppt_y</p:attrName>
                                        </p:attrNameLst>
                                      </p:cBhvr>
                                      <p:rCtr x="7200" y="-4300"/>
                                    </p:animMotion>
                                  </p:childTnLst>
                                </p:cTn>
                              </p:par>
                              <p:par>
                                <p:cTn id="21" presetID="0" presetClass="path" presetSubtype="0" repeatCount="indefinite" accel="50000" decel="50000" fill="hold" grpId="0" nodeType="withEffect">
                                  <p:stCondLst>
                                    <p:cond delay="0"/>
                                  </p:stCondLst>
                                  <p:childTnLst>
                                    <p:animMotion origin="layout" path="M -3.33333E-6 -1.15607E-6 C -0.00347 -0.00485 -0.0059 -0.01017 -0.00955 -0.0148 C -0.01128 -0.02196 -0.01354 -0.02636 -0.01736 -0.03191 C -0.02066 -0.04462 -0.02274 -0.0585 -0.02847 -0.06983 C -0.02708 -0.08162 -0.02656 -0.08509 -0.02066 -0.09318 C -0.01458 -0.11537 0.00469 -0.10243 0.02066 -0.1015 C 0.02379 -0.10011 0.02709 -0.09873 0.03021 -0.09734 C 0.03177 -0.09665 0.0349 -0.09526 0.0349 -0.09503 C 0.03889 -0.09017 0.04254 -0.08902 0.04775 -0.0867 C 0.04827 -0.08462 0.04809 -0.08208 0.04931 -0.08046 C 0.05052 -0.07884 0.05261 -0.07954 0.054 -0.07838 C 0.0566 -0.0763 0.05799 -0.07214 0.06042 -0.06983 C 0.06355 -0.06682 0.06997 -0.0615 0.06997 -0.06127 C 0.07153 -0.05295 0.07327 -0.04878 0.07778 -0.04231 C 0.08195 -0.02589 0.0842 -0.01433 0.09375 -0.00231 C 0.09879 0.0178 0.09653 0.00601 0.09844 0.03376 C 0.09792 0.04 0.09861 0.04671 0.09688 0.05272 C 0.09636 0.0548 0.09375 0.0548 0.09219 0.0548 C 0.07622 0.0548 0.06042 0.05341 0.04445 0.05272 C 0.03334 0.04301 0.02882 0.03676 0.01789 0.02705 C 0.01493 0.02127 0.01285 0.00902 0.00799 0.00624 C -0.00139 0.00069 -0.00416 0.00555 -3.33333E-6 -1.15607E-6 Z " pathEditMode="relative" rAng="0" ptsTypes="ffffffffffffffffffffff">
                                      <p:cBhvr>
                                        <p:cTn id="22" dur="1000" fill="hold"/>
                                        <p:tgtEl>
                                          <p:spTgt spid="44045"/>
                                        </p:tgtEl>
                                        <p:attrNameLst>
                                          <p:attrName>ppt_x</p:attrName>
                                          <p:attrName>ppt_y</p:attrName>
                                        </p:attrNameLst>
                                      </p:cBhvr>
                                      <p:rCtr x="3500" y="-3000"/>
                                    </p:animMotion>
                                  </p:childTnLst>
                                </p:cTn>
                              </p:par>
                              <p:par>
                                <p:cTn id="23" presetID="0" presetClass="path" presetSubtype="0" repeatCount="indefinite" accel="50000" decel="50000" fill="hold" grpId="0" nodeType="withEffect">
                                  <p:stCondLst>
                                    <p:cond delay="0"/>
                                  </p:stCondLst>
                                  <p:childTnLst>
                                    <p:animMotion origin="layout" path="M 4.72222E-6 -2.13873E-6 C -0.0191 0.00855 -0.04028 0.00254 -0.06025 0.00624 C -0.08039 0.00509 -0.08681 0.01225 -0.09827 -2.13873E-6 C -0.10244 -0.00439 -0.10539 -0.01017 -0.10938 -0.0148 C -0.11216 -0.01804 -0.11737 -0.02543 -0.11737 -0.02543 C -0.11511 -0.04439 -0.11424 -0.04809 -0.10469 -0.0615 C -0.10278 -0.06937 -0.10244 -0.07931 -0.1 -0.08671 C -0.09809 -0.09249 -0.08716 -0.09526 -0.08716 -0.09526 C -0.08386 -0.10174 -0.07969 -0.10428 -0.07605 -0.11006 C -0.07483 -0.11191 -0.07431 -0.11468 -0.07292 -0.1163 C -0.07171 -0.11769 -0.0698 -0.11769 -0.06823 -0.11838 C -0.05973 -0.12971 -0.04757 -0.1348 -0.03646 -0.13965 C -0.03178 -0.14174 -0.02691 -0.14382 -0.02223 -0.1459 C -0.02066 -0.14659 -0.01737 -0.14798 -0.01737 -0.14798 C -0.00035 -0.16324 0.01215 -0.16301 0.03333 -0.16509 C 0.06423 -0.17827 0.01232 -0.17249 0.1 -0.16925 C 0.10555 -0.16694 0.10798 -0.16278 0.11284 -0.15861 C 0.12031 -0.14382 0.11909 -0.12856 0.11597 -0.11006 C 0.11562 -0.10752 0.1125 -0.10752 0.11111 -0.1059 C 0.10833 -0.10266 0.1059 -0.09873 0.10329 -0.09526 C 0.09635 -0.08601 0.08454 -0.06913 0.07621 -0.06567 C 0.06927 -0.05619 0.06111 -0.04971 0.05399 -0.04023 C 0.05052 -0.03561 0.04444 -0.03607 0.03975 -0.03399 C 0.03819 -0.0333 0.03506 -0.03191 0.03506 -0.03191 C 0.0335 -0.03052 0.03194 -0.02867 0.0302 -0.02752 C 0.02881 -0.02659 0.02691 -0.02659 0.02552 -0.02543 C 0.021 -0.02197 0.01718 -0.01665 0.01284 -0.01272 C 0.01006 -0.01017 0.00329 -0.00856 0.00329 -0.00856 C -0.00087 -0.00347 4.72222E-6 -0.00648 4.72222E-6 -2.13873E-6 Z " pathEditMode="relative" ptsTypes="fffffffffffffffffffffffffffff">
                                      <p:cBhvr>
                                        <p:cTn id="24" dur="3000" fill="hold"/>
                                        <p:tgtEl>
                                          <p:spTgt spid="44041"/>
                                        </p:tgtEl>
                                        <p:attrNameLst>
                                          <p:attrName>ppt_x</p:attrName>
                                          <p:attrName>ppt_y</p:attrName>
                                        </p:attrNameLst>
                                      </p:cBhvr>
                                    </p:animMotion>
                                  </p:childTnLst>
                                </p:cTn>
                              </p:par>
                              <p:par>
                                <p:cTn id="25" presetID="0" presetClass="path" presetSubtype="0" repeatCount="indefinite" accel="50000" decel="50000" fill="hold" grpId="0" nodeType="withEffect">
                                  <p:stCondLst>
                                    <p:cond delay="0"/>
                                  </p:stCondLst>
                                  <p:endCondLst>
                                    <p:cond evt="onNext" delay="0">
                                      <p:tgtEl>
                                        <p:sldTgt/>
                                      </p:tgtEl>
                                    </p:cond>
                                  </p:endCondLst>
                                  <p:childTnLst>
                                    <p:animMotion origin="layout" path="M -8.33333E-7 4.21965E-6 C 0.00313 0.00069 0.00677 4.21965E-6 0.00955 0.00208 C 0.01285 0.00439 0.01754 0.01248 0.01754 0.01248 C 0.01927 0.01942 0.02205 0.02474 0.02396 0.03168 C 0.02344 0.03861 0.02396 0.04601 0.02222 0.05272 C 0.02066 0.05919 0.0059 0.06081 0.0033 0.06127 C -0.00746 0.07075 -0.01441 0.08092 -0.02691 0.08647 C -0.03472 0.09757 -0.06059 0.10173 -0.07135 0.10358 C -0.07448 0.10497 -0.07778 0.10636 -0.0809 0.10775 C -0.08246 0.10844 -0.08559 0.10983 -0.08559 0.10983 C -0.10781 0.10913 -0.13021 0.11052 -0.15225 0.10775 C -0.15399 0.10751 -0.15295 0.10312 -0.15382 0.10127 C -0.15521 0.09827 -0.15989 0.09457 -0.1618 0.09295 C -0.16475 0.08069 -0.16545 0.06358 -0.15555 0.05919 C -0.15312 0.05595 -0.14965 0.0541 -0.14757 0.05064 C -0.14653 0.04902 -0.14722 0.04601 -0.146 0.04439 C -0.14479 0.04277 -0.14271 0.04324 -0.14114 0.04208 C -0.13785 0.03954 -0.1316 0.03376 -0.1316 0.03376 C -0.12465 0.01919 -0.13385 0.03468 -0.1158 0.0252 C -0.1125 0.02358 -0.11024 0.01202 -0.10625 0.0104 C -0.1033 0.00925 -0.07639 0.00624 -0.07604 0.00624 C -0.05191 -0.00439 -0.0243 0.00069 -8.33333E-7 4.21965E-6 Z " pathEditMode="relative" ptsTypes="ffffffffffffffffffffff">
                                      <p:cBhvr>
                                        <p:cTn id="26" dur="1000" fill="hold"/>
                                        <p:tgtEl>
                                          <p:spTgt spid="440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2" grpId="0" animBg="1"/>
      <p:bldP spid="44043" grpId="0" animBg="1"/>
      <p:bldP spid="44044" grpId="0" animBg="1"/>
      <p:bldP spid="44045" grpId="0" animBg="1"/>
      <p:bldP spid="44046" grpId="0" animBg="1"/>
      <p:bldP spid="44047" grpId="0" animBg="1"/>
      <p:bldP spid="440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743200" y="609600"/>
            <a:ext cx="6400800" cy="762000"/>
          </a:xfrm>
        </p:spPr>
        <p:txBody>
          <a:bodyPr lIns="92075" tIns="46038" rIns="92075" bIns="46038" anchor="t" anchorCtr="1">
            <a:spAutoFit/>
          </a:bodyPr>
          <a:lstStyle/>
          <a:p>
            <a:pPr eaLnBrk="1" hangingPunct="1"/>
            <a:r>
              <a:rPr lang="en-US" altLang="en-US" smtClean="0"/>
              <a:t>Thomson’s Experiment</a:t>
            </a:r>
          </a:p>
        </p:txBody>
      </p:sp>
      <p:sp>
        <p:nvSpPr>
          <p:cNvPr id="11267" name="Rectangle 3"/>
          <p:cNvSpPr>
            <a:spLocks noChangeArrowheads="1"/>
          </p:cNvSpPr>
          <p:nvPr/>
        </p:nvSpPr>
        <p:spPr bwMode="auto">
          <a:xfrm>
            <a:off x="7070725" y="30861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4400"/>
              <a:t>+</a:t>
            </a:r>
          </a:p>
        </p:txBody>
      </p:sp>
      <p:sp>
        <p:nvSpPr>
          <p:cNvPr id="11268" name="Rectangle 4"/>
          <p:cNvSpPr>
            <a:spLocks noChangeArrowheads="1"/>
          </p:cNvSpPr>
          <p:nvPr/>
        </p:nvSpPr>
        <p:spPr bwMode="auto">
          <a:xfrm>
            <a:off x="1695450" y="2811463"/>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6000"/>
              <a:t>-</a:t>
            </a:r>
          </a:p>
        </p:txBody>
      </p:sp>
      <p:sp>
        <p:nvSpPr>
          <p:cNvPr id="11269" name="Rectangle 5"/>
          <p:cNvSpPr>
            <a:spLocks noChangeArrowheads="1"/>
          </p:cNvSpPr>
          <p:nvPr/>
        </p:nvSpPr>
        <p:spPr bwMode="auto">
          <a:xfrm>
            <a:off x="3543300" y="5602288"/>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a:t>vacuum tube</a:t>
            </a:r>
          </a:p>
        </p:txBody>
      </p:sp>
      <p:sp>
        <p:nvSpPr>
          <p:cNvPr id="11270" name="Rectangle 6"/>
          <p:cNvSpPr>
            <a:spLocks noChangeArrowheads="1"/>
          </p:cNvSpPr>
          <p:nvPr/>
        </p:nvSpPr>
        <p:spPr bwMode="auto">
          <a:xfrm>
            <a:off x="3636963" y="6248400"/>
            <a:ext cx="170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a:t>metal disks</a:t>
            </a:r>
          </a:p>
        </p:txBody>
      </p:sp>
      <p:sp>
        <p:nvSpPr>
          <p:cNvPr id="11271" name="Line 7"/>
          <p:cNvSpPr>
            <a:spLocks noChangeShapeType="1"/>
          </p:cNvSpPr>
          <p:nvPr/>
        </p:nvSpPr>
        <p:spPr bwMode="auto">
          <a:xfrm flipV="1">
            <a:off x="4419600" y="5105400"/>
            <a:ext cx="0" cy="4953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8"/>
          <p:cNvSpPr>
            <a:spLocks noChangeShapeType="1"/>
          </p:cNvSpPr>
          <p:nvPr/>
        </p:nvSpPr>
        <p:spPr bwMode="auto">
          <a:xfrm flipH="1" flipV="1">
            <a:off x="1981200" y="4762500"/>
            <a:ext cx="1676400" cy="17145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flipV="1">
            <a:off x="5334000" y="4686300"/>
            <a:ext cx="1752600" cy="17907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274" name="AutoShape 10"/>
          <p:cNvSpPr>
            <a:spLocks noChangeArrowheads="1"/>
          </p:cNvSpPr>
          <p:nvPr/>
        </p:nvSpPr>
        <p:spPr bwMode="auto">
          <a:xfrm>
            <a:off x="1243013" y="3797300"/>
            <a:ext cx="6654800" cy="1320800"/>
          </a:xfrm>
          <a:prstGeom prst="roundRect">
            <a:avLst>
              <a:gd name="adj" fmla="val 49995"/>
            </a:avLst>
          </a:prstGeom>
          <a:solidFill>
            <a:srgbClr val="C0C0C0">
              <a:alpha val="32156"/>
            </a:srgbClr>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275" name="Oval 11"/>
          <p:cNvSpPr>
            <a:spLocks noChangeArrowheads="1"/>
          </p:cNvSpPr>
          <p:nvPr/>
        </p:nvSpPr>
        <p:spPr bwMode="auto">
          <a:xfrm>
            <a:off x="7091363" y="38544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11276" name="Group 12"/>
          <p:cNvGrpSpPr>
            <a:grpSpLocks/>
          </p:cNvGrpSpPr>
          <p:nvPr/>
        </p:nvGrpSpPr>
        <p:grpSpPr bwMode="auto">
          <a:xfrm>
            <a:off x="381000" y="2706688"/>
            <a:ext cx="1446213" cy="1752600"/>
            <a:chOff x="241" y="1105"/>
            <a:chExt cx="911" cy="1104"/>
          </a:xfrm>
        </p:grpSpPr>
        <p:sp>
          <p:nvSpPr>
            <p:cNvPr id="11286" name="Line 13"/>
            <p:cNvSpPr>
              <a:spLocks noChangeShapeType="1"/>
            </p:cNvSpPr>
            <p:nvPr/>
          </p:nvSpPr>
          <p:spPr bwMode="auto">
            <a:xfrm flipH="1">
              <a:off x="576"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7" name="Arc 14"/>
            <p:cNvSpPr>
              <a:spLocks/>
            </p:cNvSpPr>
            <p:nvPr/>
          </p:nvSpPr>
          <p:spPr bwMode="auto">
            <a:xfrm>
              <a:off x="241" y="1105"/>
              <a:ext cx="371" cy="1104"/>
            </a:xfrm>
            <a:custGeom>
              <a:avLst/>
              <a:gdLst>
                <a:gd name="T0" fmla="*/ 5 w 23850"/>
                <a:gd name="T1" fmla="*/ 28 h 43200"/>
                <a:gd name="T2" fmla="*/ 6 w 23850"/>
                <a:gd name="T3" fmla="*/ 0 h 43200"/>
                <a:gd name="T4" fmla="*/ 5 w 23850"/>
                <a:gd name="T5" fmla="*/ 14 h 43200"/>
                <a:gd name="T6" fmla="*/ 0 60000 65536"/>
                <a:gd name="T7" fmla="*/ 0 60000 65536"/>
                <a:gd name="T8" fmla="*/ 0 60000 65536"/>
                <a:gd name="T9" fmla="*/ 0 w 23850"/>
                <a:gd name="T10" fmla="*/ 0 h 43200"/>
                <a:gd name="T11" fmla="*/ 23850 w 23850"/>
                <a:gd name="T12" fmla="*/ 43200 h 43200"/>
              </a:gdLst>
              <a:ahLst/>
              <a:cxnLst>
                <a:cxn ang="T6">
                  <a:pos x="T0" y="T1"/>
                </a:cxn>
                <a:cxn ang="T7">
                  <a:pos x="T2" y="T3"/>
                </a:cxn>
                <a:cxn ang="T8">
                  <a:pos x="T4" y="T5"/>
                </a:cxn>
              </a:cxnLst>
              <a:rect l="T9" t="T10" r="T11" b="T12"/>
              <a:pathLst>
                <a:path w="23850" h="43200" fill="none" extrusionOk="0">
                  <a:moveTo>
                    <a:pt x="21600" y="43200"/>
                  </a:moveTo>
                  <a:cubicBezTo>
                    <a:pt x="9670" y="43200"/>
                    <a:pt x="0" y="33529"/>
                    <a:pt x="0" y="21600"/>
                  </a:cubicBezTo>
                  <a:cubicBezTo>
                    <a:pt x="0" y="9670"/>
                    <a:pt x="9670" y="0"/>
                    <a:pt x="21600" y="0"/>
                  </a:cubicBezTo>
                  <a:cubicBezTo>
                    <a:pt x="22351" y="-1"/>
                    <a:pt x="23102" y="39"/>
                    <a:pt x="23850" y="117"/>
                  </a:cubicBezTo>
                </a:path>
                <a:path w="23850" h="43200" stroke="0" extrusionOk="0">
                  <a:moveTo>
                    <a:pt x="21600" y="43200"/>
                  </a:moveTo>
                  <a:cubicBezTo>
                    <a:pt x="9670" y="43200"/>
                    <a:pt x="0" y="33529"/>
                    <a:pt x="0" y="21600"/>
                  </a:cubicBezTo>
                  <a:cubicBezTo>
                    <a:pt x="0" y="9670"/>
                    <a:pt x="9670" y="0"/>
                    <a:pt x="21600" y="0"/>
                  </a:cubicBezTo>
                  <a:cubicBezTo>
                    <a:pt x="22351" y="-1"/>
                    <a:pt x="23102" y="39"/>
                    <a:pt x="23850" y="117"/>
                  </a:cubicBezTo>
                  <a:lnTo>
                    <a:pt x="21600" y="21600"/>
                  </a:lnTo>
                  <a:lnTo>
                    <a:pt x="21600" y="43200"/>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277" name="Group 15"/>
          <p:cNvGrpSpPr>
            <a:grpSpLocks/>
          </p:cNvGrpSpPr>
          <p:nvPr/>
        </p:nvGrpSpPr>
        <p:grpSpPr bwMode="auto">
          <a:xfrm>
            <a:off x="7237413" y="2706688"/>
            <a:ext cx="1450975" cy="1752600"/>
            <a:chOff x="4560" y="1105"/>
            <a:chExt cx="914" cy="1104"/>
          </a:xfrm>
        </p:grpSpPr>
        <p:sp>
          <p:nvSpPr>
            <p:cNvPr id="11284" name="Line 16"/>
            <p:cNvSpPr>
              <a:spLocks noChangeShapeType="1"/>
            </p:cNvSpPr>
            <p:nvPr/>
          </p:nvSpPr>
          <p:spPr bwMode="auto">
            <a:xfrm>
              <a:off x="4560"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5" name="Arc 17"/>
            <p:cNvSpPr>
              <a:spLocks/>
            </p:cNvSpPr>
            <p:nvPr/>
          </p:nvSpPr>
          <p:spPr bwMode="auto">
            <a:xfrm>
              <a:off x="5102" y="1105"/>
              <a:ext cx="372" cy="1104"/>
            </a:xfrm>
            <a:custGeom>
              <a:avLst/>
              <a:gdLst>
                <a:gd name="T0" fmla="*/ 0 w 23914"/>
                <a:gd name="T1" fmla="*/ 0 h 43200"/>
                <a:gd name="T2" fmla="*/ 1 w 23914"/>
                <a:gd name="T3" fmla="*/ 28 h 43200"/>
                <a:gd name="T4" fmla="*/ 1 w 23914"/>
                <a:gd name="T5" fmla="*/ 14 h 43200"/>
                <a:gd name="T6" fmla="*/ 0 60000 65536"/>
                <a:gd name="T7" fmla="*/ 0 60000 65536"/>
                <a:gd name="T8" fmla="*/ 0 60000 65536"/>
                <a:gd name="T9" fmla="*/ 0 w 23914"/>
                <a:gd name="T10" fmla="*/ 0 h 43200"/>
                <a:gd name="T11" fmla="*/ 23914 w 23914"/>
                <a:gd name="T12" fmla="*/ 43200 h 43200"/>
              </a:gdLst>
              <a:ahLst/>
              <a:cxnLst>
                <a:cxn ang="T6">
                  <a:pos x="T0" y="T1"/>
                </a:cxn>
                <a:cxn ang="T7">
                  <a:pos x="T2" y="T3"/>
                </a:cxn>
                <a:cxn ang="T8">
                  <a:pos x="T4" y="T5"/>
                </a:cxn>
              </a:cxnLst>
              <a:rect l="T9" t="T10" r="T11" b="T12"/>
              <a:pathLst>
                <a:path w="23914" h="43200" fill="none" extrusionOk="0">
                  <a:moveTo>
                    <a:pt x="0" y="124"/>
                  </a:moveTo>
                  <a:cubicBezTo>
                    <a:pt x="768" y="41"/>
                    <a:pt x="1541" y="-1"/>
                    <a:pt x="2314" y="0"/>
                  </a:cubicBezTo>
                  <a:cubicBezTo>
                    <a:pt x="14243" y="0"/>
                    <a:pt x="23914" y="9670"/>
                    <a:pt x="23914" y="21600"/>
                  </a:cubicBezTo>
                  <a:cubicBezTo>
                    <a:pt x="23914" y="33529"/>
                    <a:pt x="14243" y="43199"/>
                    <a:pt x="2314" y="43200"/>
                  </a:cubicBezTo>
                </a:path>
                <a:path w="23914" h="43200" stroke="0" extrusionOk="0">
                  <a:moveTo>
                    <a:pt x="0" y="124"/>
                  </a:moveTo>
                  <a:cubicBezTo>
                    <a:pt x="768" y="41"/>
                    <a:pt x="1541" y="-1"/>
                    <a:pt x="2314" y="0"/>
                  </a:cubicBezTo>
                  <a:cubicBezTo>
                    <a:pt x="14243" y="0"/>
                    <a:pt x="23914" y="9670"/>
                    <a:pt x="23914" y="21600"/>
                  </a:cubicBezTo>
                  <a:cubicBezTo>
                    <a:pt x="23914" y="33529"/>
                    <a:pt x="14243" y="43199"/>
                    <a:pt x="2314" y="43200"/>
                  </a:cubicBezTo>
                  <a:lnTo>
                    <a:pt x="2314" y="21600"/>
                  </a:lnTo>
                  <a:lnTo>
                    <a:pt x="0" y="124"/>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78" name="Line 18"/>
          <p:cNvSpPr>
            <a:spLocks noChangeShapeType="1"/>
          </p:cNvSpPr>
          <p:nvPr/>
        </p:nvSpPr>
        <p:spPr bwMode="auto">
          <a:xfrm>
            <a:off x="912813" y="2705100"/>
            <a:ext cx="7162800"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9" name="Oval 19"/>
          <p:cNvSpPr>
            <a:spLocks noChangeArrowheads="1"/>
          </p:cNvSpPr>
          <p:nvPr/>
        </p:nvSpPr>
        <p:spPr bwMode="auto">
          <a:xfrm>
            <a:off x="1757363" y="38544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280" name="Rectangle 20"/>
          <p:cNvSpPr>
            <a:spLocks noChangeArrowheads="1"/>
          </p:cNvSpPr>
          <p:nvPr/>
        </p:nvSpPr>
        <p:spPr bwMode="auto">
          <a:xfrm>
            <a:off x="3581400" y="2298700"/>
            <a:ext cx="1676400" cy="977900"/>
          </a:xfrm>
          <a:prstGeom prst="rect">
            <a:avLst/>
          </a:prstGeom>
          <a:solidFill>
            <a:srgbClr val="FF0000"/>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281" name="Rectangle 21"/>
          <p:cNvSpPr>
            <a:spLocks noChangeArrowheads="1"/>
          </p:cNvSpPr>
          <p:nvPr/>
        </p:nvSpPr>
        <p:spPr bwMode="auto">
          <a:xfrm>
            <a:off x="3749675" y="2286000"/>
            <a:ext cx="1431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t>voltage </a:t>
            </a:r>
          </a:p>
          <a:p>
            <a:pPr algn="ctr"/>
            <a:r>
              <a:rPr lang="en-US" altLang="en-US" sz="2800"/>
              <a:t>source</a:t>
            </a:r>
          </a:p>
        </p:txBody>
      </p:sp>
      <p:pic>
        <p:nvPicPr>
          <p:cNvPr id="11282" name="Picture 22" descr="J.J. Thomson">
            <a:hlinkClick r:id="rId3" action="ppaction://hlinkfile"/>
          </p:cNvPr>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381000" y="228600"/>
            <a:ext cx="25146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25"/>
          <p:cNvSpPr txBox="1">
            <a:spLocks noChangeArrowheads="1"/>
          </p:cNvSpPr>
          <p:nvPr/>
        </p:nvSpPr>
        <p:spPr bwMode="auto">
          <a:xfrm>
            <a:off x="85947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10</a:t>
            </a: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93725" y="411163"/>
            <a:ext cx="7956550" cy="762000"/>
          </a:xfrm>
        </p:spPr>
        <p:txBody>
          <a:bodyPr lIns="92075" tIns="46038" rIns="92075" bIns="46038" anchor="t" anchorCtr="1">
            <a:spAutoFit/>
          </a:bodyPr>
          <a:lstStyle/>
          <a:p>
            <a:pPr eaLnBrk="1" hangingPunct="1"/>
            <a:r>
              <a:rPr lang="en-US" altLang="en-US" smtClean="0"/>
              <a:t>Thomson’s Experiment</a:t>
            </a:r>
          </a:p>
        </p:txBody>
      </p:sp>
      <p:sp>
        <p:nvSpPr>
          <p:cNvPr id="12291" name="Rectangle 3"/>
          <p:cNvSpPr>
            <a:spLocks noChangeArrowheads="1"/>
          </p:cNvSpPr>
          <p:nvPr/>
        </p:nvSpPr>
        <p:spPr bwMode="auto">
          <a:xfrm>
            <a:off x="7070725" y="24003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4400"/>
              <a:t>+</a:t>
            </a:r>
          </a:p>
        </p:txBody>
      </p:sp>
      <p:sp>
        <p:nvSpPr>
          <p:cNvPr id="12292" name="Rectangle 4"/>
          <p:cNvSpPr>
            <a:spLocks noChangeArrowheads="1"/>
          </p:cNvSpPr>
          <p:nvPr/>
        </p:nvSpPr>
        <p:spPr bwMode="auto">
          <a:xfrm>
            <a:off x="1695450" y="2125663"/>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6000"/>
              <a:t>-</a:t>
            </a:r>
          </a:p>
        </p:txBody>
      </p:sp>
      <p:sp>
        <p:nvSpPr>
          <p:cNvPr id="12293" name="AutoShape 5"/>
          <p:cNvSpPr>
            <a:spLocks noChangeArrowheads="1"/>
          </p:cNvSpPr>
          <p:nvPr/>
        </p:nvSpPr>
        <p:spPr bwMode="auto">
          <a:xfrm>
            <a:off x="1243013" y="3111500"/>
            <a:ext cx="6654800" cy="1320800"/>
          </a:xfrm>
          <a:prstGeom prst="roundRect">
            <a:avLst>
              <a:gd name="adj" fmla="val 49995"/>
            </a:avLst>
          </a:prstGeom>
          <a:solidFill>
            <a:srgbClr val="C0C0C0">
              <a:alpha val="32156"/>
            </a:srgbClr>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294" name="Oval 6"/>
          <p:cNvSpPr>
            <a:spLocks noChangeArrowheads="1"/>
          </p:cNvSpPr>
          <p:nvPr/>
        </p:nvSpPr>
        <p:spPr bwMode="auto">
          <a:xfrm>
            <a:off x="7091363" y="31686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12295" name="Group 7"/>
          <p:cNvGrpSpPr>
            <a:grpSpLocks/>
          </p:cNvGrpSpPr>
          <p:nvPr/>
        </p:nvGrpSpPr>
        <p:grpSpPr bwMode="auto">
          <a:xfrm>
            <a:off x="381000" y="2020888"/>
            <a:ext cx="1446213" cy="1752600"/>
            <a:chOff x="241" y="1105"/>
            <a:chExt cx="911" cy="1104"/>
          </a:xfrm>
        </p:grpSpPr>
        <p:sp>
          <p:nvSpPr>
            <p:cNvPr id="12316" name="Line 8"/>
            <p:cNvSpPr>
              <a:spLocks noChangeShapeType="1"/>
            </p:cNvSpPr>
            <p:nvPr/>
          </p:nvSpPr>
          <p:spPr bwMode="auto">
            <a:xfrm flipH="1">
              <a:off x="576"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17" name="Arc 9"/>
            <p:cNvSpPr>
              <a:spLocks/>
            </p:cNvSpPr>
            <p:nvPr/>
          </p:nvSpPr>
          <p:spPr bwMode="auto">
            <a:xfrm>
              <a:off x="241" y="1105"/>
              <a:ext cx="371" cy="1104"/>
            </a:xfrm>
            <a:custGeom>
              <a:avLst/>
              <a:gdLst>
                <a:gd name="T0" fmla="*/ 5 w 23850"/>
                <a:gd name="T1" fmla="*/ 28 h 43200"/>
                <a:gd name="T2" fmla="*/ 6 w 23850"/>
                <a:gd name="T3" fmla="*/ 0 h 43200"/>
                <a:gd name="T4" fmla="*/ 5 w 23850"/>
                <a:gd name="T5" fmla="*/ 14 h 43200"/>
                <a:gd name="T6" fmla="*/ 0 60000 65536"/>
                <a:gd name="T7" fmla="*/ 0 60000 65536"/>
                <a:gd name="T8" fmla="*/ 0 60000 65536"/>
                <a:gd name="T9" fmla="*/ 0 w 23850"/>
                <a:gd name="T10" fmla="*/ 0 h 43200"/>
                <a:gd name="T11" fmla="*/ 23850 w 23850"/>
                <a:gd name="T12" fmla="*/ 43200 h 43200"/>
              </a:gdLst>
              <a:ahLst/>
              <a:cxnLst>
                <a:cxn ang="T6">
                  <a:pos x="T0" y="T1"/>
                </a:cxn>
                <a:cxn ang="T7">
                  <a:pos x="T2" y="T3"/>
                </a:cxn>
                <a:cxn ang="T8">
                  <a:pos x="T4" y="T5"/>
                </a:cxn>
              </a:cxnLst>
              <a:rect l="T9" t="T10" r="T11" b="T12"/>
              <a:pathLst>
                <a:path w="23850" h="43200" fill="none" extrusionOk="0">
                  <a:moveTo>
                    <a:pt x="21600" y="43200"/>
                  </a:moveTo>
                  <a:cubicBezTo>
                    <a:pt x="9670" y="43200"/>
                    <a:pt x="0" y="33529"/>
                    <a:pt x="0" y="21600"/>
                  </a:cubicBezTo>
                  <a:cubicBezTo>
                    <a:pt x="0" y="9670"/>
                    <a:pt x="9670" y="0"/>
                    <a:pt x="21600" y="0"/>
                  </a:cubicBezTo>
                  <a:cubicBezTo>
                    <a:pt x="22351" y="-1"/>
                    <a:pt x="23102" y="39"/>
                    <a:pt x="23850" y="117"/>
                  </a:cubicBezTo>
                </a:path>
                <a:path w="23850" h="43200" stroke="0" extrusionOk="0">
                  <a:moveTo>
                    <a:pt x="21600" y="43200"/>
                  </a:moveTo>
                  <a:cubicBezTo>
                    <a:pt x="9670" y="43200"/>
                    <a:pt x="0" y="33529"/>
                    <a:pt x="0" y="21600"/>
                  </a:cubicBezTo>
                  <a:cubicBezTo>
                    <a:pt x="0" y="9670"/>
                    <a:pt x="9670" y="0"/>
                    <a:pt x="21600" y="0"/>
                  </a:cubicBezTo>
                  <a:cubicBezTo>
                    <a:pt x="22351" y="-1"/>
                    <a:pt x="23102" y="39"/>
                    <a:pt x="23850" y="117"/>
                  </a:cubicBezTo>
                  <a:lnTo>
                    <a:pt x="21600" y="21600"/>
                  </a:lnTo>
                  <a:lnTo>
                    <a:pt x="21600" y="43200"/>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296" name="Group 10"/>
          <p:cNvGrpSpPr>
            <a:grpSpLocks/>
          </p:cNvGrpSpPr>
          <p:nvPr/>
        </p:nvGrpSpPr>
        <p:grpSpPr bwMode="auto">
          <a:xfrm>
            <a:off x="7237413" y="2020888"/>
            <a:ext cx="1450975" cy="1752600"/>
            <a:chOff x="4560" y="1105"/>
            <a:chExt cx="914" cy="1104"/>
          </a:xfrm>
        </p:grpSpPr>
        <p:sp>
          <p:nvSpPr>
            <p:cNvPr id="12314" name="Line 11"/>
            <p:cNvSpPr>
              <a:spLocks noChangeShapeType="1"/>
            </p:cNvSpPr>
            <p:nvPr/>
          </p:nvSpPr>
          <p:spPr bwMode="auto">
            <a:xfrm>
              <a:off x="4560"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15" name="Arc 12"/>
            <p:cNvSpPr>
              <a:spLocks/>
            </p:cNvSpPr>
            <p:nvPr/>
          </p:nvSpPr>
          <p:spPr bwMode="auto">
            <a:xfrm>
              <a:off x="5102" y="1105"/>
              <a:ext cx="372" cy="1104"/>
            </a:xfrm>
            <a:custGeom>
              <a:avLst/>
              <a:gdLst>
                <a:gd name="T0" fmla="*/ 0 w 23914"/>
                <a:gd name="T1" fmla="*/ 0 h 43200"/>
                <a:gd name="T2" fmla="*/ 1 w 23914"/>
                <a:gd name="T3" fmla="*/ 28 h 43200"/>
                <a:gd name="T4" fmla="*/ 1 w 23914"/>
                <a:gd name="T5" fmla="*/ 14 h 43200"/>
                <a:gd name="T6" fmla="*/ 0 60000 65536"/>
                <a:gd name="T7" fmla="*/ 0 60000 65536"/>
                <a:gd name="T8" fmla="*/ 0 60000 65536"/>
                <a:gd name="T9" fmla="*/ 0 w 23914"/>
                <a:gd name="T10" fmla="*/ 0 h 43200"/>
                <a:gd name="T11" fmla="*/ 23914 w 23914"/>
                <a:gd name="T12" fmla="*/ 43200 h 43200"/>
              </a:gdLst>
              <a:ahLst/>
              <a:cxnLst>
                <a:cxn ang="T6">
                  <a:pos x="T0" y="T1"/>
                </a:cxn>
                <a:cxn ang="T7">
                  <a:pos x="T2" y="T3"/>
                </a:cxn>
                <a:cxn ang="T8">
                  <a:pos x="T4" y="T5"/>
                </a:cxn>
              </a:cxnLst>
              <a:rect l="T9" t="T10" r="T11" b="T12"/>
              <a:pathLst>
                <a:path w="23914" h="43200" fill="none" extrusionOk="0">
                  <a:moveTo>
                    <a:pt x="0" y="124"/>
                  </a:moveTo>
                  <a:cubicBezTo>
                    <a:pt x="768" y="41"/>
                    <a:pt x="1541" y="-1"/>
                    <a:pt x="2314" y="0"/>
                  </a:cubicBezTo>
                  <a:cubicBezTo>
                    <a:pt x="14243" y="0"/>
                    <a:pt x="23914" y="9670"/>
                    <a:pt x="23914" y="21600"/>
                  </a:cubicBezTo>
                  <a:cubicBezTo>
                    <a:pt x="23914" y="33529"/>
                    <a:pt x="14243" y="43199"/>
                    <a:pt x="2314" y="43200"/>
                  </a:cubicBezTo>
                </a:path>
                <a:path w="23914" h="43200" stroke="0" extrusionOk="0">
                  <a:moveTo>
                    <a:pt x="0" y="124"/>
                  </a:moveTo>
                  <a:cubicBezTo>
                    <a:pt x="768" y="41"/>
                    <a:pt x="1541" y="-1"/>
                    <a:pt x="2314" y="0"/>
                  </a:cubicBezTo>
                  <a:cubicBezTo>
                    <a:pt x="14243" y="0"/>
                    <a:pt x="23914" y="9670"/>
                    <a:pt x="23914" y="21600"/>
                  </a:cubicBezTo>
                  <a:cubicBezTo>
                    <a:pt x="23914" y="33529"/>
                    <a:pt x="14243" y="43199"/>
                    <a:pt x="2314" y="43200"/>
                  </a:cubicBezTo>
                  <a:lnTo>
                    <a:pt x="2314" y="21600"/>
                  </a:lnTo>
                  <a:lnTo>
                    <a:pt x="0" y="124"/>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297" name="Line 13"/>
          <p:cNvSpPr>
            <a:spLocks noChangeShapeType="1"/>
          </p:cNvSpPr>
          <p:nvPr/>
        </p:nvSpPr>
        <p:spPr bwMode="auto">
          <a:xfrm>
            <a:off x="912813" y="2019300"/>
            <a:ext cx="7162800"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98" name="Oval 14"/>
          <p:cNvSpPr>
            <a:spLocks noChangeArrowheads="1"/>
          </p:cNvSpPr>
          <p:nvPr/>
        </p:nvSpPr>
        <p:spPr bwMode="auto">
          <a:xfrm>
            <a:off x="1757363" y="31686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299" name="Rectangle 15"/>
          <p:cNvSpPr>
            <a:spLocks noChangeArrowheads="1"/>
          </p:cNvSpPr>
          <p:nvPr/>
        </p:nvSpPr>
        <p:spPr bwMode="auto">
          <a:xfrm>
            <a:off x="3581400" y="1568450"/>
            <a:ext cx="1676400" cy="977900"/>
          </a:xfrm>
          <a:prstGeom prst="rect">
            <a:avLst/>
          </a:prstGeom>
          <a:solidFill>
            <a:srgbClr val="FF0000"/>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300" name="Rectangle 16"/>
          <p:cNvSpPr>
            <a:spLocks noChangeArrowheads="1"/>
          </p:cNvSpPr>
          <p:nvPr/>
        </p:nvSpPr>
        <p:spPr bwMode="auto">
          <a:xfrm>
            <a:off x="3749675" y="1600200"/>
            <a:ext cx="1431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t>voltage </a:t>
            </a:r>
          </a:p>
          <a:p>
            <a:pPr algn="ctr"/>
            <a:r>
              <a:rPr lang="en-US" altLang="en-US" sz="2800"/>
              <a:t>source</a:t>
            </a:r>
          </a:p>
        </p:txBody>
      </p:sp>
      <p:sp>
        <p:nvSpPr>
          <p:cNvPr id="64529" name="Line 17"/>
          <p:cNvSpPr>
            <a:spLocks noChangeShapeType="1"/>
          </p:cNvSpPr>
          <p:nvPr/>
        </p:nvSpPr>
        <p:spPr bwMode="auto">
          <a:xfrm>
            <a:off x="1981200" y="32766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0" name="Line 18"/>
          <p:cNvSpPr>
            <a:spLocks noChangeShapeType="1"/>
          </p:cNvSpPr>
          <p:nvPr/>
        </p:nvSpPr>
        <p:spPr bwMode="auto">
          <a:xfrm>
            <a:off x="2057400" y="34290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1" name="Line 19"/>
          <p:cNvSpPr>
            <a:spLocks noChangeShapeType="1"/>
          </p:cNvSpPr>
          <p:nvPr/>
        </p:nvSpPr>
        <p:spPr bwMode="auto">
          <a:xfrm>
            <a:off x="2057400" y="35814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2" name="Line 20"/>
          <p:cNvSpPr>
            <a:spLocks noChangeShapeType="1"/>
          </p:cNvSpPr>
          <p:nvPr/>
        </p:nvSpPr>
        <p:spPr bwMode="auto">
          <a:xfrm>
            <a:off x="2057400" y="37338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3" name="Line 21"/>
          <p:cNvSpPr>
            <a:spLocks noChangeShapeType="1"/>
          </p:cNvSpPr>
          <p:nvPr/>
        </p:nvSpPr>
        <p:spPr bwMode="auto">
          <a:xfrm>
            <a:off x="2057400" y="38862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4" name="Line 22"/>
          <p:cNvSpPr>
            <a:spLocks noChangeShapeType="1"/>
          </p:cNvSpPr>
          <p:nvPr/>
        </p:nvSpPr>
        <p:spPr bwMode="auto">
          <a:xfrm>
            <a:off x="2057400" y="40386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Line 23"/>
          <p:cNvSpPr>
            <a:spLocks noChangeShapeType="1"/>
          </p:cNvSpPr>
          <p:nvPr/>
        </p:nvSpPr>
        <p:spPr bwMode="auto">
          <a:xfrm>
            <a:off x="2057400" y="41910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6" name="Line 24"/>
          <p:cNvSpPr>
            <a:spLocks noChangeShapeType="1"/>
          </p:cNvSpPr>
          <p:nvPr/>
        </p:nvSpPr>
        <p:spPr bwMode="auto">
          <a:xfrm>
            <a:off x="1981200" y="4343400"/>
            <a:ext cx="5181600" cy="0"/>
          </a:xfrm>
          <a:prstGeom prst="line">
            <a:avLst/>
          </a:prstGeom>
          <a:noFill/>
          <a:ln w="15875" cap="rnd">
            <a:solidFill>
              <a:srgbClr val="99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37" name="Text Box 25"/>
          <p:cNvSpPr txBox="1">
            <a:spLocks noChangeArrowheads="1"/>
          </p:cNvSpPr>
          <p:nvPr/>
        </p:nvSpPr>
        <p:spPr bwMode="auto">
          <a:xfrm>
            <a:off x="3108325" y="2193925"/>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OFF</a:t>
            </a:r>
          </a:p>
        </p:txBody>
      </p:sp>
      <p:sp>
        <p:nvSpPr>
          <p:cNvPr id="64538" name="Text Box 26"/>
          <p:cNvSpPr txBox="1">
            <a:spLocks noChangeArrowheads="1"/>
          </p:cNvSpPr>
          <p:nvPr/>
        </p:nvSpPr>
        <p:spPr bwMode="auto">
          <a:xfrm>
            <a:off x="3143250" y="1676400"/>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ON</a:t>
            </a:r>
          </a:p>
        </p:txBody>
      </p:sp>
      <p:sp>
        <p:nvSpPr>
          <p:cNvPr id="64539" name="Freeform 27"/>
          <p:cNvSpPr>
            <a:spLocks/>
          </p:cNvSpPr>
          <p:nvPr/>
        </p:nvSpPr>
        <p:spPr bwMode="auto">
          <a:xfrm>
            <a:off x="1905000" y="3276600"/>
            <a:ext cx="5276850" cy="1066800"/>
          </a:xfrm>
          <a:custGeom>
            <a:avLst/>
            <a:gdLst>
              <a:gd name="T0" fmla="*/ 76200 w 3324"/>
              <a:gd name="T1" fmla="*/ 0 h 672"/>
              <a:gd name="T2" fmla="*/ 5257800 w 3324"/>
              <a:gd name="T3" fmla="*/ 0 h 672"/>
              <a:gd name="T4" fmla="*/ 5200650 w 3324"/>
              <a:gd name="T5" fmla="*/ 185738 h 672"/>
              <a:gd name="T6" fmla="*/ 5181600 w 3324"/>
              <a:gd name="T7" fmla="*/ 504825 h 672"/>
              <a:gd name="T8" fmla="*/ 5200650 w 3324"/>
              <a:gd name="T9" fmla="*/ 800100 h 672"/>
              <a:gd name="T10" fmla="*/ 5276850 w 3324"/>
              <a:gd name="T11" fmla="*/ 1057275 h 672"/>
              <a:gd name="T12" fmla="*/ 0 w 3324"/>
              <a:gd name="T13" fmla="*/ 1066800 h 672"/>
              <a:gd name="T14" fmla="*/ 61913 w 3324"/>
              <a:gd name="T15" fmla="*/ 1028700 h 672"/>
              <a:gd name="T16" fmla="*/ 119063 w 3324"/>
              <a:gd name="T17" fmla="*/ 862013 h 672"/>
              <a:gd name="T18" fmla="*/ 147638 w 3324"/>
              <a:gd name="T19" fmla="*/ 490538 h 672"/>
              <a:gd name="T20" fmla="*/ 76200 w 3324"/>
              <a:gd name="T21" fmla="*/ 0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4"/>
              <a:gd name="T34" fmla="*/ 0 h 672"/>
              <a:gd name="T35" fmla="*/ 3324 w 3324"/>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4" h="672">
                <a:moveTo>
                  <a:pt x="48" y="0"/>
                </a:moveTo>
                <a:lnTo>
                  <a:pt x="3312" y="0"/>
                </a:lnTo>
                <a:lnTo>
                  <a:pt x="3276" y="117"/>
                </a:lnTo>
                <a:lnTo>
                  <a:pt x="3264" y="318"/>
                </a:lnTo>
                <a:lnTo>
                  <a:pt x="3276" y="504"/>
                </a:lnTo>
                <a:lnTo>
                  <a:pt x="3324" y="666"/>
                </a:lnTo>
                <a:lnTo>
                  <a:pt x="0" y="672"/>
                </a:lnTo>
                <a:lnTo>
                  <a:pt x="39" y="648"/>
                </a:lnTo>
                <a:lnTo>
                  <a:pt x="75" y="543"/>
                </a:lnTo>
                <a:lnTo>
                  <a:pt x="93" y="309"/>
                </a:lnTo>
                <a:lnTo>
                  <a:pt x="48" y="0"/>
                </a:lnTo>
                <a:close/>
              </a:path>
            </a:pathLst>
          </a:custGeom>
          <a:solidFill>
            <a:srgbClr val="99CC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0" name="Rectangle 28"/>
          <p:cNvSpPr>
            <a:spLocks noChangeArrowheads="1"/>
          </p:cNvSpPr>
          <p:nvPr/>
        </p:nvSpPr>
        <p:spPr bwMode="auto">
          <a:xfrm>
            <a:off x="1171575" y="5010150"/>
            <a:ext cx="69818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Clr>
                <a:schemeClr val="tx2"/>
              </a:buClr>
              <a:buSzPct val="75000"/>
              <a:buFont typeface="Monotype Sorts" pitchFamily="2" charset="2"/>
              <a:buNone/>
            </a:pPr>
            <a:r>
              <a:rPr lang="en-US" altLang="en-US" sz="2400"/>
              <a:t>Passing an electric current makes a beam appear </a:t>
            </a:r>
          </a:p>
          <a:p>
            <a:pPr algn="ctr">
              <a:spcBef>
                <a:spcPct val="20000"/>
              </a:spcBef>
              <a:buClr>
                <a:schemeClr val="tx2"/>
              </a:buClr>
              <a:buSzPct val="75000"/>
              <a:buFont typeface="Monotype Sorts" pitchFamily="2" charset="2"/>
              <a:buNone/>
            </a:pPr>
            <a:r>
              <a:rPr lang="en-US" altLang="en-US" sz="2400"/>
              <a:t>to move from the negative to the positive end</a:t>
            </a:r>
          </a:p>
        </p:txBody>
      </p:sp>
      <p:sp>
        <p:nvSpPr>
          <p:cNvPr id="12313" name="Text Box 31"/>
          <p:cNvSpPr txBox="1">
            <a:spLocks noChangeArrowheads="1"/>
          </p:cNvSpPr>
          <p:nvPr/>
        </p:nvSpPr>
        <p:spPr bwMode="auto">
          <a:xfrm>
            <a:off x="85185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11</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3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4537"/>
                                        </p:tgtEl>
                                        <p:attrNameLst>
                                          <p:attrName>style.visibility</p:attrName>
                                        </p:attrNameLst>
                                      </p:cBhvr>
                                      <p:to>
                                        <p:strVal val="hidden"/>
                                      </p:to>
                                    </p:set>
                                  </p:childTnLst>
                                </p:cTn>
                              </p:par>
                            </p:childTnLst>
                          </p:cTn>
                        </p:par>
                        <p:par>
                          <p:cTn id="9" fill="hold" nodeType="afterGroup">
                            <p:stCondLst>
                              <p:cond delay="0"/>
                            </p:stCondLst>
                            <p:childTnLst>
                              <p:par>
                                <p:cTn id="10" presetID="53" presetClass="entr" presetSubtype="0" fill="hold" grpId="0" nodeType="afterEffect">
                                  <p:stCondLst>
                                    <p:cond delay="0"/>
                                  </p:stCondLst>
                                  <p:childTnLst>
                                    <p:set>
                                      <p:cBhvr>
                                        <p:cTn id="11" dur="1" fill="hold">
                                          <p:stCondLst>
                                            <p:cond delay="0"/>
                                          </p:stCondLst>
                                        </p:cTn>
                                        <p:tgtEl>
                                          <p:spTgt spid="64540"/>
                                        </p:tgtEl>
                                        <p:attrNameLst>
                                          <p:attrName>style.visibility</p:attrName>
                                        </p:attrNameLst>
                                      </p:cBhvr>
                                      <p:to>
                                        <p:strVal val="visible"/>
                                      </p:to>
                                    </p:set>
                                    <p:anim calcmode="lin" valueType="num">
                                      <p:cBhvr>
                                        <p:cTn id="12" dur="500" fill="hold"/>
                                        <p:tgtEl>
                                          <p:spTgt spid="64540"/>
                                        </p:tgtEl>
                                        <p:attrNameLst>
                                          <p:attrName>ppt_w</p:attrName>
                                        </p:attrNameLst>
                                      </p:cBhvr>
                                      <p:tavLst>
                                        <p:tav tm="0">
                                          <p:val>
                                            <p:fltVal val="0"/>
                                          </p:val>
                                        </p:tav>
                                        <p:tav tm="100000">
                                          <p:val>
                                            <p:strVal val="#ppt_w"/>
                                          </p:val>
                                        </p:tav>
                                      </p:tavLst>
                                    </p:anim>
                                    <p:anim calcmode="lin" valueType="num">
                                      <p:cBhvr>
                                        <p:cTn id="13" dur="500" fill="hold"/>
                                        <p:tgtEl>
                                          <p:spTgt spid="64540"/>
                                        </p:tgtEl>
                                        <p:attrNameLst>
                                          <p:attrName>ppt_h</p:attrName>
                                        </p:attrNameLst>
                                      </p:cBhvr>
                                      <p:tavLst>
                                        <p:tav tm="0">
                                          <p:val>
                                            <p:fltVal val="0"/>
                                          </p:val>
                                        </p:tav>
                                        <p:tav tm="100000">
                                          <p:val>
                                            <p:strVal val="#ppt_h"/>
                                          </p:val>
                                        </p:tav>
                                      </p:tavLst>
                                    </p:anim>
                                    <p:animEffect transition="in" filter="fade">
                                      <p:cBhvr>
                                        <p:cTn id="14" dur="500"/>
                                        <p:tgtEl>
                                          <p:spTgt spid="6454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4529"/>
                                        </p:tgtEl>
                                        <p:attrNameLst>
                                          <p:attrName>style.visibility</p:attrName>
                                        </p:attrNameLst>
                                      </p:cBhvr>
                                      <p:to>
                                        <p:strVal val="visible"/>
                                      </p:to>
                                    </p:set>
                                    <p:animEffect transition="in" filter="wipe(left)">
                                      <p:cBhvr>
                                        <p:cTn id="17" dur="3000"/>
                                        <p:tgtEl>
                                          <p:spTgt spid="6452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4530"/>
                                        </p:tgtEl>
                                        <p:attrNameLst>
                                          <p:attrName>style.visibility</p:attrName>
                                        </p:attrNameLst>
                                      </p:cBhvr>
                                      <p:to>
                                        <p:strVal val="visible"/>
                                      </p:to>
                                    </p:set>
                                    <p:animEffect transition="in" filter="wipe(left)">
                                      <p:cBhvr>
                                        <p:cTn id="20" dur="3000"/>
                                        <p:tgtEl>
                                          <p:spTgt spid="645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4531"/>
                                        </p:tgtEl>
                                        <p:attrNameLst>
                                          <p:attrName>style.visibility</p:attrName>
                                        </p:attrNameLst>
                                      </p:cBhvr>
                                      <p:to>
                                        <p:strVal val="visible"/>
                                      </p:to>
                                    </p:set>
                                    <p:animEffect transition="in" filter="wipe(left)">
                                      <p:cBhvr>
                                        <p:cTn id="23" dur="3000"/>
                                        <p:tgtEl>
                                          <p:spTgt spid="645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4532"/>
                                        </p:tgtEl>
                                        <p:attrNameLst>
                                          <p:attrName>style.visibility</p:attrName>
                                        </p:attrNameLst>
                                      </p:cBhvr>
                                      <p:to>
                                        <p:strVal val="visible"/>
                                      </p:to>
                                    </p:set>
                                    <p:animEffect transition="in" filter="wipe(left)">
                                      <p:cBhvr>
                                        <p:cTn id="26" dur="3000"/>
                                        <p:tgtEl>
                                          <p:spTgt spid="6453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4533"/>
                                        </p:tgtEl>
                                        <p:attrNameLst>
                                          <p:attrName>style.visibility</p:attrName>
                                        </p:attrNameLst>
                                      </p:cBhvr>
                                      <p:to>
                                        <p:strVal val="visible"/>
                                      </p:to>
                                    </p:set>
                                    <p:animEffect transition="in" filter="wipe(left)">
                                      <p:cBhvr>
                                        <p:cTn id="29" dur="3000"/>
                                        <p:tgtEl>
                                          <p:spTgt spid="6453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4534"/>
                                        </p:tgtEl>
                                        <p:attrNameLst>
                                          <p:attrName>style.visibility</p:attrName>
                                        </p:attrNameLst>
                                      </p:cBhvr>
                                      <p:to>
                                        <p:strVal val="visible"/>
                                      </p:to>
                                    </p:set>
                                    <p:animEffect transition="in" filter="wipe(left)">
                                      <p:cBhvr>
                                        <p:cTn id="32" dur="3000"/>
                                        <p:tgtEl>
                                          <p:spTgt spid="645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535"/>
                                        </p:tgtEl>
                                        <p:attrNameLst>
                                          <p:attrName>style.visibility</p:attrName>
                                        </p:attrNameLst>
                                      </p:cBhvr>
                                      <p:to>
                                        <p:strVal val="visible"/>
                                      </p:to>
                                    </p:set>
                                    <p:animEffect transition="in" filter="wipe(left)">
                                      <p:cBhvr>
                                        <p:cTn id="35" dur="3000"/>
                                        <p:tgtEl>
                                          <p:spTgt spid="6453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4536"/>
                                        </p:tgtEl>
                                        <p:attrNameLst>
                                          <p:attrName>style.visibility</p:attrName>
                                        </p:attrNameLst>
                                      </p:cBhvr>
                                      <p:to>
                                        <p:strVal val="visible"/>
                                      </p:to>
                                    </p:set>
                                    <p:animEffect transition="in" filter="wipe(left)">
                                      <p:cBhvr>
                                        <p:cTn id="38" dur="3000"/>
                                        <p:tgtEl>
                                          <p:spTgt spid="64536"/>
                                        </p:tgtEl>
                                      </p:cBhvr>
                                    </p:animEffect>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4539"/>
                                        </p:tgtEl>
                                        <p:attrNameLst>
                                          <p:attrName>style.visibility</p:attrName>
                                        </p:attrNameLst>
                                      </p:cBhvr>
                                      <p:to>
                                        <p:strVal val="visible"/>
                                      </p:to>
                                    </p:set>
                                    <p:animEffect transition="in" filter="fade">
                                      <p:cBhvr>
                                        <p:cTn id="42" dur="2000"/>
                                        <p:tgtEl>
                                          <p:spTgt spid="645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4538"/>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64537"/>
                                        </p:tgtEl>
                                        <p:attrNameLst>
                                          <p:attrName>style.visibility</p:attrName>
                                        </p:attrNameLst>
                                      </p:cBhvr>
                                      <p:to>
                                        <p:strVal val="visible"/>
                                      </p:to>
                                    </p:set>
                                  </p:childTnLst>
                                </p:cTn>
                              </p:par>
                              <p:par>
                                <p:cTn id="49" presetID="9" presetClass="exit" presetSubtype="0" fill="hold" grpId="1" nodeType="withEffect">
                                  <p:stCondLst>
                                    <p:cond delay="0"/>
                                  </p:stCondLst>
                                  <p:childTnLst>
                                    <p:animEffect transition="out" filter="dissolve">
                                      <p:cBhvr>
                                        <p:cTn id="50" dur="2000"/>
                                        <p:tgtEl>
                                          <p:spTgt spid="64539"/>
                                        </p:tgtEl>
                                      </p:cBhvr>
                                    </p:animEffect>
                                    <p:set>
                                      <p:cBhvr>
                                        <p:cTn id="51" dur="1" fill="hold">
                                          <p:stCondLst>
                                            <p:cond delay="1999"/>
                                          </p:stCondLst>
                                        </p:cTn>
                                        <p:tgtEl>
                                          <p:spTgt spid="6453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6452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6453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6453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6453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53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4534"/>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64535"/>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4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animBg="1"/>
      <p:bldP spid="64529" grpId="1" animBg="1"/>
      <p:bldP spid="64530" grpId="0" animBg="1"/>
      <p:bldP spid="64530" grpId="1" animBg="1"/>
      <p:bldP spid="64531" grpId="0" animBg="1"/>
      <p:bldP spid="64531" grpId="1" animBg="1"/>
      <p:bldP spid="64532" grpId="0" animBg="1"/>
      <p:bldP spid="64532" grpId="1" animBg="1"/>
      <p:bldP spid="64533" grpId="0" animBg="1"/>
      <p:bldP spid="64533" grpId="1" animBg="1"/>
      <p:bldP spid="64534" grpId="0" animBg="1"/>
      <p:bldP spid="64534" grpId="1" animBg="1"/>
      <p:bldP spid="64535" grpId="0" animBg="1"/>
      <p:bldP spid="64535" grpId="1" animBg="1"/>
      <p:bldP spid="64536" grpId="0" animBg="1"/>
      <p:bldP spid="64536" grpId="1" animBg="1"/>
      <p:bldP spid="64537" grpId="0"/>
      <p:bldP spid="64537" grpId="1"/>
      <p:bldP spid="64538" grpId="0"/>
      <p:bldP spid="64538" grpId="1"/>
      <p:bldP spid="64539" grpId="0" animBg="1"/>
      <p:bldP spid="64539" grpId="1" animBg="1"/>
      <p:bldP spid="645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93725" y="411163"/>
            <a:ext cx="7956550" cy="762000"/>
          </a:xfrm>
        </p:spPr>
        <p:txBody>
          <a:bodyPr lIns="92075" tIns="46038" rIns="92075" bIns="46038" anchor="t" anchorCtr="1">
            <a:spAutoFit/>
          </a:bodyPr>
          <a:lstStyle/>
          <a:p>
            <a:pPr eaLnBrk="1" hangingPunct="1"/>
            <a:r>
              <a:rPr lang="en-US" altLang="en-US" smtClean="0"/>
              <a:t>Thomson’s Experiment</a:t>
            </a:r>
          </a:p>
        </p:txBody>
      </p:sp>
      <p:sp>
        <p:nvSpPr>
          <p:cNvPr id="13315" name="Rectangle 3"/>
          <p:cNvSpPr>
            <a:spLocks noChangeArrowheads="1"/>
          </p:cNvSpPr>
          <p:nvPr/>
        </p:nvSpPr>
        <p:spPr bwMode="auto">
          <a:xfrm>
            <a:off x="7070725" y="240030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4400"/>
              <a:t>+</a:t>
            </a:r>
          </a:p>
        </p:txBody>
      </p:sp>
      <p:sp>
        <p:nvSpPr>
          <p:cNvPr id="13316" name="Rectangle 4"/>
          <p:cNvSpPr>
            <a:spLocks noChangeArrowheads="1"/>
          </p:cNvSpPr>
          <p:nvPr/>
        </p:nvSpPr>
        <p:spPr bwMode="auto">
          <a:xfrm>
            <a:off x="1695450" y="2125663"/>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6000"/>
              <a:t>-</a:t>
            </a:r>
          </a:p>
        </p:txBody>
      </p:sp>
      <p:sp>
        <p:nvSpPr>
          <p:cNvPr id="13317" name="AutoShape 5"/>
          <p:cNvSpPr>
            <a:spLocks noChangeArrowheads="1"/>
          </p:cNvSpPr>
          <p:nvPr/>
        </p:nvSpPr>
        <p:spPr bwMode="auto">
          <a:xfrm>
            <a:off x="1447800" y="3098800"/>
            <a:ext cx="6654800" cy="1320800"/>
          </a:xfrm>
          <a:prstGeom prst="roundRect">
            <a:avLst>
              <a:gd name="adj" fmla="val 49995"/>
            </a:avLst>
          </a:prstGeom>
          <a:solidFill>
            <a:srgbClr val="C0C0C0">
              <a:alpha val="32156"/>
            </a:srgbClr>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318" name="Oval 6"/>
          <p:cNvSpPr>
            <a:spLocks noChangeArrowheads="1"/>
          </p:cNvSpPr>
          <p:nvPr/>
        </p:nvSpPr>
        <p:spPr bwMode="auto">
          <a:xfrm>
            <a:off x="7091363" y="31686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13319" name="Group 7"/>
          <p:cNvGrpSpPr>
            <a:grpSpLocks/>
          </p:cNvGrpSpPr>
          <p:nvPr/>
        </p:nvGrpSpPr>
        <p:grpSpPr bwMode="auto">
          <a:xfrm>
            <a:off x="381000" y="2020888"/>
            <a:ext cx="1446213" cy="1752600"/>
            <a:chOff x="241" y="1105"/>
            <a:chExt cx="911" cy="1104"/>
          </a:xfrm>
        </p:grpSpPr>
        <p:sp>
          <p:nvSpPr>
            <p:cNvPr id="13341" name="Line 8"/>
            <p:cNvSpPr>
              <a:spLocks noChangeShapeType="1"/>
            </p:cNvSpPr>
            <p:nvPr/>
          </p:nvSpPr>
          <p:spPr bwMode="auto">
            <a:xfrm flipH="1">
              <a:off x="576"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2" name="Arc 9"/>
            <p:cNvSpPr>
              <a:spLocks/>
            </p:cNvSpPr>
            <p:nvPr/>
          </p:nvSpPr>
          <p:spPr bwMode="auto">
            <a:xfrm>
              <a:off x="241" y="1105"/>
              <a:ext cx="371" cy="1104"/>
            </a:xfrm>
            <a:custGeom>
              <a:avLst/>
              <a:gdLst>
                <a:gd name="T0" fmla="*/ 5 w 23850"/>
                <a:gd name="T1" fmla="*/ 28 h 43200"/>
                <a:gd name="T2" fmla="*/ 6 w 23850"/>
                <a:gd name="T3" fmla="*/ 0 h 43200"/>
                <a:gd name="T4" fmla="*/ 5 w 23850"/>
                <a:gd name="T5" fmla="*/ 14 h 43200"/>
                <a:gd name="T6" fmla="*/ 0 60000 65536"/>
                <a:gd name="T7" fmla="*/ 0 60000 65536"/>
                <a:gd name="T8" fmla="*/ 0 60000 65536"/>
                <a:gd name="T9" fmla="*/ 0 w 23850"/>
                <a:gd name="T10" fmla="*/ 0 h 43200"/>
                <a:gd name="T11" fmla="*/ 23850 w 23850"/>
                <a:gd name="T12" fmla="*/ 43200 h 43200"/>
              </a:gdLst>
              <a:ahLst/>
              <a:cxnLst>
                <a:cxn ang="T6">
                  <a:pos x="T0" y="T1"/>
                </a:cxn>
                <a:cxn ang="T7">
                  <a:pos x="T2" y="T3"/>
                </a:cxn>
                <a:cxn ang="T8">
                  <a:pos x="T4" y="T5"/>
                </a:cxn>
              </a:cxnLst>
              <a:rect l="T9" t="T10" r="T11" b="T12"/>
              <a:pathLst>
                <a:path w="23850" h="43200" fill="none" extrusionOk="0">
                  <a:moveTo>
                    <a:pt x="21600" y="43200"/>
                  </a:moveTo>
                  <a:cubicBezTo>
                    <a:pt x="9670" y="43200"/>
                    <a:pt x="0" y="33529"/>
                    <a:pt x="0" y="21600"/>
                  </a:cubicBezTo>
                  <a:cubicBezTo>
                    <a:pt x="0" y="9670"/>
                    <a:pt x="9670" y="0"/>
                    <a:pt x="21600" y="0"/>
                  </a:cubicBezTo>
                  <a:cubicBezTo>
                    <a:pt x="22351" y="-1"/>
                    <a:pt x="23102" y="39"/>
                    <a:pt x="23850" y="117"/>
                  </a:cubicBezTo>
                </a:path>
                <a:path w="23850" h="43200" stroke="0" extrusionOk="0">
                  <a:moveTo>
                    <a:pt x="21600" y="43200"/>
                  </a:moveTo>
                  <a:cubicBezTo>
                    <a:pt x="9670" y="43200"/>
                    <a:pt x="0" y="33529"/>
                    <a:pt x="0" y="21600"/>
                  </a:cubicBezTo>
                  <a:cubicBezTo>
                    <a:pt x="0" y="9670"/>
                    <a:pt x="9670" y="0"/>
                    <a:pt x="21600" y="0"/>
                  </a:cubicBezTo>
                  <a:cubicBezTo>
                    <a:pt x="22351" y="-1"/>
                    <a:pt x="23102" y="39"/>
                    <a:pt x="23850" y="117"/>
                  </a:cubicBezTo>
                  <a:lnTo>
                    <a:pt x="21600" y="21600"/>
                  </a:lnTo>
                  <a:lnTo>
                    <a:pt x="21600" y="43200"/>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320" name="Group 10"/>
          <p:cNvGrpSpPr>
            <a:grpSpLocks/>
          </p:cNvGrpSpPr>
          <p:nvPr/>
        </p:nvGrpSpPr>
        <p:grpSpPr bwMode="auto">
          <a:xfrm>
            <a:off x="7237413" y="2020888"/>
            <a:ext cx="1450975" cy="1752600"/>
            <a:chOff x="4560" y="1105"/>
            <a:chExt cx="914" cy="1104"/>
          </a:xfrm>
        </p:grpSpPr>
        <p:sp>
          <p:nvSpPr>
            <p:cNvPr id="13339" name="Line 11"/>
            <p:cNvSpPr>
              <a:spLocks noChangeShapeType="1"/>
            </p:cNvSpPr>
            <p:nvPr/>
          </p:nvSpPr>
          <p:spPr bwMode="auto">
            <a:xfrm>
              <a:off x="4560" y="2208"/>
              <a:ext cx="576"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0" name="Arc 12"/>
            <p:cNvSpPr>
              <a:spLocks/>
            </p:cNvSpPr>
            <p:nvPr/>
          </p:nvSpPr>
          <p:spPr bwMode="auto">
            <a:xfrm>
              <a:off x="5102" y="1105"/>
              <a:ext cx="372" cy="1104"/>
            </a:xfrm>
            <a:custGeom>
              <a:avLst/>
              <a:gdLst>
                <a:gd name="T0" fmla="*/ 0 w 23914"/>
                <a:gd name="T1" fmla="*/ 0 h 43200"/>
                <a:gd name="T2" fmla="*/ 1 w 23914"/>
                <a:gd name="T3" fmla="*/ 28 h 43200"/>
                <a:gd name="T4" fmla="*/ 1 w 23914"/>
                <a:gd name="T5" fmla="*/ 14 h 43200"/>
                <a:gd name="T6" fmla="*/ 0 60000 65536"/>
                <a:gd name="T7" fmla="*/ 0 60000 65536"/>
                <a:gd name="T8" fmla="*/ 0 60000 65536"/>
                <a:gd name="T9" fmla="*/ 0 w 23914"/>
                <a:gd name="T10" fmla="*/ 0 h 43200"/>
                <a:gd name="T11" fmla="*/ 23914 w 23914"/>
                <a:gd name="T12" fmla="*/ 43200 h 43200"/>
              </a:gdLst>
              <a:ahLst/>
              <a:cxnLst>
                <a:cxn ang="T6">
                  <a:pos x="T0" y="T1"/>
                </a:cxn>
                <a:cxn ang="T7">
                  <a:pos x="T2" y="T3"/>
                </a:cxn>
                <a:cxn ang="T8">
                  <a:pos x="T4" y="T5"/>
                </a:cxn>
              </a:cxnLst>
              <a:rect l="T9" t="T10" r="T11" b="T12"/>
              <a:pathLst>
                <a:path w="23914" h="43200" fill="none" extrusionOk="0">
                  <a:moveTo>
                    <a:pt x="0" y="124"/>
                  </a:moveTo>
                  <a:cubicBezTo>
                    <a:pt x="768" y="41"/>
                    <a:pt x="1541" y="-1"/>
                    <a:pt x="2314" y="0"/>
                  </a:cubicBezTo>
                  <a:cubicBezTo>
                    <a:pt x="14243" y="0"/>
                    <a:pt x="23914" y="9670"/>
                    <a:pt x="23914" y="21600"/>
                  </a:cubicBezTo>
                  <a:cubicBezTo>
                    <a:pt x="23914" y="33529"/>
                    <a:pt x="14243" y="43199"/>
                    <a:pt x="2314" y="43200"/>
                  </a:cubicBezTo>
                </a:path>
                <a:path w="23914" h="43200" stroke="0" extrusionOk="0">
                  <a:moveTo>
                    <a:pt x="0" y="124"/>
                  </a:moveTo>
                  <a:cubicBezTo>
                    <a:pt x="768" y="41"/>
                    <a:pt x="1541" y="-1"/>
                    <a:pt x="2314" y="0"/>
                  </a:cubicBezTo>
                  <a:cubicBezTo>
                    <a:pt x="14243" y="0"/>
                    <a:pt x="23914" y="9670"/>
                    <a:pt x="23914" y="21600"/>
                  </a:cubicBezTo>
                  <a:cubicBezTo>
                    <a:pt x="23914" y="33529"/>
                    <a:pt x="14243" y="43199"/>
                    <a:pt x="2314" y="43200"/>
                  </a:cubicBezTo>
                  <a:lnTo>
                    <a:pt x="2314" y="21600"/>
                  </a:lnTo>
                  <a:lnTo>
                    <a:pt x="0" y="124"/>
                  </a:lnTo>
                  <a:close/>
                </a:path>
              </a:pathLst>
            </a:custGeom>
            <a:noFill/>
            <a:ln w="508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21" name="Line 13"/>
          <p:cNvSpPr>
            <a:spLocks noChangeShapeType="1"/>
          </p:cNvSpPr>
          <p:nvPr/>
        </p:nvSpPr>
        <p:spPr bwMode="auto">
          <a:xfrm>
            <a:off x="912813" y="2019300"/>
            <a:ext cx="7162800"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Oval 14"/>
          <p:cNvSpPr>
            <a:spLocks noChangeArrowheads="1"/>
          </p:cNvSpPr>
          <p:nvPr/>
        </p:nvSpPr>
        <p:spPr bwMode="auto">
          <a:xfrm>
            <a:off x="1757363" y="3168650"/>
            <a:ext cx="292100" cy="1206500"/>
          </a:xfrm>
          <a:prstGeom prst="ellipse">
            <a:avLst/>
          </a:prstGeom>
          <a:solidFill>
            <a:srgbClr val="C0C0C0"/>
          </a:solidFill>
          <a:ln w="12700">
            <a:solidFill>
              <a:schemeClr val="bg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323" name="Rectangle 15"/>
          <p:cNvSpPr>
            <a:spLocks noChangeArrowheads="1"/>
          </p:cNvSpPr>
          <p:nvPr/>
        </p:nvSpPr>
        <p:spPr bwMode="auto">
          <a:xfrm>
            <a:off x="3581400" y="1568450"/>
            <a:ext cx="1676400" cy="977900"/>
          </a:xfrm>
          <a:prstGeom prst="rect">
            <a:avLst/>
          </a:prstGeom>
          <a:solidFill>
            <a:srgbClr val="FF0000"/>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324" name="Rectangle 16"/>
          <p:cNvSpPr>
            <a:spLocks noChangeArrowheads="1"/>
          </p:cNvSpPr>
          <p:nvPr/>
        </p:nvSpPr>
        <p:spPr bwMode="auto">
          <a:xfrm>
            <a:off x="3749675" y="1600200"/>
            <a:ext cx="1431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a:t>voltage </a:t>
            </a:r>
          </a:p>
          <a:p>
            <a:pPr algn="ctr"/>
            <a:r>
              <a:rPr lang="en-US" altLang="en-US" sz="2800"/>
              <a:t>source</a:t>
            </a:r>
          </a:p>
        </p:txBody>
      </p:sp>
      <p:sp>
        <p:nvSpPr>
          <p:cNvPr id="68625" name="Text Box 17"/>
          <p:cNvSpPr txBox="1">
            <a:spLocks noChangeArrowheads="1"/>
          </p:cNvSpPr>
          <p:nvPr/>
        </p:nvSpPr>
        <p:spPr bwMode="auto">
          <a:xfrm>
            <a:off x="3108325" y="2193925"/>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OFF</a:t>
            </a:r>
          </a:p>
        </p:txBody>
      </p:sp>
      <p:sp>
        <p:nvSpPr>
          <p:cNvPr id="68626" name="Text Box 18"/>
          <p:cNvSpPr txBox="1">
            <a:spLocks noChangeArrowheads="1"/>
          </p:cNvSpPr>
          <p:nvPr/>
        </p:nvSpPr>
        <p:spPr bwMode="auto">
          <a:xfrm>
            <a:off x="3143250" y="1676400"/>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ON</a:t>
            </a:r>
          </a:p>
        </p:txBody>
      </p:sp>
      <p:grpSp>
        <p:nvGrpSpPr>
          <p:cNvPr id="4" name="Group 19"/>
          <p:cNvGrpSpPr>
            <a:grpSpLocks/>
          </p:cNvGrpSpPr>
          <p:nvPr/>
        </p:nvGrpSpPr>
        <p:grpSpPr bwMode="auto">
          <a:xfrm>
            <a:off x="5181600" y="2667000"/>
            <a:ext cx="838200" cy="2209800"/>
            <a:chOff x="3264" y="1680"/>
            <a:chExt cx="528" cy="1392"/>
          </a:xfrm>
        </p:grpSpPr>
        <p:sp>
          <p:nvSpPr>
            <p:cNvPr id="13337" name="Oval 20"/>
            <p:cNvSpPr>
              <a:spLocks noChangeArrowheads="1"/>
            </p:cNvSpPr>
            <p:nvPr/>
          </p:nvSpPr>
          <p:spPr bwMode="auto">
            <a:xfrm>
              <a:off x="3264" y="1680"/>
              <a:ext cx="528" cy="240"/>
            </a:xfrm>
            <a:prstGeom prst="ellipse">
              <a:avLst/>
            </a:prstGeom>
            <a:solidFill>
              <a:srgbClr val="FFCC00"/>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13338" name="Oval 21"/>
            <p:cNvSpPr>
              <a:spLocks noChangeArrowheads="1"/>
            </p:cNvSpPr>
            <p:nvPr/>
          </p:nvSpPr>
          <p:spPr bwMode="auto">
            <a:xfrm>
              <a:off x="3264" y="2832"/>
              <a:ext cx="528" cy="240"/>
            </a:xfrm>
            <a:prstGeom prst="ellipse">
              <a:avLst/>
            </a:prstGeom>
            <a:solidFill>
              <a:srgbClr val="FFCC00"/>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grpSp>
      <p:sp>
        <p:nvSpPr>
          <p:cNvPr id="68630" name="Freeform 22"/>
          <p:cNvSpPr>
            <a:spLocks/>
          </p:cNvSpPr>
          <p:nvPr/>
        </p:nvSpPr>
        <p:spPr bwMode="auto">
          <a:xfrm>
            <a:off x="2039938" y="3336925"/>
            <a:ext cx="5092700" cy="234950"/>
          </a:xfrm>
          <a:custGeom>
            <a:avLst/>
            <a:gdLst>
              <a:gd name="T0" fmla="*/ 0 w 3208"/>
              <a:gd name="T1" fmla="*/ 201613 h 148"/>
              <a:gd name="T2" fmla="*/ 2895600 w 3208"/>
              <a:gd name="T3" fmla="*/ 201613 h 148"/>
              <a:gd name="T4" fmla="*/ 5092700 w 3208"/>
              <a:gd name="T5" fmla="*/ 0 h 148"/>
              <a:gd name="T6" fmla="*/ 0 60000 65536"/>
              <a:gd name="T7" fmla="*/ 0 60000 65536"/>
              <a:gd name="T8" fmla="*/ 0 60000 65536"/>
              <a:gd name="T9" fmla="*/ 0 w 3208"/>
              <a:gd name="T10" fmla="*/ 0 h 148"/>
              <a:gd name="T11" fmla="*/ 3208 w 3208"/>
              <a:gd name="T12" fmla="*/ 148 h 148"/>
            </a:gdLst>
            <a:ahLst/>
            <a:cxnLst>
              <a:cxn ang="T6">
                <a:pos x="T0" y="T1"/>
              </a:cxn>
              <a:cxn ang="T7">
                <a:pos x="T2" y="T3"/>
              </a:cxn>
              <a:cxn ang="T8">
                <a:pos x="T4" y="T5"/>
              </a:cxn>
            </a:cxnLst>
            <a:rect l="T9" t="T10" r="T11" b="T12"/>
            <a:pathLst>
              <a:path w="3208" h="148">
                <a:moveTo>
                  <a:pt x="0" y="127"/>
                </a:moveTo>
                <a:cubicBezTo>
                  <a:pt x="656" y="135"/>
                  <a:pt x="1289" y="148"/>
                  <a:pt x="1824" y="127"/>
                </a:cubicBezTo>
                <a:cubicBezTo>
                  <a:pt x="2359" y="106"/>
                  <a:pt x="2920" y="26"/>
                  <a:pt x="3208" y="0"/>
                </a:cubicBezTo>
              </a:path>
            </a:pathLst>
          </a:custGeom>
          <a:noFill/>
          <a:ln w="222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1" name="Freeform 23"/>
          <p:cNvSpPr>
            <a:spLocks/>
          </p:cNvSpPr>
          <p:nvPr/>
        </p:nvSpPr>
        <p:spPr bwMode="auto">
          <a:xfrm>
            <a:off x="2057400" y="3533775"/>
            <a:ext cx="5048250" cy="344488"/>
          </a:xfrm>
          <a:custGeom>
            <a:avLst/>
            <a:gdLst>
              <a:gd name="T0" fmla="*/ 0 w 3180"/>
              <a:gd name="T1" fmla="*/ 344488 h 217"/>
              <a:gd name="T2" fmla="*/ 2982913 w 3180"/>
              <a:gd name="T3" fmla="*/ 307975 h 217"/>
              <a:gd name="T4" fmla="*/ 4276725 w 3180"/>
              <a:gd name="T5" fmla="*/ 142875 h 217"/>
              <a:gd name="T6" fmla="*/ 5048250 w 3180"/>
              <a:gd name="T7" fmla="*/ 0 h 217"/>
              <a:gd name="T8" fmla="*/ 0 60000 65536"/>
              <a:gd name="T9" fmla="*/ 0 60000 65536"/>
              <a:gd name="T10" fmla="*/ 0 60000 65536"/>
              <a:gd name="T11" fmla="*/ 0 60000 65536"/>
              <a:gd name="T12" fmla="*/ 0 w 3180"/>
              <a:gd name="T13" fmla="*/ 0 h 217"/>
              <a:gd name="T14" fmla="*/ 3180 w 3180"/>
              <a:gd name="T15" fmla="*/ 217 h 217"/>
            </a:gdLst>
            <a:ahLst/>
            <a:cxnLst>
              <a:cxn ang="T8">
                <a:pos x="T0" y="T1"/>
              </a:cxn>
              <a:cxn ang="T9">
                <a:pos x="T2" y="T3"/>
              </a:cxn>
              <a:cxn ang="T10">
                <a:pos x="T4" y="T5"/>
              </a:cxn>
              <a:cxn ang="T11">
                <a:pos x="T6" y="T7"/>
              </a:cxn>
            </a:cxnLst>
            <a:rect l="T12" t="T13" r="T14" b="T15"/>
            <a:pathLst>
              <a:path w="3180" h="217">
                <a:moveTo>
                  <a:pt x="0" y="217"/>
                </a:moveTo>
                <a:cubicBezTo>
                  <a:pt x="313" y="213"/>
                  <a:pt x="1430" y="215"/>
                  <a:pt x="1879" y="194"/>
                </a:cubicBezTo>
                <a:cubicBezTo>
                  <a:pt x="2328" y="173"/>
                  <a:pt x="2477" y="122"/>
                  <a:pt x="2694" y="90"/>
                </a:cubicBezTo>
                <a:cubicBezTo>
                  <a:pt x="2911" y="58"/>
                  <a:pt x="3079" y="19"/>
                  <a:pt x="3180" y="0"/>
                </a:cubicBezTo>
              </a:path>
            </a:pathLst>
          </a:custGeom>
          <a:noFill/>
          <a:ln w="222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2" name="Freeform 24"/>
          <p:cNvSpPr>
            <a:spLocks/>
          </p:cNvSpPr>
          <p:nvPr/>
        </p:nvSpPr>
        <p:spPr bwMode="auto">
          <a:xfrm>
            <a:off x="2039938" y="3436938"/>
            <a:ext cx="5070475" cy="296862"/>
          </a:xfrm>
          <a:custGeom>
            <a:avLst/>
            <a:gdLst>
              <a:gd name="T0" fmla="*/ 0 w 3194"/>
              <a:gd name="T1" fmla="*/ 254000 h 187"/>
              <a:gd name="T2" fmla="*/ 2971800 w 3194"/>
              <a:gd name="T3" fmla="*/ 254000 h 187"/>
              <a:gd name="T4" fmla="*/ 5070475 w 3194"/>
              <a:gd name="T5" fmla="*/ 0 h 187"/>
              <a:gd name="T6" fmla="*/ 0 60000 65536"/>
              <a:gd name="T7" fmla="*/ 0 60000 65536"/>
              <a:gd name="T8" fmla="*/ 0 60000 65536"/>
              <a:gd name="T9" fmla="*/ 0 w 3194"/>
              <a:gd name="T10" fmla="*/ 0 h 187"/>
              <a:gd name="T11" fmla="*/ 3194 w 3194"/>
              <a:gd name="T12" fmla="*/ 187 h 187"/>
            </a:gdLst>
            <a:ahLst/>
            <a:cxnLst>
              <a:cxn ang="T6">
                <a:pos x="T0" y="T1"/>
              </a:cxn>
              <a:cxn ang="T7">
                <a:pos x="T2" y="T3"/>
              </a:cxn>
              <a:cxn ang="T8">
                <a:pos x="T4" y="T5"/>
              </a:cxn>
            </a:cxnLst>
            <a:rect l="T9" t="T10" r="T11" b="T12"/>
            <a:pathLst>
              <a:path w="3194" h="187">
                <a:moveTo>
                  <a:pt x="0" y="160"/>
                </a:moveTo>
                <a:cubicBezTo>
                  <a:pt x="668" y="168"/>
                  <a:pt x="1340" y="187"/>
                  <a:pt x="1872" y="160"/>
                </a:cubicBezTo>
                <a:cubicBezTo>
                  <a:pt x="2404" y="133"/>
                  <a:pt x="2919" y="33"/>
                  <a:pt x="3194" y="0"/>
                </a:cubicBezTo>
              </a:path>
            </a:pathLst>
          </a:custGeom>
          <a:noFill/>
          <a:ln w="22225" cap="rnd">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3" name="Freeform 25"/>
          <p:cNvSpPr>
            <a:spLocks/>
          </p:cNvSpPr>
          <p:nvPr/>
        </p:nvSpPr>
        <p:spPr bwMode="auto">
          <a:xfrm>
            <a:off x="2039938" y="3627438"/>
            <a:ext cx="5040312" cy="384175"/>
          </a:xfrm>
          <a:custGeom>
            <a:avLst/>
            <a:gdLst>
              <a:gd name="T0" fmla="*/ 0 w 3175"/>
              <a:gd name="T1" fmla="*/ 355600 h 242"/>
              <a:gd name="T2" fmla="*/ 3070225 w 3175"/>
              <a:gd name="T3" fmla="*/ 325438 h 242"/>
              <a:gd name="T4" fmla="*/ 5040312 w 3175"/>
              <a:gd name="T5" fmla="*/ 0 h 242"/>
              <a:gd name="T6" fmla="*/ 0 60000 65536"/>
              <a:gd name="T7" fmla="*/ 0 60000 65536"/>
              <a:gd name="T8" fmla="*/ 0 60000 65536"/>
              <a:gd name="T9" fmla="*/ 0 w 3175"/>
              <a:gd name="T10" fmla="*/ 0 h 242"/>
              <a:gd name="T11" fmla="*/ 3175 w 3175"/>
              <a:gd name="T12" fmla="*/ 242 h 242"/>
            </a:gdLst>
            <a:ahLst/>
            <a:cxnLst>
              <a:cxn ang="T6">
                <a:pos x="T0" y="T1"/>
              </a:cxn>
              <a:cxn ang="T7">
                <a:pos x="T2" y="T3"/>
              </a:cxn>
              <a:cxn ang="T8">
                <a:pos x="T4" y="T5"/>
              </a:cxn>
            </a:cxnLst>
            <a:rect l="T9" t="T10" r="T11" b="T12"/>
            <a:pathLst>
              <a:path w="3175" h="242">
                <a:moveTo>
                  <a:pt x="0" y="224"/>
                </a:moveTo>
                <a:cubicBezTo>
                  <a:pt x="322" y="221"/>
                  <a:pt x="1405" y="242"/>
                  <a:pt x="1934" y="205"/>
                </a:cubicBezTo>
                <a:cubicBezTo>
                  <a:pt x="2463" y="168"/>
                  <a:pt x="2917" y="43"/>
                  <a:pt x="3175" y="0"/>
                </a:cubicBezTo>
              </a:path>
            </a:pathLst>
          </a:custGeom>
          <a:noFill/>
          <a:ln w="22225" cap="rnd">
            <a:solidFill>
              <a:srgbClr val="99CC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4" name="Freeform 26"/>
          <p:cNvSpPr>
            <a:spLocks/>
          </p:cNvSpPr>
          <p:nvPr/>
        </p:nvSpPr>
        <p:spPr bwMode="auto">
          <a:xfrm>
            <a:off x="2039938" y="3690938"/>
            <a:ext cx="5045075" cy="469900"/>
          </a:xfrm>
          <a:custGeom>
            <a:avLst/>
            <a:gdLst>
              <a:gd name="T0" fmla="*/ 0 w 3178"/>
              <a:gd name="T1" fmla="*/ 444500 h 296"/>
              <a:gd name="T2" fmla="*/ 3055938 w 3178"/>
              <a:gd name="T3" fmla="*/ 395288 h 296"/>
              <a:gd name="T4" fmla="*/ 5045075 w 3178"/>
              <a:gd name="T5" fmla="*/ 0 h 296"/>
              <a:gd name="T6" fmla="*/ 0 60000 65536"/>
              <a:gd name="T7" fmla="*/ 0 60000 65536"/>
              <a:gd name="T8" fmla="*/ 0 60000 65536"/>
              <a:gd name="T9" fmla="*/ 0 w 3178"/>
              <a:gd name="T10" fmla="*/ 0 h 296"/>
              <a:gd name="T11" fmla="*/ 3178 w 3178"/>
              <a:gd name="T12" fmla="*/ 296 h 296"/>
            </a:gdLst>
            <a:ahLst/>
            <a:cxnLst>
              <a:cxn ang="T6">
                <a:pos x="T0" y="T1"/>
              </a:cxn>
              <a:cxn ang="T7">
                <a:pos x="T2" y="T3"/>
              </a:cxn>
              <a:cxn ang="T8">
                <a:pos x="T4" y="T5"/>
              </a:cxn>
            </a:cxnLst>
            <a:rect l="T9" t="T10" r="T11" b="T12"/>
            <a:pathLst>
              <a:path w="3178" h="296">
                <a:moveTo>
                  <a:pt x="0" y="280"/>
                </a:moveTo>
                <a:cubicBezTo>
                  <a:pt x="321" y="275"/>
                  <a:pt x="1395" y="296"/>
                  <a:pt x="1925" y="249"/>
                </a:cubicBezTo>
                <a:cubicBezTo>
                  <a:pt x="2455" y="202"/>
                  <a:pt x="2917" y="52"/>
                  <a:pt x="3178" y="0"/>
                </a:cubicBezTo>
              </a:path>
            </a:pathLst>
          </a:custGeom>
          <a:noFill/>
          <a:ln w="222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5" name="Freeform 27"/>
          <p:cNvSpPr>
            <a:spLocks/>
          </p:cNvSpPr>
          <p:nvPr/>
        </p:nvSpPr>
        <p:spPr bwMode="auto">
          <a:xfrm>
            <a:off x="2057400" y="3765550"/>
            <a:ext cx="5018088" cy="474663"/>
          </a:xfrm>
          <a:custGeom>
            <a:avLst/>
            <a:gdLst>
              <a:gd name="T0" fmla="*/ 0 w 3161"/>
              <a:gd name="T1" fmla="*/ 463550 h 299"/>
              <a:gd name="T2" fmla="*/ 3114675 w 3161"/>
              <a:gd name="T3" fmla="*/ 396875 h 299"/>
              <a:gd name="T4" fmla="*/ 5018088 w 3161"/>
              <a:gd name="T5" fmla="*/ 0 h 299"/>
              <a:gd name="T6" fmla="*/ 0 60000 65536"/>
              <a:gd name="T7" fmla="*/ 0 60000 65536"/>
              <a:gd name="T8" fmla="*/ 0 60000 65536"/>
              <a:gd name="T9" fmla="*/ 0 w 3161"/>
              <a:gd name="T10" fmla="*/ 0 h 299"/>
              <a:gd name="T11" fmla="*/ 3161 w 3161"/>
              <a:gd name="T12" fmla="*/ 299 h 299"/>
            </a:gdLst>
            <a:ahLst/>
            <a:cxnLst>
              <a:cxn ang="T6">
                <a:pos x="T0" y="T1"/>
              </a:cxn>
              <a:cxn ang="T7">
                <a:pos x="T2" y="T3"/>
              </a:cxn>
              <a:cxn ang="T8">
                <a:pos x="T4" y="T5"/>
              </a:cxn>
            </a:cxnLst>
            <a:rect l="T9" t="T10" r="T11" b="T12"/>
            <a:pathLst>
              <a:path w="3161" h="299">
                <a:moveTo>
                  <a:pt x="0" y="292"/>
                </a:moveTo>
                <a:cubicBezTo>
                  <a:pt x="327" y="285"/>
                  <a:pt x="1435" y="299"/>
                  <a:pt x="1962" y="250"/>
                </a:cubicBezTo>
                <a:cubicBezTo>
                  <a:pt x="2489" y="201"/>
                  <a:pt x="2911" y="52"/>
                  <a:pt x="3161" y="0"/>
                </a:cubicBezTo>
              </a:path>
            </a:pathLst>
          </a:custGeom>
          <a:noFill/>
          <a:ln w="222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6" name="Text Box 28"/>
          <p:cNvSpPr txBox="1">
            <a:spLocks noChangeArrowheads="1"/>
          </p:cNvSpPr>
          <p:nvPr/>
        </p:nvSpPr>
        <p:spPr bwMode="auto">
          <a:xfrm>
            <a:off x="979488" y="5029200"/>
            <a:ext cx="625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By adding an electric field (magnet)…</a:t>
            </a:r>
          </a:p>
        </p:txBody>
      </p:sp>
      <p:sp>
        <p:nvSpPr>
          <p:cNvPr id="68637" name="Text Box 29"/>
          <p:cNvSpPr txBox="1">
            <a:spLocks noChangeArrowheads="1"/>
          </p:cNvSpPr>
          <p:nvPr/>
        </p:nvSpPr>
        <p:spPr bwMode="auto">
          <a:xfrm>
            <a:off x="838200" y="5562600"/>
            <a:ext cx="7566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he found that the ray bent toward the positive end of a magnet, and away from the negative end.</a:t>
            </a:r>
          </a:p>
        </p:txBody>
      </p:sp>
      <p:sp>
        <p:nvSpPr>
          <p:cNvPr id="13336" name="Text Box 32"/>
          <p:cNvSpPr txBox="1">
            <a:spLocks noChangeArrowheads="1"/>
          </p:cNvSpPr>
          <p:nvPr/>
        </p:nvSpPr>
        <p:spPr bwMode="auto">
          <a:xfrm>
            <a:off x="83661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12</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636"/>
                                        </p:tgtEl>
                                        <p:attrNameLst>
                                          <p:attrName>style.visibility</p:attrName>
                                        </p:attrNameLst>
                                      </p:cBhvr>
                                      <p:to>
                                        <p:strVal val="visible"/>
                                      </p:to>
                                    </p:set>
                                    <p:animEffect transition="in" filter="fade">
                                      <p:cBhvr>
                                        <p:cTn id="7" dur="1000"/>
                                        <p:tgtEl>
                                          <p:spTgt spid="68636"/>
                                        </p:tgtEl>
                                      </p:cBhvr>
                                    </p:animEffect>
                                    <p:anim calcmode="lin" valueType="num">
                                      <p:cBhvr>
                                        <p:cTn id="8" dur="1000" fill="hold"/>
                                        <p:tgtEl>
                                          <p:spTgt spid="68636"/>
                                        </p:tgtEl>
                                        <p:attrNameLst>
                                          <p:attrName>ppt_x</p:attrName>
                                        </p:attrNameLst>
                                      </p:cBhvr>
                                      <p:tavLst>
                                        <p:tav tm="0">
                                          <p:val>
                                            <p:strVal val="#ppt_x"/>
                                          </p:val>
                                        </p:tav>
                                        <p:tav tm="100000">
                                          <p:val>
                                            <p:strVal val="#ppt_x"/>
                                          </p:val>
                                        </p:tav>
                                      </p:tavLst>
                                    </p:anim>
                                    <p:anim calcmode="lin" valueType="num">
                                      <p:cBhvr>
                                        <p:cTn id="9" dur="1000" fill="hold"/>
                                        <p:tgtEl>
                                          <p:spTgt spid="6863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2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68625"/>
                                        </p:tgtEl>
                                        <p:attrNameLst>
                                          <p:attrName>style.visibility</p:attrName>
                                        </p:attrNameLst>
                                      </p:cBhvr>
                                      <p:to>
                                        <p:strVal val="hidden"/>
                                      </p:to>
                                    </p:set>
                                  </p:childTnLst>
                                </p:cTn>
                              </p:par>
                            </p:childTnLst>
                          </p:cTn>
                        </p:par>
                        <p:par>
                          <p:cTn id="19" fill="hold" nodeType="afterGroup">
                            <p:stCondLst>
                              <p:cond delay="0"/>
                            </p:stCondLst>
                            <p:childTnLst>
                              <p:par>
                                <p:cTn id="20" presetID="47" presetClass="entr" presetSubtype="0" fill="hold" grpId="0" nodeType="afterEffect">
                                  <p:stCondLst>
                                    <p:cond delay="2500"/>
                                  </p:stCondLst>
                                  <p:childTnLst>
                                    <p:set>
                                      <p:cBhvr>
                                        <p:cTn id="21" dur="1" fill="hold">
                                          <p:stCondLst>
                                            <p:cond delay="0"/>
                                          </p:stCondLst>
                                        </p:cTn>
                                        <p:tgtEl>
                                          <p:spTgt spid="68637"/>
                                        </p:tgtEl>
                                        <p:attrNameLst>
                                          <p:attrName>style.visibility</p:attrName>
                                        </p:attrNameLst>
                                      </p:cBhvr>
                                      <p:to>
                                        <p:strVal val="visible"/>
                                      </p:to>
                                    </p:set>
                                    <p:animEffect transition="in" filter="fade">
                                      <p:cBhvr>
                                        <p:cTn id="22" dur="1000"/>
                                        <p:tgtEl>
                                          <p:spTgt spid="68637"/>
                                        </p:tgtEl>
                                      </p:cBhvr>
                                    </p:animEffect>
                                    <p:anim calcmode="lin" valueType="num">
                                      <p:cBhvr>
                                        <p:cTn id="23" dur="1000" fill="hold"/>
                                        <p:tgtEl>
                                          <p:spTgt spid="68637"/>
                                        </p:tgtEl>
                                        <p:attrNameLst>
                                          <p:attrName>ppt_x</p:attrName>
                                        </p:attrNameLst>
                                      </p:cBhvr>
                                      <p:tavLst>
                                        <p:tav tm="0">
                                          <p:val>
                                            <p:strVal val="#ppt_x"/>
                                          </p:val>
                                        </p:tav>
                                        <p:tav tm="100000">
                                          <p:val>
                                            <p:strVal val="#ppt_x"/>
                                          </p:val>
                                        </p:tav>
                                      </p:tavLst>
                                    </p:anim>
                                    <p:anim calcmode="lin" valueType="num">
                                      <p:cBhvr>
                                        <p:cTn id="24" dur="1000" fill="hold"/>
                                        <p:tgtEl>
                                          <p:spTgt spid="68637"/>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68630"/>
                                        </p:tgtEl>
                                        <p:attrNameLst>
                                          <p:attrName>style.visibility</p:attrName>
                                        </p:attrNameLst>
                                      </p:cBhvr>
                                      <p:to>
                                        <p:strVal val="visible"/>
                                      </p:to>
                                    </p:set>
                                    <p:animEffect transition="in" filter="wipe(left)">
                                      <p:cBhvr>
                                        <p:cTn id="27" dur="5000"/>
                                        <p:tgtEl>
                                          <p:spTgt spid="686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8631"/>
                                        </p:tgtEl>
                                        <p:attrNameLst>
                                          <p:attrName>style.visibility</p:attrName>
                                        </p:attrNameLst>
                                      </p:cBhvr>
                                      <p:to>
                                        <p:strVal val="visible"/>
                                      </p:to>
                                    </p:set>
                                    <p:animEffect transition="in" filter="wipe(left)">
                                      <p:cBhvr>
                                        <p:cTn id="30" dur="5000"/>
                                        <p:tgtEl>
                                          <p:spTgt spid="686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8632"/>
                                        </p:tgtEl>
                                        <p:attrNameLst>
                                          <p:attrName>style.visibility</p:attrName>
                                        </p:attrNameLst>
                                      </p:cBhvr>
                                      <p:to>
                                        <p:strVal val="visible"/>
                                      </p:to>
                                    </p:set>
                                    <p:animEffect transition="in" filter="wipe(left)">
                                      <p:cBhvr>
                                        <p:cTn id="33" dur="5000"/>
                                        <p:tgtEl>
                                          <p:spTgt spid="6863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8633"/>
                                        </p:tgtEl>
                                        <p:attrNameLst>
                                          <p:attrName>style.visibility</p:attrName>
                                        </p:attrNameLst>
                                      </p:cBhvr>
                                      <p:to>
                                        <p:strVal val="visible"/>
                                      </p:to>
                                    </p:set>
                                    <p:animEffect transition="in" filter="wipe(left)">
                                      <p:cBhvr>
                                        <p:cTn id="36" dur="5000"/>
                                        <p:tgtEl>
                                          <p:spTgt spid="6863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8634"/>
                                        </p:tgtEl>
                                        <p:attrNameLst>
                                          <p:attrName>style.visibility</p:attrName>
                                        </p:attrNameLst>
                                      </p:cBhvr>
                                      <p:to>
                                        <p:strVal val="visible"/>
                                      </p:to>
                                    </p:set>
                                    <p:animEffect transition="in" filter="wipe(left)">
                                      <p:cBhvr>
                                        <p:cTn id="39" dur="5000"/>
                                        <p:tgtEl>
                                          <p:spTgt spid="6863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8635"/>
                                        </p:tgtEl>
                                        <p:attrNameLst>
                                          <p:attrName>style.visibility</p:attrName>
                                        </p:attrNameLst>
                                      </p:cBhvr>
                                      <p:to>
                                        <p:strVal val="visible"/>
                                      </p:to>
                                    </p:set>
                                    <p:animEffect transition="in" filter="wipe(left)">
                                      <p:cBhvr>
                                        <p:cTn id="42" dur="5000"/>
                                        <p:tgtEl>
                                          <p:spTgt spid="6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5" grpId="0"/>
      <p:bldP spid="68626" grpId="0"/>
      <p:bldP spid="68630" grpId="0" animBg="1"/>
      <p:bldP spid="68631" grpId="0" animBg="1"/>
      <p:bldP spid="68632" grpId="0" animBg="1"/>
      <p:bldP spid="68633" grpId="0" animBg="1"/>
      <p:bldP spid="68634" grpId="0" animBg="1"/>
      <p:bldP spid="68635" grpId="0" animBg="1"/>
      <p:bldP spid="68636" grpId="0"/>
      <p:bldP spid="686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smtClean="0"/>
              <a:t>Thomson’s Plum-Pudding Model</a:t>
            </a:r>
          </a:p>
        </p:txBody>
      </p:sp>
      <p:pic>
        <p:nvPicPr>
          <p:cNvPr id="14339" name="Picture 3" descr="plum pudding model of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90688"/>
            <a:ext cx="51816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76200" y="6567488"/>
            <a:ext cx="3122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Zumdahl, Zumdahl, DeCoste, </a:t>
            </a:r>
            <a:r>
              <a:rPr lang="en-US" altLang="en-US" sz="800" u="sng"/>
              <a:t>World of Chemistry</a:t>
            </a:r>
            <a:r>
              <a:rPr lang="en-US" altLang="en-US" sz="800"/>
              <a:t> </a:t>
            </a:r>
            <a:r>
              <a:rPr lang="en-US" altLang="en-US" sz="800">
                <a:latin typeface="Symbol" pitchFamily="18" charset="2"/>
              </a:rPr>
              <a:t> </a:t>
            </a:r>
            <a:r>
              <a:rPr lang="en-US" altLang="en-US" sz="800"/>
              <a:t>2002, page 56</a:t>
            </a:r>
          </a:p>
        </p:txBody>
      </p:sp>
      <p:sp>
        <p:nvSpPr>
          <p:cNvPr id="14341" name="Text Box 7"/>
          <p:cNvSpPr txBox="1">
            <a:spLocks noChangeArrowheads="1"/>
          </p:cNvSpPr>
          <p:nvPr/>
        </p:nvSpPr>
        <p:spPr bwMode="auto">
          <a:xfrm>
            <a:off x="84423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13</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altLang="en-US" smtClean="0"/>
              <a:t>Thomson Model of the Atom</a:t>
            </a:r>
          </a:p>
        </p:txBody>
      </p:sp>
      <p:sp>
        <p:nvSpPr>
          <p:cNvPr id="88067" name="Rectangle 3"/>
          <p:cNvSpPr>
            <a:spLocks noGrp="1" noChangeArrowheads="1"/>
          </p:cNvSpPr>
          <p:nvPr>
            <p:ph type="body" idx="4294967295"/>
          </p:nvPr>
        </p:nvSpPr>
        <p:spPr>
          <a:xfrm>
            <a:off x="457200" y="1600200"/>
            <a:ext cx="8229600" cy="2849563"/>
          </a:xfrm>
        </p:spPr>
        <p:txBody>
          <a:bodyPr/>
          <a:lstStyle/>
          <a:p>
            <a:pPr eaLnBrk="1" hangingPunct="1">
              <a:lnSpc>
                <a:spcPct val="80000"/>
              </a:lnSpc>
            </a:pPr>
            <a:r>
              <a:rPr lang="en-US" altLang="en-US" sz="2400" smtClean="0"/>
              <a:t>J.J. Thomson discovered the electron and knew that electrons could be emitted from matter (1897).</a:t>
            </a:r>
          </a:p>
          <a:p>
            <a:pPr eaLnBrk="1" hangingPunct="1">
              <a:lnSpc>
                <a:spcPct val="80000"/>
              </a:lnSpc>
            </a:pPr>
            <a:endParaRPr lang="en-US" altLang="en-US" sz="800" smtClean="0"/>
          </a:p>
          <a:p>
            <a:pPr eaLnBrk="1" hangingPunct="1">
              <a:lnSpc>
                <a:spcPct val="80000"/>
              </a:lnSpc>
            </a:pPr>
            <a:r>
              <a:rPr lang="en-US" altLang="en-US" sz="2400" smtClean="0"/>
              <a:t>William Thomson proposed that atoms consist of small, negative electrons embedded in a massive, positive sphere.</a:t>
            </a:r>
          </a:p>
          <a:p>
            <a:pPr eaLnBrk="1" hangingPunct="1">
              <a:lnSpc>
                <a:spcPct val="80000"/>
              </a:lnSpc>
            </a:pPr>
            <a:endParaRPr lang="en-US" altLang="en-US" sz="800" smtClean="0"/>
          </a:p>
          <a:p>
            <a:pPr eaLnBrk="1" hangingPunct="1">
              <a:lnSpc>
                <a:spcPct val="80000"/>
              </a:lnSpc>
            </a:pPr>
            <a:r>
              <a:rPr lang="en-US" altLang="en-US" sz="2400" smtClean="0"/>
              <a:t>The electrons were like raisins in a plum pudding.</a:t>
            </a:r>
          </a:p>
          <a:p>
            <a:pPr eaLnBrk="1" hangingPunct="1">
              <a:lnSpc>
                <a:spcPct val="80000"/>
              </a:lnSpc>
            </a:pPr>
            <a:endParaRPr lang="en-US" altLang="en-US" sz="800" smtClean="0"/>
          </a:p>
          <a:p>
            <a:pPr eaLnBrk="1" hangingPunct="1">
              <a:lnSpc>
                <a:spcPct val="80000"/>
              </a:lnSpc>
            </a:pPr>
            <a:r>
              <a:rPr lang="en-US" altLang="en-US" sz="2400" smtClean="0"/>
              <a:t>This is called the ‘plum pudding’ model of the atom.</a:t>
            </a:r>
          </a:p>
        </p:txBody>
      </p:sp>
      <p:sp>
        <p:nvSpPr>
          <p:cNvPr id="15364" name="Oval 4"/>
          <p:cNvSpPr>
            <a:spLocks noChangeArrowheads="1"/>
          </p:cNvSpPr>
          <p:nvPr/>
        </p:nvSpPr>
        <p:spPr bwMode="auto">
          <a:xfrm>
            <a:off x="3200400" y="4648200"/>
            <a:ext cx="1981200" cy="1905000"/>
          </a:xfrm>
          <a:prstGeom prst="ellipse">
            <a:avLst/>
          </a:prstGeom>
          <a:gradFill rotWithShape="0">
            <a:gsLst>
              <a:gs pos="0">
                <a:srgbClr val="99CC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65" name="Oval 5"/>
          <p:cNvSpPr>
            <a:spLocks noChangeArrowheads="1"/>
          </p:cNvSpPr>
          <p:nvPr/>
        </p:nvSpPr>
        <p:spPr bwMode="auto">
          <a:xfrm>
            <a:off x="3733800" y="51054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66" name="Line 6"/>
          <p:cNvSpPr>
            <a:spLocks noChangeShapeType="1"/>
          </p:cNvSpPr>
          <p:nvPr/>
        </p:nvSpPr>
        <p:spPr bwMode="auto">
          <a:xfrm flipH="1">
            <a:off x="4876800" y="5181600"/>
            <a:ext cx="1447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Text Box 7"/>
          <p:cNvSpPr txBox="1">
            <a:spLocks noChangeArrowheads="1"/>
          </p:cNvSpPr>
          <p:nvPr/>
        </p:nvSpPr>
        <p:spPr bwMode="auto">
          <a:xfrm>
            <a:off x="6400800" y="498951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t>electrons</a:t>
            </a:r>
          </a:p>
        </p:txBody>
      </p:sp>
      <p:sp>
        <p:nvSpPr>
          <p:cNvPr id="15368" name="Oval 8"/>
          <p:cNvSpPr>
            <a:spLocks noChangeArrowheads="1"/>
          </p:cNvSpPr>
          <p:nvPr/>
        </p:nvSpPr>
        <p:spPr bwMode="auto">
          <a:xfrm>
            <a:off x="4191000" y="50292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69" name="Oval 9"/>
          <p:cNvSpPr>
            <a:spLocks noChangeArrowheads="1"/>
          </p:cNvSpPr>
          <p:nvPr/>
        </p:nvSpPr>
        <p:spPr bwMode="auto">
          <a:xfrm>
            <a:off x="4267200" y="55626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0" name="Oval 10"/>
          <p:cNvSpPr>
            <a:spLocks noChangeArrowheads="1"/>
          </p:cNvSpPr>
          <p:nvPr/>
        </p:nvSpPr>
        <p:spPr bwMode="auto">
          <a:xfrm>
            <a:off x="4724400" y="52578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1" name="Oval 11"/>
          <p:cNvSpPr>
            <a:spLocks noChangeArrowheads="1"/>
          </p:cNvSpPr>
          <p:nvPr/>
        </p:nvSpPr>
        <p:spPr bwMode="auto">
          <a:xfrm>
            <a:off x="3429000" y="55626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2" name="Oval 12"/>
          <p:cNvSpPr>
            <a:spLocks noChangeArrowheads="1"/>
          </p:cNvSpPr>
          <p:nvPr/>
        </p:nvSpPr>
        <p:spPr bwMode="auto">
          <a:xfrm>
            <a:off x="3733800" y="59436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3" name="Oval 13"/>
          <p:cNvSpPr>
            <a:spLocks noChangeArrowheads="1"/>
          </p:cNvSpPr>
          <p:nvPr/>
        </p:nvSpPr>
        <p:spPr bwMode="auto">
          <a:xfrm>
            <a:off x="4343400" y="60960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4" name="Oval 14"/>
          <p:cNvSpPr>
            <a:spLocks noChangeArrowheads="1"/>
          </p:cNvSpPr>
          <p:nvPr/>
        </p:nvSpPr>
        <p:spPr bwMode="auto">
          <a:xfrm>
            <a:off x="4876800" y="5867400"/>
            <a:ext cx="152400" cy="152400"/>
          </a:xfrm>
          <a:prstGeom prst="ellipse">
            <a:avLst/>
          </a:prstGeom>
          <a:gradFill rotWithShape="0">
            <a:gsLst>
              <a:gs pos="0">
                <a:srgbClr val="FF00FF"/>
              </a:gs>
              <a:gs pos="100000">
                <a:srgbClr val="FFFFFF"/>
              </a:gs>
            </a:gsLst>
            <a:path path="rect">
              <a:fillToRect r="100000" b="100000"/>
            </a:path>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15375" name="Text Box 17"/>
          <p:cNvSpPr txBox="1">
            <a:spLocks noChangeArrowheads="1"/>
          </p:cNvSpPr>
          <p:nvPr/>
        </p:nvSpPr>
        <p:spPr bwMode="auto">
          <a:xfrm>
            <a:off x="85185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806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8067">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8067">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806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61950" y="274638"/>
            <a:ext cx="8229600" cy="1143000"/>
          </a:xfrm>
        </p:spPr>
        <p:txBody>
          <a:bodyPr/>
          <a:lstStyle/>
          <a:p>
            <a:pPr eaLnBrk="1" hangingPunct="1"/>
            <a:r>
              <a:rPr lang="en-US" altLang="en-US" sz="4000" smtClean="0"/>
              <a:t>Ernest Rutherford (1871-1937)</a:t>
            </a:r>
          </a:p>
        </p:txBody>
      </p:sp>
      <p:sp>
        <p:nvSpPr>
          <p:cNvPr id="78851" name="Rectangle 3"/>
          <p:cNvSpPr>
            <a:spLocks noGrp="1" noChangeArrowheads="1"/>
          </p:cNvSpPr>
          <p:nvPr>
            <p:ph type="body" sz="half" idx="4294967295"/>
          </p:nvPr>
        </p:nvSpPr>
        <p:spPr>
          <a:xfrm>
            <a:off x="4652963" y="1600200"/>
            <a:ext cx="4033837" cy="4525963"/>
          </a:xfrm>
        </p:spPr>
        <p:txBody>
          <a:bodyPr/>
          <a:lstStyle/>
          <a:p>
            <a:pPr eaLnBrk="1" hangingPunct="1"/>
            <a:r>
              <a:rPr lang="en-US" altLang="en-US" sz="2800" smtClean="0"/>
              <a:t>Learned physics in J.J. Thomson’s lab.</a:t>
            </a:r>
          </a:p>
          <a:p>
            <a:pPr eaLnBrk="1" hangingPunct="1"/>
            <a:endParaRPr lang="en-US" altLang="en-US" sz="800" smtClean="0"/>
          </a:p>
          <a:p>
            <a:pPr eaLnBrk="1" hangingPunct="1"/>
            <a:r>
              <a:rPr lang="en-US" altLang="en-US" sz="2800" smtClean="0"/>
              <a:t>Noticed that ‘alpha’ particles were sometimes deflected by something in the air.</a:t>
            </a:r>
          </a:p>
          <a:p>
            <a:pPr eaLnBrk="1" hangingPunct="1"/>
            <a:endParaRPr lang="en-US" altLang="en-US" sz="800" smtClean="0"/>
          </a:p>
          <a:p>
            <a:pPr eaLnBrk="1" hangingPunct="1"/>
            <a:r>
              <a:rPr lang="en-US" altLang="en-US" sz="2800" smtClean="0"/>
              <a:t>Gold-foil experiment</a:t>
            </a:r>
          </a:p>
          <a:p>
            <a:pPr eaLnBrk="1" hangingPunct="1">
              <a:buFontTx/>
              <a:buNone/>
            </a:pPr>
            <a:endParaRPr lang="en-US" altLang="en-US" sz="2800" smtClean="0"/>
          </a:p>
        </p:txBody>
      </p:sp>
      <p:pic>
        <p:nvPicPr>
          <p:cNvPr id="16388" name="Picture 4" descr="Ernest Rutheford">
            <a:hlinkClick r:id="rId3" tooltip="Wikipedia -  ERNEST   R U T H E R F O R D"/>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182688" y="1751013"/>
            <a:ext cx="3011487" cy="4114800"/>
          </a:xfrm>
          <a:ln>
            <a:solidFill>
              <a:srgbClr val="993300"/>
            </a:solidFill>
            <a:miter lim="800000"/>
            <a:headEnd/>
            <a:tailEnd/>
          </a:ln>
        </p:spPr>
      </p:pic>
      <p:sp>
        <p:nvSpPr>
          <p:cNvPr id="78854" name="Document" descr="Rutherford paper">
            <a:hlinkClick r:id="rId5" action="ppaction://hlinkfile" tooltip="Rutherford's paper describing experiment"/>
          </p:cNvPr>
          <p:cNvSpPr>
            <a:spLocks noChangeAspect="1" noEditPoints="1" noChangeArrowheads="1"/>
          </p:cNvSpPr>
          <p:nvPr/>
        </p:nvSpPr>
        <p:spPr bwMode="auto">
          <a:xfrm>
            <a:off x="8196263" y="257175"/>
            <a:ext cx="763587"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800">
              <a:cs typeface="+mn-cs"/>
            </a:endParaRPr>
          </a:p>
          <a:p>
            <a:pPr algn="ctr">
              <a:defRPr/>
            </a:pPr>
            <a:r>
              <a:rPr lang="en-US" sz="800">
                <a:cs typeface="+mn-cs"/>
              </a:rPr>
              <a:t>Rutherford </a:t>
            </a:r>
          </a:p>
          <a:p>
            <a:pPr algn="ctr">
              <a:defRPr/>
            </a:pPr>
            <a:endParaRPr lang="en-US" sz="800">
              <a:cs typeface="+mn-cs"/>
            </a:endParaRPr>
          </a:p>
          <a:p>
            <a:pPr algn="ctr">
              <a:defRPr/>
            </a:pPr>
            <a:r>
              <a:rPr lang="en-US" sz="1000">
                <a:cs typeface="+mn-cs"/>
              </a:rPr>
              <a:t>PAPER</a:t>
            </a:r>
          </a:p>
        </p:txBody>
      </p:sp>
      <p:pic>
        <p:nvPicPr>
          <p:cNvPr id="16390" name="Picture 7" descr="d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688" y="2963863"/>
            <a:ext cx="111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8"/>
          <p:cNvSpPr txBox="1">
            <a:spLocks noChangeArrowheads="1"/>
          </p:cNvSpPr>
          <p:nvPr/>
        </p:nvSpPr>
        <p:spPr bwMode="auto">
          <a:xfrm>
            <a:off x="6337300" y="6629400"/>
            <a:ext cx="280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900">
                <a:hlinkClick r:id="rId7" tooltip="External Link -  RUTHERFORD'S  EXPERIMENT"/>
              </a:rPr>
              <a:t>Animation by Raymond Chang </a:t>
            </a:r>
            <a:r>
              <a:rPr lang="en-US" altLang="en-US" sz="900"/>
              <a:t>– All rights reserved.</a:t>
            </a:r>
          </a:p>
        </p:txBody>
      </p:sp>
      <p:sp>
        <p:nvSpPr>
          <p:cNvPr id="16392" name="Text Box 10"/>
          <p:cNvSpPr txBox="1">
            <a:spLocks noChangeArrowheads="1"/>
          </p:cNvSpPr>
          <p:nvPr/>
        </p:nvSpPr>
        <p:spPr bwMode="auto">
          <a:xfrm>
            <a:off x="8442325" y="60610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1000"/>
                                        <p:tgtEl>
                                          <p:spTgt spid="78851">
                                            <p:txEl>
                                              <p:pRg st="0" end="0"/>
                                            </p:txEl>
                                          </p:spTgt>
                                        </p:tgtEl>
                                      </p:cBhvr>
                                    </p:animEffect>
                                    <p:anim calcmode="lin" valueType="num">
                                      <p:cBhvr>
                                        <p:cTn id="8"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8851">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8851">
                                            <p:txEl>
                                              <p:pRg st="0" end="0"/>
                                            </p:txEl>
                                          </p:spTgt>
                                        </p:tgtEl>
                                        <p:attrNameLst>
                                          <p:attrName>ppt_c</p:attrName>
                                        </p:attrNameLst>
                                      </p:cBhvr>
                                      <p:to>
                                        <a:srgbClr val="F28244"/>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8851">
                                            <p:txEl>
                                              <p:pRg st="2" end="2"/>
                                            </p:txEl>
                                          </p:spTgt>
                                        </p:tgtEl>
                                        <p:attrNameLst>
                                          <p:attrName>style.visibility</p:attrName>
                                        </p:attrNameLst>
                                      </p:cBhvr>
                                      <p:to>
                                        <p:strVal val="visible"/>
                                      </p:to>
                                    </p:set>
                                    <p:animEffect transition="in" filter="fade">
                                      <p:cBhvr>
                                        <p:cTn id="14" dur="1000"/>
                                        <p:tgtEl>
                                          <p:spTgt spid="78851">
                                            <p:txEl>
                                              <p:pRg st="2" end="2"/>
                                            </p:txEl>
                                          </p:spTgt>
                                        </p:tgtEl>
                                      </p:cBhvr>
                                    </p:animEffect>
                                    <p:anim calcmode="lin" valueType="num">
                                      <p:cBhvr>
                                        <p:cTn id="15"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885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8851">
                                            <p:txEl>
                                              <p:pRg st="2" end="2"/>
                                            </p:txEl>
                                          </p:spTgt>
                                        </p:tgtEl>
                                        <p:attrNameLst>
                                          <p:attrName>ppt_c</p:attrName>
                                        </p:attrNameLst>
                                      </p:cBhvr>
                                      <p:to>
                                        <a:srgbClr val="F28244"/>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animEffect transition="in" filter="fade">
                                      <p:cBhvr>
                                        <p:cTn id="21" dur="1000"/>
                                        <p:tgtEl>
                                          <p:spTgt spid="78851">
                                            <p:txEl>
                                              <p:pRg st="4" end="4"/>
                                            </p:txEl>
                                          </p:spTgt>
                                        </p:tgtEl>
                                      </p:cBhvr>
                                    </p:animEffect>
                                    <p:anim calcmode="lin" valueType="num">
                                      <p:cBhvr>
                                        <p:cTn id="22" dur="10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885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8851">
                                            <p:txEl>
                                              <p:pRg st="4" end="4"/>
                                            </p:txEl>
                                          </p:spTgt>
                                        </p:tgtEl>
                                        <p:attrNameLst>
                                          <p:attrName>ppt_c</p:attrName>
                                        </p:attrNameLst>
                                      </p:cBhvr>
                                      <p:to>
                                        <a:srgbClr val="F28244"/>
                                      </p:to>
                                    </p:animClr>
                                  </p:sub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78856"/>
                                        </p:tgtEl>
                                        <p:attrNameLst>
                                          <p:attrName>style.visibility</p:attrName>
                                        </p:attrNameLst>
                                      </p:cBhvr>
                                      <p:to>
                                        <p:strVal val="visible"/>
                                      </p:to>
                                    </p:set>
                                    <p:animEffect transition="in" filter="dissolve">
                                      <p:cBhvr>
                                        <p:cTn id="27"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788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09550" y="274638"/>
            <a:ext cx="8229600" cy="1143000"/>
          </a:xfrm>
        </p:spPr>
        <p:txBody>
          <a:bodyPr/>
          <a:lstStyle/>
          <a:p>
            <a:pPr eaLnBrk="1" hangingPunct="1"/>
            <a:r>
              <a:rPr lang="en-US" altLang="en-US" smtClean="0"/>
              <a:t>Rutherford ‘Scattering’</a:t>
            </a:r>
          </a:p>
        </p:txBody>
      </p:sp>
      <p:sp>
        <p:nvSpPr>
          <p:cNvPr id="80899" name="Rectangle 3"/>
          <p:cNvSpPr>
            <a:spLocks noGrp="1" noChangeArrowheads="1"/>
          </p:cNvSpPr>
          <p:nvPr>
            <p:ph type="body" idx="4294967295"/>
          </p:nvPr>
        </p:nvSpPr>
        <p:spPr>
          <a:xfrm>
            <a:off x="685800" y="1981200"/>
            <a:ext cx="7848600" cy="2286000"/>
          </a:xfrm>
        </p:spPr>
        <p:txBody>
          <a:bodyPr/>
          <a:lstStyle/>
          <a:p>
            <a:pPr eaLnBrk="1" hangingPunct="1"/>
            <a:r>
              <a:rPr lang="en-US" altLang="en-US" sz="2000" smtClean="0"/>
              <a:t>In 1909 Rutherford undertook a series of experiments</a:t>
            </a:r>
          </a:p>
          <a:p>
            <a:pPr eaLnBrk="1" hangingPunct="1"/>
            <a:r>
              <a:rPr lang="en-US" altLang="en-US" sz="2000" smtClean="0"/>
              <a:t>He fired </a:t>
            </a:r>
            <a:r>
              <a:rPr lang="en-US" altLang="en-US" sz="2000" smtClean="0">
                <a:solidFill>
                  <a:srgbClr val="FF00FF"/>
                </a:solidFill>
                <a:latin typeface="Symbol" pitchFamily="18" charset="2"/>
              </a:rPr>
              <a:t>a</a:t>
            </a:r>
            <a:r>
              <a:rPr lang="en-US" altLang="en-US" sz="2000" smtClean="0">
                <a:solidFill>
                  <a:srgbClr val="FF00FF"/>
                </a:solidFill>
              </a:rPr>
              <a:t> (alpha)</a:t>
            </a:r>
            <a:r>
              <a:rPr lang="en-US" altLang="en-US" sz="2000" smtClean="0"/>
              <a:t> particles at a very thin sample of gold foil</a:t>
            </a:r>
          </a:p>
          <a:p>
            <a:pPr eaLnBrk="1" hangingPunct="1"/>
            <a:r>
              <a:rPr lang="en-US" altLang="en-US" sz="2000" smtClean="0"/>
              <a:t>According to the Thomson model the </a:t>
            </a:r>
            <a:r>
              <a:rPr lang="en-US" altLang="en-US" sz="2000" smtClean="0">
                <a:latin typeface="Symbol" pitchFamily="18" charset="2"/>
              </a:rPr>
              <a:t>a</a:t>
            </a:r>
            <a:r>
              <a:rPr lang="en-US" altLang="en-US" sz="2000" smtClean="0"/>
              <a:t> particles would only </a:t>
            </a:r>
          </a:p>
          <a:p>
            <a:pPr eaLnBrk="1" hangingPunct="1">
              <a:buFontTx/>
              <a:buNone/>
            </a:pPr>
            <a:r>
              <a:rPr lang="en-US" altLang="en-US" sz="2000" smtClean="0"/>
              <a:t>	be slightly deflected</a:t>
            </a:r>
          </a:p>
          <a:p>
            <a:pPr eaLnBrk="1" hangingPunct="1"/>
            <a:r>
              <a:rPr lang="en-US" altLang="en-US" sz="2000" smtClean="0"/>
              <a:t>Rutherford discovered that they were deflected through large angles and could even be reflected straight back to the source</a:t>
            </a:r>
          </a:p>
        </p:txBody>
      </p:sp>
      <p:grpSp>
        <p:nvGrpSpPr>
          <p:cNvPr id="17412" name="Group 4"/>
          <p:cNvGrpSpPr>
            <a:grpSpLocks/>
          </p:cNvGrpSpPr>
          <p:nvPr/>
        </p:nvGrpSpPr>
        <p:grpSpPr bwMode="auto">
          <a:xfrm>
            <a:off x="0" y="4303713"/>
            <a:ext cx="8077200" cy="2401887"/>
            <a:chOff x="0" y="2711"/>
            <a:chExt cx="5088" cy="1513"/>
          </a:xfrm>
        </p:grpSpPr>
        <p:sp>
          <p:nvSpPr>
            <p:cNvPr id="17415" name="Text Box 5"/>
            <p:cNvSpPr txBox="1">
              <a:spLocks noChangeArrowheads="1"/>
            </p:cNvSpPr>
            <p:nvPr/>
          </p:nvSpPr>
          <p:spPr bwMode="auto">
            <a:xfrm>
              <a:off x="528" y="3072"/>
              <a:ext cx="5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t>particle</a:t>
              </a:r>
            </a:p>
            <a:p>
              <a:pPr eaLnBrk="1" hangingPunct="1"/>
              <a:r>
                <a:rPr lang="en-US" altLang="en-US" i="1"/>
                <a:t>source</a:t>
              </a:r>
            </a:p>
          </p:txBody>
        </p:sp>
        <p:sp>
          <p:nvSpPr>
            <p:cNvPr id="17416" name="Oval 6"/>
            <p:cNvSpPr>
              <a:spLocks noChangeArrowheads="1"/>
            </p:cNvSpPr>
            <p:nvPr/>
          </p:nvSpPr>
          <p:spPr bwMode="auto">
            <a:xfrm>
              <a:off x="960" y="3408"/>
              <a:ext cx="336" cy="288"/>
            </a:xfrm>
            <a:prstGeom prst="ellipse">
              <a:avLst/>
            </a:prstGeom>
            <a:solidFill>
              <a:srgbClr val="FF00FF">
                <a:alpha val="50195"/>
              </a:srgbClr>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17" name="Line 7"/>
            <p:cNvSpPr>
              <a:spLocks noChangeShapeType="1"/>
            </p:cNvSpPr>
            <p:nvPr/>
          </p:nvSpPr>
          <p:spPr bwMode="auto">
            <a:xfrm flipV="1">
              <a:off x="1248" y="2976"/>
              <a:ext cx="336"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8"/>
            <p:cNvSpPr>
              <a:spLocks noChangeShapeType="1"/>
            </p:cNvSpPr>
            <p:nvPr/>
          </p:nvSpPr>
          <p:spPr bwMode="auto">
            <a:xfrm>
              <a:off x="1296" y="3696"/>
              <a:ext cx="48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Line 9"/>
            <p:cNvSpPr>
              <a:spLocks noChangeShapeType="1"/>
            </p:cNvSpPr>
            <p:nvPr/>
          </p:nvSpPr>
          <p:spPr bwMode="auto">
            <a:xfrm>
              <a:off x="1152" y="3792"/>
              <a:ext cx="43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Rectangle 10"/>
            <p:cNvSpPr>
              <a:spLocks noChangeArrowheads="1"/>
            </p:cNvSpPr>
            <p:nvPr/>
          </p:nvSpPr>
          <p:spPr bwMode="auto">
            <a:xfrm>
              <a:off x="2160" y="2976"/>
              <a:ext cx="144" cy="576"/>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21" name="Rectangle 11"/>
            <p:cNvSpPr>
              <a:spLocks noChangeArrowheads="1"/>
            </p:cNvSpPr>
            <p:nvPr/>
          </p:nvSpPr>
          <p:spPr bwMode="auto">
            <a:xfrm>
              <a:off x="2160" y="3648"/>
              <a:ext cx="144" cy="576"/>
            </a:xfrm>
            <a:prstGeom prst="rect">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22" name="Line 12"/>
            <p:cNvSpPr>
              <a:spLocks noChangeShapeType="1"/>
            </p:cNvSpPr>
            <p:nvPr/>
          </p:nvSpPr>
          <p:spPr bwMode="auto">
            <a:xfrm>
              <a:off x="1392" y="3600"/>
              <a:ext cx="25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3"/>
            <p:cNvSpPr>
              <a:spLocks noChangeShapeType="1"/>
            </p:cNvSpPr>
            <p:nvPr/>
          </p:nvSpPr>
          <p:spPr bwMode="auto">
            <a:xfrm flipV="1">
              <a:off x="1344" y="3360"/>
              <a:ext cx="48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4"/>
            <p:cNvSpPr>
              <a:spLocks noChangeShapeType="1"/>
            </p:cNvSpPr>
            <p:nvPr/>
          </p:nvSpPr>
          <p:spPr bwMode="auto">
            <a:xfrm flipV="1">
              <a:off x="1344" y="3120"/>
              <a:ext cx="38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Text Box 15"/>
            <p:cNvSpPr txBox="1">
              <a:spLocks noChangeArrowheads="1"/>
            </p:cNvSpPr>
            <p:nvPr/>
          </p:nvSpPr>
          <p:spPr bwMode="auto">
            <a:xfrm>
              <a:off x="2112" y="2711"/>
              <a:ext cx="10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Lead collimator</a:t>
              </a:r>
            </a:p>
          </p:txBody>
        </p:sp>
        <p:sp>
          <p:nvSpPr>
            <p:cNvPr id="17426" name="Rectangle 16"/>
            <p:cNvSpPr>
              <a:spLocks noChangeArrowheads="1"/>
            </p:cNvSpPr>
            <p:nvPr/>
          </p:nvSpPr>
          <p:spPr bwMode="auto">
            <a:xfrm>
              <a:off x="3936" y="3024"/>
              <a:ext cx="48" cy="1152"/>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27" name="Text Box 17"/>
            <p:cNvSpPr txBox="1">
              <a:spLocks noChangeArrowheads="1"/>
            </p:cNvSpPr>
            <p:nvPr/>
          </p:nvSpPr>
          <p:spPr bwMode="auto">
            <a:xfrm>
              <a:off x="3648" y="2784"/>
              <a:ext cx="6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Gold foil</a:t>
              </a:r>
            </a:p>
          </p:txBody>
        </p:sp>
        <p:sp>
          <p:nvSpPr>
            <p:cNvPr id="17428" name="Line 18"/>
            <p:cNvSpPr>
              <a:spLocks noChangeShapeType="1"/>
            </p:cNvSpPr>
            <p:nvPr/>
          </p:nvSpPr>
          <p:spPr bwMode="auto">
            <a:xfrm>
              <a:off x="3984" y="3600"/>
              <a:ext cx="1104"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9"/>
            <p:cNvSpPr>
              <a:spLocks noChangeShapeType="1"/>
            </p:cNvSpPr>
            <p:nvPr/>
          </p:nvSpPr>
          <p:spPr bwMode="auto">
            <a:xfrm flipV="1">
              <a:off x="3984" y="3120"/>
              <a:ext cx="96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Text Box 20"/>
            <p:cNvSpPr txBox="1">
              <a:spLocks noChangeArrowheads="1"/>
            </p:cNvSpPr>
            <p:nvPr/>
          </p:nvSpPr>
          <p:spPr bwMode="auto">
            <a:xfrm>
              <a:off x="336" y="3024"/>
              <a:ext cx="2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FF00FF"/>
                  </a:solidFill>
                  <a:latin typeface="Symbol" pitchFamily="18" charset="2"/>
                </a:rPr>
                <a:t>a</a:t>
              </a:r>
            </a:p>
          </p:txBody>
        </p:sp>
        <p:sp>
          <p:nvSpPr>
            <p:cNvPr id="17431" name="Text Box 21"/>
            <p:cNvSpPr txBox="1">
              <a:spLocks noChangeArrowheads="1"/>
            </p:cNvSpPr>
            <p:nvPr/>
          </p:nvSpPr>
          <p:spPr bwMode="auto">
            <a:xfrm>
              <a:off x="4368" y="3377"/>
              <a:ext cx="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Symbol" pitchFamily="18" charset="2"/>
                </a:rPr>
                <a:t>q</a:t>
              </a:r>
            </a:p>
          </p:txBody>
        </p:sp>
        <p:sp>
          <p:nvSpPr>
            <p:cNvPr id="17432" name="AutoShape 22">
              <a:hlinkClick r:id="rId4" action="ppaction://hlinksldjump" highlightClick="1"/>
            </p:cNvPr>
            <p:cNvSpPr>
              <a:spLocks noChangeArrowheads="1"/>
            </p:cNvSpPr>
            <p:nvPr/>
          </p:nvSpPr>
          <p:spPr bwMode="auto">
            <a:xfrm>
              <a:off x="0" y="3855"/>
              <a:ext cx="384" cy="225"/>
            </a:xfrm>
            <a:prstGeom prst="actionButtonBeginning">
              <a:avLst/>
            </a:prstGeom>
            <a:solidFill>
              <a:schemeClr val="bg1">
                <a:alpha val="50195"/>
              </a:schemeClr>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pic>
        <p:nvPicPr>
          <p:cNvPr id="80920" name="Gold foil 2.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116763" y="307975"/>
            <a:ext cx="17224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26"/>
          <p:cNvSpPr txBox="1">
            <a:spLocks noChangeArrowheads="1"/>
          </p:cNvSpPr>
          <p:nvPr/>
        </p:nvSpPr>
        <p:spPr bwMode="auto">
          <a:xfrm>
            <a:off x="8594725" y="62896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089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089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089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8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0899">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8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0899">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920"/>
                                        </p:tgtEl>
                                        <p:attrNameLst>
                                          <p:attrName>style.visibility</p:attrName>
                                        </p:attrNameLst>
                                      </p:cBhvr>
                                      <p:to>
                                        <p:strVal val="visible"/>
                                      </p:to>
                                    </p:set>
                                    <p:animEffect transition="in" filter="fade">
                                      <p:cBhvr>
                                        <p:cTn id="27" dur="2000"/>
                                        <p:tgtEl>
                                          <p:spTgt spid="809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92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80920"/>
                                        </p:tgtEl>
                                      </p:cBhvr>
                                    </p:cmd>
                                  </p:childTnLst>
                                </p:cTn>
                              </p:par>
                            </p:childTnLst>
                          </p:cTn>
                        </p:par>
                      </p:childTnLst>
                    </p:cTn>
                  </p:par>
                </p:childTnLst>
              </p:cTn>
              <p:nextCondLst>
                <p:cond evt="onClick" delay="0">
                  <p:tgtEl>
                    <p:spTgt spid="80920"/>
                  </p:tgtEl>
                </p:cond>
              </p:nextCondLst>
            </p:seq>
            <p:video fullScrn="1">
              <p:cMediaNode>
                <p:cTn id="33" fill="hold" display="0">
                  <p:stCondLst>
                    <p:cond delay="indefinite"/>
                  </p:stCondLst>
                  <p:endCondLst>
                    <p:cond evt="onNext" delay="0">
                      <p:tgtEl>
                        <p:sldTgt/>
                      </p:tgtEl>
                    </p:cond>
                    <p:cond evt="onPrev" delay="0">
                      <p:tgtEl>
                        <p:sldTgt/>
                      </p:tgtEl>
                    </p:cond>
                  </p:endCondLst>
                </p:cTn>
                <p:tgtEl>
                  <p:spTgt spid="80920"/>
                </p:tgtEl>
              </p:cMediaNode>
            </p:video>
          </p:childTnLst>
        </p:cTn>
      </p:par>
    </p:tnLst>
    <p:bldLst>
      <p:bldP spid="808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altLang="en-US" smtClean="0"/>
              <a:t>Rutherford’s Apparatus</a:t>
            </a:r>
          </a:p>
        </p:txBody>
      </p:sp>
      <p:pic>
        <p:nvPicPr>
          <p:cNvPr id="18435" name="Picture 3" descr="Rutherford's gold foil apparatus"/>
          <p:cNvPicPr>
            <a:picLocks noChangeAspect="1" noChangeArrowheads="1"/>
          </p:cNvPicPr>
          <p:nvPr/>
        </p:nvPicPr>
        <p:blipFill>
          <a:blip r:embed="rId3">
            <a:lum bright="2000" contrast="12000"/>
            <a:extLst>
              <a:ext uri="{28A0092B-C50C-407E-A947-70E740481C1C}">
                <a14:useLocalDpi xmlns:a14="http://schemas.microsoft.com/office/drawing/2010/main" val="0"/>
              </a:ext>
            </a:extLst>
          </a:blip>
          <a:srcRect/>
          <a:stretch>
            <a:fillRect/>
          </a:stretch>
        </p:blipFill>
        <p:spPr bwMode="auto">
          <a:xfrm>
            <a:off x="685800" y="1981200"/>
            <a:ext cx="7924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3124200" y="2209800"/>
            <a:ext cx="2971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beam of alpha particles</a:t>
            </a:r>
          </a:p>
        </p:txBody>
      </p:sp>
      <p:sp>
        <p:nvSpPr>
          <p:cNvPr id="18437" name="Rectangle 5"/>
          <p:cNvSpPr>
            <a:spLocks noChangeArrowheads="1"/>
          </p:cNvSpPr>
          <p:nvPr/>
        </p:nvSpPr>
        <p:spPr bwMode="auto">
          <a:xfrm>
            <a:off x="1676400" y="3962400"/>
            <a:ext cx="14478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radioactive </a:t>
            </a:r>
          </a:p>
          <a:p>
            <a:pPr algn="ctr" eaLnBrk="1" hangingPunct="1"/>
            <a:r>
              <a:rPr lang="en-US" altLang="en-US" b="1"/>
              <a:t>substance</a:t>
            </a:r>
          </a:p>
        </p:txBody>
      </p:sp>
      <p:sp>
        <p:nvSpPr>
          <p:cNvPr id="18438" name="Rectangle 6"/>
          <p:cNvSpPr>
            <a:spLocks noChangeArrowheads="1"/>
          </p:cNvSpPr>
          <p:nvPr/>
        </p:nvSpPr>
        <p:spPr bwMode="auto">
          <a:xfrm>
            <a:off x="7315200" y="5715000"/>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gold foil</a:t>
            </a:r>
          </a:p>
        </p:txBody>
      </p:sp>
      <p:sp>
        <p:nvSpPr>
          <p:cNvPr id="18439" name="Rectangle 7"/>
          <p:cNvSpPr>
            <a:spLocks noChangeArrowheads="1"/>
          </p:cNvSpPr>
          <p:nvPr/>
        </p:nvSpPr>
        <p:spPr bwMode="auto">
          <a:xfrm>
            <a:off x="2362200" y="5029200"/>
            <a:ext cx="2590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circular ZnS - coated</a:t>
            </a:r>
          </a:p>
        </p:txBody>
      </p:sp>
      <p:sp>
        <p:nvSpPr>
          <p:cNvPr id="18440" name="Rectangle 8"/>
          <p:cNvSpPr>
            <a:spLocks noChangeArrowheads="1"/>
          </p:cNvSpPr>
          <p:nvPr/>
        </p:nvSpPr>
        <p:spPr bwMode="auto">
          <a:xfrm>
            <a:off x="2362200" y="5334000"/>
            <a:ext cx="2438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t>fluorescent screen</a:t>
            </a:r>
          </a:p>
        </p:txBody>
      </p:sp>
      <p:sp>
        <p:nvSpPr>
          <p:cNvPr id="18441" name="Rectangle 9"/>
          <p:cNvSpPr>
            <a:spLocks noChangeArrowheads="1"/>
          </p:cNvSpPr>
          <p:nvPr/>
        </p:nvSpPr>
        <p:spPr bwMode="auto">
          <a:xfrm>
            <a:off x="76200" y="6553200"/>
            <a:ext cx="397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Dorin, Demmin, Gabel, </a:t>
            </a:r>
            <a:r>
              <a:rPr lang="en-US" altLang="en-US" sz="800" u="sng"/>
              <a:t>Chemistry The Study of Matter </a:t>
            </a:r>
            <a:r>
              <a:rPr lang="en-US" altLang="en-US" sz="800"/>
              <a:t> , 3</a:t>
            </a:r>
            <a:r>
              <a:rPr lang="en-US" altLang="en-US" sz="800" baseline="30000"/>
              <a:t>rd</a:t>
            </a:r>
            <a:r>
              <a:rPr lang="en-US" altLang="en-US" sz="800"/>
              <a:t> Edition, 1990, page 120</a:t>
            </a:r>
          </a:p>
        </p:txBody>
      </p:sp>
      <p:pic>
        <p:nvPicPr>
          <p:cNvPr id="18442" name="Picture 12" descr="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688" y="2963863"/>
            <a:ext cx="111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 descr="sketch of Rutherf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475" y="195263"/>
            <a:ext cx="8112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8" name="Rectangle 14"/>
          <p:cNvSpPr>
            <a:spLocks noChangeArrowheads="1"/>
          </p:cNvSpPr>
          <p:nvPr/>
        </p:nvSpPr>
        <p:spPr bwMode="auto">
          <a:xfrm>
            <a:off x="1679575" y="1196975"/>
            <a:ext cx="574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Rutherford received the </a:t>
            </a:r>
            <a:r>
              <a:rPr lang="en-US" altLang="en-US" sz="1000">
                <a:hlinkClick r:id="rId6"/>
              </a:rPr>
              <a:t>1908 Nobel Prize in Chemistry</a:t>
            </a:r>
            <a:r>
              <a:rPr lang="en-US" altLang="en-US" sz="1000"/>
              <a:t> for his pioneering work in nuclear chemistry.</a:t>
            </a:r>
          </a:p>
        </p:txBody>
      </p:sp>
      <p:sp>
        <p:nvSpPr>
          <p:cNvPr id="18445" name="Text Box 16"/>
          <p:cNvSpPr txBox="1">
            <a:spLocks noChangeArrowheads="1"/>
          </p:cNvSpPr>
          <p:nvPr/>
        </p:nvSpPr>
        <p:spPr bwMode="auto">
          <a:xfrm>
            <a:off x="84423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958"/>
                                        </p:tgtEl>
                                        <p:attrNameLst>
                                          <p:attrName>style.visibility</p:attrName>
                                        </p:attrNameLst>
                                      </p:cBhvr>
                                      <p:to>
                                        <p:strVal val="visible"/>
                                      </p:to>
                                    </p:set>
                                    <p:anim calcmode="lin" valueType="num">
                                      <p:cBhvr>
                                        <p:cTn id="7" dur="500" fill="hold"/>
                                        <p:tgtEl>
                                          <p:spTgt spid="82958"/>
                                        </p:tgtEl>
                                        <p:attrNameLst>
                                          <p:attrName>ppt_w</p:attrName>
                                        </p:attrNameLst>
                                      </p:cBhvr>
                                      <p:tavLst>
                                        <p:tav tm="0">
                                          <p:val>
                                            <p:fltVal val="0"/>
                                          </p:val>
                                        </p:tav>
                                        <p:tav tm="100000">
                                          <p:val>
                                            <p:strVal val="#ppt_w"/>
                                          </p:val>
                                        </p:tav>
                                      </p:tavLst>
                                    </p:anim>
                                    <p:anim calcmode="lin" valueType="num">
                                      <p:cBhvr>
                                        <p:cTn id="8" dur="500" fill="hold"/>
                                        <p:tgtEl>
                                          <p:spTgt spid="82958"/>
                                        </p:tgtEl>
                                        <p:attrNameLst>
                                          <p:attrName>ppt_h</p:attrName>
                                        </p:attrNameLst>
                                      </p:cBhvr>
                                      <p:tavLst>
                                        <p:tav tm="0">
                                          <p:val>
                                            <p:fltVal val="0"/>
                                          </p:val>
                                        </p:tav>
                                        <p:tav tm="100000">
                                          <p:val>
                                            <p:strVal val="#ppt_h"/>
                                          </p:val>
                                        </p:tav>
                                      </p:tavLst>
                                    </p:anim>
                                    <p:animEffect transition="in" filter="fade">
                                      <p:cBhvr>
                                        <p:cTn id="9" dur="5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9750" y="574675"/>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4000"/>
              <a:t>What he expected…</a:t>
            </a:r>
          </a:p>
        </p:txBody>
      </p:sp>
      <p:sp>
        <p:nvSpPr>
          <p:cNvPr id="97284" name="Rectangle 4"/>
          <p:cNvSpPr>
            <a:spLocks noChangeArrowheads="1"/>
          </p:cNvSpPr>
          <p:nvPr/>
        </p:nvSpPr>
        <p:spPr bwMode="auto">
          <a:xfrm>
            <a:off x="5284788" y="622300"/>
            <a:ext cx="3125787" cy="514350"/>
          </a:xfrm>
          <a:prstGeom prst="rect">
            <a:avLst/>
          </a:prstGeom>
          <a:solidFill>
            <a:schemeClr val="bg1"/>
          </a:solidFill>
          <a:ln w="3175">
            <a:solidFill>
              <a:srgbClr val="333333"/>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7285" name="Rectangle 5"/>
          <p:cNvSpPr>
            <a:spLocks noChangeArrowheads="1"/>
          </p:cNvSpPr>
          <p:nvPr/>
        </p:nvSpPr>
        <p:spPr bwMode="auto">
          <a:xfrm>
            <a:off x="5286375" y="617538"/>
            <a:ext cx="3114675" cy="509587"/>
          </a:xfrm>
          <a:prstGeom prst="rect">
            <a:avLst/>
          </a:prstGeom>
          <a:gradFill rotWithShape="1">
            <a:gsLst>
              <a:gs pos="0">
                <a:schemeClr val="bg1">
                  <a:alpha val="57001"/>
                </a:schemeClr>
              </a:gs>
              <a:gs pos="50000">
                <a:srgbClr val="EAEAEA">
                  <a:alpha val="92000"/>
                </a:srgbClr>
              </a:gs>
              <a:gs pos="100000">
                <a:schemeClr val="bg1">
                  <a:alpha val="57001"/>
                </a:schemeClr>
              </a:gs>
            </a:gsLst>
            <a:lin ang="0" scaled="1"/>
          </a:gradFill>
          <a:ln w="9525">
            <a:noFill/>
            <a:miter lim="800000"/>
            <a:headEnd/>
            <a:tailEnd/>
          </a:ln>
          <a:effectLst/>
        </p:spPr>
        <p:txBody>
          <a:bodyPr wrap="none" anchor="ctr"/>
          <a:lstStyle/>
          <a:p>
            <a:pPr>
              <a:defRPr/>
            </a:pPr>
            <a:endParaRPr lang="en-US">
              <a:cs typeface="+mn-cs"/>
            </a:endParaRPr>
          </a:p>
        </p:txBody>
      </p:sp>
      <p:sp>
        <p:nvSpPr>
          <p:cNvPr id="97286" name="Rectangle 6"/>
          <p:cNvSpPr>
            <a:spLocks noChangeArrowheads="1"/>
          </p:cNvSpPr>
          <p:nvPr/>
        </p:nvSpPr>
        <p:spPr bwMode="auto">
          <a:xfrm>
            <a:off x="6581775" y="635000"/>
            <a:ext cx="549275" cy="493713"/>
          </a:xfrm>
          <a:prstGeom prst="rect">
            <a:avLst/>
          </a:prstGeom>
          <a:gradFill rotWithShape="1">
            <a:gsLst>
              <a:gs pos="0">
                <a:srgbClr val="EAEAEA">
                  <a:alpha val="57001"/>
                </a:srgbClr>
              </a:gs>
              <a:gs pos="50000">
                <a:schemeClr val="tx1"/>
              </a:gs>
              <a:gs pos="100000">
                <a:srgbClr val="EAEAEA">
                  <a:alpha val="57001"/>
                </a:srgbClr>
              </a:gs>
            </a:gsLst>
            <a:lin ang="0" scaled="1"/>
          </a:gradFill>
          <a:ln w="9525">
            <a:noFill/>
            <a:miter lim="800000"/>
            <a:headEnd/>
            <a:tailEnd/>
          </a:ln>
          <a:effectLst/>
        </p:spPr>
        <p:txBody>
          <a:bodyPr wrap="none" anchor="ctr"/>
          <a:lstStyle/>
          <a:p>
            <a:pPr>
              <a:defRPr/>
            </a:pPr>
            <a:endParaRPr lang="en-US">
              <a:cs typeface="+mn-cs"/>
            </a:endParaRPr>
          </a:p>
        </p:txBody>
      </p:sp>
      <p:sp>
        <p:nvSpPr>
          <p:cNvPr id="19464" name="AutoShape 7"/>
          <p:cNvSpPr>
            <a:spLocks noChangeArrowheads="1"/>
          </p:cNvSpPr>
          <p:nvPr/>
        </p:nvSpPr>
        <p:spPr bwMode="auto">
          <a:xfrm>
            <a:off x="3409950" y="1628775"/>
            <a:ext cx="4079875" cy="4079875"/>
          </a:xfrm>
          <a:custGeom>
            <a:avLst/>
            <a:gdLst>
              <a:gd name="T0" fmla="*/ 385309817 w 21600"/>
              <a:gd name="T1" fmla="*/ 0 h 21600"/>
              <a:gd name="T2" fmla="*/ 112845754 w 21600"/>
              <a:gd name="T3" fmla="*/ 112845754 h 21600"/>
              <a:gd name="T4" fmla="*/ 0 w 21600"/>
              <a:gd name="T5" fmla="*/ 385309817 h 21600"/>
              <a:gd name="T6" fmla="*/ 112845754 w 21600"/>
              <a:gd name="T7" fmla="*/ 657773691 h 21600"/>
              <a:gd name="T8" fmla="*/ 385309817 w 21600"/>
              <a:gd name="T9" fmla="*/ 770619445 h 21600"/>
              <a:gd name="T10" fmla="*/ 657773691 w 21600"/>
              <a:gd name="T11" fmla="*/ 657773691 h 21600"/>
              <a:gd name="T12" fmla="*/ 770619445 w 21600"/>
              <a:gd name="T13" fmla="*/ 385309817 h 21600"/>
              <a:gd name="T14" fmla="*/ 657773691 w 21600"/>
              <a:gd name="T15" fmla="*/ 1128457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04" y="10800"/>
                </a:moveTo>
                <a:cubicBezTo>
                  <a:pt x="504" y="16486"/>
                  <a:pt x="5114" y="21096"/>
                  <a:pt x="10800" y="21096"/>
                </a:cubicBezTo>
                <a:cubicBezTo>
                  <a:pt x="16486" y="21096"/>
                  <a:pt x="21096" y="16486"/>
                  <a:pt x="21096" y="10800"/>
                </a:cubicBezTo>
                <a:cubicBezTo>
                  <a:pt x="21096" y="5114"/>
                  <a:pt x="16486" y="504"/>
                  <a:pt x="10800" y="504"/>
                </a:cubicBezTo>
                <a:cubicBezTo>
                  <a:pt x="5114" y="504"/>
                  <a:pt x="504" y="5114"/>
                  <a:pt x="504" y="10800"/>
                </a:cubicBezTo>
                <a:close/>
              </a:path>
            </a:pathLst>
          </a:custGeom>
          <a:solidFill>
            <a:srgbClr val="DDDDDD"/>
          </a:solidFill>
          <a:ln w="9525">
            <a:round/>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flatTx/>
          </a:bodyPr>
          <a:lstStyle/>
          <a:p>
            <a:endParaRPr lang="en-US"/>
          </a:p>
        </p:txBody>
      </p:sp>
      <p:sp>
        <p:nvSpPr>
          <p:cNvPr id="19465" name="Freeform 8"/>
          <p:cNvSpPr>
            <a:spLocks/>
          </p:cNvSpPr>
          <p:nvPr/>
        </p:nvSpPr>
        <p:spPr bwMode="auto">
          <a:xfrm>
            <a:off x="1200150" y="2665413"/>
            <a:ext cx="1924050" cy="647700"/>
          </a:xfrm>
          <a:custGeom>
            <a:avLst/>
            <a:gdLst>
              <a:gd name="T0" fmla="*/ 0 w 2424"/>
              <a:gd name="T1" fmla="*/ 647700 h 815"/>
              <a:gd name="T2" fmla="*/ 631825 w 2424"/>
              <a:gd name="T3" fmla="*/ 0 h 815"/>
              <a:gd name="T4" fmla="*/ 1924050 w 2424"/>
              <a:gd name="T5" fmla="*/ 0 h 815"/>
              <a:gd name="T6" fmla="*/ 1292225 w 2424"/>
              <a:gd name="T7" fmla="*/ 647700 h 815"/>
              <a:gd name="T8" fmla="*/ 0 w 2424"/>
              <a:gd name="T9" fmla="*/ 647700 h 815"/>
              <a:gd name="T10" fmla="*/ 0 60000 65536"/>
              <a:gd name="T11" fmla="*/ 0 60000 65536"/>
              <a:gd name="T12" fmla="*/ 0 60000 65536"/>
              <a:gd name="T13" fmla="*/ 0 60000 65536"/>
              <a:gd name="T14" fmla="*/ 0 60000 65536"/>
              <a:gd name="T15" fmla="*/ 0 w 2424"/>
              <a:gd name="T16" fmla="*/ 0 h 815"/>
              <a:gd name="T17" fmla="*/ 2424 w 2424"/>
              <a:gd name="T18" fmla="*/ 815 h 815"/>
            </a:gdLst>
            <a:ahLst/>
            <a:cxnLst>
              <a:cxn ang="T10">
                <a:pos x="T0" y="T1"/>
              </a:cxn>
              <a:cxn ang="T11">
                <a:pos x="T2" y="T3"/>
              </a:cxn>
              <a:cxn ang="T12">
                <a:pos x="T4" y="T5"/>
              </a:cxn>
              <a:cxn ang="T13">
                <a:pos x="T6" y="T7"/>
              </a:cxn>
              <a:cxn ang="T14">
                <a:pos x="T8" y="T9"/>
              </a:cxn>
            </a:cxnLst>
            <a:rect l="T15" t="T16" r="T17" b="T18"/>
            <a:pathLst>
              <a:path w="2424" h="815">
                <a:moveTo>
                  <a:pt x="0" y="815"/>
                </a:moveTo>
                <a:lnTo>
                  <a:pt x="796" y="0"/>
                </a:lnTo>
                <a:lnTo>
                  <a:pt x="2424" y="0"/>
                </a:lnTo>
                <a:lnTo>
                  <a:pt x="1628" y="815"/>
                </a:lnTo>
                <a:lnTo>
                  <a:pt x="0" y="815"/>
                </a:lnTo>
                <a:close/>
              </a:path>
            </a:pathLst>
          </a:custGeom>
          <a:gradFill rotWithShape="1">
            <a:gsLst>
              <a:gs pos="0">
                <a:srgbClr val="5E5E5E"/>
              </a:gs>
              <a:gs pos="100000">
                <a:srgbClr val="CCCC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9"/>
          <p:cNvSpPr>
            <a:spLocks/>
          </p:cNvSpPr>
          <p:nvPr/>
        </p:nvSpPr>
        <p:spPr bwMode="auto">
          <a:xfrm>
            <a:off x="1200150" y="2665413"/>
            <a:ext cx="1924050" cy="647700"/>
          </a:xfrm>
          <a:custGeom>
            <a:avLst/>
            <a:gdLst>
              <a:gd name="T0" fmla="*/ 0 w 2424"/>
              <a:gd name="T1" fmla="*/ 647700 h 815"/>
              <a:gd name="T2" fmla="*/ 631825 w 2424"/>
              <a:gd name="T3" fmla="*/ 0 h 815"/>
              <a:gd name="T4" fmla="*/ 1924050 w 2424"/>
              <a:gd name="T5" fmla="*/ 0 h 815"/>
              <a:gd name="T6" fmla="*/ 1292225 w 2424"/>
              <a:gd name="T7" fmla="*/ 647700 h 815"/>
              <a:gd name="T8" fmla="*/ 0 w 2424"/>
              <a:gd name="T9" fmla="*/ 647700 h 815"/>
              <a:gd name="T10" fmla="*/ 0 60000 65536"/>
              <a:gd name="T11" fmla="*/ 0 60000 65536"/>
              <a:gd name="T12" fmla="*/ 0 60000 65536"/>
              <a:gd name="T13" fmla="*/ 0 60000 65536"/>
              <a:gd name="T14" fmla="*/ 0 60000 65536"/>
              <a:gd name="T15" fmla="*/ 0 w 2424"/>
              <a:gd name="T16" fmla="*/ 0 h 815"/>
              <a:gd name="T17" fmla="*/ 2424 w 2424"/>
              <a:gd name="T18" fmla="*/ 815 h 815"/>
            </a:gdLst>
            <a:ahLst/>
            <a:cxnLst>
              <a:cxn ang="T10">
                <a:pos x="T0" y="T1"/>
              </a:cxn>
              <a:cxn ang="T11">
                <a:pos x="T2" y="T3"/>
              </a:cxn>
              <a:cxn ang="T12">
                <a:pos x="T4" y="T5"/>
              </a:cxn>
              <a:cxn ang="T13">
                <a:pos x="T6" y="T7"/>
              </a:cxn>
              <a:cxn ang="T14">
                <a:pos x="T8" y="T9"/>
              </a:cxn>
            </a:cxnLst>
            <a:rect l="T15" t="T16" r="T17" b="T18"/>
            <a:pathLst>
              <a:path w="2424" h="815">
                <a:moveTo>
                  <a:pt x="0" y="815"/>
                </a:moveTo>
                <a:lnTo>
                  <a:pt x="796" y="0"/>
                </a:lnTo>
                <a:lnTo>
                  <a:pt x="2424" y="0"/>
                </a:lnTo>
                <a:lnTo>
                  <a:pt x="1628" y="815"/>
                </a:lnTo>
                <a:lnTo>
                  <a:pt x="0" y="8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7" name="Freeform 10"/>
          <p:cNvSpPr>
            <a:spLocks/>
          </p:cNvSpPr>
          <p:nvPr/>
        </p:nvSpPr>
        <p:spPr bwMode="auto">
          <a:xfrm>
            <a:off x="2492375" y="2665413"/>
            <a:ext cx="631825" cy="1943100"/>
          </a:xfrm>
          <a:custGeom>
            <a:avLst/>
            <a:gdLst>
              <a:gd name="T0" fmla="*/ 0 w 796"/>
              <a:gd name="T1" fmla="*/ 646642 h 2449"/>
              <a:gd name="T2" fmla="*/ 631825 w 796"/>
              <a:gd name="T3" fmla="*/ 0 h 2449"/>
              <a:gd name="T4" fmla="*/ 631825 w 796"/>
              <a:gd name="T5" fmla="*/ 1296458 h 2449"/>
              <a:gd name="T6" fmla="*/ 0 w 796"/>
              <a:gd name="T7" fmla="*/ 1943100 h 2449"/>
              <a:gd name="T8" fmla="*/ 0 w 796"/>
              <a:gd name="T9" fmla="*/ 646642 h 2449"/>
              <a:gd name="T10" fmla="*/ 0 60000 65536"/>
              <a:gd name="T11" fmla="*/ 0 60000 65536"/>
              <a:gd name="T12" fmla="*/ 0 60000 65536"/>
              <a:gd name="T13" fmla="*/ 0 60000 65536"/>
              <a:gd name="T14" fmla="*/ 0 60000 65536"/>
              <a:gd name="T15" fmla="*/ 0 w 796"/>
              <a:gd name="T16" fmla="*/ 0 h 2449"/>
              <a:gd name="T17" fmla="*/ 796 w 796"/>
              <a:gd name="T18" fmla="*/ 2449 h 2449"/>
            </a:gdLst>
            <a:ahLst/>
            <a:cxnLst>
              <a:cxn ang="T10">
                <a:pos x="T0" y="T1"/>
              </a:cxn>
              <a:cxn ang="T11">
                <a:pos x="T2" y="T3"/>
              </a:cxn>
              <a:cxn ang="T12">
                <a:pos x="T4" y="T5"/>
              </a:cxn>
              <a:cxn ang="T13">
                <a:pos x="T6" y="T7"/>
              </a:cxn>
              <a:cxn ang="T14">
                <a:pos x="T8" y="T9"/>
              </a:cxn>
            </a:cxnLst>
            <a:rect l="T15" t="T16" r="T17" b="T18"/>
            <a:pathLst>
              <a:path w="796" h="2449">
                <a:moveTo>
                  <a:pt x="0" y="815"/>
                </a:moveTo>
                <a:lnTo>
                  <a:pt x="796" y="0"/>
                </a:lnTo>
                <a:lnTo>
                  <a:pt x="796" y="1634"/>
                </a:lnTo>
                <a:lnTo>
                  <a:pt x="0" y="2449"/>
                </a:lnTo>
                <a:lnTo>
                  <a:pt x="0" y="815"/>
                </a:lnTo>
                <a:close/>
              </a:path>
            </a:pathLst>
          </a:custGeom>
          <a:gradFill rotWithShape="1">
            <a:gsLst>
              <a:gs pos="0">
                <a:srgbClr val="CCCCCC"/>
              </a:gs>
              <a:gs pos="100000">
                <a:srgbClr val="5E5E5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11"/>
          <p:cNvSpPr>
            <a:spLocks/>
          </p:cNvSpPr>
          <p:nvPr/>
        </p:nvSpPr>
        <p:spPr bwMode="auto">
          <a:xfrm>
            <a:off x="2492375" y="2665413"/>
            <a:ext cx="631825" cy="1943100"/>
          </a:xfrm>
          <a:custGeom>
            <a:avLst/>
            <a:gdLst>
              <a:gd name="T0" fmla="*/ 0 w 796"/>
              <a:gd name="T1" fmla="*/ 646642 h 2449"/>
              <a:gd name="T2" fmla="*/ 631825 w 796"/>
              <a:gd name="T3" fmla="*/ 0 h 2449"/>
              <a:gd name="T4" fmla="*/ 631825 w 796"/>
              <a:gd name="T5" fmla="*/ 1296458 h 2449"/>
              <a:gd name="T6" fmla="*/ 0 w 796"/>
              <a:gd name="T7" fmla="*/ 1943100 h 2449"/>
              <a:gd name="T8" fmla="*/ 0 w 796"/>
              <a:gd name="T9" fmla="*/ 646642 h 2449"/>
              <a:gd name="T10" fmla="*/ 0 60000 65536"/>
              <a:gd name="T11" fmla="*/ 0 60000 65536"/>
              <a:gd name="T12" fmla="*/ 0 60000 65536"/>
              <a:gd name="T13" fmla="*/ 0 60000 65536"/>
              <a:gd name="T14" fmla="*/ 0 60000 65536"/>
              <a:gd name="T15" fmla="*/ 0 w 796"/>
              <a:gd name="T16" fmla="*/ 0 h 2449"/>
              <a:gd name="T17" fmla="*/ 796 w 796"/>
              <a:gd name="T18" fmla="*/ 2449 h 2449"/>
            </a:gdLst>
            <a:ahLst/>
            <a:cxnLst>
              <a:cxn ang="T10">
                <a:pos x="T0" y="T1"/>
              </a:cxn>
              <a:cxn ang="T11">
                <a:pos x="T2" y="T3"/>
              </a:cxn>
              <a:cxn ang="T12">
                <a:pos x="T4" y="T5"/>
              </a:cxn>
              <a:cxn ang="T13">
                <a:pos x="T6" y="T7"/>
              </a:cxn>
              <a:cxn ang="T14">
                <a:pos x="T8" y="T9"/>
              </a:cxn>
            </a:cxnLst>
            <a:rect l="T15" t="T16" r="T17" b="T18"/>
            <a:pathLst>
              <a:path w="796" h="2449">
                <a:moveTo>
                  <a:pt x="0" y="815"/>
                </a:moveTo>
                <a:lnTo>
                  <a:pt x="796" y="0"/>
                </a:lnTo>
                <a:lnTo>
                  <a:pt x="796" y="1634"/>
                </a:lnTo>
                <a:lnTo>
                  <a:pt x="0" y="2449"/>
                </a:lnTo>
                <a:lnTo>
                  <a:pt x="0" y="8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9" name="Rectangle 12"/>
          <p:cNvSpPr>
            <a:spLocks noChangeArrowheads="1"/>
          </p:cNvSpPr>
          <p:nvPr/>
        </p:nvSpPr>
        <p:spPr bwMode="auto">
          <a:xfrm>
            <a:off x="1200150" y="3313113"/>
            <a:ext cx="1292225" cy="12954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70" name="Rectangle 13"/>
          <p:cNvSpPr>
            <a:spLocks noChangeArrowheads="1"/>
          </p:cNvSpPr>
          <p:nvPr/>
        </p:nvSpPr>
        <p:spPr bwMode="auto">
          <a:xfrm>
            <a:off x="1200150" y="3313113"/>
            <a:ext cx="1292225" cy="12954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71" name="Freeform 14"/>
          <p:cNvSpPr>
            <a:spLocks/>
          </p:cNvSpPr>
          <p:nvPr/>
        </p:nvSpPr>
        <p:spPr bwMode="auto">
          <a:xfrm>
            <a:off x="1963738" y="3482975"/>
            <a:ext cx="806450" cy="350838"/>
          </a:xfrm>
          <a:custGeom>
            <a:avLst/>
            <a:gdLst>
              <a:gd name="T0" fmla="*/ 806450 w 1015"/>
              <a:gd name="T1" fmla="*/ 350838 h 443"/>
              <a:gd name="T2" fmla="*/ 74686 w 1015"/>
              <a:gd name="T3" fmla="*/ 335791 h 443"/>
              <a:gd name="T4" fmla="*/ 60384 w 1015"/>
              <a:gd name="T5" fmla="*/ 332623 h 443"/>
              <a:gd name="T6" fmla="*/ 45288 w 1015"/>
              <a:gd name="T7" fmla="*/ 323119 h 443"/>
              <a:gd name="T8" fmla="*/ 32576 w 1015"/>
              <a:gd name="T9" fmla="*/ 308072 h 443"/>
              <a:gd name="T10" fmla="*/ 21452 w 1015"/>
              <a:gd name="T11" fmla="*/ 286689 h 443"/>
              <a:gd name="T12" fmla="*/ 12713 w 1015"/>
              <a:gd name="T13" fmla="*/ 262139 h 443"/>
              <a:gd name="T14" fmla="*/ 5562 w 1015"/>
              <a:gd name="T15" fmla="*/ 234420 h 443"/>
              <a:gd name="T16" fmla="*/ 1589 w 1015"/>
              <a:gd name="T17" fmla="*/ 201950 h 443"/>
              <a:gd name="T18" fmla="*/ 0 w 1015"/>
              <a:gd name="T19" fmla="*/ 168687 h 443"/>
              <a:gd name="T20" fmla="*/ 1589 w 1015"/>
              <a:gd name="T21" fmla="*/ 134633 h 443"/>
              <a:gd name="T22" fmla="*/ 5562 w 1015"/>
              <a:gd name="T23" fmla="*/ 102955 h 443"/>
              <a:gd name="T24" fmla="*/ 12713 w 1015"/>
              <a:gd name="T25" fmla="*/ 74444 h 443"/>
              <a:gd name="T26" fmla="*/ 21452 w 1015"/>
              <a:gd name="T27" fmla="*/ 49101 h 443"/>
              <a:gd name="T28" fmla="*/ 32576 w 1015"/>
              <a:gd name="T29" fmla="*/ 29302 h 443"/>
              <a:gd name="T30" fmla="*/ 45288 w 1015"/>
              <a:gd name="T31" fmla="*/ 13463 h 443"/>
              <a:gd name="T32" fmla="*/ 60384 w 1015"/>
              <a:gd name="T33" fmla="*/ 3960 h 443"/>
              <a:gd name="T34" fmla="*/ 74686 w 1015"/>
              <a:gd name="T35" fmla="*/ 0 h 443"/>
              <a:gd name="T36" fmla="*/ 806450 w 1015"/>
              <a:gd name="T37" fmla="*/ 14255 h 443"/>
              <a:gd name="T38" fmla="*/ 791354 w 1015"/>
              <a:gd name="T39" fmla="*/ 18215 h 443"/>
              <a:gd name="T40" fmla="*/ 777052 w 1015"/>
              <a:gd name="T41" fmla="*/ 28511 h 443"/>
              <a:gd name="T42" fmla="*/ 764340 w 1015"/>
              <a:gd name="T43" fmla="*/ 43558 h 443"/>
              <a:gd name="T44" fmla="*/ 753216 w 1015"/>
              <a:gd name="T45" fmla="*/ 64149 h 443"/>
              <a:gd name="T46" fmla="*/ 743682 w 1015"/>
              <a:gd name="T47" fmla="*/ 89491 h 443"/>
              <a:gd name="T48" fmla="*/ 736531 w 1015"/>
              <a:gd name="T49" fmla="*/ 117210 h 443"/>
              <a:gd name="T50" fmla="*/ 733353 w 1015"/>
              <a:gd name="T51" fmla="*/ 149680 h 443"/>
              <a:gd name="T52" fmla="*/ 730969 w 1015"/>
              <a:gd name="T53" fmla="*/ 182943 h 443"/>
              <a:gd name="T54" fmla="*/ 733353 w 1015"/>
              <a:gd name="T55" fmla="*/ 216997 h 443"/>
              <a:gd name="T56" fmla="*/ 736531 w 1015"/>
              <a:gd name="T57" fmla="*/ 248675 h 443"/>
              <a:gd name="T58" fmla="*/ 743682 w 1015"/>
              <a:gd name="T59" fmla="*/ 277186 h 443"/>
              <a:gd name="T60" fmla="*/ 753216 w 1015"/>
              <a:gd name="T61" fmla="*/ 301737 h 443"/>
              <a:gd name="T62" fmla="*/ 764340 w 1015"/>
              <a:gd name="T63" fmla="*/ 322327 h 443"/>
              <a:gd name="T64" fmla="*/ 777052 w 1015"/>
              <a:gd name="T65" fmla="*/ 338167 h 443"/>
              <a:gd name="T66" fmla="*/ 791354 w 1015"/>
              <a:gd name="T67" fmla="*/ 346878 h 443"/>
              <a:gd name="T68" fmla="*/ 806450 w 1015"/>
              <a:gd name="T69" fmla="*/ 350838 h 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5"/>
              <a:gd name="T106" fmla="*/ 0 h 443"/>
              <a:gd name="T107" fmla="*/ 1015 w 1015"/>
              <a:gd name="T108" fmla="*/ 443 h 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5" h="443">
                <a:moveTo>
                  <a:pt x="1015" y="443"/>
                </a:moveTo>
                <a:lnTo>
                  <a:pt x="94" y="424"/>
                </a:lnTo>
                <a:lnTo>
                  <a:pt x="76" y="420"/>
                </a:lnTo>
                <a:lnTo>
                  <a:pt x="57" y="408"/>
                </a:lnTo>
                <a:lnTo>
                  <a:pt x="41" y="389"/>
                </a:lnTo>
                <a:lnTo>
                  <a:pt x="27" y="362"/>
                </a:lnTo>
                <a:lnTo>
                  <a:pt x="16" y="331"/>
                </a:lnTo>
                <a:lnTo>
                  <a:pt x="7" y="296"/>
                </a:lnTo>
                <a:lnTo>
                  <a:pt x="2" y="255"/>
                </a:lnTo>
                <a:lnTo>
                  <a:pt x="0" y="213"/>
                </a:lnTo>
                <a:lnTo>
                  <a:pt x="2" y="170"/>
                </a:lnTo>
                <a:lnTo>
                  <a:pt x="7" y="130"/>
                </a:lnTo>
                <a:lnTo>
                  <a:pt x="16" y="94"/>
                </a:lnTo>
                <a:lnTo>
                  <a:pt x="27" y="62"/>
                </a:lnTo>
                <a:lnTo>
                  <a:pt x="41" y="37"/>
                </a:lnTo>
                <a:lnTo>
                  <a:pt x="57" y="17"/>
                </a:lnTo>
                <a:lnTo>
                  <a:pt x="76" y="5"/>
                </a:lnTo>
                <a:lnTo>
                  <a:pt x="94" y="0"/>
                </a:lnTo>
                <a:lnTo>
                  <a:pt x="1015" y="18"/>
                </a:lnTo>
                <a:lnTo>
                  <a:pt x="996" y="23"/>
                </a:lnTo>
                <a:lnTo>
                  <a:pt x="978" y="36"/>
                </a:lnTo>
                <a:lnTo>
                  <a:pt x="962" y="55"/>
                </a:lnTo>
                <a:lnTo>
                  <a:pt x="948" y="81"/>
                </a:lnTo>
                <a:lnTo>
                  <a:pt x="936" y="113"/>
                </a:lnTo>
                <a:lnTo>
                  <a:pt x="927" y="148"/>
                </a:lnTo>
                <a:lnTo>
                  <a:pt x="923" y="189"/>
                </a:lnTo>
                <a:lnTo>
                  <a:pt x="920" y="231"/>
                </a:lnTo>
                <a:lnTo>
                  <a:pt x="923" y="274"/>
                </a:lnTo>
                <a:lnTo>
                  <a:pt x="927" y="314"/>
                </a:lnTo>
                <a:lnTo>
                  <a:pt x="936" y="350"/>
                </a:lnTo>
                <a:lnTo>
                  <a:pt x="948" y="381"/>
                </a:lnTo>
                <a:lnTo>
                  <a:pt x="962" y="407"/>
                </a:lnTo>
                <a:lnTo>
                  <a:pt x="978" y="427"/>
                </a:lnTo>
                <a:lnTo>
                  <a:pt x="996" y="438"/>
                </a:lnTo>
                <a:lnTo>
                  <a:pt x="1015" y="4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15"/>
          <p:cNvSpPr>
            <a:spLocks/>
          </p:cNvSpPr>
          <p:nvPr/>
        </p:nvSpPr>
        <p:spPr bwMode="auto">
          <a:xfrm>
            <a:off x="2036763" y="3806825"/>
            <a:ext cx="733425" cy="39688"/>
          </a:xfrm>
          <a:custGeom>
            <a:avLst/>
            <a:gdLst>
              <a:gd name="T0" fmla="*/ 0 w 924"/>
              <a:gd name="T1" fmla="*/ 24902 h 51"/>
              <a:gd name="T2" fmla="*/ 2381 w 924"/>
              <a:gd name="T3" fmla="*/ 24902 h 51"/>
              <a:gd name="T4" fmla="*/ 733425 w 924"/>
              <a:gd name="T5" fmla="*/ 39688 h 51"/>
              <a:gd name="T6" fmla="*/ 733425 w 924"/>
              <a:gd name="T7" fmla="*/ 14786 h 51"/>
              <a:gd name="T8" fmla="*/ 2381 w 924"/>
              <a:gd name="T9" fmla="*/ 0 h 51"/>
              <a:gd name="T10" fmla="*/ 5556 w 924"/>
              <a:gd name="T11" fmla="*/ 0 h 51"/>
              <a:gd name="T12" fmla="*/ 0 w 924"/>
              <a:gd name="T13" fmla="*/ 24902 h 51"/>
              <a:gd name="T14" fmla="*/ 0 60000 65536"/>
              <a:gd name="T15" fmla="*/ 0 60000 65536"/>
              <a:gd name="T16" fmla="*/ 0 60000 65536"/>
              <a:gd name="T17" fmla="*/ 0 60000 65536"/>
              <a:gd name="T18" fmla="*/ 0 60000 65536"/>
              <a:gd name="T19" fmla="*/ 0 60000 65536"/>
              <a:gd name="T20" fmla="*/ 0 60000 65536"/>
              <a:gd name="T21" fmla="*/ 0 w 924"/>
              <a:gd name="T22" fmla="*/ 0 h 51"/>
              <a:gd name="T23" fmla="*/ 924 w 92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51">
                <a:moveTo>
                  <a:pt x="0" y="32"/>
                </a:moveTo>
                <a:lnTo>
                  <a:pt x="3" y="32"/>
                </a:lnTo>
                <a:lnTo>
                  <a:pt x="924" y="51"/>
                </a:lnTo>
                <a:lnTo>
                  <a:pt x="924" y="19"/>
                </a:lnTo>
                <a:lnTo>
                  <a:pt x="3" y="0"/>
                </a:lnTo>
                <a:lnTo>
                  <a:pt x="7"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16"/>
          <p:cNvSpPr>
            <a:spLocks/>
          </p:cNvSpPr>
          <p:nvPr/>
        </p:nvSpPr>
        <p:spPr bwMode="auto">
          <a:xfrm>
            <a:off x="2017713" y="3803650"/>
            <a:ext cx="23812" cy="28575"/>
          </a:xfrm>
          <a:custGeom>
            <a:avLst/>
            <a:gdLst>
              <a:gd name="T0" fmla="*/ 0 w 30"/>
              <a:gd name="T1" fmla="*/ 23019 h 36"/>
              <a:gd name="T2" fmla="*/ 3175 w 30"/>
              <a:gd name="T3" fmla="*/ 25400 h 36"/>
              <a:gd name="T4" fmla="*/ 18256 w 30"/>
              <a:gd name="T5" fmla="*/ 28575 h 36"/>
              <a:gd name="T6" fmla="*/ 23812 w 30"/>
              <a:gd name="T7" fmla="*/ 3175 h 36"/>
              <a:gd name="T8" fmla="*/ 8731 w 30"/>
              <a:gd name="T9" fmla="*/ 0 h 36"/>
              <a:gd name="T10" fmla="*/ 12700 w 30"/>
              <a:gd name="T11" fmla="*/ 1588 h 36"/>
              <a:gd name="T12" fmla="*/ 0 w 30"/>
              <a:gd name="T13" fmla="*/ 23019 h 36"/>
              <a:gd name="T14" fmla="*/ 0 60000 65536"/>
              <a:gd name="T15" fmla="*/ 0 60000 65536"/>
              <a:gd name="T16" fmla="*/ 0 60000 65536"/>
              <a:gd name="T17" fmla="*/ 0 60000 65536"/>
              <a:gd name="T18" fmla="*/ 0 60000 65536"/>
              <a:gd name="T19" fmla="*/ 0 60000 65536"/>
              <a:gd name="T20" fmla="*/ 0 60000 65536"/>
              <a:gd name="T21" fmla="*/ 0 w 30"/>
              <a:gd name="T22" fmla="*/ 0 h 36"/>
              <a:gd name="T23" fmla="*/ 30 w 3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6">
                <a:moveTo>
                  <a:pt x="0" y="29"/>
                </a:moveTo>
                <a:lnTo>
                  <a:pt x="4" y="32"/>
                </a:lnTo>
                <a:lnTo>
                  <a:pt x="23" y="36"/>
                </a:lnTo>
                <a:lnTo>
                  <a:pt x="30" y="4"/>
                </a:lnTo>
                <a:lnTo>
                  <a:pt x="11" y="0"/>
                </a:lnTo>
                <a:lnTo>
                  <a:pt x="16" y="2"/>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17"/>
          <p:cNvSpPr>
            <a:spLocks/>
          </p:cNvSpPr>
          <p:nvPr/>
        </p:nvSpPr>
        <p:spPr bwMode="auto">
          <a:xfrm>
            <a:off x="2000250" y="3795713"/>
            <a:ext cx="30163" cy="31750"/>
          </a:xfrm>
          <a:custGeom>
            <a:avLst/>
            <a:gdLst>
              <a:gd name="T0" fmla="*/ 0 w 39"/>
              <a:gd name="T1" fmla="*/ 20353 h 39"/>
              <a:gd name="T2" fmla="*/ 3094 w 39"/>
              <a:gd name="T3" fmla="*/ 22795 h 39"/>
              <a:gd name="T4" fmla="*/ 17788 w 39"/>
              <a:gd name="T5" fmla="*/ 31750 h 39"/>
              <a:gd name="T6" fmla="*/ 30163 w 39"/>
              <a:gd name="T7" fmla="*/ 9769 h 39"/>
              <a:gd name="T8" fmla="*/ 15468 w 39"/>
              <a:gd name="T9" fmla="*/ 0 h 39"/>
              <a:gd name="T10" fmla="*/ 19335 w 39"/>
              <a:gd name="T11" fmla="*/ 3256 h 39"/>
              <a:gd name="T12" fmla="*/ 0 w 39"/>
              <a:gd name="T13" fmla="*/ 20353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25"/>
                </a:moveTo>
                <a:lnTo>
                  <a:pt x="4" y="28"/>
                </a:lnTo>
                <a:lnTo>
                  <a:pt x="23" y="39"/>
                </a:lnTo>
                <a:lnTo>
                  <a:pt x="39" y="12"/>
                </a:lnTo>
                <a:lnTo>
                  <a:pt x="20" y="0"/>
                </a:lnTo>
                <a:lnTo>
                  <a:pt x="25" y="4"/>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18"/>
          <p:cNvSpPr>
            <a:spLocks/>
          </p:cNvSpPr>
          <p:nvPr/>
        </p:nvSpPr>
        <p:spPr bwMode="auto">
          <a:xfrm>
            <a:off x="1985963" y="3783013"/>
            <a:ext cx="34925" cy="31750"/>
          </a:xfrm>
          <a:custGeom>
            <a:avLst/>
            <a:gdLst>
              <a:gd name="T0" fmla="*/ 0 w 43"/>
              <a:gd name="T1" fmla="*/ 13939 h 41"/>
              <a:gd name="T2" fmla="*/ 1624 w 43"/>
              <a:gd name="T3" fmla="*/ 16262 h 41"/>
              <a:gd name="T4" fmla="*/ 14620 w 43"/>
              <a:gd name="T5" fmla="*/ 31750 h 41"/>
              <a:gd name="T6" fmla="*/ 34925 w 43"/>
              <a:gd name="T7" fmla="*/ 15488 h 41"/>
              <a:gd name="T8" fmla="*/ 21930 w 43"/>
              <a:gd name="T9" fmla="*/ 0 h 41"/>
              <a:gd name="T10" fmla="*/ 22742 w 43"/>
              <a:gd name="T11" fmla="*/ 3098 h 41"/>
              <a:gd name="T12" fmla="*/ 0 w 43"/>
              <a:gd name="T13" fmla="*/ 13939 h 41"/>
              <a:gd name="T14" fmla="*/ 0 60000 65536"/>
              <a:gd name="T15" fmla="*/ 0 60000 65536"/>
              <a:gd name="T16" fmla="*/ 0 60000 65536"/>
              <a:gd name="T17" fmla="*/ 0 60000 65536"/>
              <a:gd name="T18" fmla="*/ 0 60000 65536"/>
              <a:gd name="T19" fmla="*/ 0 60000 65536"/>
              <a:gd name="T20" fmla="*/ 0 60000 65536"/>
              <a:gd name="T21" fmla="*/ 0 w 43"/>
              <a:gd name="T22" fmla="*/ 0 h 41"/>
              <a:gd name="T23" fmla="*/ 43 w 4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1">
                <a:moveTo>
                  <a:pt x="0" y="18"/>
                </a:moveTo>
                <a:lnTo>
                  <a:pt x="2" y="21"/>
                </a:lnTo>
                <a:lnTo>
                  <a:pt x="18" y="41"/>
                </a:lnTo>
                <a:lnTo>
                  <a:pt x="43" y="20"/>
                </a:lnTo>
                <a:lnTo>
                  <a:pt x="27" y="0"/>
                </a:lnTo>
                <a:lnTo>
                  <a:pt x="28"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19"/>
          <p:cNvSpPr>
            <a:spLocks/>
          </p:cNvSpPr>
          <p:nvPr/>
        </p:nvSpPr>
        <p:spPr bwMode="auto">
          <a:xfrm>
            <a:off x="1974850" y="3765550"/>
            <a:ext cx="33338" cy="31750"/>
          </a:xfrm>
          <a:custGeom>
            <a:avLst/>
            <a:gdLst>
              <a:gd name="T0" fmla="*/ 0 w 42"/>
              <a:gd name="T1" fmla="*/ 10067 h 41"/>
              <a:gd name="T2" fmla="*/ 794 w 42"/>
              <a:gd name="T3" fmla="*/ 10841 h 41"/>
              <a:gd name="T4" fmla="*/ 11113 w 42"/>
              <a:gd name="T5" fmla="*/ 31750 h 41"/>
              <a:gd name="T6" fmla="*/ 33338 w 42"/>
              <a:gd name="T7" fmla="*/ 20909 h 41"/>
              <a:gd name="T8" fmla="*/ 22225 w 42"/>
              <a:gd name="T9" fmla="*/ 0 h 41"/>
              <a:gd name="T10" fmla="*/ 23019 w 42"/>
              <a:gd name="T11" fmla="*/ 774 h 41"/>
              <a:gd name="T12" fmla="*/ 0 w 42"/>
              <a:gd name="T13" fmla="*/ 10067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0" y="13"/>
                </a:moveTo>
                <a:lnTo>
                  <a:pt x="1" y="14"/>
                </a:lnTo>
                <a:lnTo>
                  <a:pt x="14" y="41"/>
                </a:lnTo>
                <a:lnTo>
                  <a:pt x="42" y="27"/>
                </a:lnTo>
                <a:lnTo>
                  <a:pt x="28" y="0"/>
                </a:lnTo>
                <a:lnTo>
                  <a:pt x="29" y="1"/>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20"/>
          <p:cNvSpPr>
            <a:spLocks/>
          </p:cNvSpPr>
          <p:nvPr/>
        </p:nvSpPr>
        <p:spPr bwMode="auto">
          <a:xfrm>
            <a:off x="1963738" y="3741738"/>
            <a:ext cx="34925" cy="33337"/>
          </a:xfrm>
          <a:custGeom>
            <a:avLst/>
            <a:gdLst>
              <a:gd name="T0" fmla="*/ 0 w 42"/>
              <a:gd name="T1" fmla="*/ 7753 h 43"/>
              <a:gd name="T2" fmla="*/ 832 w 42"/>
              <a:gd name="T3" fmla="*/ 9303 h 43"/>
              <a:gd name="T4" fmla="*/ 10810 w 42"/>
              <a:gd name="T5" fmla="*/ 33337 h 43"/>
              <a:gd name="T6" fmla="*/ 34925 w 42"/>
              <a:gd name="T7" fmla="*/ 24034 h 43"/>
              <a:gd name="T8" fmla="*/ 25778 w 42"/>
              <a:gd name="T9" fmla="*/ 0 h 43"/>
              <a:gd name="T10" fmla="*/ 26610 w 42"/>
              <a:gd name="T11" fmla="*/ 2326 h 43"/>
              <a:gd name="T12" fmla="*/ 0 w 42"/>
              <a:gd name="T13" fmla="*/ 7753 h 43"/>
              <a:gd name="T14" fmla="*/ 0 60000 65536"/>
              <a:gd name="T15" fmla="*/ 0 60000 65536"/>
              <a:gd name="T16" fmla="*/ 0 60000 65536"/>
              <a:gd name="T17" fmla="*/ 0 60000 65536"/>
              <a:gd name="T18" fmla="*/ 0 60000 65536"/>
              <a:gd name="T19" fmla="*/ 0 60000 65536"/>
              <a:gd name="T20" fmla="*/ 0 60000 65536"/>
              <a:gd name="T21" fmla="*/ 0 w 42"/>
              <a:gd name="T22" fmla="*/ 0 h 43"/>
              <a:gd name="T23" fmla="*/ 42 w 4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3">
                <a:moveTo>
                  <a:pt x="0" y="10"/>
                </a:moveTo>
                <a:lnTo>
                  <a:pt x="1" y="12"/>
                </a:lnTo>
                <a:lnTo>
                  <a:pt x="13" y="43"/>
                </a:lnTo>
                <a:lnTo>
                  <a:pt x="42" y="31"/>
                </a:lnTo>
                <a:lnTo>
                  <a:pt x="31" y="0"/>
                </a:lnTo>
                <a:lnTo>
                  <a:pt x="32"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21"/>
          <p:cNvSpPr>
            <a:spLocks/>
          </p:cNvSpPr>
          <p:nvPr/>
        </p:nvSpPr>
        <p:spPr bwMode="auto">
          <a:xfrm>
            <a:off x="1957388" y="3714750"/>
            <a:ext cx="33337" cy="33338"/>
          </a:xfrm>
          <a:custGeom>
            <a:avLst/>
            <a:gdLst>
              <a:gd name="T0" fmla="*/ 0 w 41"/>
              <a:gd name="T1" fmla="*/ 4652 h 43"/>
              <a:gd name="T2" fmla="*/ 0 w 41"/>
              <a:gd name="T3" fmla="*/ 5427 h 43"/>
              <a:gd name="T4" fmla="*/ 7318 w 41"/>
              <a:gd name="T5" fmla="*/ 33338 h 43"/>
              <a:gd name="T6" fmla="*/ 33337 w 41"/>
              <a:gd name="T7" fmla="*/ 27911 h 43"/>
              <a:gd name="T8" fmla="*/ 26019 w 41"/>
              <a:gd name="T9" fmla="*/ 0 h 43"/>
              <a:gd name="T10" fmla="*/ 26019 w 41"/>
              <a:gd name="T11" fmla="*/ 775 h 43"/>
              <a:gd name="T12" fmla="*/ 0 w 41"/>
              <a:gd name="T13" fmla="*/ 4652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0" y="6"/>
                </a:moveTo>
                <a:lnTo>
                  <a:pt x="0" y="7"/>
                </a:lnTo>
                <a:lnTo>
                  <a:pt x="9" y="43"/>
                </a:lnTo>
                <a:lnTo>
                  <a:pt x="41" y="36"/>
                </a:lnTo>
                <a:lnTo>
                  <a:pt x="32" y="0"/>
                </a:lnTo>
                <a:lnTo>
                  <a:pt x="32"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22"/>
          <p:cNvSpPr>
            <a:spLocks/>
          </p:cNvSpPr>
          <p:nvPr/>
        </p:nvSpPr>
        <p:spPr bwMode="auto">
          <a:xfrm>
            <a:off x="1954213" y="3683000"/>
            <a:ext cx="28575" cy="36513"/>
          </a:xfrm>
          <a:custGeom>
            <a:avLst/>
            <a:gdLst>
              <a:gd name="T0" fmla="*/ 0 w 37"/>
              <a:gd name="T1" fmla="*/ 2434 h 45"/>
              <a:gd name="T2" fmla="*/ 0 w 37"/>
              <a:gd name="T3" fmla="*/ 4057 h 45"/>
              <a:gd name="T4" fmla="*/ 3861 w 37"/>
              <a:gd name="T5" fmla="*/ 36513 h 45"/>
              <a:gd name="T6" fmla="*/ 28575 w 37"/>
              <a:gd name="T7" fmla="*/ 32456 h 45"/>
              <a:gd name="T8" fmla="*/ 24714 w 37"/>
              <a:gd name="T9" fmla="*/ 0 h 45"/>
              <a:gd name="T10" fmla="*/ 24714 w 37"/>
              <a:gd name="T11" fmla="*/ 811 h 45"/>
              <a:gd name="T12" fmla="*/ 0 w 37"/>
              <a:gd name="T13" fmla="*/ 2434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0" y="3"/>
                </a:moveTo>
                <a:lnTo>
                  <a:pt x="0" y="5"/>
                </a:lnTo>
                <a:lnTo>
                  <a:pt x="5" y="45"/>
                </a:lnTo>
                <a:lnTo>
                  <a:pt x="37" y="40"/>
                </a:lnTo>
                <a:lnTo>
                  <a:pt x="32" y="0"/>
                </a:lnTo>
                <a:lnTo>
                  <a:pt x="3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23"/>
          <p:cNvSpPr>
            <a:spLocks/>
          </p:cNvSpPr>
          <p:nvPr/>
        </p:nvSpPr>
        <p:spPr bwMode="auto">
          <a:xfrm>
            <a:off x="1951038" y="3651250"/>
            <a:ext cx="28575" cy="34925"/>
          </a:xfrm>
          <a:custGeom>
            <a:avLst/>
            <a:gdLst>
              <a:gd name="T0" fmla="*/ 0 w 34"/>
              <a:gd name="T1" fmla="*/ 0 h 44"/>
              <a:gd name="T2" fmla="*/ 0 w 34"/>
              <a:gd name="T3" fmla="*/ 1588 h 44"/>
              <a:gd name="T4" fmla="*/ 1681 w 34"/>
              <a:gd name="T5" fmla="*/ 34925 h 44"/>
              <a:gd name="T6" fmla="*/ 28575 w 34"/>
              <a:gd name="T7" fmla="*/ 33338 h 44"/>
              <a:gd name="T8" fmla="*/ 26894 w 34"/>
              <a:gd name="T9" fmla="*/ 0 h 44"/>
              <a:gd name="T10" fmla="*/ 26894 w 34"/>
              <a:gd name="T11" fmla="*/ 1588 h 44"/>
              <a:gd name="T12" fmla="*/ 0 w 34"/>
              <a:gd name="T13" fmla="*/ 0 h 44"/>
              <a:gd name="T14" fmla="*/ 0 60000 65536"/>
              <a:gd name="T15" fmla="*/ 0 60000 65536"/>
              <a:gd name="T16" fmla="*/ 0 60000 65536"/>
              <a:gd name="T17" fmla="*/ 0 60000 65536"/>
              <a:gd name="T18" fmla="*/ 0 60000 65536"/>
              <a:gd name="T19" fmla="*/ 0 60000 65536"/>
              <a:gd name="T20" fmla="*/ 0 60000 65536"/>
              <a:gd name="T21" fmla="*/ 0 w 34"/>
              <a:gd name="T22" fmla="*/ 0 h 44"/>
              <a:gd name="T23" fmla="*/ 34 w 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4">
                <a:moveTo>
                  <a:pt x="0" y="0"/>
                </a:moveTo>
                <a:lnTo>
                  <a:pt x="0" y="2"/>
                </a:lnTo>
                <a:lnTo>
                  <a:pt x="2" y="44"/>
                </a:lnTo>
                <a:lnTo>
                  <a:pt x="34" y="42"/>
                </a:lnTo>
                <a:lnTo>
                  <a:pt x="32" y="0"/>
                </a:lnTo>
                <a:lnTo>
                  <a:pt x="3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24"/>
          <p:cNvSpPr>
            <a:spLocks/>
          </p:cNvSpPr>
          <p:nvPr/>
        </p:nvSpPr>
        <p:spPr bwMode="auto">
          <a:xfrm>
            <a:off x="1951038" y="3616325"/>
            <a:ext cx="28575" cy="36513"/>
          </a:xfrm>
          <a:custGeom>
            <a:avLst/>
            <a:gdLst>
              <a:gd name="T0" fmla="*/ 1681 w 34"/>
              <a:gd name="T1" fmla="*/ 0 h 46"/>
              <a:gd name="T2" fmla="*/ 1681 w 34"/>
              <a:gd name="T3" fmla="*/ 794 h 46"/>
              <a:gd name="T4" fmla="*/ 0 w 34"/>
              <a:gd name="T5" fmla="*/ 34925 h 46"/>
              <a:gd name="T6" fmla="*/ 26894 w 34"/>
              <a:gd name="T7" fmla="*/ 36513 h 46"/>
              <a:gd name="T8" fmla="*/ 28575 w 34"/>
              <a:gd name="T9" fmla="*/ 2381 h 46"/>
              <a:gd name="T10" fmla="*/ 28575 w 34"/>
              <a:gd name="T11" fmla="*/ 3969 h 46"/>
              <a:gd name="T12" fmla="*/ 1681 w 34"/>
              <a:gd name="T13" fmla="*/ 0 h 46"/>
              <a:gd name="T14" fmla="*/ 0 60000 65536"/>
              <a:gd name="T15" fmla="*/ 0 60000 65536"/>
              <a:gd name="T16" fmla="*/ 0 60000 65536"/>
              <a:gd name="T17" fmla="*/ 0 60000 65536"/>
              <a:gd name="T18" fmla="*/ 0 60000 65536"/>
              <a:gd name="T19" fmla="*/ 0 60000 65536"/>
              <a:gd name="T20" fmla="*/ 0 60000 65536"/>
              <a:gd name="T21" fmla="*/ 0 w 34"/>
              <a:gd name="T22" fmla="*/ 0 h 46"/>
              <a:gd name="T23" fmla="*/ 34 w 3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6">
                <a:moveTo>
                  <a:pt x="2" y="0"/>
                </a:moveTo>
                <a:lnTo>
                  <a:pt x="2" y="1"/>
                </a:lnTo>
                <a:lnTo>
                  <a:pt x="0" y="44"/>
                </a:lnTo>
                <a:lnTo>
                  <a:pt x="32" y="46"/>
                </a:lnTo>
                <a:lnTo>
                  <a:pt x="34" y="3"/>
                </a:lnTo>
                <a:lnTo>
                  <a:pt x="34" y="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25"/>
          <p:cNvSpPr>
            <a:spLocks/>
          </p:cNvSpPr>
          <p:nvPr/>
        </p:nvSpPr>
        <p:spPr bwMode="auto">
          <a:xfrm>
            <a:off x="1954213" y="3582988"/>
            <a:ext cx="28575" cy="36512"/>
          </a:xfrm>
          <a:custGeom>
            <a:avLst/>
            <a:gdLst>
              <a:gd name="T0" fmla="*/ 3861 w 37"/>
              <a:gd name="T1" fmla="*/ 0 h 46"/>
              <a:gd name="T2" fmla="*/ 3861 w 37"/>
              <a:gd name="T3" fmla="*/ 794 h 46"/>
              <a:gd name="T4" fmla="*/ 0 w 37"/>
              <a:gd name="T5" fmla="*/ 32543 h 46"/>
              <a:gd name="T6" fmla="*/ 24714 w 37"/>
              <a:gd name="T7" fmla="*/ 36512 h 46"/>
              <a:gd name="T8" fmla="*/ 28575 w 37"/>
              <a:gd name="T9" fmla="*/ 3969 h 46"/>
              <a:gd name="T10" fmla="*/ 28575 w 37"/>
              <a:gd name="T11" fmla="*/ 4762 h 46"/>
              <a:gd name="T12" fmla="*/ 3861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5" y="0"/>
                </a:moveTo>
                <a:lnTo>
                  <a:pt x="5" y="1"/>
                </a:lnTo>
                <a:lnTo>
                  <a:pt x="0" y="41"/>
                </a:lnTo>
                <a:lnTo>
                  <a:pt x="32" y="46"/>
                </a:lnTo>
                <a:lnTo>
                  <a:pt x="37" y="5"/>
                </a:lnTo>
                <a:lnTo>
                  <a:pt x="37"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26"/>
          <p:cNvSpPr>
            <a:spLocks/>
          </p:cNvSpPr>
          <p:nvPr/>
        </p:nvSpPr>
        <p:spPr bwMode="auto">
          <a:xfrm>
            <a:off x="1957388" y="3552825"/>
            <a:ext cx="33337" cy="36513"/>
          </a:xfrm>
          <a:custGeom>
            <a:avLst/>
            <a:gdLst>
              <a:gd name="T0" fmla="*/ 8131 w 41"/>
              <a:gd name="T1" fmla="*/ 0 h 44"/>
              <a:gd name="T2" fmla="*/ 7318 w 41"/>
              <a:gd name="T3" fmla="*/ 1660 h 44"/>
              <a:gd name="T4" fmla="*/ 0 w 41"/>
              <a:gd name="T5" fmla="*/ 31534 h 44"/>
              <a:gd name="T6" fmla="*/ 26019 w 41"/>
              <a:gd name="T7" fmla="*/ 36513 h 44"/>
              <a:gd name="T8" fmla="*/ 33337 w 41"/>
              <a:gd name="T9" fmla="*/ 7469 h 44"/>
              <a:gd name="T10" fmla="*/ 32524 w 41"/>
              <a:gd name="T11" fmla="*/ 9128 h 44"/>
              <a:gd name="T12" fmla="*/ 8131 w 41"/>
              <a:gd name="T13" fmla="*/ 0 h 44"/>
              <a:gd name="T14" fmla="*/ 0 60000 65536"/>
              <a:gd name="T15" fmla="*/ 0 60000 65536"/>
              <a:gd name="T16" fmla="*/ 0 60000 65536"/>
              <a:gd name="T17" fmla="*/ 0 60000 65536"/>
              <a:gd name="T18" fmla="*/ 0 60000 65536"/>
              <a:gd name="T19" fmla="*/ 0 60000 65536"/>
              <a:gd name="T20" fmla="*/ 0 60000 65536"/>
              <a:gd name="T21" fmla="*/ 0 w 41"/>
              <a:gd name="T22" fmla="*/ 0 h 44"/>
              <a:gd name="T23" fmla="*/ 41 w 4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4">
                <a:moveTo>
                  <a:pt x="10" y="0"/>
                </a:moveTo>
                <a:lnTo>
                  <a:pt x="9" y="2"/>
                </a:lnTo>
                <a:lnTo>
                  <a:pt x="0" y="38"/>
                </a:lnTo>
                <a:lnTo>
                  <a:pt x="32" y="44"/>
                </a:lnTo>
                <a:lnTo>
                  <a:pt x="41" y="9"/>
                </a:lnTo>
                <a:lnTo>
                  <a:pt x="40" y="1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27"/>
          <p:cNvSpPr>
            <a:spLocks/>
          </p:cNvSpPr>
          <p:nvPr/>
        </p:nvSpPr>
        <p:spPr bwMode="auto">
          <a:xfrm>
            <a:off x="1965325" y="3525838"/>
            <a:ext cx="33338" cy="36512"/>
          </a:xfrm>
          <a:custGeom>
            <a:avLst/>
            <a:gdLst>
              <a:gd name="T0" fmla="*/ 10571 w 41"/>
              <a:gd name="T1" fmla="*/ 0 h 46"/>
              <a:gd name="T2" fmla="*/ 9757 w 41"/>
              <a:gd name="T3" fmla="*/ 1587 h 46"/>
              <a:gd name="T4" fmla="*/ 0 w 41"/>
              <a:gd name="T5" fmla="*/ 27781 h 46"/>
              <a:gd name="T6" fmla="*/ 24394 w 41"/>
              <a:gd name="T7" fmla="*/ 36512 h 46"/>
              <a:gd name="T8" fmla="*/ 33338 w 41"/>
              <a:gd name="T9" fmla="*/ 11112 h 46"/>
              <a:gd name="T10" fmla="*/ 32525 w 41"/>
              <a:gd name="T11" fmla="*/ 12700 h 46"/>
              <a:gd name="T12" fmla="*/ 10571 w 41"/>
              <a:gd name="T13" fmla="*/ 0 h 46"/>
              <a:gd name="T14" fmla="*/ 0 60000 65536"/>
              <a:gd name="T15" fmla="*/ 0 60000 65536"/>
              <a:gd name="T16" fmla="*/ 0 60000 65536"/>
              <a:gd name="T17" fmla="*/ 0 60000 65536"/>
              <a:gd name="T18" fmla="*/ 0 60000 65536"/>
              <a:gd name="T19" fmla="*/ 0 60000 65536"/>
              <a:gd name="T20" fmla="*/ 0 60000 65536"/>
              <a:gd name="T21" fmla="*/ 0 w 41"/>
              <a:gd name="T22" fmla="*/ 0 h 46"/>
              <a:gd name="T23" fmla="*/ 41 w 4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6">
                <a:moveTo>
                  <a:pt x="13" y="0"/>
                </a:moveTo>
                <a:lnTo>
                  <a:pt x="12" y="2"/>
                </a:lnTo>
                <a:lnTo>
                  <a:pt x="0" y="35"/>
                </a:lnTo>
                <a:lnTo>
                  <a:pt x="30" y="46"/>
                </a:lnTo>
                <a:lnTo>
                  <a:pt x="41" y="14"/>
                </a:lnTo>
                <a:lnTo>
                  <a:pt x="40" y="1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28"/>
          <p:cNvSpPr>
            <a:spLocks/>
          </p:cNvSpPr>
          <p:nvPr/>
        </p:nvSpPr>
        <p:spPr bwMode="auto">
          <a:xfrm>
            <a:off x="1974850" y="3503613"/>
            <a:ext cx="33338" cy="34925"/>
          </a:xfrm>
          <a:custGeom>
            <a:avLst/>
            <a:gdLst>
              <a:gd name="T0" fmla="*/ 12197 w 41"/>
              <a:gd name="T1" fmla="*/ 0 h 43"/>
              <a:gd name="T2" fmla="*/ 10571 w 41"/>
              <a:gd name="T3" fmla="*/ 1624 h 43"/>
              <a:gd name="T4" fmla="*/ 0 w 41"/>
              <a:gd name="T5" fmla="*/ 21930 h 43"/>
              <a:gd name="T6" fmla="*/ 21954 w 41"/>
              <a:gd name="T7" fmla="*/ 34925 h 43"/>
              <a:gd name="T8" fmla="*/ 33338 w 41"/>
              <a:gd name="T9" fmla="*/ 14620 h 43"/>
              <a:gd name="T10" fmla="*/ 32525 w 41"/>
              <a:gd name="T11" fmla="*/ 16244 h 43"/>
              <a:gd name="T12" fmla="*/ 12197 w 41"/>
              <a:gd name="T13" fmla="*/ 0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15" y="0"/>
                </a:moveTo>
                <a:lnTo>
                  <a:pt x="13" y="2"/>
                </a:lnTo>
                <a:lnTo>
                  <a:pt x="0" y="27"/>
                </a:lnTo>
                <a:lnTo>
                  <a:pt x="27" y="43"/>
                </a:lnTo>
                <a:lnTo>
                  <a:pt x="41" y="18"/>
                </a:lnTo>
                <a:lnTo>
                  <a:pt x="40"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29"/>
          <p:cNvSpPr>
            <a:spLocks/>
          </p:cNvSpPr>
          <p:nvPr/>
        </p:nvSpPr>
        <p:spPr bwMode="auto">
          <a:xfrm>
            <a:off x="1987550" y="3486150"/>
            <a:ext cx="33338" cy="34925"/>
          </a:xfrm>
          <a:custGeom>
            <a:avLst/>
            <a:gdLst>
              <a:gd name="T0" fmla="*/ 15449 w 41"/>
              <a:gd name="T1" fmla="*/ 0 h 43"/>
              <a:gd name="T2" fmla="*/ 13010 w 41"/>
              <a:gd name="T3" fmla="*/ 2437 h 43"/>
              <a:gd name="T4" fmla="*/ 0 w 41"/>
              <a:gd name="T5" fmla="*/ 18681 h 43"/>
              <a:gd name="T6" fmla="*/ 20328 w 41"/>
              <a:gd name="T7" fmla="*/ 34925 h 43"/>
              <a:gd name="T8" fmla="*/ 33338 w 41"/>
              <a:gd name="T9" fmla="*/ 19493 h 43"/>
              <a:gd name="T10" fmla="*/ 30899 w 41"/>
              <a:gd name="T11" fmla="*/ 21930 h 43"/>
              <a:gd name="T12" fmla="*/ 15449 w 41"/>
              <a:gd name="T13" fmla="*/ 0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19" y="0"/>
                </a:moveTo>
                <a:lnTo>
                  <a:pt x="16" y="3"/>
                </a:lnTo>
                <a:lnTo>
                  <a:pt x="0" y="23"/>
                </a:lnTo>
                <a:lnTo>
                  <a:pt x="25" y="43"/>
                </a:lnTo>
                <a:lnTo>
                  <a:pt x="41" y="24"/>
                </a:lnTo>
                <a:lnTo>
                  <a:pt x="38" y="2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0"/>
          <p:cNvSpPr>
            <a:spLocks/>
          </p:cNvSpPr>
          <p:nvPr/>
        </p:nvSpPr>
        <p:spPr bwMode="auto">
          <a:xfrm>
            <a:off x="2003425" y="3473450"/>
            <a:ext cx="28575" cy="34925"/>
          </a:xfrm>
          <a:custGeom>
            <a:avLst/>
            <a:gdLst>
              <a:gd name="T0" fmla="*/ 18535 w 37"/>
              <a:gd name="T1" fmla="*/ 0 h 42"/>
              <a:gd name="T2" fmla="*/ 14674 w 37"/>
              <a:gd name="T3" fmla="*/ 1663 h 42"/>
              <a:gd name="T4" fmla="*/ 0 w 37"/>
              <a:gd name="T5" fmla="*/ 12473 h 42"/>
              <a:gd name="T6" fmla="*/ 14674 w 37"/>
              <a:gd name="T7" fmla="*/ 34925 h 42"/>
              <a:gd name="T8" fmla="*/ 28575 w 37"/>
              <a:gd name="T9" fmla="*/ 24115 h 42"/>
              <a:gd name="T10" fmla="*/ 23941 w 37"/>
              <a:gd name="T11" fmla="*/ 26610 h 42"/>
              <a:gd name="T12" fmla="*/ 18535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24" y="0"/>
                </a:moveTo>
                <a:lnTo>
                  <a:pt x="19" y="2"/>
                </a:lnTo>
                <a:lnTo>
                  <a:pt x="0" y="15"/>
                </a:lnTo>
                <a:lnTo>
                  <a:pt x="19" y="42"/>
                </a:lnTo>
                <a:lnTo>
                  <a:pt x="37" y="29"/>
                </a:lnTo>
                <a:lnTo>
                  <a:pt x="31" y="3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31"/>
          <p:cNvSpPr>
            <a:spLocks/>
          </p:cNvSpPr>
          <p:nvPr/>
        </p:nvSpPr>
        <p:spPr bwMode="auto">
          <a:xfrm>
            <a:off x="2022475" y="3470275"/>
            <a:ext cx="19050" cy="28575"/>
          </a:xfrm>
          <a:custGeom>
            <a:avLst/>
            <a:gdLst>
              <a:gd name="T0" fmla="*/ 16119 w 26"/>
              <a:gd name="T1" fmla="*/ 0 h 37"/>
              <a:gd name="T2" fmla="*/ 13921 w 26"/>
              <a:gd name="T3" fmla="*/ 0 h 37"/>
              <a:gd name="T4" fmla="*/ 0 w 26"/>
              <a:gd name="T5" fmla="*/ 3861 h 37"/>
              <a:gd name="T6" fmla="*/ 5129 w 26"/>
              <a:gd name="T7" fmla="*/ 28575 h 37"/>
              <a:gd name="T8" fmla="*/ 19050 w 26"/>
              <a:gd name="T9" fmla="*/ 24714 h 37"/>
              <a:gd name="T10" fmla="*/ 16119 w 26"/>
              <a:gd name="T11" fmla="*/ 24714 h 37"/>
              <a:gd name="T12" fmla="*/ 16119 w 26"/>
              <a:gd name="T13" fmla="*/ 0 h 37"/>
              <a:gd name="T14" fmla="*/ 0 60000 65536"/>
              <a:gd name="T15" fmla="*/ 0 60000 65536"/>
              <a:gd name="T16" fmla="*/ 0 60000 65536"/>
              <a:gd name="T17" fmla="*/ 0 60000 65536"/>
              <a:gd name="T18" fmla="*/ 0 60000 65536"/>
              <a:gd name="T19" fmla="*/ 0 60000 65536"/>
              <a:gd name="T20" fmla="*/ 0 60000 65536"/>
              <a:gd name="T21" fmla="*/ 0 w 26"/>
              <a:gd name="T22" fmla="*/ 0 h 37"/>
              <a:gd name="T23" fmla="*/ 26 w 2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7">
                <a:moveTo>
                  <a:pt x="22" y="0"/>
                </a:moveTo>
                <a:lnTo>
                  <a:pt x="19" y="0"/>
                </a:lnTo>
                <a:lnTo>
                  <a:pt x="0" y="5"/>
                </a:lnTo>
                <a:lnTo>
                  <a:pt x="7" y="37"/>
                </a:lnTo>
                <a:lnTo>
                  <a:pt x="26" y="32"/>
                </a:lnTo>
                <a:lnTo>
                  <a:pt x="22" y="3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32"/>
          <p:cNvSpPr>
            <a:spLocks/>
          </p:cNvSpPr>
          <p:nvPr/>
        </p:nvSpPr>
        <p:spPr bwMode="auto">
          <a:xfrm>
            <a:off x="2039938" y="3470275"/>
            <a:ext cx="731837" cy="39688"/>
          </a:xfrm>
          <a:custGeom>
            <a:avLst/>
            <a:gdLst>
              <a:gd name="T0" fmla="*/ 731837 w 924"/>
              <a:gd name="T1" fmla="*/ 39688 h 51"/>
              <a:gd name="T2" fmla="*/ 729461 w 924"/>
              <a:gd name="T3" fmla="*/ 14008 h 51"/>
              <a:gd name="T4" fmla="*/ 0 w 924"/>
              <a:gd name="T5" fmla="*/ 0 h 51"/>
              <a:gd name="T6" fmla="*/ 0 w 924"/>
              <a:gd name="T7" fmla="*/ 24902 h 51"/>
              <a:gd name="T8" fmla="*/ 729461 w 924"/>
              <a:gd name="T9" fmla="*/ 39688 h 51"/>
              <a:gd name="T10" fmla="*/ 726293 w 924"/>
              <a:gd name="T11" fmla="*/ 14008 h 51"/>
              <a:gd name="T12" fmla="*/ 731837 w 924"/>
              <a:gd name="T13" fmla="*/ 39688 h 51"/>
              <a:gd name="T14" fmla="*/ 0 60000 65536"/>
              <a:gd name="T15" fmla="*/ 0 60000 65536"/>
              <a:gd name="T16" fmla="*/ 0 60000 65536"/>
              <a:gd name="T17" fmla="*/ 0 60000 65536"/>
              <a:gd name="T18" fmla="*/ 0 60000 65536"/>
              <a:gd name="T19" fmla="*/ 0 60000 65536"/>
              <a:gd name="T20" fmla="*/ 0 60000 65536"/>
              <a:gd name="T21" fmla="*/ 0 w 924"/>
              <a:gd name="T22" fmla="*/ 0 h 51"/>
              <a:gd name="T23" fmla="*/ 924 w 92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51">
                <a:moveTo>
                  <a:pt x="924" y="51"/>
                </a:moveTo>
                <a:lnTo>
                  <a:pt x="921" y="18"/>
                </a:lnTo>
                <a:lnTo>
                  <a:pt x="0" y="0"/>
                </a:lnTo>
                <a:lnTo>
                  <a:pt x="0" y="32"/>
                </a:lnTo>
                <a:lnTo>
                  <a:pt x="921" y="51"/>
                </a:lnTo>
                <a:lnTo>
                  <a:pt x="917" y="18"/>
                </a:lnTo>
                <a:lnTo>
                  <a:pt x="92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33"/>
          <p:cNvSpPr>
            <a:spLocks/>
          </p:cNvSpPr>
          <p:nvPr/>
        </p:nvSpPr>
        <p:spPr bwMode="auto">
          <a:xfrm>
            <a:off x="2747963" y="3484563"/>
            <a:ext cx="23812" cy="30162"/>
          </a:xfrm>
          <a:custGeom>
            <a:avLst/>
            <a:gdLst>
              <a:gd name="T0" fmla="*/ 13826 w 31"/>
              <a:gd name="T1" fmla="*/ 28532 h 37"/>
              <a:gd name="T2" fmla="*/ 9986 w 31"/>
              <a:gd name="T3" fmla="*/ 30162 h 37"/>
              <a:gd name="T4" fmla="*/ 23812 w 31"/>
              <a:gd name="T5" fmla="*/ 26901 h 37"/>
              <a:gd name="T6" fmla="*/ 18435 w 31"/>
              <a:gd name="T7" fmla="*/ 0 h 37"/>
              <a:gd name="T8" fmla="*/ 4609 w 31"/>
              <a:gd name="T9" fmla="*/ 4076 h 37"/>
              <a:gd name="T10" fmla="*/ 0 w 31"/>
              <a:gd name="T11" fmla="*/ 5706 h 37"/>
              <a:gd name="T12" fmla="*/ 13826 w 31"/>
              <a:gd name="T13" fmla="*/ 28532 h 37"/>
              <a:gd name="T14" fmla="*/ 0 60000 65536"/>
              <a:gd name="T15" fmla="*/ 0 60000 65536"/>
              <a:gd name="T16" fmla="*/ 0 60000 65536"/>
              <a:gd name="T17" fmla="*/ 0 60000 65536"/>
              <a:gd name="T18" fmla="*/ 0 60000 65536"/>
              <a:gd name="T19" fmla="*/ 0 60000 65536"/>
              <a:gd name="T20" fmla="*/ 0 60000 65536"/>
              <a:gd name="T21" fmla="*/ 0 w 31"/>
              <a:gd name="T22" fmla="*/ 0 h 37"/>
              <a:gd name="T23" fmla="*/ 31 w 3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7">
                <a:moveTo>
                  <a:pt x="18" y="35"/>
                </a:moveTo>
                <a:lnTo>
                  <a:pt x="13" y="37"/>
                </a:lnTo>
                <a:lnTo>
                  <a:pt x="31" y="33"/>
                </a:lnTo>
                <a:lnTo>
                  <a:pt x="24" y="0"/>
                </a:lnTo>
                <a:lnTo>
                  <a:pt x="6" y="5"/>
                </a:lnTo>
                <a:lnTo>
                  <a:pt x="0" y="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34"/>
          <p:cNvSpPr>
            <a:spLocks/>
          </p:cNvSpPr>
          <p:nvPr/>
        </p:nvSpPr>
        <p:spPr bwMode="auto">
          <a:xfrm>
            <a:off x="2730500" y="3490913"/>
            <a:ext cx="31750" cy="31750"/>
          </a:xfrm>
          <a:custGeom>
            <a:avLst/>
            <a:gdLst>
              <a:gd name="T0" fmla="*/ 19844 w 40"/>
              <a:gd name="T1" fmla="*/ 28652 h 41"/>
              <a:gd name="T2" fmla="*/ 17463 w 40"/>
              <a:gd name="T3" fmla="*/ 31750 h 41"/>
              <a:gd name="T4" fmla="*/ 31750 w 40"/>
              <a:gd name="T5" fmla="*/ 21683 h 41"/>
              <a:gd name="T6" fmla="*/ 17463 w 40"/>
              <a:gd name="T7" fmla="*/ 0 h 41"/>
              <a:gd name="T8" fmla="*/ 3175 w 40"/>
              <a:gd name="T9" fmla="*/ 10067 h 41"/>
              <a:gd name="T10" fmla="*/ 0 w 40"/>
              <a:gd name="T11" fmla="*/ 12390 h 41"/>
              <a:gd name="T12" fmla="*/ 19844 w 40"/>
              <a:gd name="T13" fmla="*/ 28652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25" y="37"/>
                </a:moveTo>
                <a:lnTo>
                  <a:pt x="22" y="41"/>
                </a:lnTo>
                <a:lnTo>
                  <a:pt x="40" y="28"/>
                </a:lnTo>
                <a:lnTo>
                  <a:pt x="22" y="0"/>
                </a:lnTo>
                <a:lnTo>
                  <a:pt x="4" y="13"/>
                </a:lnTo>
                <a:lnTo>
                  <a:pt x="0" y="16"/>
                </a:lnTo>
                <a:lnTo>
                  <a:pt x="2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35"/>
          <p:cNvSpPr>
            <a:spLocks/>
          </p:cNvSpPr>
          <p:nvPr/>
        </p:nvSpPr>
        <p:spPr bwMode="auto">
          <a:xfrm>
            <a:off x="2716213" y="3503613"/>
            <a:ext cx="34925" cy="31750"/>
          </a:xfrm>
          <a:custGeom>
            <a:avLst/>
            <a:gdLst>
              <a:gd name="T0" fmla="*/ 22452 w 42"/>
              <a:gd name="T1" fmla="*/ 29427 h 41"/>
              <a:gd name="T2" fmla="*/ 21620 w 42"/>
              <a:gd name="T3" fmla="*/ 31750 h 41"/>
              <a:gd name="T4" fmla="*/ 34925 w 42"/>
              <a:gd name="T5" fmla="*/ 16262 h 41"/>
              <a:gd name="T6" fmla="*/ 14136 w 42"/>
              <a:gd name="T7" fmla="*/ 0 h 41"/>
              <a:gd name="T8" fmla="*/ 832 w 42"/>
              <a:gd name="T9" fmla="*/ 15488 h 41"/>
              <a:gd name="T10" fmla="*/ 0 w 42"/>
              <a:gd name="T11" fmla="*/ 17037 h 41"/>
              <a:gd name="T12" fmla="*/ 22452 w 42"/>
              <a:gd name="T13" fmla="*/ 29427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27" y="38"/>
                </a:moveTo>
                <a:lnTo>
                  <a:pt x="26" y="41"/>
                </a:lnTo>
                <a:lnTo>
                  <a:pt x="42" y="21"/>
                </a:lnTo>
                <a:lnTo>
                  <a:pt x="17" y="0"/>
                </a:lnTo>
                <a:lnTo>
                  <a:pt x="1" y="20"/>
                </a:lnTo>
                <a:lnTo>
                  <a:pt x="0" y="22"/>
                </a:lnTo>
                <a:lnTo>
                  <a:pt x="2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36"/>
          <p:cNvSpPr>
            <a:spLocks/>
          </p:cNvSpPr>
          <p:nvPr/>
        </p:nvSpPr>
        <p:spPr bwMode="auto">
          <a:xfrm>
            <a:off x="2705100" y="3521075"/>
            <a:ext cx="33338" cy="31750"/>
          </a:xfrm>
          <a:custGeom>
            <a:avLst/>
            <a:gdLst>
              <a:gd name="T0" fmla="*/ 23813 w 42"/>
              <a:gd name="T1" fmla="*/ 29482 h 42"/>
              <a:gd name="T2" fmla="*/ 23019 w 42"/>
              <a:gd name="T3" fmla="*/ 31750 h 42"/>
              <a:gd name="T4" fmla="*/ 33338 w 42"/>
              <a:gd name="T5" fmla="*/ 12095 h 42"/>
              <a:gd name="T6" fmla="*/ 11906 w 42"/>
              <a:gd name="T7" fmla="*/ 0 h 42"/>
              <a:gd name="T8" fmla="*/ 794 w 42"/>
              <a:gd name="T9" fmla="*/ 19655 h 42"/>
              <a:gd name="T10" fmla="*/ 0 w 42"/>
              <a:gd name="T11" fmla="*/ 21167 h 42"/>
              <a:gd name="T12" fmla="*/ 23813 w 42"/>
              <a:gd name="T13" fmla="*/ 2948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30" y="39"/>
                </a:moveTo>
                <a:lnTo>
                  <a:pt x="29" y="42"/>
                </a:lnTo>
                <a:lnTo>
                  <a:pt x="42" y="16"/>
                </a:lnTo>
                <a:lnTo>
                  <a:pt x="15" y="0"/>
                </a:lnTo>
                <a:lnTo>
                  <a:pt x="1" y="26"/>
                </a:lnTo>
                <a:lnTo>
                  <a:pt x="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37"/>
          <p:cNvSpPr>
            <a:spLocks/>
          </p:cNvSpPr>
          <p:nvPr/>
        </p:nvSpPr>
        <p:spPr bwMode="auto">
          <a:xfrm>
            <a:off x="2695575" y="3541713"/>
            <a:ext cx="33338" cy="34925"/>
          </a:xfrm>
          <a:custGeom>
            <a:avLst/>
            <a:gdLst>
              <a:gd name="T0" fmla="*/ 24810 w 43"/>
              <a:gd name="T1" fmla="*/ 33301 h 43"/>
              <a:gd name="T2" fmla="*/ 24034 w 43"/>
              <a:gd name="T3" fmla="*/ 34925 h 43"/>
              <a:gd name="T4" fmla="*/ 33338 w 43"/>
              <a:gd name="T5" fmla="*/ 8934 h 43"/>
              <a:gd name="T6" fmla="*/ 10079 w 43"/>
              <a:gd name="T7" fmla="*/ 0 h 43"/>
              <a:gd name="T8" fmla="*/ 775 w 43"/>
              <a:gd name="T9" fmla="*/ 25991 h 43"/>
              <a:gd name="T10" fmla="*/ 0 w 43"/>
              <a:gd name="T11" fmla="*/ 27615 h 43"/>
              <a:gd name="T12" fmla="*/ 24810 w 43"/>
              <a:gd name="T13" fmla="*/ 33301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32" y="41"/>
                </a:moveTo>
                <a:lnTo>
                  <a:pt x="31" y="43"/>
                </a:lnTo>
                <a:lnTo>
                  <a:pt x="43" y="11"/>
                </a:lnTo>
                <a:lnTo>
                  <a:pt x="13" y="0"/>
                </a:lnTo>
                <a:lnTo>
                  <a:pt x="1" y="32"/>
                </a:lnTo>
                <a:lnTo>
                  <a:pt x="0" y="3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38"/>
          <p:cNvSpPr>
            <a:spLocks/>
          </p:cNvSpPr>
          <p:nvPr/>
        </p:nvSpPr>
        <p:spPr bwMode="auto">
          <a:xfrm>
            <a:off x="2687638" y="3570288"/>
            <a:ext cx="33337" cy="33337"/>
          </a:xfrm>
          <a:custGeom>
            <a:avLst/>
            <a:gdLst>
              <a:gd name="T0" fmla="*/ 26019 w 41"/>
              <a:gd name="T1" fmla="*/ 32562 h 43"/>
              <a:gd name="T2" fmla="*/ 26019 w 41"/>
              <a:gd name="T3" fmla="*/ 33337 h 43"/>
              <a:gd name="T4" fmla="*/ 33337 w 41"/>
              <a:gd name="T5" fmla="*/ 5427 h 43"/>
              <a:gd name="T6" fmla="*/ 7318 w 41"/>
              <a:gd name="T7" fmla="*/ 0 h 43"/>
              <a:gd name="T8" fmla="*/ 0 w 41"/>
              <a:gd name="T9" fmla="*/ 27910 h 43"/>
              <a:gd name="T10" fmla="*/ 0 w 41"/>
              <a:gd name="T11" fmla="*/ 28685 h 43"/>
              <a:gd name="T12" fmla="*/ 26019 w 41"/>
              <a:gd name="T13" fmla="*/ 32562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32" y="42"/>
                </a:moveTo>
                <a:lnTo>
                  <a:pt x="32" y="43"/>
                </a:lnTo>
                <a:lnTo>
                  <a:pt x="41" y="7"/>
                </a:lnTo>
                <a:lnTo>
                  <a:pt x="9" y="0"/>
                </a:lnTo>
                <a:lnTo>
                  <a:pt x="0" y="36"/>
                </a:lnTo>
                <a:lnTo>
                  <a:pt x="0" y="37"/>
                </a:lnTo>
                <a:lnTo>
                  <a:pt x="3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39"/>
          <p:cNvSpPr>
            <a:spLocks/>
          </p:cNvSpPr>
          <p:nvPr/>
        </p:nvSpPr>
        <p:spPr bwMode="auto">
          <a:xfrm>
            <a:off x="2684463" y="3598863"/>
            <a:ext cx="28575" cy="34925"/>
          </a:xfrm>
          <a:custGeom>
            <a:avLst/>
            <a:gdLst>
              <a:gd name="T0" fmla="*/ 25486 w 37"/>
              <a:gd name="T1" fmla="*/ 34149 h 45"/>
              <a:gd name="T2" fmla="*/ 25486 w 37"/>
              <a:gd name="T3" fmla="*/ 34925 h 45"/>
              <a:gd name="T4" fmla="*/ 28575 w 37"/>
              <a:gd name="T5" fmla="*/ 3881 h 45"/>
              <a:gd name="T6" fmla="*/ 3861 w 37"/>
              <a:gd name="T7" fmla="*/ 0 h 45"/>
              <a:gd name="T8" fmla="*/ 0 w 37"/>
              <a:gd name="T9" fmla="*/ 31044 h 45"/>
              <a:gd name="T10" fmla="*/ 0 w 37"/>
              <a:gd name="T11" fmla="*/ 31821 h 45"/>
              <a:gd name="T12" fmla="*/ 25486 w 37"/>
              <a:gd name="T13" fmla="*/ 34149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3" y="44"/>
                </a:moveTo>
                <a:lnTo>
                  <a:pt x="33" y="45"/>
                </a:lnTo>
                <a:lnTo>
                  <a:pt x="37" y="5"/>
                </a:lnTo>
                <a:lnTo>
                  <a:pt x="5" y="0"/>
                </a:lnTo>
                <a:lnTo>
                  <a:pt x="0" y="40"/>
                </a:lnTo>
                <a:lnTo>
                  <a:pt x="0" y="41"/>
                </a:lnTo>
                <a:lnTo>
                  <a:pt x="3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40"/>
          <p:cNvSpPr>
            <a:spLocks/>
          </p:cNvSpPr>
          <p:nvPr/>
        </p:nvSpPr>
        <p:spPr bwMode="auto">
          <a:xfrm>
            <a:off x="2682875" y="3632200"/>
            <a:ext cx="26988" cy="34925"/>
          </a:xfrm>
          <a:custGeom>
            <a:avLst/>
            <a:gdLst>
              <a:gd name="T0" fmla="*/ 24675 w 35"/>
              <a:gd name="T1" fmla="*/ 33373 h 45"/>
              <a:gd name="T2" fmla="*/ 24675 w 35"/>
              <a:gd name="T3" fmla="*/ 34925 h 45"/>
              <a:gd name="T4" fmla="*/ 26988 w 35"/>
              <a:gd name="T5" fmla="*/ 2328 h 45"/>
              <a:gd name="T6" fmla="*/ 1542 w 35"/>
              <a:gd name="T7" fmla="*/ 0 h 45"/>
              <a:gd name="T8" fmla="*/ 0 w 35"/>
              <a:gd name="T9" fmla="*/ 33373 h 45"/>
              <a:gd name="T10" fmla="*/ 0 w 35"/>
              <a:gd name="T11" fmla="*/ 34925 h 45"/>
              <a:gd name="T12" fmla="*/ 24675 w 35"/>
              <a:gd name="T13" fmla="*/ 33373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32" y="43"/>
                </a:moveTo>
                <a:lnTo>
                  <a:pt x="32" y="45"/>
                </a:lnTo>
                <a:lnTo>
                  <a:pt x="35" y="3"/>
                </a:lnTo>
                <a:lnTo>
                  <a:pt x="2" y="0"/>
                </a:lnTo>
                <a:lnTo>
                  <a:pt x="0" y="43"/>
                </a:lnTo>
                <a:lnTo>
                  <a:pt x="0" y="45"/>
                </a:lnTo>
                <a:lnTo>
                  <a:pt x="3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41"/>
          <p:cNvSpPr>
            <a:spLocks/>
          </p:cNvSpPr>
          <p:nvPr/>
        </p:nvSpPr>
        <p:spPr bwMode="auto">
          <a:xfrm>
            <a:off x="2682875" y="3665538"/>
            <a:ext cx="26988" cy="36512"/>
          </a:xfrm>
          <a:custGeom>
            <a:avLst/>
            <a:gdLst>
              <a:gd name="T0" fmla="*/ 26988 w 35"/>
              <a:gd name="T1" fmla="*/ 32543 h 46"/>
              <a:gd name="T2" fmla="*/ 26988 w 35"/>
              <a:gd name="T3" fmla="*/ 34131 h 46"/>
              <a:gd name="T4" fmla="*/ 24675 w 35"/>
              <a:gd name="T5" fmla="*/ 0 h 46"/>
              <a:gd name="T6" fmla="*/ 0 w 35"/>
              <a:gd name="T7" fmla="*/ 1587 h 46"/>
              <a:gd name="T8" fmla="*/ 1542 w 35"/>
              <a:gd name="T9" fmla="*/ 35718 h 46"/>
              <a:gd name="T10" fmla="*/ 1542 w 35"/>
              <a:gd name="T11" fmla="*/ 36512 h 46"/>
              <a:gd name="T12" fmla="*/ 26988 w 35"/>
              <a:gd name="T13" fmla="*/ 32543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35" y="41"/>
                </a:moveTo>
                <a:lnTo>
                  <a:pt x="35" y="43"/>
                </a:lnTo>
                <a:lnTo>
                  <a:pt x="32" y="0"/>
                </a:lnTo>
                <a:lnTo>
                  <a:pt x="0" y="2"/>
                </a:lnTo>
                <a:lnTo>
                  <a:pt x="2" y="45"/>
                </a:lnTo>
                <a:lnTo>
                  <a:pt x="2" y="46"/>
                </a:lnTo>
                <a:lnTo>
                  <a:pt x="3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42"/>
          <p:cNvSpPr>
            <a:spLocks/>
          </p:cNvSpPr>
          <p:nvPr/>
        </p:nvSpPr>
        <p:spPr bwMode="auto">
          <a:xfrm>
            <a:off x="2684463" y="3698875"/>
            <a:ext cx="28575" cy="36513"/>
          </a:xfrm>
          <a:custGeom>
            <a:avLst/>
            <a:gdLst>
              <a:gd name="T0" fmla="*/ 28575 w 37"/>
              <a:gd name="T1" fmla="*/ 30957 h 46"/>
              <a:gd name="T2" fmla="*/ 28575 w 37"/>
              <a:gd name="T3" fmla="*/ 32544 h 46"/>
              <a:gd name="T4" fmla="*/ 25486 w 37"/>
              <a:gd name="T5" fmla="*/ 0 h 46"/>
              <a:gd name="T6" fmla="*/ 0 w 37"/>
              <a:gd name="T7" fmla="*/ 3969 h 46"/>
              <a:gd name="T8" fmla="*/ 3861 w 37"/>
              <a:gd name="T9" fmla="*/ 35719 h 46"/>
              <a:gd name="T10" fmla="*/ 3861 w 37"/>
              <a:gd name="T11" fmla="*/ 36513 h 46"/>
              <a:gd name="T12" fmla="*/ 28575 w 37"/>
              <a:gd name="T13" fmla="*/ 30957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7" y="39"/>
                </a:moveTo>
                <a:lnTo>
                  <a:pt x="37" y="41"/>
                </a:lnTo>
                <a:lnTo>
                  <a:pt x="33" y="0"/>
                </a:lnTo>
                <a:lnTo>
                  <a:pt x="0" y="5"/>
                </a:lnTo>
                <a:lnTo>
                  <a:pt x="5" y="45"/>
                </a:lnTo>
                <a:lnTo>
                  <a:pt x="5" y="46"/>
                </a:lnTo>
                <a:lnTo>
                  <a:pt x="3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43"/>
          <p:cNvSpPr>
            <a:spLocks/>
          </p:cNvSpPr>
          <p:nvPr/>
        </p:nvSpPr>
        <p:spPr bwMode="auto">
          <a:xfrm>
            <a:off x="2687638" y="3729038"/>
            <a:ext cx="33337" cy="36512"/>
          </a:xfrm>
          <a:custGeom>
            <a:avLst/>
            <a:gdLst>
              <a:gd name="T0" fmla="*/ 32524 w 41"/>
              <a:gd name="T1" fmla="*/ 27587 h 45"/>
              <a:gd name="T2" fmla="*/ 33337 w 41"/>
              <a:gd name="T3" fmla="*/ 29210 h 45"/>
              <a:gd name="T4" fmla="*/ 26019 w 41"/>
              <a:gd name="T5" fmla="*/ 0 h 45"/>
              <a:gd name="T6" fmla="*/ 0 w 41"/>
              <a:gd name="T7" fmla="*/ 5680 h 45"/>
              <a:gd name="T8" fmla="*/ 7318 w 41"/>
              <a:gd name="T9" fmla="*/ 34889 h 45"/>
              <a:gd name="T10" fmla="*/ 8131 w 41"/>
              <a:gd name="T11" fmla="*/ 36512 h 45"/>
              <a:gd name="T12" fmla="*/ 32524 w 41"/>
              <a:gd name="T13" fmla="*/ 27587 h 45"/>
              <a:gd name="T14" fmla="*/ 0 60000 65536"/>
              <a:gd name="T15" fmla="*/ 0 60000 65536"/>
              <a:gd name="T16" fmla="*/ 0 60000 65536"/>
              <a:gd name="T17" fmla="*/ 0 60000 65536"/>
              <a:gd name="T18" fmla="*/ 0 60000 65536"/>
              <a:gd name="T19" fmla="*/ 0 60000 65536"/>
              <a:gd name="T20" fmla="*/ 0 60000 65536"/>
              <a:gd name="T21" fmla="*/ 0 w 41"/>
              <a:gd name="T22" fmla="*/ 0 h 45"/>
              <a:gd name="T23" fmla="*/ 41 w 41"/>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5">
                <a:moveTo>
                  <a:pt x="40" y="34"/>
                </a:moveTo>
                <a:lnTo>
                  <a:pt x="41" y="36"/>
                </a:lnTo>
                <a:lnTo>
                  <a:pt x="32" y="0"/>
                </a:lnTo>
                <a:lnTo>
                  <a:pt x="0" y="7"/>
                </a:lnTo>
                <a:lnTo>
                  <a:pt x="9" y="43"/>
                </a:lnTo>
                <a:lnTo>
                  <a:pt x="10" y="45"/>
                </a:lnTo>
                <a:lnTo>
                  <a:pt x="4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44"/>
          <p:cNvSpPr>
            <a:spLocks/>
          </p:cNvSpPr>
          <p:nvPr/>
        </p:nvSpPr>
        <p:spPr bwMode="auto">
          <a:xfrm>
            <a:off x="2695575" y="3756025"/>
            <a:ext cx="33338" cy="34925"/>
          </a:xfrm>
          <a:custGeom>
            <a:avLst/>
            <a:gdLst>
              <a:gd name="T0" fmla="*/ 32544 w 42"/>
              <a:gd name="T1" fmla="*/ 23813 h 44"/>
              <a:gd name="T2" fmla="*/ 33338 w 42"/>
              <a:gd name="T3" fmla="*/ 24606 h 44"/>
              <a:gd name="T4" fmla="*/ 23813 w 42"/>
              <a:gd name="T5" fmla="*/ 0 h 44"/>
              <a:gd name="T6" fmla="*/ 0 w 42"/>
              <a:gd name="T7" fmla="*/ 8731 h 44"/>
              <a:gd name="T8" fmla="*/ 9525 w 42"/>
              <a:gd name="T9" fmla="*/ 33338 h 44"/>
              <a:gd name="T10" fmla="*/ 10319 w 42"/>
              <a:gd name="T11" fmla="*/ 34925 h 44"/>
              <a:gd name="T12" fmla="*/ 32544 w 42"/>
              <a:gd name="T13" fmla="*/ 23813 h 44"/>
              <a:gd name="T14" fmla="*/ 0 60000 65536"/>
              <a:gd name="T15" fmla="*/ 0 60000 65536"/>
              <a:gd name="T16" fmla="*/ 0 60000 65536"/>
              <a:gd name="T17" fmla="*/ 0 60000 65536"/>
              <a:gd name="T18" fmla="*/ 0 60000 65536"/>
              <a:gd name="T19" fmla="*/ 0 60000 65536"/>
              <a:gd name="T20" fmla="*/ 0 60000 65536"/>
              <a:gd name="T21" fmla="*/ 0 w 42"/>
              <a:gd name="T22" fmla="*/ 0 h 44"/>
              <a:gd name="T23" fmla="*/ 42 w 4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4">
                <a:moveTo>
                  <a:pt x="41" y="30"/>
                </a:moveTo>
                <a:lnTo>
                  <a:pt x="42" y="31"/>
                </a:lnTo>
                <a:lnTo>
                  <a:pt x="30" y="0"/>
                </a:lnTo>
                <a:lnTo>
                  <a:pt x="0" y="11"/>
                </a:lnTo>
                <a:lnTo>
                  <a:pt x="12" y="42"/>
                </a:lnTo>
                <a:lnTo>
                  <a:pt x="13" y="44"/>
                </a:lnTo>
                <a:lnTo>
                  <a:pt x="4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2" name="Freeform 45"/>
          <p:cNvSpPr>
            <a:spLocks/>
          </p:cNvSpPr>
          <p:nvPr/>
        </p:nvSpPr>
        <p:spPr bwMode="auto">
          <a:xfrm>
            <a:off x="2706688" y="3779838"/>
            <a:ext cx="31750" cy="34925"/>
          </a:xfrm>
          <a:custGeom>
            <a:avLst/>
            <a:gdLst>
              <a:gd name="T0" fmla="*/ 30976 w 41"/>
              <a:gd name="T1" fmla="*/ 18681 h 43"/>
              <a:gd name="T2" fmla="*/ 31750 w 41"/>
              <a:gd name="T3" fmla="*/ 21117 h 43"/>
              <a:gd name="T4" fmla="*/ 21683 w 41"/>
              <a:gd name="T5" fmla="*/ 0 h 43"/>
              <a:gd name="T6" fmla="*/ 0 w 41"/>
              <a:gd name="T7" fmla="*/ 11371 h 43"/>
              <a:gd name="T8" fmla="*/ 10841 w 41"/>
              <a:gd name="T9" fmla="*/ 32488 h 43"/>
              <a:gd name="T10" fmla="*/ 11616 w 41"/>
              <a:gd name="T11" fmla="*/ 34925 h 43"/>
              <a:gd name="T12" fmla="*/ 30976 w 41"/>
              <a:gd name="T13" fmla="*/ 18681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40" y="23"/>
                </a:moveTo>
                <a:lnTo>
                  <a:pt x="41" y="26"/>
                </a:lnTo>
                <a:lnTo>
                  <a:pt x="28" y="0"/>
                </a:lnTo>
                <a:lnTo>
                  <a:pt x="0" y="14"/>
                </a:lnTo>
                <a:lnTo>
                  <a:pt x="14" y="40"/>
                </a:lnTo>
                <a:lnTo>
                  <a:pt x="15" y="43"/>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3" name="Freeform 46"/>
          <p:cNvSpPr>
            <a:spLocks/>
          </p:cNvSpPr>
          <p:nvPr/>
        </p:nvSpPr>
        <p:spPr bwMode="auto">
          <a:xfrm>
            <a:off x="2717800" y="3797300"/>
            <a:ext cx="33338" cy="34925"/>
          </a:xfrm>
          <a:custGeom>
            <a:avLst/>
            <a:gdLst>
              <a:gd name="T0" fmla="*/ 30086 w 41"/>
              <a:gd name="T1" fmla="*/ 12995 h 43"/>
              <a:gd name="T2" fmla="*/ 33338 w 41"/>
              <a:gd name="T3" fmla="*/ 15432 h 43"/>
              <a:gd name="T4" fmla="*/ 20328 w 41"/>
              <a:gd name="T5" fmla="*/ 0 h 43"/>
              <a:gd name="T6" fmla="*/ 0 w 41"/>
              <a:gd name="T7" fmla="*/ 16244 h 43"/>
              <a:gd name="T8" fmla="*/ 13010 w 41"/>
              <a:gd name="T9" fmla="*/ 32488 h 43"/>
              <a:gd name="T10" fmla="*/ 17076 w 41"/>
              <a:gd name="T11" fmla="*/ 34925 h 43"/>
              <a:gd name="T12" fmla="*/ 30086 w 41"/>
              <a:gd name="T13" fmla="*/ 12995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37" y="16"/>
                </a:moveTo>
                <a:lnTo>
                  <a:pt x="41" y="19"/>
                </a:lnTo>
                <a:lnTo>
                  <a:pt x="25" y="0"/>
                </a:lnTo>
                <a:lnTo>
                  <a:pt x="0" y="20"/>
                </a:lnTo>
                <a:lnTo>
                  <a:pt x="16" y="40"/>
                </a:lnTo>
                <a:lnTo>
                  <a:pt x="21" y="43"/>
                </a:lnTo>
                <a:lnTo>
                  <a:pt x="3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4" name="Freeform 47"/>
          <p:cNvSpPr>
            <a:spLocks/>
          </p:cNvSpPr>
          <p:nvPr/>
        </p:nvSpPr>
        <p:spPr bwMode="auto">
          <a:xfrm>
            <a:off x="2733675" y="3810000"/>
            <a:ext cx="28575" cy="33338"/>
          </a:xfrm>
          <a:custGeom>
            <a:avLst/>
            <a:gdLst>
              <a:gd name="T0" fmla="*/ 25213 w 34"/>
              <a:gd name="T1" fmla="*/ 7318 h 41"/>
              <a:gd name="T2" fmla="*/ 28575 w 34"/>
              <a:gd name="T3" fmla="*/ 8944 h 41"/>
              <a:gd name="T4" fmla="*/ 13447 w 34"/>
              <a:gd name="T5" fmla="*/ 0 h 41"/>
              <a:gd name="T6" fmla="*/ 0 w 34"/>
              <a:gd name="T7" fmla="*/ 21954 h 41"/>
              <a:gd name="T8" fmla="*/ 15128 w 34"/>
              <a:gd name="T9" fmla="*/ 31712 h 41"/>
              <a:gd name="T10" fmla="*/ 19330 w 34"/>
              <a:gd name="T11" fmla="*/ 33338 h 41"/>
              <a:gd name="T12" fmla="*/ 25213 w 34"/>
              <a:gd name="T13" fmla="*/ 7318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0" y="9"/>
                </a:moveTo>
                <a:lnTo>
                  <a:pt x="34" y="11"/>
                </a:lnTo>
                <a:lnTo>
                  <a:pt x="16" y="0"/>
                </a:lnTo>
                <a:lnTo>
                  <a:pt x="0" y="27"/>
                </a:lnTo>
                <a:lnTo>
                  <a:pt x="18" y="39"/>
                </a:lnTo>
                <a:lnTo>
                  <a:pt x="23" y="41"/>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48"/>
          <p:cNvSpPr>
            <a:spLocks/>
          </p:cNvSpPr>
          <p:nvPr/>
        </p:nvSpPr>
        <p:spPr bwMode="auto">
          <a:xfrm>
            <a:off x="2752725" y="3817938"/>
            <a:ext cx="19050" cy="28575"/>
          </a:xfrm>
          <a:custGeom>
            <a:avLst/>
            <a:gdLst>
              <a:gd name="T0" fmla="*/ 16764 w 25"/>
              <a:gd name="T1" fmla="*/ 28575 h 37"/>
              <a:gd name="T2" fmla="*/ 19050 w 25"/>
              <a:gd name="T3" fmla="*/ 3861 h 37"/>
              <a:gd name="T4" fmla="*/ 5334 w 25"/>
              <a:gd name="T5" fmla="*/ 0 h 37"/>
              <a:gd name="T6" fmla="*/ 0 w 25"/>
              <a:gd name="T7" fmla="*/ 24714 h 37"/>
              <a:gd name="T8" fmla="*/ 13716 w 25"/>
              <a:gd name="T9" fmla="*/ 28575 h 37"/>
              <a:gd name="T10" fmla="*/ 16764 w 25"/>
              <a:gd name="T11" fmla="*/ 3861 h 37"/>
              <a:gd name="T12" fmla="*/ 16764 w 25"/>
              <a:gd name="T13" fmla="*/ 28575 h 37"/>
              <a:gd name="T14" fmla="*/ 0 60000 65536"/>
              <a:gd name="T15" fmla="*/ 0 60000 65536"/>
              <a:gd name="T16" fmla="*/ 0 60000 65536"/>
              <a:gd name="T17" fmla="*/ 0 60000 65536"/>
              <a:gd name="T18" fmla="*/ 0 60000 65536"/>
              <a:gd name="T19" fmla="*/ 0 60000 65536"/>
              <a:gd name="T20" fmla="*/ 0 60000 65536"/>
              <a:gd name="T21" fmla="*/ 0 w 25"/>
              <a:gd name="T22" fmla="*/ 0 h 37"/>
              <a:gd name="T23" fmla="*/ 25 w 2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7">
                <a:moveTo>
                  <a:pt x="22" y="37"/>
                </a:moveTo>
                <a:lnTo>
                  <a:pt x="25" y="5"/>
                </a:lnTo>
                <a:lnTo>
                  <a:pt x="7" y="0"/>
                </a:lnTo>
                <a:lnTo>
                  <a:pt x="0" y="32"/>
                </a:lnTo>
                <a:lnTo>
                  <a:pt x="18" y="37"/>
                </a:lnTo>
                <a:lnTo>
                  <a:pt x="22" y="5"/>
                </a:lnTo>
                <a:lnTo>
                  <a:pt x="2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Freeform 49"/>
          <p:cNvSpPr>
            <a:spLocks/>
          </p:cNvSpPr>
          <p:nvPr/>
        </p:nvSpPr>
        <p:spPr bwMode="auto">
          <a:xfrm>
            <a:off x="2695575" y="3497263"/>
            <a:ext cx="150813" cy="336550"/>
          </a:xfrm>
          <a:custGeom>
            <a:avLst/>
            <a:gdLst>
              <a:gd name="T0" fmla="*/ 82550 w 190"/>
              <a:gd name="T1" fmla="*/ 1584 h 425"/>
              <a:gd name="T2" fmla="*/ 96838 w 190"/>
              <a:gd name="T3" fmla="*/ 7919 h 425"/>
              <a:gd name="T4" fmla="*/ 110332 w 190"/>
              <a:gd name="T5" fmla="*/ 20589 h 425"/>
              <a:gd name="T6" fmla="*/ 122238 w 190"/>
              <a:gd name="T7" fmla="*/ 38802 h 425"/>
              <a:gd name="T8" fmla="*/ 133350 w 190"/>
              <a:gd name="T9" fmla="*/ 61767 h 425"/>
              <a:gd name="T10" fmla="*/ 142082 w 190"/>
              <a:gd name="T11" fmla="*/ 88691 h 425"/>
              <a:gd name="T12" fmla="*/ 146844 w 190"/>
              <a:gd name="T13" fmla="*/ 118782 h 425"/>
              <a:gd name="T14" fmla="*/ 150813 w 190"/>
              <a:gd name="T15" fmla="*/ 151250 h 425"/>
              <a:gd name="T16" fmla="*/ 150813 w 190"/>
              <a:gd name="T17" fmla="*/ 186092 h 425"/>
              <a:gd name="T18" fmla="*/ 146844 w 190"/>
              <a:gd name="T19" fmla="*/ 218560 h 425"/>
              <a:gd name="T20" fmla="*/ 142082 w 190"/>
              <a:gd name="T21" fmla="*/ 248651 h 425"/>
              <a:gd name="T22" fmla="*/ 133350 w 190"/>
              <a:gd name="T23" fmla="*/ 275575 h 425"/>
              <a:gd name="T24" fmla="*/ 122238 w 190"/>
              <a:gd name="T25" fmla="*/ 297748 h 425"/>
              <a:gd name="T26" fmla="*/ 110332 w 190"/>
              <a:gd name="T27" fmla="*/ 315961 h 425"/>
              <a:gd name="T28" fmla="*/ 96838 w 190"/>
              <a:gd name="T29" fmla="*/ 328631 h 425"/>
              <a:gd name="T30" fmla="*/ 82550 w 190"/>
              <a:gd name="T31" fmla="*/ 335758 h 425"/>
              <a:gd name="T32" fmla="*/ 67469 w 190"/>
              <a:gd name="T33" fmla="*/ 335758 h 425"/>
              <a:gd name="T34" fmla="*/ 53181 w 190"/>
              <a:gd name="T35" fmla="*/ 328631 h 425"/>
              <a:gd name="T36" fmla="*/ 39688 w 190"/>
              <a:gd name="T37" fmla="*/ 315961 h 425"/>
              <a:gd name="T38" fmla="*/ 27781 w 190"/>
              <a:gd name="T39" fmla="*/ 297748 h 425"/>
              <a:gd name="T40" fmla="*/ 17463 w 190"/>
              <a:gd name="T41" fmla="*/ 275575 h 425"/>
              <a:gd name="T42" fmla="*/ 9525 w 190"/>
              <a:gd name="T43" fmla="*/ 248651 h 425"/>
              <a:gd name="T44" fmla="*/ 3969 w 190"/>
              <a:gd name="T45" fmla="*/ 218560 h 425"/>
              <a:gd name="T46" fmla="*/ 0 w 190"/>
              <a:gd name="T47" fmla="*/ 186092 h 425"/>
              <a:gd name="T48" fmla="*/ 0 w 190"/>
              <a:gd name="T49" fmla="*/ 151250 h 425"/>
              <a:gd name="T50" fmla="*/ 3969 w 190"/>
              <a:gd name="T51" fmla="*/ 118782 h 425"/>
              <a:gd name="T52" fmla="*/ 9525 w 190"/>
              <a:gd name="T53" fmla="*/ 88691 h 425"/>
              <a:gd name="T54" fmla="*/ 17463 w 190"/>
              <a:gd name="T55" fmla="*/ 61767 h 425"/>
              <a:gd name="T56" fmla="*/ 27781 w 190"/>
              <a:gd name="T57" fmla="*/ 38802 h 425"/>
              <a:gd name="T58" fmla="*/ 39688 w 190"/>
              <a:gd name="T59" fmla="*/ 20589 h 425"/>
              <a:gd name="T60" fmla="*/ 53181 w 190"/>
              <a:gd name="T61" fmla="*/ 7919 h 425"/>
              <a:gd name="T62" fmla="*/ 67469 w 190"/>
              <a:gd name="T63" fmla="*/ 1584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425"/>
              <a:gd name="T98" fmla="*/ 190 w 19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425">
                <a:moveTo>
                  <a:pt x="95" y="0"/>
                </a:moveTo>
                <a:lnTo>
                  <a:pt x="104" y="2"/>
                </a:lnTo>
                <a:lnTo>
                  <a:pt x="113" y="5"/>
                </a:lnTo>
                <a:lnTo>
                  <a:pt x="122" y="10"/>
                </a:lnTo>
                <a:lnTo>
                  <a:pt x="131" y="18"/>
                </a:lnTo>
                <a:lnTo>
                  <a:pt x="139" y="26"/>
                </a:lnTo>
                <a:lnTo>
                  <a:pt x="147" y="37"/>
                </a:lnTo>
                <a:lnTo>
                  <a:pt x="154" y="49"/>
                </a:lnTo>
                <a:lnTo>
                  <a:pt x="161" y="63"/>
                </a:lnTo>
                <a:lnTo>
                  <a:pt x="168" y="78"/>
                </a:lnTo>
                <a:lnTo>
                  <a:pt x="174" y="95"/>
                </a:lnTo>
                <a:lnTo>
                  <a:pt x="179" y="112"/>
                </a:lnTo>
                <a:lnTo>
                  <a:pt x="182" y="130"/>
                </a:lnTo>
                <a:lnTo>
                  <a:pt x="185" y="150"/>
                </a:lnTo>
                <a:lnTo>
                  <a:pt x="188" y="171"/>
                </a:lnTo>
                <a:lnTo>
                  <a:pt x="190" y="191"/>
                </a:lnTo>
                <a:lnTo>
                  <a:pt x="190" y="213"/>
                </a:lnTo>
                <a:lnTo>
                  <a:pt x="190" y="235"/>
                </a:lnTo>
                <a:lnTo>
                  <a:pt x="188" y="256"/>
                </a:lnTo>
                <a:lnTo>
                  <a:pt x="185" y="276"/>
                </a:lnTo>
                <a:lnTo>
                  <a:pt x="182" y="296"/>
                </a:lnTo>
                <a:lnTo>
                  <a:pt x="179" y="314"/>
                </a:lnTo>
                <a:lnTo>
                  <a:pt x="174" y="332"/>
                </a:lnTo>
                <a:lnTo>
                  <a:pt x="168" y="348"/>
                </a:lnTo>
                <a:lnTo>
                  <a:pt x="161" y="363"/>
                </a:lnTo>
                <a:lnTo>
                  <a:pt x="154" y="376"/>
                </a:lnTo>
                <a:lnTo>
                  <a:pt x="147" y="389"/>
                </a:lnTo>
                <a:lnTo>
                  <a:pt x="139" y="399"/>
                </a:lnTo>
                <a:lnTo>
                  <a:pt x="131" y="409"/>
                </a:lnTo>
                <a:lnTo>
                  <a:pt x="122" y="415"/>
                </a:lnTo>
                <a:lnTo>
                  <a:pt x="113" y="420"/>
                </a:lnTo>
                <a:lnTo>
                  <a:pt x="104" y="424"/>
                </a:lnTo>
                <a:lnTo>
                  <a:pt x="95" y="425"/>
                </a:lnTo>
                <a:lnTo>
                  <a:pt x="85" y="424"/>
                </a:lnTo>
                <a:lnTo>
                  <a:pt x="76" y="420"/>
                </a:lnTo>
                <a:lnTo>
                  <a:pt x="67" y="415"/>
                </a:lnTo>
                <a:lnTo>
                  <a:pt x="58" y="409"/>
                </a:lnTo>
                <a:lnTo>
                  <a:pt x="50" y="399"/>
                </a:lnTo>
                <a:lnTo>
                  <a:pt x="42" y="389"/>
                </a:lnTo>
                <a:lnTo>
                  <a:pt x="35" y="376"/>
                </a:lnTo>
                <a:lnTo>
                  <a:pt x="28" y="363"/>
                </a:lnTo>
                <a:lnTo>
                  <a:pt x="22" y="348"/>
                </a:lnTo>
                <a:lnTo>
                  <a:pt x="16" y="332"/>
                </a:lnTo>
                <a:lnTo>
                  <a:pt x="12" y="314"/>
                </a:lnTo>
                <a:lnTo>
                  <a:pt x="7" y="296"/>
                </a:lnTo>
                <a:lnTo>
                  <a:pt x="5" y="276"/>
                </a:lnTo>
                <a:lnTo>
                  <a:pt x="3" y="256"/>
                </a:lnTo>
                <a:lnTo>
                  <a:pt x="0" y="235"/>
                </a:lnTo>
                <a:lnTo>
                  <a:pt x="0" y="213"/>
                </a:lnTo>
                <a:lnTo>
                  <a:pt x="0" y="191"/>
                </a:lnTo>
                <a:lnTo>
                  <a:pt x="3" y="171"/>
                </a:lnTo>
                <a:lnTo>
                  <a:pt x="5" y="150"/>
                </a:lnTo>
                <a:lnTo>
                  <a:pt x="7" y="130"/>
                </a:lnTo>
                <a:lnTo>
                  <a:pt x="12" y="112"/>
                </a:lnTo>
                <a:lnTo>
                  <a:pt x="16" y="95"/>
                </a:lnTo>
                <a:lnTo>
                  <a:pt x="22" y="78"/>
                </a:lnTo>
                <a:lnTo>
                  <a:pt x="28" y="63"/>
                </a:lnTo>
                <a:lnTo>
                  <a:pt x="35" y="49"/>
                </a:lnTo>
                <a:lnTo>
                  <a:pt x="42" y="37"/>
                </a:lnTo>
                <a:lnTo>
                  <a:pt x="50" y="26"/>
                </a:lnTo>
                <a:lnTo>
                  <a:pt x="58" y="18"/>
                </a:lnTo>
                <a:lnTo>
                  <a:pt x="67" y="10"/>
                </a:lnTo>
                <a:lnTo>
                  <a:pt x="76" y="5"/>
                </a:lnTo>
                <a:lnTo>
                  <a:pt x="85" y="2"/>
                </a:lnTo>
                <a:lnTo>
                  <a:pt x="9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7" name="Freeform 50"/>
          <p:cNvSpPr>
            <a:spLocks/>
          </p:cNvSpPr>
          <p:nvPr/>
        </p:nvSpPr>
        <p:spPr bwMode="auto">
          <a:xfrm>
            <a:off x="2770188" y="3484563"/>
            <a:ext cx="88900" cy="182562"/>
          </a:xfrm>
          <a:custGeom>
            <a:avLst/>
            <a:gdLst>
              <a:gd name="T0" fmla="*/ 88900 w 111"/>
              <a:gd name="T1" fmla="*/ 182562 h 229"/>
              <a:gd name="T2" fmla="*/ 88900 w 111"/>
              <a:gd name="T3" fmla="*/ 182562 h 229"/>
              <a:gd name="T4" fmla="*/ 88900 w 111"/>
              <a:gd name="T5" fmla="*/ 164226 h 229"/>
              <a:gd name="T6" fmla="*/ 87298 w 111"/>
              <a:gd name="T7" fmla="*/ 146687 h 229"/>
              <a:gd name="T8" fmla="*/ 85696 w 111"/>
              <a:gd name="T9" fmla="*/ 130743 h 229"/>
              <a:gd name="T10" fmla="*/ 82493 w 111"/>
              <a:gd name="T11" fmla="*/ 114799 h 229"/>
              <a:gd name="T12" fmla="*/ 80090 w 111"/>
              <a:gd name="T13" fmla="*/ 99652 h 229"/>
              <a:gd name="T14" fmla="*/ 75285 w 111"/>
              <a:gd name="T15" fmla="*/ 84505 h 229"/>
              <a:gd name="T16" fmla="*/ 70479 w 111"/>
              <a:gd name="T17" fmla="*/ 70155 h 229"/>
              <a:gd name="T18" fmla="*/ 64873 w 111"/>
              <a:gd name="T19" fmla="*/ 57399 h 229"/>
              <a:gd name="T20" fmla="*/ 58466 w 111"/>
              <a:gd name="T21" fmla="*/ 45441 h 229"/>
              <a:gd name="T22" fmla="*/ 52859 w 111"/>
              <a:gd name="T23" fmla="*/ 35077 h 229"/>
              <a:gd name="T24" fmla="*/ 45651 w 111"/>
              <a:gd name="T25" fmla="*/ 24714 h 229"/>
              <a:gd name="T26" fmla="*/ 38443 w 111"/>
              <a:gd name="T27" fmla="*/ 17539 h 229"/>
              <a:gd name="T28" fmla="*/ 28832 w 111"/>
              <a:gd name="T29" fmla="*/ 10364 h 229"/>
              <a:gd name="T30" fmla="*/ 20023 w 111"/>
              <a:gd name="T31" fmla="*/ 4783 h 229"/>
              <a:gd name="T32" fmla="*/ 9611 w 111"/>
              <a:gd name="T33" fmla="*/ 1594 h 229"/>
              <a:gd name="T34" fmla="*/ 0 w 111"/>
              <a:gd name="T35" fmla="*/ 0 h 229"/>
              <a:gd name="T36" fmla="*/ 0 w 111"/>
              <a:gd name="T37" fmla="*/ 26308 h 229"/>
              <a:gd name="T38" fmla="*/ 4005 w 111"/>
              <a:gd name="T39" fmla="*/ 27105 h 229"/>
              <a:gd name="T40" fmla="*/ 8810 w 111"/>
              <a:gd name="T41" fmla="*/ 28700 h 229"/>
              <a:gd name="T42" fmla="*/ 14416 w 111"/>
              <a:gd name="T43" fmla="*/ 30294 h 229"/>
              <a:gd name="T44" fmla="*/ 20023 w 111"/>
              <a:gd name="T45" fmla="*/ 35875 h 229"/>
              <a:gd name="T46" fmla="*/ 25629 w 111"/>
              <a:gd name="T47" fmla="*/ 41455 h 229"/>
              <a:gd name="T48" fmla="*/ 31235 w 111"/>
              <a:gd name="T49" fmla="*/ 49427 h 229"/>
              <a:gd name="T50" fmla="*/ 36841 w 111"/>
              <a:gd name="T51" fmla="*/ 58197 h 229"/>
              <a:gd name="T52" fmla="*/ 40846 w 111"/>
              <a:gd name="T53" fmla="*/ 67763 h 229"/>
              <a:gd name="T54" fmla="*/ 46452 w 111"/>
              <a:gd name="T55" fmla="*/ 78924 h 229"/>
              <a:gd name="T56" fmla="*/ 51258 w 111"/>
              <a:gd name="T57" fmla="*/ 91680 h 229"/>
              <a:gd name="T58" fmla="*/ 53660 w 111"/>
              <a:gd name="T59" fmla="*/ 104435 h 229"/>
              <a:gd name="T60" fmla="*/ 56864 w 111"/>
              <a:gd name="T61" fmla="*/ 118785 h 229"/>
              <a:gd name="T62" fmla="*/ 59267 w 111"/>
              <a:gd name="T63" fmla="*/ 133932 h 229"/>
              <a:gd name="T64" fmla="*/ 61669 w 111"/>
              <a:gd name="T65" fmla="*/ 150673 h 229"/>
              <a:gd name="T66" fmla="*/ 63271 w 111"/>
              <a:gd name="T67" fmla="*/ 165821 h 229"/>
              <a:gd name="T68" fmla="*/ 63271 w 111"/>
              <a:gd name="T69" fmla="*/ 182562 h 229"/>
              <a:gd name="T70" fmla="*/ 63271 w 111"/>
              <a:gd name="T71" fmla="*/ 182562 h 229"/>
              <a:gd name="T72" fmla="*/ 88900 w 111"/>
              <a:gd name="T73" fmla="*/ 182562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9"/>
              <a:gd name="T113" fmla="*/ 111 w 11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9">
                <a:moveTo>
                  <a:pt x="111" y="229"/>
                </a:moveTo>
                <a:lnTo>
                  <a:pt x="111" y="229"/>
                </a:lnTo>
                <a:lnTo>
                  <a:pt x="111" y="206"/>
                </a:lnTo>
                <a:lnTo>
                  <a:pt x="109" y="184"/>
                </a:lnTo>
                <a:lnTo>
                  <a:pt x="107" y="164"/>
                </a:lnTo>
                <a:lnTo>
                  <a:pt x="103" y="144"/>
                </a:lnTo>
                <a:lnTo>
                  <a:pt x="100" y="125"/>
                </a:lnTo>
                <a:lnTo>
                  <a:pt x="94" y="106"/>
                </a:lnTo>
                <a:lnTo>
                  <a:pt x="88" y="88"/>
                </a:lnTo>
                <a:lnTo>
                  <a:pt x="81" y="72"/>
                </a:lnTo>
                <a:lnTo>
                  <a:pt x="73" y="57"/>
                </a:lnTo>
                <a:lnTo>
                  <a:pt x="66" y="44"/>
                </a:lnTo>
                <a:lnTo>
                  <a:pt x="57" y="31"/>
                </a:lnTo>
                <a:lnTo>
                  <a:pt x="48" y="22"/>
                </a:lnTo>
                <a:lnTo>
                  <a:pt x="36" y="13"/>
                </a:lnTo>
                <a:lnTo>
                  <a:pt x="25" y="6"/>
                </a:lnTo>
                <a:lnTo>
                  <a:pt x="12" y="2"/>
                </a:lnTo>
                <a:lnTo>
                  <a:pt x="0" y="0"/>
                </a:lnTo>
                <a:lnTo>
                  <a:pt x="0" y="33"/>
                </a:lnTo>
                <a:lnTo>
                  <a:pt x="5" y="34"/>
                </a:lnTo>
                <a:lnTo>
                  <a:pt x="11" y="36"/>
                </a:lnTo>
                <a:lnTo>
                  <a:pt x="18" y="38"/>
                </a:lnTo>
                <a:lnTo>
                  <a:pt x="25" y="45"/>
                </a:lnTo>
                <a:lnTo>
                  <a:pt x="32" y="52"/>
                </a:lnTo>
                <a:lnTo>
                  <a:pt x="39" y="62"/>
                </a:lnTo>
                <a:lnTo>
                  <a:pt x="46" y="73"/>
                </a:lnTo>
                <a:lnTo>
                  <a:pt x="51" y="85"/>
                </a:lnTo>
                <a:lnTo>
                  <a:pt x="58" y="99"/>
                </a:lnTo>
                <a:lnTo>
                  <a:pt x="64" y="115"/>
                </a:lnTo>
                <a:lnTo>
                  <a:pt x="67" y="131"/>
                </a:lnTo>
                <a:lnTo>
                  <a:pt x="71" y="149"/>
                </a:lnTo>
                <a:lnTo>
                  <a:pt x="74" y="168"/>
                </a:lnTo>
                <a:lnTo>
                  <a:pt x="77" y="189"/>
                </a:lnTo>
                <a:lnTo>
                  <a:pt x="79" y="208"/>
                </a:lnTo>
                <a:lnTo>
                  <a:pt x="79" y="229"/>
                </a:lnTo>
                <a:lnTo>
                  <a:pt x="111"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8" name="Freeform 51"/>
          <p:cNvSpPr>
            <a:spLocks/>
          </p:cNvSpPr>
          <p:nvPr/>
        </p:nvSpPr>
        <p:spPr bwMode="auto">
          <a:xfrm>
            <a:off x="2770188" y="3667125"/>
            <a:ext cx="88900" cy="179388"/>
          </a:xfrm>
          <a:custGeom>
            <a:avLst/>
            <a:gdLst>
              <a:gd name="T0" fmla="*/ 0 w 111"/>
              <a:gd name="T1" fmla="*/ 179388 h 228"/>
              <a:gd name="T2" fmla="*/ 0 w 111"/>
              <a:gd name="T3" fmla="*/ 179388 h 228"/>
              <a:gd name="T4" fmla="*/ 9611 w 111"/>
              <a:gd name="T5" fmla="*/ 178601 h 228"/>
              <a:gd name="T6" fmla="*/ 20023 w 111"/>
              <a:gd name="T7" fmla="*/ 174667 h 228"/>
              <a:gd name="T8" fmla="*/ 28032 w 111"/>
              <a:gd name="T9" fmla="*/ 169947 h 228"/>
              <a:gd name="T10" fmla="*/ 38443 w 111"/>
              <a:gd name="T11" fmla="*/ 162865 h 228"/>
              <a:gd name="T12" fmla="*/ 45651 w 111"/>
              <a:gd name="T13" fmla="*/ 154998 h 228"/>
              <a:gd name="T14" fmla="*/ 52859 w 111"/>
              <a:gd name="T15" fmla="*/ 145556 h 228"/>
              <a:gd name="T16" fmla="*/ 58466 w 111"/>
              <a:gd name="T17" fmla="*/ 133754 h 228"/>
              <a:gd name="T18" fmla="*/ 64873 w 111"/>
              <a:gd name="T19" fmla="*/ 123526 h 228"/>
              <a:gd name="T20" fmla="*/ 70479 w 111"/>
              <a:gd name="T21" fmla="*/ 110151 h 228"/>
              <a:gd name="T22" fmla="*/ 75285 w 111"/>
              <a:gd name="T23" fmla="*/ 96775 h 228"/>
              <a:gd name="T24" fmla="*/ 80090 w 111"/>
              <a:gd name="T25" fmla="*/ 82613 h 228"/>
              <a:gd name="T26" fmla="*/ 82493 w 111"/>
              <a:gd name="T27" fmla="*/ 66877 h 228"/>
              <a:gd name="T28" fmla="*/ 85696 w 111"/>
              <a:gd name="T29" fmla="*/ 51928 h 228"/>
              <a:gd name="T30" fmla="*/ 87298 w 111"/>
              <a:gd name="T31" fmla="*/ 35406 h 228"/>
              <a:gd name="T32" fmla="*/ 88900 w 111"/>
              <a:gd name="T33" fmla="*/ 18096 h 228"/>
              <a:gd name="T34" fmla="*/ 88900 w 111"/>
              <a:gd name="T35" fmla="*/ 0 h 228"/>
              <a:gd name="T36" fmla="*/ 63271 w 111"/>
              <a:gd name="T37" fmla="*/ 0 h 228"/>
              <a:gd name="T38" fmla="*/ 63271 w 111"/>
              <a:gd name="T39" fmla="*/ 16523 h 228"/>
              <a:gd name="T40" fmla="*/ 61669 w 111"/>
              <a:gd name="T41" fmla="*/ 31472 h 228"/>
              <a:gd name="T42" fmla="*/ 59267 w 111"/>
              <a:gd name="T43" fmla="*/ 47994 h 228"/>
              <a:gd name="T44" fmla="*/ 56864 w 111"/>
              <a:gd name="T45" fmla="*/ 63730 h 228"/>
              <a:gd name="T46" fmla="*/ 53660 w 111"/>
              <a:gd name="T47" fmla="*/ 77105 h 228"/>
              <a:gd name="T48" fmla="*/ 51258 w 111"/>
              <a:gd name="T49" fmla="*/ 89694 h 228"/>
              <a:gd name="T50" fmla="*/ 46452 w 111"/>
              <a:gd name="T51" fmla="*/ 101496 h 228"/>
              <a:gd name="T52" fmla="*/ 40846 w 111"/>
              <a:gd name="T53" fmla="*/ 112511 h 228"/>
              <a:gd name="T54" fmla="*/ 36841 w 111"/>
              <a:gd name="T55" fmla="*/ 123526 h 228"/>
              <a:gd name="T56" fmla="*/ 31235 w 111"/>
              <a:gd name="T57" fmla="*/ 131394 h 228"/>
              <a:gd name="T58" fmla="*/ 25629 w 111"/>
              <a:gd name="T59" fmla="*/ 138475 h 228"/>
              <a:gd name="T60" fmla="*/ 20023 w 111"/>
              <a:gd name="T61" fmla="*/ 144769 h 228"/>
              <a:gd name="T62" fmla="*/ 15217 w 111"/>
              <a:gd name="T63" fmla="*/ 148703 h 228"/>
              <a:gd name="T64" fmla="*/ 8810 w 111"/>
              <a:gd name="T65" fmla="*/ 151064 h 228"/>
              <a:gd name="T66" fmla="*/ 4005 w 111"/>
              <a:gd name="T67" fmla="*/ 152637 h 228"/>
              <a:gd name="T68" fmla="*/ 0 w 111"/>
              <a:gd name="T69" fmla="*/ 154211 h 228"/>
              <a:gd name="T70" fmla="*/ 0 w 111"/>
              <a:gd name="T71" fmla="*/ 154211 h 228"/>
              <a:gd name="T72" fmla="*/ 0 w 111"/>
              <a:gd name="T73" fmla="*/ 179388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8"/>
              <a:gd name="T113" fmla="*/ 111 w 111"/>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8">
                <a:moveTo>
                  <a:pt x="0" y="228"/>
                </a:moveTo>
                <a:lnTo>
                  <a:pt x="0" y="228"/>
                </a:lnTo>
                <a:lnTo>
                  <a:pt x="12" y="227"/>
                </a:lnTo>
                <a:lnTo>
                  <a:pt x="25" y="222"/>
                </a:lnTo>
                <a:lnTo>
                  <a:pt x="35" y="216"/>
                </a:lnTo>
                <a:lnTo>
                  <a:pt x="48" y="207"/>
                </a:lnTo>
                <a:lnTo>
                  <a:pt x="57" y="197"/>
                </a:lnTo>
                <a:lnTo>
                  <a:pt x="66" y="185"/>
                </a:lnTo>
                <a:lnTo>
                  <a:pt x="73" y="170"/>
                </a:lnTo>
                <a:lnTo>
                  <a:pt x="81" y="157"/>
                </a:lnTo>
                <a:lnTo>
                  <a:pt x="88" y="140"/>
                </a:lnTo>
                <a:lnTo>
                  <a:pt x="94" y="123"/>
                </a:lnTo>
                <a:lnTo>
                  <a:pt x="100" y="105"/>
                </a:lnTo>
                <a:lnTo>
                  <a:pt x="103" y="85"/>
                </a:lnTo>
                <a:lnTo>
                  <a:pt x="107" y="66"/>
                </a:lnTo>
                <a:lnTo>
                  <a:pt x="109" y="45"/>
                </a:lnTo>
                <a:lnTo>
                  <a:pt x="111" y="23"/>
                </a:lnTo>
                <a:lnTo>
                  <a:pt x="111" y="0"/>
                </a:lnTo>
                <a:lnTo>
                  <a:pt x="79" y="0"/>
                </a:lnTo>
                <a:lnTo>
                  <a:pt x="79" y="21"/>
                </a:lnTo>
                <a:lnTo>
                  <a:pt x="77" y="40"/>
                </a:lnTo>
                <a:lnTo>
                  <a:pt x="74" y="61"/>
                </a:lnTo>
                <a:lnTo>
                  <a:pt x="71" y="81"/>
                </a:lnTo>
                <a:lnTo>
                  <a:pt x="67" y="98"/>
                </a:lnTo>
                <a:lnTo>
                  <a:pt x="64" y="114"/>
                </a:lnTo>
                <a:lnTo>
                  <a:pt x="58" y="129"/>
                </a:lnTo>
                <a:lnTo>
                  <a:pt x="51" y="143"/>
                </a:lnTo>
                <a:lnTo>
                  <a:pt x="46" y="157"/>
                </a:lnTo>
                <a:lnTo>
                  <a:pt x="39" y="167"/>
                </a:lnTo>
                <a:lnTo>
                  <a:pt x="32" y="176"/>
                </a:lnTo>
                <a:lnTo>
                  <a:pt x="25" y="184"/>
                </a:lnTo>
                <a:lnTo>
                  <a:pt x="19" y="189"/>
                </a:lnTo>
                <a:lnTo>
                  <a:pt x="11" y="192"/>
                </a:lnTo>
                <a:lnTo>
                  <a:pt x="5" y="194"/>
                </a:lnTo>
                <a:lnTo>
                  <a:pt x="0" y="196"/>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9" name="Freeform 52"/>
          <p:cNvSpPr>
            <a:spLocks/>
          </p:cNvSpPr>
          <p:nvPr/>
        </p:nvSpPr>
        <p:spPr bwMode="auto">
          <a:xfrm>
            <a:off x="2682875" y="3667125"/>
            <a:ext cx="87313" cy="179388"/>
          </a:xfrm>
          <a:custGeom>
            <a:avLst/>
            <a:gdLst>
              <a:gd name="T0" fmla="*/ 0 w 111"/>
              <a:gd name="T1" fmla="*/ 0 h 228"/>
              <a:gd name="T2" fmla="*/ 0 w 111"/>
              <a:gd name="T3" fmla="*/ 0 h 228"/>
              <a:gd name="T4" fmla="*/ 0 w 111"/>
              <a:gd name="T5" fmla="*/ 18096 h 228"/>
              <a:gd name="T6" fmla="*/ 1573 w 111"/>
              <a:gd name="T7" fmla="*/ 35406 h 228"/>
              <a:gd name="T8" fmla="*/ 3933 w 111"/>
              <a:gd name="T9" fmla="*/ 51928 h 228"/>
              <a:gd name="T10" fmla="*/ 5506 w 111"/>
              <a:gd name="T11" fmla="*/ 66877 h 228"/>
              <a:gd name="T12" fmla="*/ 9439 w 111"/>
              <a:gd name="T13" fmla="*/ 83400 h 228"/>
              <a:gd name="T14" fmla="*/ 13372 w 111"/>
              <a:gd name="T15" fmla="*/ 96775 h 228"/>
              <a:gd name="T16" fmla="*/ 18092 w 111"/>
              <a:gd name="T17" fmla="*/ 110151 h 228"/>
              <a:gd name="T18" fmla="*/ 22812 w 111"/>
              <a:gd name="T19" fmla="*/ 123526 h 228"/>
              <a:gd name="T20" fmla="*/ 29104 w 111"/>
              <a:gd name="T21" fmla="*/ 133754 h 228"/>
              <a:gd name="T22" fmla="*/ 34611 w 111"/>
              <a:gd name="T23" fmla="*/ 145556 h 228"/>
              <a:gd name="T24" fmla="*/ 41690 w 111"/>
              <a:gd name="T25" fmla="*/ 154998 h 228"/>
              <a:gd name="T26" fmla="*/ 48769 w 111"/>
              <a:gd name="T27" fmla="*/ 162865 h 228"/>
              <a:gd name="T28" fmla="*/ 58995 w 111"/>
              <a:gd name="T29" fmla="*/ 169947 h 228"/>
              <a:gd name="T30" fmla="*/ 66861 w 111"/>
              <a:gd name="T31" fmla="*/ 174667 h 228"/>
              <a:gd name="T32" fmla="*/ 77087 w 111"/>
              <a:gd name="T33" fmla="*/ 178601 h 228"/>
              <a:gd name="T34" fmla="*/ 87313 w 111"/>
              <a:gd name="T35" fmla="*/ 179388 h 228"/>
              <a:gd name="T36" fmla="*/ 87313 w 111"/>
              <a:gd name="T37" fmla="*/ 154211 h 228"/>
              <a:gd name="T38" fmla="*/ 82593 w 111"/>
              <a:gd name="T39" fmla="*/ 152637 h 228"/>
              <a:gd name="T40" fmla="*/ 77874 w 111"/>
              <a:gd name="T41" fmla="*/ 151064 h 228"/>
              <a:gd name="T42" fmla="*/ 71581 w 111"/>
              <a:gd name="T43" fmla="*/ 148703 h 228"/>
              <a:gd name="T44" fmla="*/ 66861 w 111"/>
              <a:gd name="T45" fmla="*/ 144769 h 228"/>
              <a:gd name="T46" fmla="*/ 61355 w 111"/>
              <a:gd name="T47" fmla="*/ 138475 h 228"/>
              <a:gd name="T48" fmla="*/ 55849 w 111"/>
              <a:gd name="T49" fmla="*/ 131394 h 228"/>
              <a:gd name="T50" fmla="*/ 51129 w 111"/>
              <a:gd name="T51" fmla="*/ 123526 h 228"/>
              <a:gd name="T52" fmla="*/ 46410 w 111"/>
              <a:gd name="T53" fmla="*/ 112511 h 228"/>
              <a:gd name="T54" fmla="*/ 41690 w 111"/>
              <a:gd name="T55" fmla="*/ 101496 h 228"/>
              <a:gd name="T56" fmla="*/ 36970 w 111"/>
              <a:gd name="T57" fmla="*/ 89694 h 228"/>
              <a:gd name="T58" fmla="*/ 34611 w 111"/>
              <a:gd name="T59" fmla="*/ 76319 h 228"/>
              <a:gd name="T60" fmla="*/ 30678 w 111"/>
              <a:gd name="T61" fmla="*/ 63730 h 228"/>
              <a:gd name="T62" fmla="*/ 29104 w 111"/>
              <a:gd name="T63" fmla="*/ 47994 h 228"/>
              <a:gd name="T64" fmla="*/ 27531 w 111"/>
              <a:gd name="T65" fmla="*/ 31472 h 228"/>
              <a:gd name="T66" fmla="*/ 25171 w 111"/>
              <a:gd name="T67" fmla="*/ 16523 h 228"/>
              <a:gd name="T68" fmla="*/ 25171 w 111"/>
              <a:gd name="T69" fmla="*/ 0 h 228"/>
              <a:gd name="T70" fmla="*/ 25171 w 111"/>
              <a:gd name="T71" fmla="*/ 0 h 228"/>
              <a:gd name="T72" fmla="*/ 0 w 111"/>
              <a:gd name="T73" fmla="*/ 0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8"/>
              <a:gd name="T113" fmla="*/ 111 w 111"/>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8">
                <a:moveTo>
                  <a:pt x="0" y="0"/>
                </a:moveTo>
                <a:lnTo>
                  <a:pt x="0" y="0"/>
                </a:lnTo>
                <a:lnTo>
                  <a:pt x="0" y="23"/>
                </a:lnTo>
                <a:lnTo>
                  <a:pt x="2" y="45"/>
                </a:lnTo>
                <a:lnTo>
                  <a:pt x="5" y="66"/>
                </a:lnTo>
                <a:lnTo>
                  <a:pt x="7" y="85"/>
                </a:lnTo>
                <a:lnTo>
                  <a:pt x="12" y="106"/>
                </a:lnTo>
                <a:lnTo>
                  <a:pt x="17" y="123"/>
                </a:lnTo>
                <a:lnTo>
                  <a:pt x="23" y="140"/>
                </a:lnTo>
                <a:lnTo>
                  <a:pt x="29" y="157"/>
                </a:lnTo>
                <a:lnTo>
                  <a:pt x="37" y="170"/>
                </a:lnTo>
                <a:lnTo>
                  <a:pt x="44" y="185"/>
                </a:lnTo>
                <a:lnTo>
                  <a:pt x="53" y="197"/>
                </a:lnTo>
                <a:lnTo>
                  <a:pt x="62" y="207"/>
                </a:lnTo>
                <a:lnTo>
                  <a:pt x="75" y="216"/>
                </a:lnTo>
                <a:lnTo>
                  <a:pt x="85" y="222"/>
                </a:lnTo>
                <a:lnTo>
                  <a:pt x="98" y="227"/>
                </a:lnTo>
                <a:lnTo>
                  <a:pt x="111" y="228"/>
                </a:lnTo>
                <a:lnTo>
                  <a:pt x="111" y="196"/>
                </a:lnTo>
                <a:lnTo>
                  <a:pt x="105" y="194"/>
                </a:lnTo>
                <a:lnTo>
                  <a:pt x="99" y="192"/>
                </a:lnTo>
                <a:lnTo>
                  <a:pt x="91" y="189"/>
                </a:lnTo>
                <a:lnTo>
                  <a:pt x="85" y="184"/>
                </a:lnTo>
                <a:lnTo>
                  <a:pt x="78" y="176"/>
                </a:lnTo>
                <a:lnTo>
                  <a:pt x="71" y="167"/>
                </a:lnTo>
                <a:lnTo>
                  <a:pt x="65" y="157"/>
                </a:lnTo>
                <a:lnTo>
                  <a:pt x="59" y="143"/>
                </a:lnTo>
                <a:lnTo>
                  <a:pt x="53" y="129"/>
                </a:lnTo>
                <a:lnTo>
                  <a:pt x="47" y="114"/>
                </a:lnTo>
                <a:lnTo>
                  <a:pt x="44" y="97"/>
                </a:lnTo>
                <a:lnTo>
                  <a:pt x="39" y="81"/>
                </a:lnTo>
                <a:lnTo>
                  <a:pt x="37" y="61"/>
                </a:lnTo>
                <a:lnTo>
                  <a:pt x="35" y="40"/>
                </a:lnTo>
                <a:lnTo>
                  <a:pt x="32" y="21"/>
                </a:lnTo>
                <a:lnTo>
                  <a:pt x="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53"/>
          <p:cNvSpPr>
            <a:spLocks/>
          </p:cNvSpPr>
          <p:nvPr/>
        </p:nvSpPr>
        <p:spPr bwMode="auto">
          <a:xfrm>
            <a:off x="2682875" y="3484563"/>
            <a:ext cx="87313" cy="182562"/>
          </a:xfrm>
          <a:custGeom>
            <a:avLst/>
            <a:gdLst>
              <a:gd name="T0" fmla="*/ 87313 w 111"/>
              <a:gd name="T1" fmla="*/ 0 h 229"/>
              <a:gd name="T2" fmla="*/ 87313 w 111"/>
              <a:gd name="T3" fmla="*/ 0 h 229"/>
              <a:gd name="T4" fmla="*/ 77087 w 111"/>
              <a:gd name="T5" fmla="*/ 1594 h 229"/>
              <a:gd name="T6" fmla="*/ 66861 w 111"/>
              <a:gd name="T7" fmla="*/ 4783 h 229"/>
              <a:gd name="T8" fmla="*/ 58209 w 111"/>
              <a:gd name="T9" fmla="*/ 10364 h 229"/>
              <a:gd name="T10" fmla="*/ 48769 w 111"/>
              <a:gd name="T11" fmla="*/ 17539 h 229"/>
              <a:gd name="T12" fmla="*/ 41690 w 111"/>
              <a:gd name="T13" fmla="*/ 24714 h 229"/>
              <a:gd name="T14" fmla="*/ 34611 w 111"/>
              <a:gd name="T15" fmla="*/ 35077 h 229"/>
              <a:gd name="T16" fmla="*/ 29104 w 111"/>
              <a:gd name="T17" fmla="*/ 45441 h 229"/>
              <a:gd name="T18" fmla="*/ 22812 w 111"/>
              <a:gd name="T19" fmla="*/ 57399 h 229"/>
              <a:gd name="T20" fmla="*/ 18092 w 111"/>
              <a:gd name="T21" fmla="*/ 70155 h 229"/>
              <a:gd name="T22" fmla="*/ 13372 w 111"/>
              <a:gd name="T23" fmla="*/ 84505 h 229"/>
              <a:gd name="T24" fmla="*/ 9439 w 111"/>
              <a:gd name="T25" fmla="*/ 99652 h 229"/>
              <a:gd name="T26" fmla="*/ 5506 w 111"/>
              <a:gd name="T27" fmla="*/ 114799 h 229"/>
              <a:gd name="T28" fmla="*/ 3933 w 111"/>
              <a:gd name="T29" fmla="*/ 130743 h 229"/>
              <a:gd name="T30" fmla="*/ 1573 w 111"/>
              <a:gd name="T31" fmla="*/ 146687 h 229"/>
              <a:gd name="T32" fmla="*/ 0 w 111"/>
              <a:gd name="T33" fmla="*/ 164226 h 229"/>
              <a:gd name="T34" fmla="*/ 0 w 111"/>
              <a:gd name="T35" fmla="*/ 182562 h 229"/>
              <a:gd name="T36" fmla="*/ 25171 w 111"/>
              <a:gd name="T37" fmla="*/ 182562 h 229"/>
              <a:gd name="T38" fmla="*/ 25171 w 111"/>
              <a:gd name="T39" fmla="*/ 165821 h 229"/>
              <a:gd name="T40" fmla="*/ 27531 w 111"/>
              <a:gd name="T41" fmla="*/ 150673 h 229"/>
              <a:gd name="T42" fmla="*/ 29104 w 111"/>
              <a:gd name="T43" fmla="*/ 133932 h 229"/>
              <a:gd name="T44" fmla="*/ 30678 w 111"/>
              <a:gd name="T45" fmla="*/ 118785 h 229"/>
              <a:gd name="T46" fmla="*/ 34611 w 111"/>
              <a:gd name="T47" fmla="*/ 104435 h 229"/>
              <a:gd name="T48" fmla="*/ 36970 w 111"/>
              <a:gd name="T49" fmla="*/ 91680 h 229"/>
              <a:gd name="T50" fmla="*/ 41690 w 111"/>
              <a:gd name="T51" fmla="*/ 78924 h 229"/>
              <a:gd name="T52" fmla="*/ 46410 w 111"/>
              <a:gd name="T53" fmla="*/ 67763 h 229"/>
              <a:gd name="T54" fmla="*/ 51129 w 111"/>
              <a:gd name="T55" fmla="*/ 58197 h 229"/>
              <a:gd name="T56" fmla="*/ 55849 w 111"/>
              <a:gd name="T57" fmla="*/ 49427 h 229"/>
              <a:gd name="T58" fmla="*/ 61355 w 111"/>
              <a:gd name="T59" fmla="*/ 41455 h 229"/>
              <a:gd name="T60" fmla="*/ 66861 w 111"/>
              <a:gd name="T61" fmla="*/ 35875 h 229"/>
              <a:gd name="T62" fmla="*/ 72368 w 111"/>
              <a:gd name="T63" fmla="*/ 30294 h 229"/>
              <a:gd name="T64" fmla="*/ 77874 w 111"/>
              <a:gd name="T65" fmla="*/ 28700 h 229"/>
              <a:gd name="T66" fmla="*/ 82593 w 111"/>
              <a:gd name="T67" fmla="*/ 27105 h 229"/>
              <a:gd name="T68" fmla="*/ 87313 w 111"/>
              <a:gd name="T69" fmla="*/ 26308 h 229"/>
              <a:gd name="T70" fmla="*/ 87313 w 111"/>
              <a:gd name="T71" fmla="*/ 26308 h 229"/>
              <a:gd name="T72" fmla="*/ 87313 w 11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9"/>
              <a:gd name="T113" fmla="*/ 111 w 11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9">
                <a:moveTo>
                  <a:pt x="111" y="0"/>
                </a:moveTo>
                <a:lnTo>
                  <a:pt x="111" y="0"/>
                </a:lnTo>
                <a:lnTo>
                  <a:pt x="98" y="2"/>
                </a:lnTo>
                <a:lnTo>
                  <a:pt x="85" y="6"/>
                </a:lnTo>
                <a:lnTo>
                  <a:pt x="74" y="13"/>
                </a:lnTo>
                <a:lnTo>
                  <a:pt x="62" y="22"/>
                </a:lnTo>
                <a:lnTo>
                  <a:pt x="53" y="31"/>
                </a:lnTo>
                <a:lnTo>
                  <a:pt x="44" y="44"/>
                </a:lnTo>
                <a:lnTo>
                  <a:pt x="37" y="57"/>
                </a:lnTo>
                <a:lnTo>
                  <a:pt x="29" y="72"/>
                </a:lnTo>
                <a:lnTo>
                  <a:pt x="23" y="88"/>
                </a:lnTo>
                <a:lnTo>
                  <a:pt x="17" y="106"/>
                </a:lnTo>
                <a:lnTo>
                  <a:pt x="12" y="125"/>
                </a:lnTo>
                <a:lnTo>
                  <a:pt x="7" y="144"/>
                </a:lnTo>
                <a:lnTo>
                  <a:pt x="5" y="164"/>
                </a:lnTo>
                <a:lnTo>
                  <a:pt x="2" y="184"/>
                </a:lnTo>
                <a:lnTo>
                  <a:pt x="0" y="206"/>
                </a:lnTo>
                <a:lnTo>
                  <a:pt x="0" y="229"/>
                </a:lnTo>
                <a:lnTo>
                  <a:pt x="32" y="229"/>
                </a:lnTo>
                <a:lnTo>
                  <a:pt x="32" y="208"/>
                </a:lnTo>
                <a:lnTo>
                  <a:pt x="35" y="189"/>
                </a:lnTo>
                <a:lnTo>
                  <a:pt x="37" y="168"/>
                </a:lnTo>
                <a:lnTo>
                  <a:pt x="39" y="149"/>
                </a:lnTo>
                <a:lnTo>
                  <a:pt x="44" y="131"/>
                </a:lnTo>
                <a:lnTo>
                  <a:pt x="47" y="115"/>
                </a:lnTo>
                <a:lnTo>
                  <a:pt x="53" y="99"/>
                </a:lnTo>
                <a:lnTo>
                  <a:pt x="59" y="85"/>
                </a:lnTo>
                <a:lnTo>
                  <a:pt x="65" y="73"/>
                </a:lnTo>
                <a:lnTo>
                  <a:pt x="71" y="62"/>
                </a:lnTo>
                <a:lnTo>
                  <a:pt x="78" y="52"/>
                </a:lnTo>
                <a:lnTo>
                  <a:pt x="85" y="45"/>
                </a:lnTo>
                <a:lnTo>
                  <a:pt x="92" y="38"/>
                </a:lnTo>
                <a:lnTo>
                  <a:pt x="99" y="36"/>
                </a:lnTo>
                <a:lnTo>
                  <a:pt x="105" y="34"/>
                </a:lnTo>
                <a:lnTo>
                  <a:pt x="111" y="33"/>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Line 54"/>
          <p:cNvSpPr>
            <a:spLocks noChangeShapeType="1"/>
          </p:cNvSpPr>
          <p:nvPr/>
        </p:nvSpPr>
        <p:spPr bwMode="auto">
          <a:xfrm>
            <a:off x="2495550" y="3368675"/>
            <a:ext cx="1588" cy="11398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Freeform 55"/>
          <p:cNvSpPr>
            <a:spLocks/>
          </p:cNvSpPr>
          <p:nvPr/>
        </p:nvSpPr>
        <p:spPr bwMode="auto">
          <a:xfrm>
            <a:off x="1997075" y="3522663"/>
            <a:ext cx="268288" cy="269875"/>
          </a:xfrm>
          <a:custGeom>
            <a:avLst/>
            <a:gdLst>
              <a:gd name="T0" fmla="*/ 134144 w 340"/>
              <a:gd name="T1" fmla="*/ 0 h 339"/>
              <a:gd name="T2" fmla="*/ 161762 w 340"/>
              <a:gd name="T3" fmla="*/ 2388 h 339"/>
              <a:gd name="T4" fmla="*/ 186223 w 340"/>
              <a:gd name="T5" fmla="*/ 10349 h 339"/>
              <a:gd name="T6" fmla="*/ 209107 w 340"/>
              <a:gd name="T7" fmla="*/ 22291 h 339"/>
              <a:gd name="T8" fmla="*/ 228834 w 340"/>
              <a:gd name="T9" fmla="*/ 39008 h 339"/>
              <a:gd name="T10" fmla="*/ 245405 w 340"/>
              <a:gd name="T11" fmla="*/ 58911 h 339"/>
              <a:gd name="T12" fmla="*/ 257241 w 340"/>
              <a:gd name="T13" fmla="*/ 81997 h 339"/>
              <a:gd name="T14" fmla="*/ 265132 w 340"/>
              <a:gd name="T15" fmla="*/ 107472 h 339"/>
              <a:gd name="T16" fmla="*/ 268288 w 340"/>
              <a:gd name="T17" fmla="*/ 135336 h 339"/>
              <a:gd name="T18" fmla="*/ 265132 w 340"/>
              <a:gd name="T19" fmla="*/ 162403 h 339"/>
              <a:gd name="T20" fmla="*/ 257241 w 340"/>
              <a:gd name="T21" fmla="*/ 187081 h 339"/>
              <a:gd name="T22" fmla="*/ 245405 w 340"/>
              <a:gd name="T23" fmla="*/ 210168 h 339"/>
              <a:gd name="T24" fmla="*/ 228834 w 340"/>
              <a:gd name="T25" fmla="*/ 230070 h 339"/>
              <a:gd name="T26" fmla="*/ 209107 w 340"/>
              <a:gd name="T27" fmla="*/ 246788 h 339"/>
              <a:gd name="T28" fmla="*/ 186223 w 340"/>
              <a:gd name="T29" fmla="*/ 258730 h 339"/>
              <a:gd name="T30" fmla="*/ 161762 w 340"/>
              <a:gd name="T31" fmla="*/ 266691 h 339"/>
              <a:gd name="T32" fmla="*/ 134144 w 340"/>
              <a:gd name="T33" fmla="*/ 269875 h 339"/>
              <a:gd name="T34" fmla="*/ 107315 w 340"/>
              <a:gd name="T35" fmla="*/ 266691 h 339"/>
              <a:gd name="T36" fmla="*/ 82065 w 340"/>
              <a:gd name="T37" fmla="*/ 258730 h 339"/>
              <a:gd name="T38" fmla="*/ 59181 w 340"/>
              <a:gd name="T39" fmla="*/ 246788 h 339"/>
              <a:gd name="T40" fmla="*/ 39454 w 340"/>
              <a:gd name="T41" fmla="*/ 230070 h 339"/>
              <a:gd name="T42" fmla="*/ 22883 w 340"/>
              <a:gd name="T43" fmla="*/ 210168 h 339"/>
              <a:gd name="T44" fmla="*/ 11047 w 340"/>
              <a:gd name="T45" fmla="*/ 187081 h 339"/>
              <a:gd name="T46" fmla="*/ 3156 w 340"/>
              <a:gd name="T47" fmla="*/ 162403 h 339"/>
              <a:gd name="T48" fmla="*/ 0 w 340"/>
              <a:gd name="T49" fmla="*/ 135336 h 339"/>
              <a:gd name="T50" fmla="*/ 3156 w 340"/>
              <a:gd name="T51" fmla="*/ 107472 h 339"/>
              <a:gd name="T52" fmla="*/ 11047 w 340"/>
              <a:gd name="T53" fmla="*/ 81997 h 339"/>
              <a:gd name="T54" fmla="*/ 22883 w 340"/>
              <a:gd name="T55" fmla="*/ 58911 h 339"/>
              <a:gd name="T56" fmla="*/ 39454 w 340"/>
              <a:gd name="T57" fmla="*/ 39008 h 339"/>
              <a:gd name="T58" fmla="*/ 59181 w 340"/>
              <a:gd name="T59" fmla="*/ 22291 h 339"/>
              <a:gd name="T60" fmla="*/ 82065 w 340"/>
              <a:gd name="T61" fmla="*/ 10349 h 339"/>
              <a:gd name="T62" fmla="*/ 107315 w 340"/>
              <a:gd name="T63" fmla="*/ 2388 h 339"/>
              <a:gd name="T64" fmla="*/ 134144 w 340"/>
              <a:gd name="T65" fmla="*/ 0 h 3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0"/>
              <a:gd name="T100" fmla="*/ 0 h 339"/>
              <a:gd name="T101" fmla="*/ 340 w 340"/>
              <a:gd name="T102" fmla="*/ 339 h 3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0" h="339">
                <a:moveTo>
                  <a:pt x="170" y="0"/>
                </a:moveTo>
                <a:lnTo>
                  <a:pt x="205" y="3"/>
                </a:lnTo>
                <a:lnTo>
                  <a:pt x="236" y="13"/>
                </a:lnTo>
                <a:lnTo>
                  <a:pt x="265" y="28"/>
                </a:lnTo>
                <a:lnTo>
                  <a:pt x="290" y="49"/>
                </a:lnTo>
                <a:lnTo>
                  <a:pt x="311" y="74"/>
                </a:lnTo>
                <a:lnTo>
                  <a:pt x="326" y="103"/>
                </a:lnTo>
                <a:lnTo>
                  <a:pt x="336" y="135"/>
                </a:lnTo>
                <a:lnTo>
                  <a:pt x="340" y="170"/>
                </a:lnTo>
                <a:lnTo>
                  <a:pt x="336" y="204"/>
                </a:lnTo>
                <a:lnTo>
                  <a:pt x="326" y="235"/>
                </a:lnTo>
                <a:lnTo>
                  <a:pt x="311" y="264"/>
                </a:lnTo>
                <a:lnTo>
                  <a:pt x="290" y="289"/>
                </a:lnTo>
                <a:lnTo>
                  <a:pt x="265" y="310"/>
                </a:lnTo>
                <a:lnTo>
                  <a:pt x="236" y="325"/>
                </a:lnTo>
                <a:lnTo>
                  <a:pt x="205" y="335"/>
                </a:lnTo>
                <a:lnTo>
                  <a:pt x="170" y="339"/>
                </a:lnTo>
                <a:lnTo>
                  <a:pt x="136" y="335"/>
                </a:lnTo>
                <a:lnTo>
                  <a:pt x="104" y="325"/>
                </a:lnTo>
                <a:lnTo>
                  <a:pt x="75" y="310"/>
                </a:lnTo>
                <a:lnTo>
                  <a:pt x="50" y="289"/>
                </a:lnTo>
                <a:lnTo>
                  <a:pt x="29" y="264"/>
                </a:lnTo>
                <a:lnTo>
                  <a:pt x="14" y="235"/>
                </a:lnTo>
                <a:lnTo>
                  <a:pt x="4" y="204"/>
                </a:lnTo>
                <a:lnTo>
                  <a:pt x="0" y="170"/>
                </a:lnTo>
                <a:lnTo>
                  <a:pt x="4" y="135"/>
                </a:lnTo>
                <a:lnTo>
                  <a:pt x="14" y="103"/>
                </a:lnTo>
                <a:lnTo>
                  <a:pt x="29" y="74"/>
                </a:lnTo>
                <a:lnTo>
                  <a:pt x="50" y="49"/>
                </a:lnTo>
                <a:lnTo>
                  <a:pt x="75" y="28"/>
                </a:lnTo>
                <a:lnTo>
                  <a:pt x="104" y="13"/>
                </a:lnTo>
                <a:lnTo>
                  <a:pt x="136" y="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56"/>
          <p:cNvSpPr>
            <a:spLocks/>
          </p:cNvSpPr>
          <p:nvPr/>
        </p:nvSpPr>
        <p:spPr bwMode="auto">
          <a:xfrm>
            <a:off x="1997075" y="3522663"/>
            <a:ext cx="268288" cy="269875"/>
          </a:xfrm>
          <a:custGeom>
            <a:avLst/>
            <a:gdLst>
              <a:gd name="T0" fmla="*/ 134144 w 340"/>
              <a:gd name="T1" fmla="*/ 0 h 339"/>
              <a:gd name="T2" fmla="*/ 134144 w 340"/>
              <a:gd name="T3" fmla="*/ 0 h 339"/>
              <a:gd name="T4" fmla="*/ 161762 w 340"/>
              <a:gd name="T5" fmla="*/ 2388 h 339"/>
              <a:gd name="T6" fmla="*/ 186223 w 340"/>
              <a:gd name="T7" fmla="*/ 10349 h 339"/>
              <a:gd name="T8" fmla="*/ 209107 w 340"/>
              <a:gd name="T9" fmla="*/ 22291 h 339"/>
              <a:gd name="T10" fmla="*/ 228834 w 340"/>
              <a:gd name="T11" fmla="*/ 39008 h 339"/>
              <a:gd name="T12" fmla="*/ 245405 w 340"/>
              <a:gd name="T13" fmla="*/ 58911 h 339"/>
              <a:gd name="T14" fmla="*/ 257241 w 340"/>
              <a:gd name="T15" fmla="*/ 81997 h 339"/>
              <a:gd name="T16" fmla="*/ 265132 w 340"/>
              <a:gd name="T17" fmla="*/ 107472 h 339"/>
              <a:gd name="T18" fmla="*/ 268288 w 340"/>
              <a:gd name="T19" fmla="*/ 135336 h 339"/>
              <a:gd name="T20" fmla="*/ 268288 w 340"/>
              <a:gd name="T21" fmla="*/ 135336 h 339"/>
              <a:gd name="T22" fmla="*/ 265132 w 340"/>
              <a:gd name="T23" fmla="*/ 162403 h 339"/>
              <a:gd name="T24" fmla="*/ 257241 w 340"/>
              <a:gd name="T25" fmla="*/ 187081 h 339"/>
              <a:gd name="T26" fmla="*/ 245405 w 340"/>
              <a:gd name="T27" fmla="*/ 210168 h 339"/>
              <a:gd name="T28" fmla="*/ 228834 w 340"/>
              <a:gd name="T29" fmla="*/ 230070 h 339"/>
              <a:gd name="T30" fmla="*/ 209107 w 340"/>
              <a:gd name="T31" fmla="*/ 246788 h 339"/>
              <a:gd name="T32" fmla="*/ 186223 w 340"/>
              <a:gd name="T33" fmla="*/ 258730 h 339"/>
              <a:gd name="T34" fmla="*/ 161762 w 340"/>
              <a:gd name="T35" fmla="*/ 266691 h 339"/>
              <a:gd name="T36" fmla="*/ 134144 w 340"/>
              <a:gd name="T37" fmla="*/ 269875 h 339"/>
              <a:gd name="T38" fmla="*/ 134144 w 340"/>
              <a:gd name="T39" fmla="*/ 269875 h 339"/>
              <a:gd name="T40" fmla="*/ 107315 w 340"/>
              <a:gd name="T41" fmla="*/ 266691 h 339"/>
              <a:gd name="T42" fmla="*/ 82065 w 340"/>
              <a:gd name="T43" fmla="*/ 258730 h 339"/>
              <a:gd name="T44" fmla="*/ 59181 w 340"/>
              <a:gd name="T45" fmla="*/ 246788 h 339"/>
              <a:gd name="T46" fmla="*/ 39454 w 340"/>
              <a:gd name="T47" fmla="*/ 230070 h 339"/>
              <a:gd name="T48" fmla="*/ 22883 w 340"/>
              <a:gd name="T49" fmla="*/ 210168 h 339"/>
              <a:gd name="T50" fmla="*/ 11047 w 340"/>
              <a:gd name="T51" fmla="*/ 187081 h 339"/>
              <a:gd name="T52" fmla="*/ 3156 w 340"/>
              <a:gd name="T53" fmla="*/ 162403 h 339"/>
              <a:gd name="T54" fmla="*/ 0 w 340"/>
              <a:gd name="T55" fmla="*/ 135336 h 339"/>
              <a:gd name="T56" fmla="*/ 0 w 340"/>
              <a:gd name="T57" fmla="*/ 135336 h 339"/>
              <a:gd name="T58" fmla="*/ 3156 w 340"/>
              <a:gd name="T59" fmla="*/ 107472 h 339"/>
              <a:gd name="T60" fmla="*/ 11047 w 340"/>
              <a:gd name="T61" fmla="*/ 81997 h 339"/>
              <a:gd name="T62" fmla="*/ 22883 w 340"/>
              <a:gd name="T63" fmla="*/ 58911 h 339"/>
              <a:gd name="T64" fmla="*/ 39454 w 340"/>
              <a:gd name="T65" fmla="*/ 39008 h 339"/>
              <a:gd name="T66" fmla="*/ 59181 w 340"/>
              <a:gd name="T67" fmla="*/ 22291 h 339"/>
              <a:gd name="T68" fmla="*/ 82065 w 340"/>
              <a:gd name="T69" fmla="*/ 10349 h 339"/>
              <a:gd name="T70" fmla="*/ 107315 w 340"/>
              <a:gd name="T71" fmla="*/ 2388 h 339"/>
              <a:gd name="T72" fmla="*/ 134144 w 340"/>
              <a:gd name="T73" fmla="*/ 0 h 3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339"/>
              <a:gd name="T113" fmla="*/ 340 w 340"/>
              <a:gd name="T114" fmla="*/ 339 h 3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339">
                <a:moveTo>
                  <a:pt x="170" y="0"/>
                </a:moveTo>
                <a:lnTo>
                  <a:pt x="170" y="0"/>
                </a:lnTo>
                <a:lnTo>
                  <a:pt x="205" y="3"/>
                </a:lnTo>
                <a:lnTo>
                  <a:pt x="236" y="13"/>
                </a:lnTo>
                <a:lnTo>
                  <a:pt x="265" y="28"/>
                </a:lnTo>
                <a:lnTo>
                  <a:pt x="290" y="49"/>
                </a:lnTo>
                <a:lnTo>
                  <a:pt x="311" y="74"/>
                </a:lnTo>
                <a:lnTo>
                  <a:pt x="326" y="103"/>
                </a:lnTo>
                <a:lnTo>
                  <a:pt x="336" y="135"/>
                </a:lnTo>
                <a:lnTo>
                  <a:pt x="340" y="170"/>
                </a:lnTo>
                <a:lnTo>
                  <a:pt x="336" y="204"/>
                </a:lnTo>
                <a:lnTo>
                  <a:pt x="326" y="235"/>
                </a:lnTo>
                <a:lnTo>
                  <a:pt x="311" y="264"/>
                </a:lnTo>
                <a:lnTo>
                  <a:pt x="290" y="289"/>
                </a:lnTo>
                <a:lnTo>
                  <a:pt x="265" y="310"/>
                </a:lnTo>
                <a:lnTo>
                  <a:pt x="236" y="325"/>
                </a:lnTo>
                <a:lnTo>
                  <a:pt x="205" y="335"/>
                </a:lnTo>
                <a:lnTo>
                  <a:pt x="170" y="339"/>
                </a:lnTo>
                <a:lnTo>
                  <a:pt x="136" y="335"/>
                </a:lnTo>
                <a:lnTo>
                  <a:pt x="104" y="325"/>
                </a:lnTo>
                <a:lnTo>
                  <a:pt x="75" y="310"/>
                </a:lnTo>
                <a:lnTo>
                  <a:pt x="50" y="289"/>
                </a:lnTo>
                <a:lnTo>
                  <a:pt x="29" y="264"/>
                </a:lnTo>
                <a:lnTo>
                  <a:pt x="14" y="235"/>
                </a:lnTo>
                <a:lnTo>
                  <a:pt x="4" y="204"/>
                </a:lnTo>
                <a:lnTo>
                  <a:pt x="0" y="170"/>
                </a:lnTo>
                <a:lnTo>
                  <a:pt x="4" y="135"/>
                </a:lnTo>
                <a:lnTo>
                  <a:pt x="14" y="103"/>
                </a:lnTo>
                <a:lnTo>
                  <a:pt x="29" y="74"/>
                </a:lnTo>
                <a:lnTo>
                  <a:pt x="50" y="49"/>
                </a:lnTo>
                <a:lnTo>
                  <a:pt x="75" y="28"/>
                </a:lnTo>
                <a:lnTo>
                  <a:pt x="104" y="13"/>
                </a:lnTo>
                <a:lnTo>
                  <a:pt x="136" y="3"/>
                </a:lnTo>
                <a:lnTo>
                  <a:pt x="1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14" name="Freeform 57"/>
          <p:cNvSpPr>
            <a:spLocks/>
          </p:cNvSpPr>
          <p:nvPr/>
        </p:nvSpPr>
        <p:spPr bwMode="auto">
          <a:xfrm>
            <a:off x="5614988" y="3025775"/>
            <a:ext cx="285750" cy="1431925"/>
          </a:xfrm>
          <a:custGeom>
            <a:avLst/>
            <a:gdLst>
              <a:gd name="T0" fmla="*/ 18256 w 360"/>
              <a:gd name="T1" fmla="*/ 322263 h 1804"/>
              <a:gd name="T2" fmla="*/ 46038 w 360"/>
              <a:gd name="T3" fmla="*/ 289719 h 1804"/>
              <a:gd name="T4" fmla="*/ 72231 w 360"/>
              <a:gd name="T5" fmla="*/ 257175 h 1804"/>
              <a:gd name="T6" fmla="*/ 97631 w 360"/>
              <a:gd name="T7" fmla="*/ 225425 h 1804"/>
              <a:gd name="T8" fmla="*/ 125413 w 360"/>
              <a:gd name="T9" fmla="*/ 193675 h 1804"/>
              <a:gd name="T10" fmla="*/ 151606 w 360"/>
              <a:gd name="T11" fmla="*/ 161925 h 1804"/>
              <a:gd name="T12" fmla="*/ 177800 w 360"/>
              <a:gd name="T13" fmla="*/ 129381 h 1804"/>
              <a:gd name="T14" fmla="*/ 205581 w 360"/>
              <a:gd name="T15" fmla="*/ 96838 h 1804"/>
              <a:gd name="T16" fmla="*/ 231775 w 360"/>
              <a:gd name="T17" fmla="*/ 64294 h 1804"/>
              <a:gd name="T18" fmla="*/ 259556 w 360"/>
              <a:gd name="T19" fmla="*/ 31750 h 1804"/>
              <a:gd name="T20" fmla="*/ 285750 w 360"/>
              <a:gd name="T21" fmla="*/ 0 h 1804"/>
              <a:gd name="T22" fmla="*/ 285750 w 360"/>
              <a:gd name="T23" fmla="*/ 102394 h 1804"/>
              <a:gd name="T24" fmla="*/ 284956 w 360"/>
              <a:gd name="T25" fmla="*/ 204788 h 1804"/>
              <a:gd name="T26" fmla="*/ 284956 w 360"/>
              <a:gd name="T27" fmla="*/ 306388 h 1804"/>
              <a:gd name="T28" fmla="*/ 284956 w 360"/>
              <a:gd name="T29" fmla="*/ 408781 h 1804"/>
              <a:gd name="T30" fmla="*/ 284956 w 360"/>
              <a:gd name="T31" fmla="*/ 511175 h 1804"/>
              <a:gd name="T32" fmla="*/ 284956 w 360"/>
              <a:gd name="T33" fmla="*/ 613569 h 1804"/>
              <a:gd name="T34" fmla="*/ 284956 w 360"/>
              <a:gd name="T35" fmla="*/ 715169 h 1804"/>
              <a:gd name="T36" fmla="*/ 284956 w 360"/>
              <a:gd name="T37" fmla="*/ 816769 h 1804"/>
              <a:gd name="T38" fmla="*/ 284956 w 360"/>
              <a:gd name="T39" fmla="*/ 919163 h 1804"/>
              <a:gd name="T40" fmla="*/ 285750 w 360"/>
              <a:gd name="T41" fmla="*/ 1021556 h 1804"/>
              <a:gd name="T42" fmla="*/ 277019 w 360"/>
              <a:gd name="T43" fmla="*/ 1099344 h 1804"/>
              <a:gd name="T44" fmla="*/ 250031 w 360"/>
              <a:gd name="T45" fmla="*/ 1131888 h 1804"/>
              <a:gd name="T46" fmla="*/ 223044 w 360"/>
              <a:gd name="T47" fmla="*/ 1164431 h 1804"/>
              <a:gd name="T48" fmla="*/ 196056 w 360"/>
              <a:gd name="T49" fmla="*/ 1196975 h 1804"/>
              <a:gd name="T50" fmla="*/ 169069 w 360"/>
              <a:gd name="T51" fmla="*/ 1229519 h 1804"/>
              <a:gd name="T52" fmla="*/ 141288 w 360"/>
              <a:gd name="T53" fmla="*/ 1262063 h 1804"/>
              <a:gd name="T54" fmla="*/ 115888 w 360"/>
              <a:gd name="T55" fmla="*/ 1293019 h 1804"/>
              <a:gd name="T56" fmla="*/ 89694 w 360"/>
              <a:gd name="T57" fmla="*/ 1323975 h 1804"/>
              <a:gd name="T58" fmla="*/ 62706 w 360"/>
              <a:gd name="T59" fmla="*/ 1357313 h 1804"/>
              <a:gd name="T60" fmla="*/ 36513 w 360"/>
              <a:gd name="T61" fmla="*/ 1389063 h 1804"/>
              <a:gd name="T62" fmla="*/ 10319 w 360"/>
              <a:gd name="T63" fmla="*/ 1420813 h 1804"/>
              <a:gd name="T64" fmla="*/ 794 w 360"/>
              <a:gd name="T65" fmla="*/ 1364456 h 1804"/>
              <a:gd name="T66" fmla="*/ 0 w 360"/>
              <a:gd name="T67" fmla="*/ 1262856 h 1804"/>
              <a:gd name="T68" fmla="*/ 0 w 360"/>
              <a:gd name="T69" fmla="*/ 1160463 h 1804"/>
              <a:gd name="T70" fmla="*/ 0 w 360"/>
              <a:gd name="T71" fmla="*/ 1059656 h 1804"/>
              <a:gd name="T72" fmla="*/ 0 w 360"/>
              <a:gd name="T73" fmla="*/ 957263 h 1804"/>
              <a:gd name="T74" fmla="*/ 0 w 360"/>
              <a:gd name="T75" fmla="*/ 854869 h 1804"/>
              <a:gd name="T76" fmla="*/ 0 w 360"/>
              <a:gd name="T77" fmla="*/ 753269 h 1804"/>
              <a:gd name="T78" fmla="*/ 0 w 360"/>
              <a:gd name="T79" fmla="*/ 650875 h 1804"/>
              <a:gd name="T80" fmla="*/ 0 w 360"/>
              <a:gd name="T81" fmla="*/ 548481 h 1804"/>
              <a:gd name="T82" fmla="*/ 794 w 360"/>
              <a:gd name="T83" fmla="*/ 446088 h 1804"/>
              <a:gd name="T84" fmla="*/ 794 w 360"/>
              <a:gd name="T85" fmla="*/ 342900 h 18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1804"/>
              <a:gd name="T131" fmla="*/ 360 w 360"/>
              <a:gd name="T132" fmla="*/ 1804 h 18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1804">
                <a:moveTo>
                  <a:pt x="1" y="432"/>
                </a:moveTo>
                <a:lnTo>
                  <a:pt x="13" y="419"/>
                </a:lnTo>
                <a:lnTo>
                  <a:pt x="23" y="406"/>
                </a:lnTo>
                <a:lnTo>
                  <a:pt x="35" y="392"/>
                </a:lnTo>
                <a:lnTo>
                  <a:pt x="46" y="378"/>
                </a:lnTo>
                <a:lnTo>
                  <a:pt x="58" y="365"/>
                </a:lnTo>
                <a:lnTo>
                  <a:pt x="68" y="352"/>
                </a:lnTo>
                <a:lnTo>
                  <a:pt x="79" y="338"/>
                </a:lnTo>
                <a:lnTo>
                  <a:pt x="91" y="324"/>
                </a:lnTo>
                <a:lnTo>
                  <a:pt x="101" y="311"/>
                </a:lnTo>
                <a:lnTo>
                  <a:pt x="113" y="298"/>
                </a:lnTo>
                <a:lnTo>
                  <a:pt x="123" y="284"/>
                </a:lnTo>
                <a:lnTo>
                  <a:pt x="135" y="270"/>
                </a:lnTo>
                <a:lnTo>
                  <a:pt x="146" y="258"/>
                </a:lnTo>
                <a:lnTo>
                  <a:pt x="158" y="244"/>
                </a:lnTo>
                <a:lnTo>
                  <a:pt x="168" y="230"/>
                </a:lnTo>
                <a:lnTo>
                  <a:pt x="180" y="217"/>
                </a:lnTo>
                <a:lnTo>
                  <a:pt x="191" y="204"/>
                </a:lnTo>
                <a:lnTo>
                  <a:pt x="203" y="190"/>
                </a:lnTo>
                <a:lnTo>
                  <a:pt x="213" y="176"/>
                </a:lnTo>
                <a:lnTo>
                  <a:pt x="224" y="163"/>
                </a:lnTo>
                <a:lnTo>
                  <a:pt x="236" y="150"/>
                </a:lnTo>
                <a:lnTo>
                  <a:pt x="247" y="136"/>
                </a:lnTo>
                <a:lnTo>
                  <a:pt x="259" y="122"/>
                </a:lnTo>
                <a:lnTo>
                  <a:pt x="270" y="108"/>
                </a:lnTo>
                <a:lnTo>
                  <a:pt x="281" y="94"/>
                </a:lnTo>
                <a:lnTo>
                  <a:pt x="292" y="81"/>
                </a:lnTo>
                <a:lnTo>
                  <a:pt x="304" y="68"/>
                </a:lnTo>
                <a:lnTo>
                  <a:pt x="315" y="54"/>
                </a:lnTo>
                <a:lnTo>
                  <a:pt x="327" y="40"/>
                </a:lnTo>
                <a:lnTo>
                  <a:pt x="337" y="27"/>
                </a:lnTo>
                <a:lnTo>
                  <a:pt x="349" y="14"/>
                </a:lnTo>
                <a:lnTo>
                  <a:pt x="360" y="0"/>
                </a:lnTo>
                <a:lnTo>
                  <a:pt x="360" y="43"/>
                </a:lnTo>
                <a:lnTo>
                  <a:pt x="360" y="86"/>
                </a:lnTo>
                <a:lnTo>
                  <a:pt x="360" y="129"/>
                </a:lnTo>
                <a:lnTo>
                  <a:pt x="359" y="171"/>
                </a:lnTo>
                <a:lnTo>
                  <a:pt x="359" y="215"/>
                </a:lnTo>
                <a:lnTo>
                  <a:pt x="359" y="258"/>
                </a:lnTo>
                <a:lnTo>
                  <a:pt x="359" y="301"/>
                </a:lnTo>
                <a:lnTo>
                  <a:pt x="359" y="344"/>
                </a:lnTo>
                <a:lnTo>
                  <a:pt x="359" y="386"/>
                </a:lnTo>
                <a:lnTo>
                  <a:pt x="359" y="430"/>
                </a:lnTo>
                <a:lnTo>
                  <a:pt x="359" y="473"/>
                </a:lnTo>
                <a:lnTo>
                  <a:pt x="359" y="515"/>
                </a:lnTo>
                <a:lnTo>
                  <a:pt x="359" y="558"/>
                </a:lnTo>
                <a:lnTo>
                  <a:pt x="359" y="601"/>
                </a:lnTo>
                <a:lnTo>
                  <a:pt x="359" y="644"/>
                </a:lnTo>
                <a:lnTo>
                  <a:pt x="359" y="686"/>
                </a:lnTo>
                <a:lnTo>
                  <a:pt x="359" y="729"/>
                </a:lnTo>
                <a:lnTo>
                  <a:pt x="359" y="773"/>
                </a:lnTo>
                <a:lnTo>
                  <a:pt x="359" y="815"/>
                </a:lnTo>
                <a:lnTo>
                  <a:pt x="359" y="858"/>
                </a:lnTo>
                <a:lnTo>
                  <a:pt x="359" y="901"/>
                </a:lnTo>
                <a:lnTo>
                  <a:pt x="359" y="944"/>
                </a:lnTo>
                <a:lnTo>
                  <a:pt x="359" y="986"/>
                </a:lnTo>
                <a:lnTo>
                  <a:pt x="359" y="1029"/>
                </a:lnTo>
                <a:lnTo>
                  <a:pt x="359" y="1073"/>
                </a:lnTo>
                <a:lnTo>
                  <a:pt x="359" y="1115"/>
                </a:lnTo>
                <a:lnTo>
                  <a:pt x="359" y="1158"/>
                </a:lnTo>
                <a:lnTo>
                  <a:pt x="359" y="1200"/>
                </a:lnTo>
                <a:lnTo>
                  <a:pt x="360" y="1244"/>
                </a:lnTo>
                <a:lnTo>
                  <a:pt x="360" y="1287"/>
                </a:lnTo>
                <a:lnTo>
                  <a:pt x="360" y="1329"/>
                </a:lnTo>
                <a:lnTo>
                  <a:pt x="360" y="1372"/>
                </a:lnTo>
                <a:lnTo>
                  <a:pt x="349" y="1385"/>
                </a:lnTo>
                <a:lnTo>
                  <a:pt x="337" y="1398"/>
                </a:lnTo>
                <a:lnTo>
                  <a:pt x="327" y="1412"/>
                </a:lnTo>
                <a:lnTo>
                  <a:pt x="315" y="1426"/>
                </a:lnTo>
                <a:lnTo>
                  <a:pt x="304" y="1439"/>
                </a:lnTo>
                <a:lnTo>
                  <a:pt x="292" y="1453"/>
                </a:lnTo>
                <a:lnTo>
                  <a:pt x="281" y="1467"/>
                </a:lnTo>
                <a:lnTo>
                  <a:pt x="269" y="1481"/>
                </a:lnTo>
                <a:lnTo>
                  <a:pt x="258" y="1495"/>
                </a:lnTo>
                <a:lnTo>
                  <a:pt x="247" y="1508"/>
                </a:lnTo>
                <a:lnTo>
                  <a:pt x="236" y="1522"/>
                </a:lnTo>
                <a:lnTo>
                  <a:pt x="224" y="1535"/>
                </a:lnTo>
                <a:lnTo>
                  <a:pt x="213" y="1549"/>
                </a:lnTo>
                <a:lnTo>
                  <a:pt x="201" y="1562"/>
                </a:lnTo>
                <a:lnTo>
                  <a:pt x="190" y="1576"/>
                </a:lnTo>
                <a:lnTo>
                  <a:pt x="178" y="1590"/>
                </a:lnTo>
                <a:lnTo>
                  <a:pt x="168" y="1603"/>
                </a:lnTo>
                <a:lnTo>
                  <a:pt x="157" y="1615"/>
                </a:lnTo>
                <a:lnTo>
                  <a:pt x="146" y="1629"/>
                </a:lnTo>
                <a:lnTo>
                  <a:pt x="135" y="1642"/>
                </a:lnTo>
                <a:lnTo>
                  <a:pt x="123" y="1656"/>
                </a:lnTo>
                <a:lnTo>
                  <a:pt x="113" y="1668"/>
                </a:lnTo>
                <a:lnTo>
                  <a:pt x="101" y="1682"/>
                </a:lnTo>
                <a:lnTo>
                  <a:pt x="90" y="1696"/>
                </a:lnTo>
                <a:lnTo>
                  <a:pt x="79" y="1710"/>
                </a:lnTo>
                <a:lnTo>
                  <a:pt x="68" y="1722"/>
                </a:lnTo>
                <a:lnTo>
                  <a:pt x="56" y="1736"/>
                </a:lnTo>
                <a:lnTo>
                  <a:pt x="46" y="1750"/>
                </a:lnTo>
                <a:lnTo>
                  <a:pt x="35" y="1764"/>
                </a:lnTo>
                <a:lnTo>
                  <a:pt x="23" y="1777"/>
                </a:lnTo>
                <a:lnTo>
                  <a:pt x="13" y="1790"/>
                </a:lnTo>
                <a:lnTo>
                  <a:pt x="1" y="1804"/>
                </a:lnTo>
                <a:lnTo>
                  <a:pt x="1" y="1761"/>
                </a:lnTo>
                <a:lnTo>
                  <a:pt x="1" y="1719"/>
                </a:lnTo>
                <a:lnTo>
                  <a:pt x="1" y="1676"/>
                </a:lnTo>
                <a:lnTo>
                  <a:pt x="0" y="1634"/>
                </a:lnTo>
                <a:lnTo>
                  <a:pt x="0" y="1591"/>
                </a:lnTo>
                <a:lnTo>
                  <a:pt x="0" y="1549"/>
                </a:lnTo>
                <a:lnTo>
                  <a:pt x="0" y="1505"/>
                </a:lnTo>
                <a:lnTo>
                  <a:pt x="0" y="1462"/>
                </a:lnTo>
                <a:lnTo>
                  <a:pt x="0" y="1420"/>
                </a:lnTo>
                <a:lnTo>
                  <a:pt x="0" y="1377"/>
                </a:lnTo>
                <a:lnTo>
                  <a:pt x="0" y="1335"/>
                </a:lnTo>
                <a:lnTo>
                  <a:pt x="0" y="1291"/>
                </a:lnTo>
                <a:lnTo>
                  <a:pt x="0" y="1249"/>
                </a:lnTo>
                <a:lnTo>
                  <a:pt x="0" y="1206"/>
                </a:lnTo>
                <a:lnTo>
                  <a:pt x="0" y="1162"/>
                </a:lnTo>
                <a:lnTo>
                  <a:pt x="0" y="1120"/>
                </a:lnTo>
                <a:lnTo>
                  <a:pt x="0" y="1077"/>
                </a:lnTo>
                <a:lnTo>
                  <a:pt x="0" y="1034"/>
                </a:lnTo>
                <a:lnTo>
                  <a:pt x="0" y="991"/>
                </a:lnTo>
                <a:lnTo>
                  <a:pt x="0" y="949"/>
                </a:lnTo>
                <a:lnTo>
                  <a:pt x="0" y="906"/>
                </a:lnTo>
                <a:lnTo>
                  <a:pt x="0" y="862"/>
                </a:lnTo>
                <a:lnTo>
                  <a:pt x="0" y="820"/>
                </a:lnTo>
                <a:lnTo>
                  <a:pt x="0" y="777"/>
                </a:lnTo>
                <a:lnTo>
                  <a:pt x="0" y="734"/>
                </a:lnTo>
                <a:lnTo>
                  <a:pt x="0" y="691"/>
                </a:lnTo>
                <a:lnTo>
                  <a:pt x="0" y="649"/>
                </a:lnTo>
                <a:lnTo>
                  <a:pt x="0" y="605"/>
                </a:lnTo>
                <a:lnTo>
                  <a:pt x="1" y="562"/>
                </a:lnTo>
                <a:lnTo>
                  <a:pt x="1" y="519"/>
                </a:lnTo>
                <a:lnTo>
                  <a:pt x="1" y="476"/>
                </a:lnTo>
                <a:lnTo>
                  <a:pt x="1" y="43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58"/>
          <p:cNvSpPr>
            <a:spLocks/>
          </p:cNvSpPr>
          <p:nvPr/>
        </p:nvSpPr>
        <p:spPr bwMode="auto">
          <a:xfrm>
            <a:off x="5614988" y="3025775"/>
            <a:ext cx="285750" cy="1431925"/>
          </a:xfrm>
          <a:custGeom>
            <a:avLst/>
            <a:gdLst>
              <a:gd name="T0" fmla="*/ 10319 w 360"/>
              <a:gd name="T1" fmla="*/ 332581 h 1804"/>
              <a:gd name="T2" fmla="*/ 36513 w 360"/>
              <a:gd name="T3" fmla="*/ 300038 h 1804"/>
              <a:gd name="T4" fmla="*/ 62706 w 360"/>
              <a:gd name="T5" fmla="*/ 268288 h 1804"/>
              <a:gd name="T6" fmla="*/ 89694 w 360"/>
              <a:gd name="T7" fmla="*/ 236538 h 1804"/>
              <a:gd name="T8" fmla="*/ 115888 w 360"/>
              <a:gd name="T9" fmla="*/ 204788 h 1804"/>
              <a:gd name="T10" fmla="*/ 142875 w 360"/>
              <a:gd name="T11" fmla="*/ 172244 h 1804"/>
              <a:gd name="T12" fmla="*/ 161131 w 360"/>
              <a:gd name="T13" fmla="*/ 150813 h 1804"/>
              <a:gd name="T14" fmla="*/ 187325 w 360"/>
              <a:gd name="T15" fmla="*/ 119063 h 1804"/>
              <a:gd name="T16" fmla="*/ 214313 w 360"/>
              <a:gd name="T17" fmla="*/ 85725 h 1804"/>
              <a:gd name="T18" fmla="*/ 241300 w 360"/>
              <a:gd name="T19" fmla="*/ 53975 h 1804"/>
              <a:gd name="T20" fmla="*/ 267494 w 360"/>
              <a:gd name="T21" fmla="*/ 21431 h 1804"/>
              <a:gd name="T22" fmla="*/ 285750 w 360"/>
              <a:gd name="T23" fmla="*/ 0 h 1804"/>
              <a:gd name="T24" fmla="*/ 285750 w 360"/>
              <a:gd name="T25" fmla="*/ 102394 h 1804"/>
              <a:gd name="T26" fmla="*/ 284956 w 360"/>
              <a:gd name="T27" fmla="*/ 204788 h 1804"/>
              <a:gd name="T28" fmla="*/ 284956 w 360"/>
              <a:gd name="T29" fmla="*/ 306388 h 1804"/>
              <a:gd name="T30" fmla="*/ 284956 w 360"/>
              <a:gd name="T31" fmla="*/ 408781 h 1804"/>
              <a:gd name="T32" fmla="*/ 284956 w 360"/>
              <a:gd name="T33" fmla="*/ 511175 h 1804"/>
              <a:gd name="T34" fmla="*/ 284956 w 360"/>
              <a:gd name="T35" fmla="*/ 578644 h 1804"/>
              <a:gd name="T36" fmla="*/ 284956 w 360"/>
              <a:gd name="T37" fmla="*/ 681038 h 1804"/>
              <a:gd name="T38" fmla="*/ 284956 w 360"/>
              <a:gd name="T39" fmla="*/ 782638 h 1804"/>
              <a:gd name="T40" fmla="*/ 284956 w 360"/>
              <a:gd name="T41" fmla="*/ 885031 h 1804"/>
              <a:gd name="T42" fmla="*/ 285750 w 360"/>
              <a:gd name="T43" fmla="*/ 987425 h 1804"/>
              <a:gd name="T44" fmla="*/ 285750 w 360"/>
              <a:gd name="T45" fmla="*/ 1089025 h 1804"/>
              <a:gd name="T46" fmla="*/ 267494 w 360"/>
              <a:gd name="T47" fmla="*/ 1109663 h 1804"/>
              <a:gd name="T48" fmla="*/ 241300 w 360"/>
              <a:gd name="T49" fmla="*/ 1142206 h 1804"/>
              <a:gd name="T50" fmla="*/ 213519 w 360"/>
              <a:gd name="T51" fmla="*/ 1175544 h 1804"/>
              <a:gd name="T52" fmla="*/ 187325 w 360"/>
              <a:gd name="T53" fmla="*/ 1208088 h 1804"/>
              <a:gd name="T54" fmla="*/ 159544 w 360"/>
              <a:gd name="T55" fmla="*/ 1239838 h 1804"/>
              <a:gd name="T56" fmla="*/ 141288 w 360"/>
              <a:gd name="T57" fmla="*/ 1262063 h 1804"/>
              <a:gd name="T58" fmla="*/ 115888 w 360"/>
              <a:gd name="T59" fmla="*/ 1293019 h 1804"/>
              <a:gd name="T60" fmla="*/ 89694 w 360"/>
              <a:gd name="T61" fmla="*/ 1323975 h 1804"/>
              <a:gd name="T62" fmla="*/ 62706 w 360"/>
              <a:gd name="T63" fmla="*/ 1357313 h 1804"/>
              <a:gd name="T64" fmla="*/ 36513 w 360"/>
              <a:gd name="T65" fmla="*/ 1389063 h 1804"/>
              <a:gd name="T66" fmla="*/ 10319 w 360"/>
              <a:gd name="T67" fmla="*/ 1420813 h 1804"/>
              <a:gd name="T68" fmla="*/ 794 w 360"/>
              <a:gd name="T69" fmla="*/ 1397794 h 1804"/>
              <a:gd name="T70" fmla="*/ 0 w 360"/>
              <a:gd name="T71" fmla="*/ 1296988 h 1804"/>
              <a:gd name="T72" fmla="*/ 0 w 360"/>
              <a:gd name="T73" fmla="*/ 1194594 h 1804"/>
              <a:gd name="T74" fmla="*/ 0 w 360"/>
              <a:gd name="T75" fmla="*/ 1092994 h 1804"/>
              <a:gd name="T76" fmla="*/ 0 w 360"/>
              <a:gd name="T77" fmla="*/ 991394 h 1804"/>
              <a:gd name="T78" fmla="*/ 0 w 360"/>
              <a:gd name="T79" fmla="*/ 889000 h 1804"/>
              <a:gd name="T80" fmla="*/ 0 w 360"/>
              <a:gd name="T81" fmla="*/ 820738 h 1804"/>
              <a:gd name="T82" fmla="*/ 0 w 360"/>
              <a:gd name="T83" fmla="*/ 719138 h 1804"/>
              <a:gd name="T84" fmla="*/ 0 w 360"/>
              <a:gd name="T85" fmla="*/ 616744 h 1804"/>
              <a:gd name="T86" fmla="*/ 0 w 360"/>
              <a:gd name="T87" fmla="*/ 515144 h 1804"/>
              <a:gd name="T88" fmla="*/ 794 w 360"/>
              <a:gd name="T89" fmla="*/ 411956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0"/>
              <a:gd name="T136" fmla="*/ 0 h 1804"/>
              <a:gd name="T137" fmla="*/ 360 w 360"/>
              <a:gd name="T138" fmla="*/ 1804 h 18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0" h="1804">
                <a:moveTo>
                  <a:pt x="1" y="432"/>
                </a:moveTo>
                <a:lnTo>
                  <a:pt x="1" y="432"/>
                </a:lnTo>
                <a:lnTo>
                  <a:pt x="13" y="419"/>
                </a:lnTo>
                <a:lnTo>
                  <a:pt x="23" y="406"/>
                </a:lnTo>
                <a:lnTo>
                  <a:pt x="35" y="392"/>
                </a:lnTo>
                <a:lnTo>
                  <a:pt x="46" y="378"/>
                </a:lnTo>
                <a:lnTo>
                  <a:pt x="58" y="365"/>
                </a:lnTo>
                <a:lnTo>
                  <a:pt x="68" y="352"/>
                </a:lnTo>
                <a:lnTo>
                  <a:pt x="79" y="338"/>
                </a:lnTo>
                <a:lnTo>
                  <a:pt x="91" y="324"/>
                </a:lnTo>
                <a:lnTo>
                  <a:pt x="101" y="311"/>
                </a:lnTo>
                <a:lnTo>
                  <a:pt x="113" y="298"/>
                </a:lnTo>
                <a:lnTo>
                  <a:pt x="123" y="284"/>
                </a:lnTo>
                <a:lnTo>
                  <a:pt x="135" y="270"/>
                </a:lnTo>
                <a:lnTo>
                  <a:pt x="146" y="258"/>
                </a:lnTo>
                <a:lnTo>
                  <a:pt x="158" y="244"/>
                </a:lnTo>
                <a:lnTo>
                  <a:pt x="168" y="230"/>
                </a:lnTo>
                <a:lnTo>
                  <a:pt x="180" y="217"/>
                </a:lnTo>
                <a:lnTo>
                  <a:pt x="191" y="204"/>
                </a:lnTo>
                <a:lnTo>
                  <a:pt x="203" y="190"/>
                </a:lnTo>
                <a:lnTo>
                  <a:pt x="213" y="176"/>
                </a:lnTo>
                <a:lnTo>
                  <a:pt x="224" y="163"/>
                </a:lnTo>
                <a:lnTo>
                  <a:pt x="236" y="150"/>
                </a:lnTo>
                <a:lnTo>
                  <a:pt x="247" y="136"/>
                </a:lnTo>
                <a:lnTo>
                  <a:pt x="259" y="122"/>
                </a:lnTo>
                <a:lnTo>
                  <a:pt x="270" y="108"/>
                </a:lnTo>
                <a:lnTo>
                  <a:pt x="281" y="94"/>
                </a:lnTo>
                <a:lnTo>
                  <a:pt x="292" y="81"/>
                </a:lnTo>
                <a:lnTo>
                  <a:pt x="304" y="68"/>
                </a:lnTo>
                <a:lnTo>
                  <a:pt x="315" y="54"/>
                </a:lnTo>
                <a:lnTo>
                  <a:pt x="327" y="40"/>
                </a:lnTo>
                <a:lnTo>
                  <a:pt x="337" y="27"/>
                </a:lnTo>
                <a:lnTo>
                  <a:pt x="349" y="14"/>
                </a:lnTo>
                <a:lnTo>
                  <a:pt x="360" y="0"/>
                </a:lnTo>
                <a:lnTo>
                  <a:pt x="360" y="43"/>
                </a:lnTo>
                <a:lnTo>
                  <a:pt x="360" y="86"/>
                </a:lnTo>
                <a:lnTo>
                  <a:pt x="360" y="129"/>
                </a:lnTo>
                <a:lnTo>
                  <a:pt x="359" y="171"/>
                </a:lnTo>
                <a:lnTo>
                  <a:pt x="359" y="215"/>
                </a:lnTo>
                <a:lnTo>
                  <a:pt x="359" y="258"/>
                </a:lnTo>
                <a:lnTo>
                  <a:pt x="359" y="301"/>
                </a:lnTo>
                <a:lnTo>
                  <a:pt x="359" y="344"/>
                </a:lnTo>
                <a:lnTo>
                  <a:pt x="359" y="386"/>
                </a:lnTo>
                <a:lnTo>
                  <a:pt x="359" y="430"/>
                </a:lnTo>
                <a:lnTo>
                  <a:pt x="359" y="473"/>
                </a:lnTo>
                <a:lnTo>
                  <a:pt x="359" y="515"/>
                </a:lnTo>
                <a:lnTo>
                  <a:pt x="359" y="558"/>
                </a:lnTo>
                <a:lnTo>
                  <a:pt x="359" y="601"/>
                </a:lnTo>
                <a:lnTo>
                  <a:pt x="359" y="644"/>
                </a:lnTo>
                <a:lnTo>
                  <a:pt x="359" y="686"/>
                </a:lnTo>
                <a:lnTo>
                  <a:pt x="359" y="729"/>
                </a:lnTo>
                <a:lnTo>
                  <a:pt x="359" y="773"/>
                </a:lnTo>
                <a:lnTo>
                  <a:pt x="359" y="815"/>
                </a:lnTo>
                <a:lnTo>
                  <a:pt x="359" y="858"/>
                </a:lnTo>
                <a:lnTo>
                  <a:pt x="359" y="901"/>
                </a:lnTo>
                <a:lnTo>
                  <a:pt x="359" y="944"/>
                </a:lnTo>
                <a:lnTo>
                  <a:pt x="359" y="986"/>
                </a:lnTo>
                <a:lnTo>
                  <a:pt x="359" y="1029"/>
                </a:lnTo>
                <a:lnTo>
                  <a:pt x="359" y="1073"/>
                </a:lnTo>
                <a:lnTo>
                  <a:pt x="359" y="1115"/>
                </a:lnTo>
                <a:lnTo>
                  <a:pt x="359" y="1158"/>
                </a:lnTo>
                <a:lnTo>
                  <a:pt x="359" y="1200"/>
                </a:lnTo>
                <a:lnTo>
                  <a:pt x="360" y="1244"/>
                </a:lnTo>
                <a:lnTo>
                  <a:pt x="360" y="1287"/>
                </a:lnTo>
                <a:lnTo>
                  <a:pt x="360" y="1329"/>
                </a:lnTo>
                <a:lnTo>
                  <a:pt x="360" y="1372"/>
                </a:lnTo>
                <a:lnTo>
                  <a:pt x="349" y="1385"/>
                </a:lnTo>
                <a:lnTo>
                  <a:pt x="337" y="1398"/>
                </a:lnTo>
                <a:lnTo>
                  <a:pt x="327" y="1412"/>
                </a:lnTo>
                <a:lnTo>
                  <a:pt x="315" y="1426"/>
                </a:lnTo>
                <a:lnTo>
                  <a:pt x="304" y="1439"/>
                </a:lnTo>
                <a:lnTo>
                  <a:pt x="292" y="1453"/>
                </a:lnTo>
                <a:lnTo>
                  <a:pt x="281" y="1467"/>
                </a:lnTo>
                <a:lnTo>
                  <a:pt x="269" y="1481"/>
                </a:lnTo>
                <a:lnTo>
                  <a:pt x="258" y="1495"/>
                </a:lnTo>
                <a:lnTo>
                  <a:pt x="247" y="1508"/>
                </a:lnTo>
                <a:lnTo>
                  <a:pt x="236" y="1522"/>
                </a:lnTo>
                <a:lnTo>
                  <a:pt x="224" y="1535"/>
                </a:lnTo>
                <a:lnTo>
                  <a:pt x="213" y="1549"/>
                </a:lnTo>
                <a:lnTo>
                  <a:pt x="201" y="1562"/>
                </a:lnTo>
                <a:lnTo>
                  <a:pt x="190" y="1576"/>
                </a:lnTo>
                <a:lnTo>
                  <a:pt x="178" y="1590"/>
                </a:lnTo>
                <a:lnTo>
                  <a:pt x="168" y="1603"/>
                </a:lnTo>
                <a:lnTo>
                  <a:pt x="157" y="1615"/>
                </a:lnTo>
                <a:lnTo>
                  <a:pt x="146" y="1629"/>
                </a:lnTo>
                <a:lnTo>
                  <a:pt x="135" y="1642"/>
                </a:lnTo>
                <a:lnTo>
                  <a:pt x="123" y="1656"/>
                </a:lnTo>
                <a:lnTo>
                  <a:pt x="113" y="1668"/>
                </a:lnTo>
                <a:lnTo>
                  <a:pt x="101" y="1682"/>
                </a:lnTo>
                <a:lnTo>
                  <a:pt x="90" y="1696"/>
                </a:lnTo>
                <a:lnTo>
                  <a:pt x="79" y="1710"/>
                </a:lnTo>
                <a:lnTo>
                  <a:pt x="68" y="1722"/>
                </a:lnTo>
                <a:lnTo>
                  <a:pt x="56" y="1736"/>
                </a:lnTo>
                <a:lnTo>
                  <a:pt x="46" y="1750"/>
                </a:lnTo>
                <a:lnTo>
                  <a:pt x="35" y="1764"/>
                </a:lnTo>
                <a:lnTo>
                  <a:pt x="23" y="1777"/>
                </a:lnTo>
                <a:lnTo>
                  <a:pt x="13" y="1790"/>
                </a:lnTo>
                <a:lnTo>
                  <a:pt x="1" y="1804"/>
                </a:lnTo>
                <a:lnTo>
                  <a:pt x="1" y="1761"/>
                </a:lnTo>
                <a:lnTo>
                  <a:pt x="1" y="1719"/>
                </a:lnTo>
                <a:lnTo>
                  <a:pt x="1" y="1676"/>
                </a:lnTo>
                <a:lnTo>
                  <a:pt x="0" y="1634"/>
                </a:lnTo>
                <a:lnTo>
                  <a:pt x="0" y="1591"/>
                </a:lnTo>
                <a:lnTo>
                  <a:pt x="0" y="1549"/>
                </a:lnTo>
                <a:lnTo>
                  <a:pt x="0" y="1505"/>
                </a:lnTo>
                <a:lnTo>
                  <a:pt x="0" y="1462"/>
                </a:lnTo>
                <a:lnTo>
                  <a:pt x="0" y="1420"/>
                </a:lnTo>
                <a:lnTo>
                  <a:pt x="0" y="1377"/>
                </a:lnTo>
                <a:lnTo>
                  <a:pt x="0" y="1335"/>
                </a:lnTo>
                <a:lnTo>
                  <a:pt x="0" y="1291"/>
                </a:lnTo>
                <a:lnTo>
                  <a:pt x="0" y="1249"/>
                </a:lnTo>
                <a:lnTo>
                  <a:pt x="0" y="1206"/>
                </a:lnTo>
                <a:lnTo>
                  <a:pt x="0" y="1162"/>
                </a:lnTo>
                <a:lnTo>
                  <a:pt x="0" y="1120"/>
                </a:lnTo>
                <a:lnTo>
                  <a:pt x="0" y="1077"/>
                </a:lnTo>
                <a:lnTo>
                  <a:pt x="0" y="1034"/>
                </a:lnTo>
                <a:lnTo>
                  <a:pt x="0" y="991"/>
                </a:lnTo>
                <a:lnTo>
                  <a:pt x="0" y="949"/>
                </a:lnTo>
                <a:lnTo>
                  <a:pt x="0" y="906"/>
                </a:lnTo>
                <a:lnTo>
                  <a:pt x="0" y="862"/>
                </a:lnTo>
                <a:lnTo>
                  <a:pt x="0" y="820"/>
                </a:lnTo>
                <a:lnTo>
                  <a:pt x="0" y="777"/>
                </a:lnTo>
                <a:lnTo>
                  <a:pt x="0" y="734"/>
                </a:lnTo>
                <a:lnTo>
                  <a:pt x="0" y="691"/>
                </a:lnTo>
                <a:lnTo>
                  <a:pt x="0" y="649"/>
                </a:lnTo>
                <a:lnTo>
                  <a:pt x="0" y="605"/>
                </a:lnTo>
                <a:lnTo>
                  <a:pt x="1" y="562"/>
                </a:lnTo>
                <a:lnTo>
                  <a:pt x="1" y="519"/>
                </a:lnTo>
                <a:lnTo>
                  <a:pt x="1" y="476"/>
                </a:lnTo>
                <a:lnTo>
                  <a:pt x="1" y="432"/>
                </a:lnTo>
              </a:path>
            </a:pathLst>
          </a:custGeom>
          <a:noFill/>
          <a:ln w="0">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16" name="Rectangle 59"/>
          <p:cNvSpPr>
            <a:spLocks noChangeArrowheads="1"/>
          </p:cNvSpPr>
          <p:nvPr/>
        </p:nvSpPr>
        <p:spPr bwMode="auto">
          <a:xfrm>
            <a:off x="3316288" y="3325813"/>
            <a:ext cx="552450"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7340" name="Line 60"/>
          <p:cNvSpPr>
            <a:spLocks noChangeShapeType="1"/>
          </p:cNvSpPr>
          <p:nvPr/>
        </p:nvSpPr>
        <p:spPr bwMode="auto">
          <a:xfrm>
            <a:off x="2743200" y="3657600"/>
            <a:ext cx="2870200"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341" name="AutoShape 61"/>
          <p:cNvSpPr>
            <a:spLocks noChangeArrowheads="1"/>
          </p:cNvSpPr>
          <p:nvPr/>
        </p:nvSpPr>
        <p:spPr bwMode="auto">
          <a:xfrm rot="5974203">
            <a:off x="7405688" y="3532187"/>
            <a:ext cx="292100" cy="24447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97342" name="Line 62"/>
          <p:cNvSpPr>
            <a:spLocks noChangeShapeType="1"/>
          </p:cNvSpPr>
          <p:nvPr/>
        </p:nvSpPr>
        <p:spPr bwMode="auto">
          <a:xfrm>
            <a:off x="5781675" y="3657600"/>
            <a:ext cx="1609725"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7343" name="AutoShape 63"/>
          <p:cNvSpPr>
            <a:spLocks noChangeArrowheads="1"/>
          </p:cNvSpPr>
          <p:nvPr/>
        </p:nvSpPr>
        <p:spPr bwMode="auto">
          <a:xfrm>
            <a:off x="5748338" y="3581400"/>
            <a:ext cx="76200" cy="152400"/>
          </a:xfrm>
          <a:prstGeom prst="irregularSeal1">
            <a:avLst/>
          </a:prstGeom>
          <a:solidFill>
            <a:srgbClr val="FFCC00"/>
          </a:solidFill>
          <a:ln w="9525">
            <a:solidFill>
              <a:srgbClr val="FF99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523" name="Text Box 69"/>
          <p:cNvSpPr txBox="1">
            <a:spLocks noChangeArrowheads="1"/>
          </p:cNvSpPr>
          <p:nvPr/>
        </p:nvSpPr>
        <p:spPr bwMode="auto">
          <a:xfrm>
            <a:off x="84423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18</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40"/>
                                        </p:tgtEl>
                                        <p:attrNameLst>
                                          <p:attrName>style.visibility</p:attrName>
                                        </p:attrNameLst>
                                      </p:cBhvr>
                                      <p:to>
                                        <p:strVal val="visible"/>
                                      </p:to>
                                    </p:set>
                                    <p:animEffect transition="in" filter="wipe(left)">
                                      <p:cBhvr>
                                        <p:cTn id="7" dur="500"/>
                                        <p:tgtEl>
                                          <p:spTgt spid="97340"/>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7343"/>
                                        </p:tgtEl>
                                        <p:attrNameLst>
                                          <p:attrName>style.visibility</p:attrName>
                                        </p:attrNameLst>
                                      </p:cBhvr>
                                      <p:to>
                                        <p:strVal val="visible"/>
                                      </p:to>
                                    </p:set>
                                    <p:animEffect transition="in" filter="dissolve">
                                      <p:cBhvr>
                                        <p:cTn id="11" dur="500"/>
                                        <p:tgtEl>
                                          <p:spTgt spid="9734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7342"/>
                                        </p:tgtEl>
                                        <p:attrNameLst>
                                          <p:attrName>style.visibility</p:attrName>
                                        </p:attrNameLst>
                                      </p:cBhvr>
                                      <p:to>
                                        <p:strVal val="visible"/>
                                      </p:to>
                                    </p:set>
                                    <p:animEffect transition="in" filter="wipe(left)">
                                      <p:cBhvr>
                                        <p:cTn id="15" dur="500"/>
                                        <p:tgtEl>
                                          <p:spTgt spid="97342"/>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97341"/>
                                        </p:tgtEl>
                                        <p:attrNameLst>
                                          <p:attrName>style.visibility</p:attrName>
                                        </p:attrNameLst>
                                      </p:cBhvr>
                                      <p:to>
                                        <p:strVal val="visible"/>
                                      </p:to>
                                    </p:set>
                                    <p:anim calcmode="lin" valueType="num">
                                      <p:cBhvr>
                                        <p:cTn id="19" dur="500" fill="hold"/>
                                        <p:tgtEl>
                                          <p:spTgt spid="97341"/>
                                        </p:tgtEl>
                                        <p:attrNameLst>
                                          <p:attrName>ppt_w</p:attrName>
                                        </p:attrNameLst>
                                      </p:cBhvr>
                                      <p:tavLst>
                                        <p:tav tm="0">
                                          <p:val>
                                            <p:fltVal val="0"/>
                                          </p:val>
                                        </p:tav>
                                        <p:tav tm="100000">
                                          <p:val>
                                            <p:strVal val="#ppt_w"/>
                                          </p:val>
                                        </p:tav>
                                      </p:tavLst>
                                    </p:anim>
                                    <p:anim calcmode="lin" valueType="num">
                                      <p:cBhvr>
                                        <p:cTn id="20" dur="500" fill="hold"/>
                                        <p:tgtEl>
                                          <p:spTgt spid="97341"/>
                                        </p:tgtEl>
                                        <p:attrNameLst>
                                          <p:attrName>ppt_h</p:attrName>
                                        </p:attrNameLst>
                                      </p:cBhvr>
                                      <p:tavLst>
                                        <p:tav tm="0">
                                          <p:val>
                                            <p:fltVal val="0"/>
                                          </p:val>
                                        </p:tav>
                                        <p:tav tm="100000">
                                          <p:val>
                                            <p:strVal val="#ppt_h"/>
                                          </p:val>
                                        </p:tav>
                                      </p:tavLst>
                                    </p:anim>
                                    <p:animEffect transition="in" filter="fade">
                                      <p:cBhvr>
                                        <p:cTn id="21" dur="500"/>
                                        <p:tgtEl>
                                          <p:spTgt spid="97341"/>
                                        </p:tgtEl>
                                      </p:cBhvr>
                                    </p:animEffect>
                                  </p:childTnLst>
                                </p:cTn>
                              </p:par>
                            </p:childTnLst>
                          </p:cTn>
                        </p:par>
                        <p:par>
                          <p:cTn id="22" fill="hold" nodeType="afterGroup">
                            <p:stCondLst>
                              <p:cond delay="2000"/>
                            </p:stCondLst>
                            <p:childTnLst>
                              <p:par>
                                <p:cTn id="23" presetID="9" presetClass="emph" presetSubtype="0" nodeType="afterEffect">
                                  <p:stCondLst>
                                    <p:cond delay="2500"/>
                                  </p:stCondLst>
                                  <p:childTnLst>
                                    <p:set>
                                      <p:cBhvr rctx="PPT">
                                        <p:cTn id="24" dur="indefinite"/>
                                        <p:tgtEl>
                                          <p:spTgt spid="97341"/>
                                        </p:tgtEl>
                                        <p:attrNameLst>
                                          <p:attrName>style.opacity</p:attrName>
                                        </p:attrNameLst>
                                      </p:cBhvr>
                                      <p:to>
                                        <p:strVal val="0.5"/>
                                      </p:to>
                                    </p:set>
                                    <p:animEffect filter="image" prLst="opacity: 0.5">
                                      <p:cBhvr rctx="IE">
                                        <p:cTn id="25" dur="indefinite"/>
                                        <p:tgtEl>
                                          <p:spTgt spid="973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7284"/>
                                        </p:tgtEl>
                                        <p:attrNameLst>
                                          <p:attrName>style.visibility</p:attrName>
                                        </p:attrNameLst>
                                      </p:cBhvr>
                                      <p:to>
                                        <p:strVal val="visible"/>
                                      </p:to>
                                    </p:set>
                                    <p:animEffect transition="in" filter="dissolve">
                                      <p:cBhvr>
                                        <p:cTn id="30" dur="500"/>
                                        <p:tgtEl>
                                          <p:spTgt spid="9728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7285"/>
                                        </p:tgtEl>
                                        <p:attrNameLst>
                                          <p:attrName>style.visibility</p:attrName>
                                        </p:attrNameLst>
                                      </p:cBhvr>
                                      <p:to>
                                        <p:strVal val="visible"/>
                                      </p:to>
                                    </p:set>
                                    <p:animEffect transition="in" filter="dissolve">
                                      <p:cBhvr>
                                        <p:cTn id="33" dur="500"/>
                                        <p:tgtEl>
                                          <p:spTgt spid="97285"/>
                                        </p:tgtEl>
                                      </p:cBhvr>
                                    </p:animEffect>
                                  </p:childTnLst>
                                </p:cTn>
                              </p:par>
                              <p:par>
                                <p:cTn id="34" presetID="9" presetClass="entr" presetSubtype="0" fill="hold" nodeType="withEffect">
                                  <p:stCondLst>
                                    <p:cond delay="0"/>
                                  </p:stCondLst>
                                  <p:childTnLst>
                                    <p:set>
                                      <p:cBhvr>
                                        <p:cTn id="35" dur="1" fill="hold">
                                          <p:stCondLst>
                                            <p:cond delay="0"/>
                                          </p:stCondLst>
                                        </p:cTn>
                                        <p:tgtEl>
                                          <p:spTgt spid="97286"/>
                                        </p:tgtEl>
                                        <p:attrNameLst>
                                          <p:attrName>style.visibility</p:attrName>
                                        </p:attrNameLst>
                                      </p:cBhvr>
                                      <p:to>
                                        <p:strVal val="visible"/>
                                      </p:to>
                                    </p:set>
                                    <p:animEffect transition="in" filter="dissolve">
                                      <p:cBhvr>
                                        <p:cTn id="36"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animBg="1"/>
      <p:bldP spid="97340" grpId="0" animBg="1"/>
      <p:bldP spid="97342" grpId="0" animBg="1"/>
      <p:bldP spid="973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914400"/>
            <a:ext cx="396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t>Because he thought the mass was evenly distributed in the atom</a:t>
            </a:r>
          </a:p>
        </p:txBody>
      </p:sp>
      <p:grpSp>
        <p:nvGrpSpPr>
          <p:cNvPr id="20483" name="Group 4"/>
          <p:cNvGrpSpPr>
            <a:grpSpLocks/>
          </p:cNvGrpSpPr>
          <p:nvPr/>
        </p:nvGrpSpPr>
        <p:grpSpPr bwMode="auto">
          <a:xfrm>
            <a:off x="4800600" y="1371600"/>
            <a:ext cx="3124200" cy="4764088"/>
            <a:chOff x="3024" y="864"/>
            <a:chExt cx="1968" cy="3001"/>
          </a:xfrm>
        </p:grpSpPr>
        <p:sp>
          <p:nvSpPr>
            <p:cNvPr id="20489" name="Oval 5"/>
            <p:cNvSpPr>
              <a:spLocks noChangeAspect="1" noChangeArrowheads="1"/>
            </p:cNvSpPr>
            <p:nvPr/>
          </p:nvSpPr>
          <p:spPr bwMode="auto">
            <a:xfrm>
              <a:off x="3888" y="864"/>
              <a:ext cx="1008" cy="1008"/>
            </a:xfrm>
            <a:prstGeom prst="ellipse">
              <a:avLst/>
            </a:prstGeom>
            <a:gradFill rotWithShape="0">
              <a:gsLst>
                <a:gs pos="0">
                  <a:schemeClr val="hlink"/>
                </a:gs>
                <a:gs pos="100000">
                  <a:schemeClr val="bg1"/>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90" name="Oval 6"/>
            <p:cNvSpPr>
              <a:spLocks noChangeAspect="1" noChangeArrowheads="1"/>
            </p:cNvSpPr>
            <p:nvPr/>
          </p:nvSpPr>
          <p:spPr bwMode="auto">
            <a:xfrm>
              <a:off x="4177" y="1033"/>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1" name="Oval 7"/>
            <p:cNvSpPr>
              <a:spLocks noChangeAspect="1" noChangeArrowheads="1"/>
            </p:cNvSpPr>
            <p:nvPr/>
          </p:nvSpPr>
          <p:spPr bwMode="auto">
            <a:xfrm>
              <a:off x="4587" y="1394"/>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2" name="Oval 8"/>
            <p:cNvSpPr>
              <a:spLocks noChangeAspect="1" noChangeArrowheads="1"/>
            </p:cNvSpPr>
            <p:nvPr/>
          </p:nvSpPr>
          <p:spPr bwMode="auto">
            <a:xfrm>
              <a:off x="4033" y="1442"/>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3" name="Oval 9"/>
            <p:cNvSpPr>
              <a:spLocks noChangeAspect="1" noChangeArrowheads="1"/>
            </p:cNvSpPr>
            <p:nvPr/>
          </p:nvSpPr>
          <p:spPr bwMode="auto">
            <a:xfrm>
              <a:off x="4514" y="1081"/>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4" name="Oval 10"/>
            <p:cNvSpPr>
              <a:spLocks noChangeAspect="1" noChangeArrowheads="1"/>
            </p:cNvSpPr>
            <p:nvPr/>
          </p:nvSpPr>
          <p:spPr bwMode="auto">
            <a:xfrm>
              <a:off x="4370" y="1635"/>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5" name="Oval 11"/>
            <p:cNvSpPr>
              <a:spLocks noChangeAspect="1" noChangeArrowheads="1"/>
            </p:cNvSpPr>
            <p:nvPr/>
          </p:nvSpPr>
          <p:spPr bwMode="auto">
            <a:xfrm>
              <a:off x="3888" y="1849"/>
              <a:ext cx="1008" cy="1008"/>
            </a:xfrm>
            <a:prstGeom prst="ellipse">
              <a:avLst/>
            </a:prstGeom>
            <a:gradFill rotWithShape="0">
              <a:gsLst>
                <a:gs pos="0">
                  <a:schemeClr val="hlink"/>
                </a:gs>
                <a:gs pos="100000">
                  <a:schemeClr val="bg1"/>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96" name="Oval 12"/>
            <p:cNvSpPr>
              <a:spLocks noChangeAspect="1" noChangeArrowheads="1"/>
            </p:cNvSpPr>
            <p:nvPr/>
          </p:nvSpPr>
          <p:spPr bwMode="auto">
            <a:xfrm>
              <a:off x="4177" y="2018"/>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7" name="Oval 13"/>
            <p:cNvSpPr>
              <a:spLocks noChangeAspect="1" noChangeArrowheads="1"/>
            </p:cNvSpPr>
            <p:nvPr/>
          </p:nvSpPr>
          <p:spPr bwMode="auto">
            <a:xfrm>
              <a:off x="4587" y="2379"/>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8" name="Oval 14"/>
            <p:cNvSpPr>
              <a:spLocks noChangeAspect="1" noChangeArrowheads="1"/>
            </p:cNvSpPr>
            <p:nvPr/>
          </p:nvSpPr>
          <p:spPr bwMode="auto">
            <a:xfrm>
              <a:off x="4033" y="2427"/>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499" name="Oval 15"/>
            <p:cNvSpPr>
              <a:spLocks noChangeAspect="1" noChangeArrowheads="1"/>
            </p:cNvSpPr>
            <p:nvPr/>
          </p:nvSpPr>
          <p:spPr bwMode="auto">
            <a:xfrm>
              <a:off x="4514" y="2066"/>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0" name="Oval 16"/>
            <p:cNvSpPr>
              <a:spLocks noChangeAspect="1" noChangeArrowheads="1"/>
            </p:cNvSpPr>
            <p:nvPr/>
          </p:nvSpPr>
          <p:spPr bwMode="auto">
            <a:xfrm>
              <a:off x="4370" y="2620"/>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1" name="Oval 17"/>
            <p:cNvSpPr>
              <a:spLocks noChangeAspect="1" noChangeArrowheads="1"/>
            </p:cNvSpPr>
            <p:nvPr/>
          </p:nvSpPr>
          <p:spPr bwMode="auto">
            <a:xfrm>
              <a:off x="3984" y="2857"/>
              <a:ext cx="1008" cy="1008"/>
            </a:xfrm>
            <a:prstGeom prst="ellipse">
              <a:avLst/>
            </a:prstGeom>
            <a:gradFill rotWithShape="0">
              <a:gsLst>
                <a:gs pos="0">
                  <a:schemeClr val="hlink"/>
                </a:gs>
                <a:gs pos="100000">
                  <a:schemeClr val="bg1"/>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02" name="Oval 18"/>
            <p:cNvSpPr>
              <a:spLocks noChangeAspect="1" noChangeArrowheads="1"/>
            </p:cNvSpPr>
            <p:nvPr/>
          </p:nvSpPr>
          <p:spPr bwMode="auto">
            <a:xfrm>
              <a:off x="4273" y="3026"/>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3" name="Oval 19"/>
            <p:cNvSpPr>
              <a:spLocks noChangeAspect="1" noChangeArrowheads="1"/>
            </p:cNvSpPr>
            <p:nvPr/>
          </p:nvSpPr>
          <p:spPr bwMode="auto">
            <a:xfrm>
              <a:off x="4683" y="3387"/>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4" name="Oval 20"/>
            <p:cNvSpPr>
              <a:spLocks noChangeAspect="1" noChangeArrowheads="1"/>
            </p:cNvSpPr>
            <p:nvPr/>
          </p:nvSpPr>
          <p:spPr bwMode="auto">
            <a:xfrm>
              <a:off x="4129" y="3435"/>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5" name="Oval 21"/>
            <p:cNvSpPr>
              <a:spLocks noChangeAspect="1" noChangeArrowheads="1"/>
            </p:cNvSpPr>
            <p:nvPr/>
          </p:nvSpPr>
          <p:spPr bwMode="auto">
            <a:xfrm>
              <a:off x="4610" y="3074"/>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6" name="Oval 22"/>
            <p:cNvSpPr>
              <a:spLocks noChangeAspect="1" noChangeArrowheads="1"/>
            </p:cNvSpPr>
            <p:nvPr/>
          </p:nvSpPr>
          <p:spPr bwMode="auto">
            <a:xfrm>
              <a:off x="4466" y="3628"/>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7" name="Oval 23"/>
            <p:cNvSpPr>
              <a:spLocks noChangeAspect="1" noChangeArrowheads="1"/>
            </p:cNvSpPr>
            <p:nvPr/>
          </p:nvSpPr>
          <p:spPr bwMode="auto">
            <a:xfrm>
              <a:off x="3024" y="1369"/>
              <a:ext cx="1008" cy="1008"/>
            </a:xfrm>
            <a:prstGeom prst="ellipse">
              <a:avLst/>
            </a:prstGeom>
            <a:gradFill rotWithShape="0">
              <a:gsLst>
                <a:gs pos="0">
                  <a:schemeClr val="hlink"/>
                </a:gs>
                <a:gs pos="100000">
                  <a:schemeClr val="bg1"/>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08" name="Oval 24"/>
            <p:cNvSpPr>
              <a:spLocks noChangeAspect="1" noChangeArrowheads="1"/>
            </p:cNvSpPr>
            <p:nvPr/>
          </p:nvSpPr>
          <p:spPr bwMode="auto">
            <a:xfrm>
              <a:off x="3313" y="1538"/>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09" name="Oval 25"/>
            <p:cNvSpPr>
              <a:spLocks noChangeAspect="1" noChangeArrowheads="1"/>
            </p:cNvSpPr>
            <p:nvPr/>
          </p:nvSpPr>
          <p:spPr bwMode="auto">
            <a:xfrm>
              <a:off x="3723" y="1899"/>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0" name="Oval 26"/>
            <p:cNvSpPr>
              <a:spLocks noChangeAspect="1" noChangeArrowheads="1"/>
            </p:cNvSpPr>
            <p:nvPr/>
          </p:nvSpPr>
          <p:spPr bwMode="auto">
            <a:xfrm>
              <a:off x="3169" y="1947"/>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1" name="Oval 27"/>
            <p:cNvSpPr>
              <a:spLocks noChangeAspect="1" noChangeArrowheads="1"/>
            </p:cNvSpPr>
            <p:nvPr/>
          </p:nvSpPr>
          <p:spPr bwMode="auto">
            <a:xfrm>
              <a:off x="3650" y="1586"/>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2" name="Oval 28"/>
            <p:cNvSpPr>
              <a:spLocks noChangeAspect="1" noChangeArrowheads="1"/>
            </p:cNvSpPr>
            <p:nvPr/>
          </p:nvSpPr>
          <p:spPr bwMode="auto">
            <a:xfrm>
              <a:off x="3506" y="2140"/>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3" name="Oval 29"/>
            <p:cNvSpPr>
              <a:spLocks noChangeAspect="1" noChangeArrowheads="1"/>
            </p:cNvSpPr>
            <p:nvPr/>
          </p:nvSpPr>
          <p:spPr bwMode="auto">
            <a:xfrm>
              <a:off x="3072" y="2377"/>
              <a:ext cx="1008" cy="1008"/>
            </a:xfrm>
            <a:prstGeom prst="ellipse">
              <a:avLst/>
            </a:prstGeom>
            <a:gradFill rotWithShape="0">
              <a:gsLst>
                <a:gs pos="0">
                  <a:schemeClr val="hlink"/>
                </a:gs>
                <a:gs pos="100000">
                  <a:schemeClr val="bg1"/>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14" name="Oval 30"/>
            <p:cNvSpPr>
              <a:spLocks noChangeAspect="1" noChangeArrowheads="1"/>
            </p:cNvSpPr>
            <p:nvPr/>
          </p:nvSpPr>
          <p:spPr bwMode="auto">
            <a:xfrm>
              <a:off x="3361" y="2546"/>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5" name="Oval 31"/>
            <p:cNvSpPr>
              <a:spLocks noChangeAspect="1" noChangeArrowheads="1"/>
            </p:cNvSpPr>
            <p:nvPr/>
          </p:nvSpPr>
          <p:spPr bwMode="auto">
            <a:xfrm>
              <a:off x="3771" y="2907"/>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6" name="Oval 32"/>
            <p:cNvSpPr>
              <a:spLocks noChangeAspect="1" noChangeArrowheads="1"/>
            </p:cNvSpPr>
            <p:nvPr/>
          </p:nvSpPr>
          <p:spPr bwMode="auto">
            <a:xfrm>
              <a:off x="3217" y="2955"/>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7" name="Oval 33"/>
            <p:cNvSpPr>
              <a:spLocks noChangeAspect="1" noChangeArrowheads="1"/>
            </p:cNvSpPr>
            <p:nvPr/>
          </p:nvSpPr>
          <p:spPr bwMode="auto">
            <a:xfrm>
              <a:off x="3698" y="2594"/>
              <a:ext cx="141" cy="140"/>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sp>
          <p:nvSpPr>
            <p:cNvPr id="20518" name="Oval 34"/>
            <p:cNvSpPr>
              <a:spLocks noChangeAspect="1" noChangeArrowheads="1"/>
            </p:cNvSpPr>
            <p:nvPr/>
          </p:nvSpPr>
          <p:spPr bwMode="auto">
            <a:xfrm>
              <a:off x="3554" y="3148"/>
              <a:ext cx="140" cy="141"/>
            </a:xfrm>
            <a:prstGeom prst="ellipse">
              <a:avLst/>
            </a:prstGeom>
            <a:gradFill rotWithShape="1">
              <a:gsLst>
                <a:gs pos="0">
                  <a:srgbClr val="FF66FF"/>
                </a:gs>
                <a:gs pos="100000">
                  <a:srgbClr val="FFCCFF"/>
                </a:gs>
              </a:gsLst>
              <a:lin ang="27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t>-</a:t>
              </a:r>
            </a:p>
          </p:txBody>
        </p:sp>
        <p:grpSp>
          <p:nvGrpSpPr>
            <p:cNvPr id="20519" name="Group 35"/>
            <p:cNvGrpSpPr>
              <a:grpSpLocks/>
            </p:cNvGrpSpPr>
            <p:nvPr/>
          </p:nvGrpSpPr>
          <p:grpSpPr bwMode="auto">
            <a:xfrm>
              <a:off x="4164" y="962"/>
              <a:ext cx="169" cy="250"/>
              <a:chOff x="1416" y="1805"/>
              <a:chExt cx="169" cy="250"/>
            </a:xfrm>
          </p:grpSpPr>
          <p:sp>
            <p:nvSpPr>
              <p:cNvPr id="20712" name="Oval 36"/>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3" name="Oval 37"/>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4" name="Oval 38"/>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5" name="Oval 39"/>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716" name="Oval 40"/>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7" name="Oval 41"/>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8" name="Text Box 42"/>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0" name="Group 43"/>
            <p:cNvGrpSpPr>
              <a:grpSpLocks/>
            </p:cNvGrpSpPr>
            <p:nvPr/>
          </p:nvGrpSpPr>
          <p:grpSpPr bwMode="auto">
            <a:xfrm>
              <a:off x="4013" y="1368"/>
              <a:ext cx="169" cy="250"/>
              <a:chOff x="1416" y="1805"/>
              <a:chExt cx="169" cy="250"/>
            </a:xfrm>
          </p:grpSpPr>
          <p:sp>
            <p:nvSpPr>
              <p:cNvPr id="20705" name="Oval 44"/>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6" name="Oval 45"/>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7" name="Oval 46"/>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8" name="Oval 47"/>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709" name="Oval 48"/>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0" name="Oval 49"/>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11" name="Text Box 50"/>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1" name="Group 51"/>
            <p:cNvGrpSpPr>
              <a:grpSpLocks/>
            </p:cNvGrpSpPr>
            <p:nvPr/>
          </p:nvGrpSpPr>
          <p:grpSpPr bwMode="auto">
            <a:xfrm>
              <a:off x="4502" y="1000"/>
              <a:ext cx="169" cy="250"/>
              <a:chOff x="1416" y="1805"/>
              <a:chExt cx="169" cy="250"/>
            </a:xfrm>
          </p:grpSpPr>
          <p:sp>
            <p:nvSpPr>
              <p:cNvPr id="20698" name="Oval 52"/>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9" name="Oval 53"/>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0" name="Oval 54"/>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1" name="Oval 55"/>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702" name="Oval 56"/>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3" name="Oval 57"/>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704" name="Text Box 58"/>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2" name="Group 59"/>
            <p:cNvGrpSpPr>
              <a:grpSpLocks/>
            </p:cNvGrpSpPr>
            <p:nvPr/>
          </p:nvGrpSpPr>
          <p:grpSpPr bwMode="auto">
            <a:xfrm>
              <a:off x="4350" y="1560"/>
              <a:ext cx="169" cy="250"/>
              <a:chOff x="1416" y="1805"/>
              <a:chExt cx="169" cy="250"/>
            </a:xfrm>
          </p:grpSpPr>
          <p:sp>
            <p:nvSpPr>
              <p:cNvPr id="20691" name="Oval 60"/>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2" name="Oval 61"/>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3" name="Oval 62"/>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4" name="Oval 63"/>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95" name="Oval 64"/>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6" name="Oval 65"/>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7" name="Text Box 66"/>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3" name="Group 67"/>
            <p:cNvGrpSpPr>
              <a:grpSpLocks/>
            </p:cNvGrpSpPr>
            <p:nvPr/>
          </p:nvGrpSpPr>
          <p:grpSpPr bwMode="auto">
            <a:xfrm>
              <a:off x="4577" y="1316"/>
              <a:ext cx="169" cy="250"/>
              <a:chOff x="1416" y="1805"/>
              <a:chExt cx="169" cy="250"/>
            </a:xfrm>
          </p:grpSpPr>
          <p:sp>
            <p:nvSpPr>
              <p:cNvPr id="20684" name="Oval 68"/>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5" name="Oval 69"/>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6" name="Oval 70"/>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7" name="Oval 71"/>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88" name="Oval 72"/>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9" name="Oval 73"/>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90" name="Text Box 74"/>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4" name="Group 75"/>
            <p:cNvGrpSpPr>
              <a:grpSpLocks/>
            </p:cNvGrpSpPr>
            <p:nvPr/>
          </p:nvGrpSpPr>
          <p:grpSpPr bwMode="auto">
            <a:xfrm>
              <a:off x="3299" y="1465"/>
              <a:ext cx="169" cy="250"/>
              <a:chOff x="1416" y="1805"/>
              <a:chExt cx="169" cy="250"/>
            </a:xfrm>
          </p:grpSpPr>
          <p:sp>
            <p:nvSpPr>
              <p:cNvPr id="20677" name="Oval 76"/>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8" name="Oval 77"/>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9" name="Oval 78"/>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0" name="Oval 79"/>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81" name="Oval 80"/>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2" name="Oval 81"/>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83" name="Text Box 82"/>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5" name="Group 83"/>
            <p:cNvGrpSpPr>
              <a:grpSpLocks/>
            </p:cNvGrpSpPr>
            <p:nvPr/>
          </p:nvGrpSpPr>
          <p:grpSpPr bwMode="auto">
            <a:xfrm>
              <a:off x="3152" y="1874"/>
              <a:ext cx="169" cy="250"/>
              <a:chOff x="1416" y="1805"/>
              <a:chExt cx="169" cy="250"/>
            </a:xfrm>
          </p:grpSpPr>
          <p:sp>
            <p:nvSpPr>
              <p:cNvPr id="20670" name="Oval 84"/>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1" name="Oval 85"/>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2" name="Oval 86"/>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3" name="Oval 87"/>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74" name="Oval 88"/>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5" name="Oval 89"/>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76" name="Text Box 90"/>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6" name="Group 91"/>
            <p:cNvGrpSpPr>
              <a:grpSpLocks/>
            </p:cNvGrpSpPr>
            <p:nvPr/>
          </p:nvGrpSpPr>
          <p:grpSpPr bwMode="auto">
            <a:xfrm>
              <a:off x="3640" y="1525"/>
              <a:ext cx="169" cy="250"/>
              <a:chOff x="1416" y="1805"/>
              <a:chExt cx="169" cy="250"/>
            </a:xfrm>
          </p:grpSpPr>
          <p:sp>
            <p:nvSpPr>
              <p:cNvPr id="20663" name="Oval 92"/>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4" name="Oval 93"/>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5" name="Oval 94"/>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6" name="Oval 95"/>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67" name="Oval 96"/>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8" name="Oval 97"/>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9" name="Text Box 98"/>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7" name="Group 99"/>
            <p:cNvGrpSpPr>
              <a:grpSpLocks/>
            </p:cNvGrpSpPr>
            <p:nvPr/>
          </p:nvGrpSpPr>
          <p:grpSpPr bwMode="auto">
            <a:xfrm>
              <a:off x="4162" y="1948"/>
              <a:ext cx="169" cy="250"/>
              <a:chOff x="1416" y="1805"/>
              <a:chExt cx="169" cy="250"/>
            </a:xfrm>
          </p:grpSpPr>
          <p:sp>
            <p:nvSpPr>
              <p:cNvPr id="20656" name="Oval 100"/>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7" name="Oval 101"/>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8" name="Oval 102"/>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9" name="Oval 103"/>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60" name="Oval 104"/>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1" name="Oval 105"/>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62" name="Text Box 106"/>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8" name="Group 107"/>
            <p:cNvGrpSpPr>
              <a:grpSpLocks/>
            </p:cNvGrpSpPr>
            <p:nvPr/>
          </p:nvGrpSpPr>
          <p:grpSpPr bwMode="auto">
            <a:xfrm>
              <a:off x="3709" y="1835"/>
              <a:ext cx="169" cy="250"/>
              <a:chOff x="1416" y="1805"/>
              <a:chExt cx="169" cy="250"/>
            </a:xfrm>
          </p:grpSpPr>
          <p:sp>
            <p:nvSpPr>
              <p:cNvPr id="20649" name="Oval 108"/>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0" name="Oval 109"/>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1" name="Oval 110"/>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2" name="Oval 111"/>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53" name="Oval 112"/>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4" name="Oval 113"/>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55" name="Text Box 114"/>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29" name="Group 115"/>
            <p:cNvGrpSpPr>
              <a:grpSpLocks/>
            </p:cNvGrpSpPr>
            <p:nvPr/>
          </p:nvGrpSpPr>
          <p:grpSpPr bwMode="auto">
            <a:xfrm>
              <a:off x="4495" y="1996"/>
              <a:ext cx="169" cy="250"/>
              <a:chOff x="1416" y="1805"/>
              <a:chExt cx="169" cy="250"/>
            </a:xfrm>
          </p:grpSpPr>
          <p:sp>
            <p:nvSpPr>
              <p:cNvPr id="20642" name="Oval 116"/>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3" name="Oval 117"/>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4" name="Oval 118"/>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5" name="Oval 119"/>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46" name="Oval 120"/>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7" name="Oval 121"/>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8" name="Text Box 122"/>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0" name="Group 123"/>
            <p:cNvGrpSpPr>
              <a:grpSpLocks/>
            </p:cNvGrpSpPr>
            <p:nvPr/>
          </p:nvGrpSpPr>
          <p:grpSpPr bwMode="auto">
            <a:xfrm>
              <a:off x="3682" y="2533"/>
              <a:ext cx="169" cy="250"/>
              <a:chOff x="1416" y="1805"/>
              <a:chExt cx="169" cy="250"/>
            </a:xfrm>
          </p:grpSpPr>
          <p:sp>
            <p:nvSpPr>
              <p:cNvPr id="20635" name="Oval 124"/>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6" name="Oval 125"/>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7" name="Oval 126"/>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8" name="Oval 127"/>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39" name="Oval 128"/>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0" name="Oval 129"/>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41" name="Text Box 130"/>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1" name="Group 131"/>
            <p:cNvGrpSpPr>
              <a:grpSpLocks/>
            </p:cNvGrpSpPr>
            <p:nvPr/>
          </p:nvGrpSpPr>
          <p:grpSpPr bwMode="auto">
            <a:xfrm>
              <a:off x="3350" y="2473"/>
              <a:ext cx="169" cy="250"/>
              <a:chOff x="1416" y="1805"/>
              <a:chExt cx="169" cy="250"/>
            </a:xfrm>
          </p:grpSpPr>
          <p:sp>
            <p:nvSpPr>
              <p:cNvPr id="20628" name="Oval 132"/>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9" name="Oval 133"/>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0" name="Oval 134"/>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1" name="Oval 135"/>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32" name="Oval 136"/>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3" name="Oval 137"/>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34" name="Text Box 138"/>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2" name="Group 139"/>
            <p:cNvGrpSpPr>
              <a:grpSpLocks/>
            </p:cNvGrpSpPr>
            <p:nvPr/>
          </p:nvGrpSpPr>
          <p:grpSpPr bwMode="auto">
            <a:xfrm>
              <a:off x="4018" y="2349"/>
              <a:ext cx="169" cy="250"/>
              <a:chOff x="1416" y="1805"/>
              <a:chExt cx="169" cy="250"/>
            </a:xfrm>
          </p:grpSpPr>
          <p:sp>
            <p:nvSpPr>
              <p:cNvPr id="20621" name="Oval 140"/>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2" name="Oval 141"/>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3" name="Oval 142"/>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4" name="Oval 143"/>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25" name="Oval 144"/>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6" name="Oval 145"/>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7" name="Text Box 146"/>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3" name="Group 147"/>
            <p:cNvGrpSpPr>
              <a:grpSpLocks/>
            </p:cNvGrpSpPr>
            <p:nvPr/>
          </p:nvGrpSpPr>
          <p:grpSpPr bwMode="auto">
            <a:xfrm>
              <a:off x="3482" y="2069"/>
              <a:ext cx="169" cy="250"/>
              <a:chOff x="1416" y="1805"/>
              <a:chExt cx="169" cy="250"/>
            </a:xfrm>
          </p:grpSpPr>
          <p:sp>
            <p:nvSpPr>
              <p:cNvPr id="20614" name="Oval 148"/>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5" name="Oval 149"/>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6" name="Oval 150"/>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7" name="Oval 151"/>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18" name="Oval 152"/>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9" name="Oval 153"/>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20" name="Text Box 154"/>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4" name="Group 155"/>
            <p:cNvGrpSpPr>
              <a:grpSpLocks/>
            </p:cNvGrpSpPr>
            <p:nvPr/>
          </p:nvGrpSpPr>
          <p:grpSpPr bwMode="auto">
            <a:xfrm>
              <a:off x="4354" y="2545"/>
              <a:ext cx="169" cy="250"/>
              <a:chOff x="1416" y="1805"/>
              <a:chExt cx="169" cy="250"/>
            </a:xfrm>
          </p:grpSpPr>
          <p:sp>
            <p:nvSpPr>
              <p:cNvPr id="20607" name="Oval 156"/>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8" name="Oval 157"/>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9" name="Oval 158"/>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0" name="Oval 159"/>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11" name="Oval 160"/>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2" name="Oval 161"/>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13" name="Text Box 162"/>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5" name="Group 163"/>
            <p:cNvGrpSpPr>
              <a:grpSpLocks/>
            </p:cNvGrpSpPr>
            <p:nvPr/>
          </p:nvGrpSpPr>
          <p:grpSpPr bwMode="auto">
            <a:xfrm>
              <a:off x="4578" y="2309"/>
              <a:ext cx="169" cy="250"/>
              <a:chOff x="1416" y="1805"/>
              <a:chExt cx="169" cy="250"/>
            </a:xfrm>
          </p:grpSpPr>
          <p:sp>
            <p:nvSpPr>
              <p:cNvPr id="20600" name="Oval 164"/>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1" name="Oval 165"/>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2" name="Oval 166"/>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3" name="Oval 167"/>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604" name="Oval 168"/>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5" name="Oval 169"/>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606" name="Text Box 170"/>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6" name="Group 171"/>
            <p:cNvGrpSpPr>
              <a:grpSpLocks/>
            </p:cNvGrpSpPr>
            <p:nvPr/>
          </p:nvGrpSpPr>
          <p:grpSpPr bwMode="auto">
            <a:xfrm>
              <a:off x="4250" y="2957"/>
              <a:ext cx="169" cy="250"/>
              <a:chOff x="1416" y="1805"/>
              <a:chExt cx="169" cy="250"/>
            </a:xfrm>
          </p:grpSpPr>
          <p:sp>
            <p:nvSpPr>
              <p:cNvPr id="20593" name="Oval 172"/>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4" name="Oval 173"/>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5" name="Oval 174"/>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6" name="Oval 175"/>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97" name="Oval 176"/>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8" name="Oval 177"/>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9" name="Text Box 178"/>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7" name="Group 179"/>
            <p:cNvGrpSpPr>
              <a:grpSpLocks/>
            </p:cNvGrpSpPr>
            <p:nvPr/>
          </p:nvGrpSpPr>
          <p:grpSpPr bwMode="auto">
            <a:xfrm>
              <a:off x="4662" y="3317"/>
              <a:ext cx="169" cy="250"/>
              <a:chOff x="1416" y="1805"/>
              <a:chExt cx="169" cy="250"/>
            </a:xfrm>
          </p:grpSpPr>
          <p:sp>
            <p:nvSpPr>
              <p:cNvPr id="20586" name="Oval 180"/>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7" name="Oval 181"/>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8" name="Oval 182"/>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9" name="Oval 183"/>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90" name="Oval 184"/>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1" name="Oval 185"/>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92" name="Text Box 186"/>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8" name="Group 187"/>
            <p:cNvGrpSpPr>
              <a:grpSpLocks/>
            </p:cNvGrpSpPr>
            <p:nvPr/>
          </p:nvGrpSpPr>
          <p:grpSpPr bwMode="auto">
            <a:xfrm>
              <a:off x="4598" y="3001"/>
              <a:ext cx="169" cy="250"/>
              <a:chOff x="1416" y="1805"/>
              <a:chExt cx="169" cy="250"/>
            </a:xfrm>
          </p:grpSpPr>
          <p:sp>
            <p:nvSpPr>
              <p:cNvPr id="20579" name="Oval 188"/>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0" name="Oval 189"/>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1" name="Oval 190"/>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2" name="Oval 191"/>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83" name="Oval 192"/>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4" name="Oval 193"/>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85" name="Text Box 194"/>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39" name="Group 195"/>
            <p:cNvGrpSpPr>
              <a:grpSpLocks/>
            </p:cNvGrpSpPr>
            <p:nvPr/>
          </p:nvGrpSpPr>
          <p:grpSpPr bwMode="auto">
            <a:xfrm>
              <a:off x="3534" y="3073"/>
              <a:ext cx="169" cy="250"/>
              <a:chOff x="1416" y="1805"/>
              <a:chExt cx="169" cy="250"/>
            </a:xfrm>
          </p:grpSpPr>
          <p:sp>
            <p:nvSpPr>
              <p:cNvPr id="20572" name="Oval 196"/>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3" name="Oval 197"/>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4" name="Oval 198"/>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5" name="Oval 199"/>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76" name="Oval 200"/>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7" name="Oval 201"/>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8" name="Text Box 202"/>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40" name="Group 203"/>
            <p:cNvGrpSpPr>
              <a:grpSpLocks/>
            </p:cNvGrpSpPr>
            <p:nvPr/>
          </p:nvGrpSpPr>
          <p:grpSpPr bwMode="auto">
            <a:xfrm>
              <a:off x="3762" y="2833"/>
              <a:ext cx="169" cy="250"/>
              <a:chOff x="1416" y="1805"/>
              <a:chExt cx="169" cy="250"/>
            </a:xfrm>
          </p:grpSpPr>
          <p:sp>
            <p:nvSpPr>
              <p:cNvPr id="20565" name="Oval 204"/>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6" name="Oval 205"/>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7" name="Oval 206"/>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8" name="Oval 207"/>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69" name="Oval 208"/>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0" name="Oval 209"/>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71" name="Text Box 210"/>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41" name="Group 211"/>
            <p:cNvGrpSpPr>
              <a:grpSpLocks/>
            </p:cNvGrpSpPr>
            <p:nvPr/>
          </p:nvGrpSpPr>
          <p:grpSpPr bwMode="auto">
            <a:xfrm>
              <a:off x="4114" y="3361"/>
              <a:ext cx="169" cy="250"/>
              <a:chOff x="1416" y="1805"/>
              <a:chExt cx="169" cy="250"/>
            </a:xfrm>
          </p:grpSpPr>
          <p:sp>
            <p:nvSpPr>
              <p:cNvPr id="20558" name="Oval 212"/>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9" name="Oval 213"/>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0" name="Oval 214"/>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1" name="Oval 215"/>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62" name="Oval 216"/>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3" name="Oval 217"/>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64" name="Text Box 218"/>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42" name="Group 219"/>
            <p:cNvGrpSpPr>
              <a:grpSpLocks/>
            </p:cNvGrpSpPr>
            <p:nvPr/>
          </p:nvGrpSpPr>
          <p:grpSpPr bwMode="auto">
            <a:xfrm>
              <a:off x="4446" y="3561"/>
              <a:ext cx="169" cy="250"/>
              <a:chOff x="1416" y="1805"/>
              <a:chExt cx="169" cy="250"/>
            </a:xfrm>
          </p:grpSpPr>
          <p:sp>
            <p:nvSpPr>
              <p:cNvPr id="20551" name="Oval 220"/>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2" name="Oval 221"/>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3" name="Oval 222"/>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4" name="Oval 223"/>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55" name="Oval 224"/>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6" name="Oval 225"/>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7" name="Text Box 226"/>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nvGrpSpPr>
            <p:cNvPr id="20543" name="Group 227"/>
            <p:cNvGrpSpPr>
              <a:grpSpLocks/>
            </p:cNvGrpSpPr>
            <p:nvPr/>
          </p:nvGrpSpPr>
          <p:grpSpPr bwMode="auto">
            <a:xfrm>
              <a:off x="3206" y="2885"/>
              <a:ext cx="169" cy="250"/>
              <a:chOff x="1416" y="1805"/>
              <a:chExt cx="169" cy="250"/>
            </a:xfrm>
          </p:grpSpPr>
          <p:sp>
            <p:nvSpPr>
              <p:cNvPr id="20544" name="Oval 228"/>
              <p:cNvSpPr>
                <a:spLocks noChangeArrowheads="1"/>
              </p:cNvSpPr>
              <p:nvPr/>
            </p:nvSpPr>
            <p:spPr bwMode="auto">
              <a:xfrm>
                <a:off x="1418" y="1863"/>
                <a:ext cx="162" cy="161"/>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45" name="Oval 229"/>
              <p:cNvSpPr>
                <a:spLocks noChangeArrowheads="1"/>
              </p:cNvSpPr>
              <p:nvPr/>
            </p:nvSpPr>
            <p:spPr bwMode="auto">
              <a:xfrm>
                <a:off x="1421" y="1870"/>
                <a:ext cx="143" cy="141"/>
              </a:xfrm>
              <a:prstGeom prst="ellipse">
                <a:avLst/>
              </a:pr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46" name="Oval 230"/>
              <p:cNvSpPr>
                <a:spLocks noChangeArrowheads="1"/>
              </p:cNvSpPr>
              <p:nvPr/>
            </p:nvSpPr>
            <p:spPr bwMode="auto">
              <a:xfrm>
                <a:off x="1424" y="1871"/>
                <a:ext cx="124" cy="12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47" name="Oval 231"/>
              <p:cNvSpPr>
                <a:spLocks noChangeArrowheads="1"/>
              </p:cNvSpPr>
              <p:nvPr/>
            </p:nvSpPr>
            <p:spPr bwMode="auto">
              <a:xfrm>
                <a:off x="1429" y="1878"/>
                <a:ext cx="101" cy="97"/>
              </a:xfrm>
              <a:prstGeom prst="ellipse">
                <a:avLst/>
              </a:pr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p>
            </p:txBody>
          </p:sp>
          <p:sp>
            <p:nvSpPr>
              <p:cNvPr id="20548" name="Oval 232"/>
              <p:cNvSpPr>
                <a:spLocks noChangeArrowheads="1"/>
              </p:cNvSpPr>
              <p:nvPr/>
            </p:nvSpPr>
            <p:spPr bwMode="auto">
              <a:xfrm>
                <a:off x="1437" y="1887"/>
                <a:ext cx="69" cy="7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49" name="Oval 233"/>
              <p:cNvSpPr>
                <a:spLocks noChangeArrowheads="1"/>
              </p:cNvSpPr>
              <p:nvPr/>
            </p:nvSpPr>
            <p:spPr bwMode="auto">
              <a:xfrm>
                <a:off x="1451" y="1901"/>
                <a:ext cx="29" cy="29"/>
              </a:xfrm>
              <a:prstGeom prst="ellipse">
                <a:avLst/>
              </a:pr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50" name="Text Box 234"/>
              <p:cNvSpPr txBox="1">
                <a:spLocks noChangeArrowheads="1"/>
              </p:cNvSpPr>
              <p:nvPr/>
            </p:nvSpPr>
            <p:spPr bwMode="auto">
              <a:xfrm>
                <a:off x="1416" y="1805"/>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t>
                </a:r>
              </a:p>
            </p:txBody>
          </p:sp>
        </p:grpSp>
      </p:grpSp>
      <p:sp>
        <p:nvSpPr>
          <p:cNvPr id="101611" name="Line 235"/>
          <p:cNvSpPr>
            <a:spLocks noChangeShapeType="1"/>
          </p:cNvSpPr>
          <p:nvPr/>
        </p:nvSpPr>
        <p:spPr bwMode="auto">
          <a:xfrm>
            <a:off x="762000" y="3581400"/>
            <a:ext cx="7696200" cy="0"/>
          </a:xfrm>
          <a:prstGeom prst="line">
            <a:avLst/>
          </a:prstGeom>
          <a:noFill/>
          <a:ln w="38100" cap="rnd">
            <a:solidFill>
              <a:schemeClr val="tx1"/>
            </a:solidFill>
            <a:prstDash val="sysDot"/>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612" name="Line 236"/>
          <p:cNvSpPr>
            <a:spLocks noChangeShapeType="1"/>
          </p:cNvSpPr>
          <p:nvPr/>
        </p:nvSpPr>
        <p:spPr bwMode="auto">
          <a:xfrm>
            <a:off x="762000" y="5410200"/>
            <a:ext cx="7696200" cy="0"/>
          </a:xfrm>
          <a:prstGeom prst="line">
            <a:avLst/>
          </a:prstGeom>
          <a:noFill/>
          <a:ln w="38100" cap="rnd">
            <a:solidFill>
              <a:schemeClr val="tx1"/>
            </a:solidFill>
            <a:prstDash val="sysDot"/>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613" name="Line 237"/>
          <p:cNvSpPr>
            <a:spLocks noChangeShapeType="1"/>
          </p:cNvSpPr>
          <p:nvPr/>
        </p:nvSpPr>
        <p:spPr bwMode="auto">
          <a:xfrm>
            <a:off x="685800" y="2590800"/>
            <a:ext cx="7696200" cy="0"/>
          </a:xfrm>
          <a:prstGeom prst="line">
            <a:avLst/>
          </a:prstGeom>
          <a:noFill/>
          <a:ln w="38100" cap="rnd">
            <a:solidFill>
              <a:schemeClr val="tx1"/>
            </a:solidFill>
            <a:prstDash val="sysDot"/>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101614" name="Line 238"/>
          <p:cNvSpPr>
            <a:spLocks noChangeShapeType="1"/>
          </p:cNvSpPr>
          <p:nvPr/>
        </p:nvSpPr>
        <p:spPr bwMode="auto">
          <a:xfrm>
            <a:off x="762000" y="4648200"/>
            <a:ext cx="7696200" cy="0"/>
          </a:xfrm>
          <a:prstGeom prst="line">
            <a:avLst/>
          </a:prstGeom>
          <a:noFill/>
          <a:ln w="38100" cap="rnd">
            <a:solidFill>
              <a:schemeClr val="tx1"/>
            </a:solidFill>
            <a:prstDash val="sysDot"/>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88" name="Text Box 240"/>
          <p:cNvSpPr txBox="1">
            <a:spLocks noChangeArrowheads="1"/>
          </p:cNvSpPr>
          <p:nvPr/>
        </p:nvSpPr>
        <p:spPr bwMode="auto">
          <a:xfrm>
            <a:off x="82899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611"/>
                                        </p:tgtEl>
                                        <p:attrNameLst>
                                          <p:attrName>style.visibility</p:attrName>
                                        </p:attrNameLst>
                                      </p:cBhvr>
                                      <p:to>
                                        <p:strVal val="visible"/>
                                      </p:to>
                                    </p:set>
                                    <p:animEffect transition="in" filter="wipe(left)">
                                      <p:cBhvr>
                                        <p:cTn id="7" dur="500"/>
                                        <p:tgtEl>
                                          <p:spTgt spid="10161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612"/>
                                        </p:tgtEl>
                                        <p:attrNameLst>
                                          <p:attrName>style.visibility</p:attrName>
                                        </p:attrNameLst>
                                      </p:cBhvr>
                                      <p:to>
                                        <p:strVal val="visible"/>
                                      </p:to>
                                    </p:set>
                                    <p:animEffect transition="in" filter="wipe(left)">
                                      <p:cBhvr>
                                        <p:cTn id="11" dur="500"/>
                                        <p:tgtEl>
                                          <p:spTgt spid="101612"/>
                                        </p:tgtEl>
                                      </p:cBhvr>
                                    </p:animEffect>
                                  </p:childTnLst>
                                  <p:subTnLst>
                                    <p:audio>
                                      <p:cMediaNode>
                                        <p:cTn display="0" masterRel="sameClick">
                                          <p:stCondLst>
                                            <p:cond evt="begin" delay="0">
                                              <p:tn val="9"/>
                                            </p:cond>
                                          </p:stCondLst>
                                          <p:endCondLst>
                                            <p:cond evt="onStopAudio" delay="0">
                                              <p:tgtEl>
                                                <p:sldTgt/>
                                              </p:tgtEl>
                                            </p:cond>
                                          </p:endCondLst>
                                        </p:cTn>
                                        <p:tgtEl>
                                          <p:sndTgt r:embed="rId3" name="Laser"/>
                                        </p:tgtEl>
                                      </p:cMediaNode>
                                    </p:audio>
                                  </p:sub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1613"/>
                                        </p:tgtEl>
                                        <p:attrNameLst>
                                          <p:attrName>style.visibility</p:attrName>
                                        </p:attrNameLst>
                                      </p:cBhvr>
                                      <p:to>
                                        <p:strVal val="visible"/>
                                      </p:to>
                                    </p:set>
                                    <p:animEffect transition="in" filter="wipe(left)">
                                      <p:cBhvr>
                                        <p:cTn id="15" dur="500"/>
                                        <p:tgtEl>
                                          <p:spTgt spid="101613"/>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
                                        </p:tgtEl>
                                      </p:cMediaNode>
                                    </p:audio>
                                  </p:sub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614"/>
                                        </p:tgtEl>
                                        <p:attrNameLst>
                                          <p:attrName>style.visibility</p:attrName>
                                        </p:attrNameLst>
                                      </p:cBhvr>
                                      <p:to>
                                        <p:strVal val="visible"/>
                                      </p:to>
                                    </p:set>
                                    <p:animEffect transition="in" filter="wipe(left)">
                                      <p:cBhvr>
                                        <p:cTn id="19" dur="500"/>
                                        <p:tgtEl>
                                          <p:spTgt spid="101614"/>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11" grpId="0" animBg="1"/>
      <p:bldP spid="101612" grpId="0" animBg="1"/>
      <p:bldP spid="101613" grpId="0" animBg="1"/>
      <p:bldP spid="101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76200" y="609600"/>
            <a:ext cx="6858000" cy="1143000"/>
          </a:xfrm>
        </p:spPr>
        <p:txBody>
          <a:bodyPr/>
          <a:lstStyle/>
          <a:p>
            <a:pPr eaLnBrk="1" hangingPunct="1"/>
            <a:r>
              <a:rPr lang="en-US" altLang="en-US" smtClean="0"/>
              <a:t>The Greeks</a:t>
            </a:r>
            <a:br>
              <a:rPr lang="en-US" altLang="en-US" smtClean="0"/>
            </a:br>
            <a:r>
              <a:rPr lang="en-US" altLang="en-US" sz="2400" smtClean="0"/>
              <a:t>History of the Atom</a:t>
            </a:r>
          </a:p>
        </p:txBody>
      </p:sp>
      <p:sp>
        <p:nvSpPr>
          <p:cNvPr id="54275" name="Rectangle 3"/>
          <p:cNvSpPr>
            <a:spLocks noGrp="1" noChangeArrowheads="1"/>
          </p:cNvSpPr>
          <p:nvPr>
            <p:ph type="body" sz="half" idx="4294967295"/>
          </p:nvPr>
        </p:nvSpPr>
        <p:spPr>
          <a:xfrm>
            <a:off x="457200" y="1981200"/>
            <a:ext cx="4953000" cy="4038600"/>
          </a:xfrm>
        </p:spPr>
        <p:txBody>
          <a:bodyPr/>
          <a:lstStyle/>
          <a:p>
            <a:pPr eaLnBrk="1" hangingPunct="1">
              <a:lnSpc>
                <a:spcPct val="90000"/>
              </a:lnSpc>
            </a:pPr>
            <a:r>
              <a:rPr lang="en-US" altLang="en-US" sz="2400" smtClean="0"/>
              <a:t>Not the history of atom, but the idea of the atom </a:t>
            </a:r>
            <a:endParaRPr lang="en-US" altLang="en-US" sz="800" smtClean="0"/>
          </a:p>
          <a:p>
            <a:pPr eaLnBrk="1" hangingPunct="1">
              <a:lnSpc>
                <a:spcPct val="90000"/>
              </a:lnSpc>
              <a:buFontTx/>
              <a:buNone/>
            </a:pPr>
            <a:endParaRPr lang="en-US" altLang="en-US" sz="800" smtClean="0"/>
          </a:p>
          <a:p>
            <a:pPr eaLnBrk="1" hangingPunct="1">
              <a:lnSpc>
                <a:spcPct val="90000"/>
              </a:lnSpc>
            </a:pPr>
            <a:r>
              <a:rPr lang="en-US" altLang="en-US" sz="2400" smtClean="0"/>
              <a:t>In 400 B.C the Greeks tried to understand matter (chemicals) and broke them down into earth, wind,  fire, and air.</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2400" smtClean="0"/>
              <a:t>Democritus and Leucippus Greek philosophers</a:t>
            </a:r>
          </a:p>
          <a:p>
            <a:pPr eaLnBrk="1" hangingPunct="1">
              <a:lnSpc>
                <a:spcPct val="90000"/>
              </a:lnSpc>
            </a:pPr>
            <a:endParaRPr lang="en-US" altLang="en-US" sz="2400" smtClean="0"/>
          </a:p>
        </p:txBody>
      </p:sp>
      <p:pic>
        <p:nvPicPr>
          <p:cNvPr id="3076" name="Picture 4" descr="map of Gre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00400"/>
            <a:ext cx="34559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arthe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609600"/>
            <a:ext cx="30924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1143000" y="4114800"/>
            <a:ext cx="3162300" cy="838200"/>
            <a:chOff x="720" y="2304"/>
            <a:chExt cx="1992" cy="528"/>
          </a:xfrm>
        </p:grpSpPr>
        <p:grpSp>
          <p:nvGrpSpPr>
            <p:cNvPr id="3080" name="Group 7"/>
            <p:cNvGrpSpPr>
              <a:grpSpLocks/>
            </p:cNvGrpSpPr>
            <p:nvPr/>
          </p:nvGrpSpPr>
          <p:grpSpPr bwMode="auto">
            <a:xfrm>
              <a:off x="2352" y="2304"/>
              <a:ext cx="360" cy="528"/>
              <a:chOff x="8460" y="7812"/>
              <a:chExt cx="900" cy="1320"/>
            </a:xfrm>
          </p:grpSpPr>
          <p:sp>
            <p:nvSpPr>
              <p:cNvPr id="3097" name="Text Box 8"/>
              <p:cNvSpPr txBox="1">
                <a:spLocks noChangeArrowheads="1"/>
              </p:cNvSpPr>
              <p:nvPr/>
            </p:nvSpPr>
            <p:spPr bwMode="auto">
              <a:xfrm>
                <a:off x="8460" y="7812"/>
                <a:ext cx="9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a:latin typeface="Symbol" pitchFamily="18" charset="2"/>
                  </a:rPr>
                  <a:t>~</a:t>
                </a:r>
                <a:endParaRPr lang="en-US" altLang="en-US" sz="1000"/>
              </a:p>
            </p:txBody>
          </p:sp>
          <p:sp>
            <p:nvSpPr>
              <p:cNvPr id="3098" name="Text Box 9"/>
              <p:cNvSpPr txBox="1">
                <a:spLocks noChangeArrowheads="1"/>
              </p:cNvSpPr>
              <p:nvPr/>
            </p:nvSpPr>
            <p:spPr bwMode="auto">
              <a:xfrm>
                <a:off x="8460" y="8052"/>
                <a:ext cx="9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a:latin typeface="Symbol" pitchFamily="18" charset="2"/>
                  </a:rPr>
                  <a:t>~</a:t>
                </a:r>
                <a:endParaRPr lang="en-US" altLang="en-US" sz="1000"/>
              </a:p>
            </p:txBody>
          </p:sp>
        </p:grpSp>
        <p:grpSp>
          <p:nvGrpSpPr>
            <p:cNvPr id="3081" name="Group 10"/>
            <p:cNvGrpSpPr>
              <a:grpSpLocks/>
            </p:cNvGrpSpPr>
            <p:nvPr/>
          </p:nvGrpSpPr>
          <p:grpSpPr bwMode="auto">
            <a:xfrm>
              <a:off x="1872" y="2520"/>
              <a:ext cx="288" cy="288"/>
              <a:chOff x="3060" y="7992"/>
              <a:chExt cx="720" cy="720"/>
            </a:xfrm>
          </p:grpSpPr>
          <p:sp>
            <p:nvSpPr>
              <p:cNvPr id="3094" name="Line 11"/>
              <p:cNvSpPr>
                <a:spLocks noChangeShapeType="1"/>
              </p:cNvSpPr>
              <p:nvPr/>
            </p:nvSpPr>
            <p:spPr bwMode="auto">
              <a:xfrm>
                <a:off x="3060" y="8712"/>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12"/>
              <p:cNvSpPr>
                <a:spLocks noChangeShapeType="1"/>
              </p:cNvSpPr>
              <p:nvPr/>
            </p:nvSpPr>
            <p:spPr bwMode="auto">
              <a:xfrm flipV="1">
                <a:off x="306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13"/>
              <p:cNvSpPr>
                <a:spLocks noChangeShapeType="1"/>
              </p:cNvSpPr>
              <p:nvPr/>
            </p:nvSpPr>
            <p:spPr bwMode="auto">
              <a:xfrm flipH="1" flipV="1">
                <a:off x="342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82" name="Group 14"/>
            <p:cNvGrpSpPr>
              <a:grpSpLocks/>
            </p:cNvGrpSpPr>
            <p:nvPr/>
          </p:nvGrpSpPr>
          <p:grpSpPr bwMode="auto">
            <a:xfrm>
              <a:off x="720" y="2520"/>
              <a:ext cx="288" cy="288"/>
              <a:chOff x="2160" y="7992"/>
              <a:chExt cx="720" cy="720"/>
            </a:xfrm>
          </p:grpSpPr>
          <p:grpSp>
            <p:nvGrpSpPr>
              <p:cNvPr id="3089" name="Group 15"/>
              <p:cNvGrpSpPr>
                <a:grpSpLocks/>
              </p:cNvGrpSpPr>
              <p:nvPr/>
            </p:nvGrpSpPr>
            <p:grpSpPr bwMode="auto">
              <a:xfrm rot="10800000">
                <a:off x="2160" y="7992"/>
                <a:ext cx="720" cy="720"/>
                <a:chOff x="3060" y="7992"/>
                <a:chExt cx="720" cy="720"/>
              </a:xfrm>
            </p:grpSpPr>
            <p:sp>
              <p:nvSpPr>
                <p:cNvPr id="3091" name="Line 16"/>
                <p:cNvSpPr>
                  <a:spLocks noChangeShapeType="1"/>
                </p:cNvSpPr>
                <p:nvPr/>
              </p:nvSpPr>
              <p:spPr bwMode="auto">
                <a:xfrm>
                  <a:off x="3060" y="8712"/>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17"/>
                <p:cNvSpPr>
                  <a:spLocks noChangeShapeType="1"/>
                </p:cNvSpPr>
                <p:nvPr/>
              </p:nvSpPr>
              <p:spPr bwMode="auto">
                <a:xfrm flipV="1">
                  <a:off x="306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18"/>
                <p:cNvSpPr>
                  <a:spLocks noChangeShapeType="1"/>
                </p:cNvSpPr>
                <p:nvPr/>
              </p:nvSpPr>
              <p:spPr bwMode="auto">
                <a:xfrm flipH="1" flipV="1">
                  <a:off x="342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90" name="Line 19"/>
              <p:cNvSpPr>
                <a:spLocks noChangeShapeType="1"/>
              </p:cNvSpPr>
              <p:nvPr/>
            </p:nvSpPr>
            <p:spPr bwMode="auto">
              <a:xfrm>
                <a:off x="2160" y="8352"/>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83" name="Group 20"/>
            <p:cNvGrpSpPr>
              <a:grpSpLocks/>
            </p:cNvGrpSpPr>
            <p:nvPr/>
          </p:nvGrpSpPr>
          <p:grpSpPr bwMode="auto">
            <a:xfrm>
              <a:off x="1296" y="2520"/>
              <a:ext cx="288" cy="288"/>
              <a:chOff x="4500" y="7992"/>
              <a:chExt cx="720" cy="720"/>
            </a:xfrm>
          </p:grpSpPr>
          <p:grpSp>
            <p:nvGrpSpPr>
              <p:cNvPr id="3084" name="Group 21"/>
              <p:cNvGrpSpPr>
                <a:grpSpLocks/>
              </p:cNvGrpSpPr>
              <p:nvPr/>
            </p:nvGrpSpPr>
            <p:grpSpPr bwMode="auto">
              <a:xfrm>
                <a:off x="4500" y="7992"/>
                <a:ext cx="720" cy="720"/>
                <a:chOff x="3060" y="7992"/>
                <a:chExt cx="720" cy="720"/>
              </a:xfrm>
            </p:grpSpPr>
            <p:sp>
              <p:nvSpPr>
                <p:cNvPr id="3086" name="Line 22"/>
                <p:cNvSpPr>
                  <a:spLocks noChangeShapeType="1"/>
                </p:cNvSpPr>
                <p:nvPr/>
              </p:nvSpPr>
              <p:spPr bwMode="auto">
                <a:xfrm>
                  <a:off x="3060" y="8712"/>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23"/>
                <p:cNvSpPr>
                  <a:spLocks noChangeShapeType="1"/>
                </p:cNvSpPr>
                <p:nvPr/>
              </p:nvSpPr>
              <p:spPr bwMode="auto">
                <a:xfrm flipV="1">
                  <a:off x="306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24"/>
                <p:cNvSpPr>
                  <a:spLocks noChangeShapeType="1"/>
                </p:cNvSpPr>
                <p:nvPr/>
              </p:nvSpPr>
              <p:spPr bwMode="auto">
                <a:xfrm flipH="1" flipV="1">
                  <a:off x="3420" y="7992"/>
                  <a:ext cx="360" cy="7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5" name="Line 25"/>
              <p:cNvSpPr>
                <a:spLocks noChangeShapeType="1"/>
              </p:cNvSpPr>
              <p:nvPr/>
            </p:nvSpPr>
            <p:spPr bwMode="auto">
              <a:xfrm>
                <a:off x="4500" y="8352"/>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079" name="Text Box 28"/>
          <p:cNvSpPr txBox="1">
            <a:spLocks noChangeArrowheads="1"/>
          </p:cNvSpPr>
          <p:nvPr/>
        </p:nvSpPr>
        <p:spPr bwMode="auto">
          <a:xfrm>
            <a:off x="8594725" y="621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tgtEl>
                                          <p:spTgt spid="54275">
                                            <p:txEl>
                                              <p:pRg st="0" end="0"/>
                                            </p:txEl>
                                          </p:spTgt>
                                        </p:tgtEl>
                                      </p:cBhvr>
                                    </p:animEffect>
                                    <p:anim calcmode="lin" valueType="num">
                                      <p:cBhvr>
                                        <p:cTn id="8"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4275">
                                            <p:txEl>
                                              <p:pRg st="2" end="2"/>
                                            </p:txEl>
                                          </p:spTgt>
                                        </p:tgtEl>
                                        <p:attrNameLst>
                                          <p:attrName>style.visibility</p:attrName>
                                        </p:attrNameLst>
                                      </p:cBhvr>
                                      <p:to>
                                        <p:strVal val="visible"/>
                                      </p:to>
                                    </p:set>
                                    <p:animEffect transition="in" filter="fade">
                                      <p:cBhvr>
                                        <p:cTn id="14" dur="1000"/>
                                        <p:tgtEl>
                                          <p:spTgt spid="54275">
                                            <p:txEl>
                                              <p:pRg st="2" end="2"/>
                                            </p:txEl>
                                          </p:spTgt>
                                        </p:tgtEl>
                                      </p:cBhvr>
                                    </p:animEffect>
                                    <p:anim calcmode="lin" valueType="num">
                                      <p:cBhvr>
                                        <p:cTn id="15"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4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4275">
                                            <p:txEl>
                                              <p:pRg st="5" end="5"/>
                                            </p:txEl>
                                          </p:spTgt>
                                        </p:tgtEl>
                                        <p:attrNameLst>
                                          <p:attrName>style.visibility</p:attrName>
                                        </p:attrNameLst>
                                      </p:cBhvr>
                                      <p:to>
                                        <p:strVal val="visible"/>
                                      </p:to>
                                    </p:set>
                                    <p:animEffect transition="in" filter="fade">
                                      <p:cBhvr>
                                        <p:cTn id="21" dur="1000"/>
                                        <p:tgtEl>
                                          <p:spTgt spid="54275">
                                            <p:txEl>
                                              <p:pRg st="5" end="5"/>
                                            </p:txEl>
                                          </p:spTgt>
                                        </p:tgtEl>
                                      </p:cBhvr>
                                    </p:animEffect>
                                    <p:anim calcmode="lin" valueType="num">
                                      <p:cBhvr>
                                        <p:cTn id="22" dur="10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4275">
                                            <p:txEl>
                                              <p:pRg st="5" end="5"/>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53"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3600450" y="1743075"/>
            <a:ext cx="4079875" cy="4079875"/>
          </a:xfrm>
          <a:custGeom>
            <a:avLst/>
            <a:gdLst>
              <a:gd name="T0" fmla="*/ 385309817 w 21600"/>
              <a:gd name="T1" fmla="*/ 0 h 21600"/>
              <a:gd name="T2" fmla="*/ 112845754 w 21600"/>
              <a:gd name="T3" fmla="*/ 112845754 h 21600"/>
              <a:gd name="T4" fmla="*/ 0 w 21600"/>
              <a:gd name="T5" fmla="*/ 385309817 h 21600"/>
              <a:gd name="T6" fmla="*/ 112845754 w 21600"/>
              <a:gd name="T7" fmla="*/ 657773691 h 21600"/>
              <a:gd name="T8" fmla="*/ 385309817 w 21600"/>
              <a:gd name="T9" fmla="*/ 770619445 h 21600"/>
              <a:gd name="T10" fmla="*/ 657773691 w 21600"/>
              <a:gd name="T11" fmla="*/ 657773691 h 21600"/>
              <a:gd name="T12" fmla="*/ 770619445 w 21600"/>
              <a:gd name="T13" fmla="*/ 385309817 h 21600"/>
              <a:gd name="T14" fmla="*/ 657773691 w 21600"/>
              <a:gd name="T15" fmla="*/ 1128457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04" y="10800"/>
                </a:moveTo>
                <a:cubicBezTo>
                  <a:pt x="504" y="16486"/>
                  <a:pt x="5114" y="21096"/>
                  <a:pt x="10800" y="21096"/>
                </a:cubicBezTo>
                <a:cubicBezTo>
                  <a:pt x="16486" y="21096"/>
                  <a:pt x="21096" y="16486"/>
                  <a:pt x="21096" y="10800"/>
                </a:cubicBezTo>
                <a:cubicBezTo>
                  <a:pt x="21096" y="5114"/>
                  <a:pt x="16486" y="504"/>
                  <a:pt x="10800" y="504"/>
                </a:cubicBezTo>
                <a:cubicBezTo>
                  <a:pt x="5114" y="504"/>
                  <a:pt x="504" y="5114"/>
                  <a:pt x="504" y="10800"/>
                </a:cubicBezTo>
                <a:close/>
              </a:path>
            </a:pathLst>
          </a:custGeom>
          <a:solidFill>
            <a:srgbClr val="DDDDDD"/>
          </a:solidFill>
          <a:ln w="9525">
            <a:round/>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wrap="none" anchor="ctr">
            <a:flatTx/>
          </a:bodyPr>
          <a:lstStyle/>
          <a:p>
            <a:endParaRPr lang="en-US"/>
          </a:p>
        </p:txBody>
      </p:sp>
      <p:sp>
        <p:nvSpPr>
          <p:cNvPr id="21507" name="Rectangle 3"/>
          <p:cNvSpPr>
            <a:spLocks noChangeArrowheads="1"/>
          </p:cNvSpPr>
          <p:nvPr/>
        </p:nvSpPr>
        <p:spPr bwMode="auto">
          <a:xfrm>
            <a:off x="3506788" y="3440113"/>
            <a:ext cx="552450"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508" name="Freeform 4"/>
          <p:cNvSpPr>
            <a:spLocks/>
          </p:cNvSpPr>
          <p:nvPr/>
        </p:nvSpPr>
        <p:spPr bwMode="auto">
          <a:xfrm>
            <a:off x="5634038" y="3025775"/>
            <a:ext cx="285750" cy="1431925"/>
          </a:xfrm>
          <a:custGeom>
            <a:avLst/>
            <a:gdLst>
              <a:gd name="T0" fmla="*/ 18256 w 360"/>
              <a:gd name="T1" fmla="*/ 322263 h 1804"/>
              <a:gd name="T2" fmla="*/ 46038 w 360"/>
              <a:gd name="T3" fmla="*/ 289719 h 1804"/>
              <a:gd name="T4" fmla="*/ 72231 w 360"/>
              <a:gd name="T5" fmla="*/ 257175 h 1804"/>
              <a:gd name="T6" fmla="*/ 97631 w 360"/>
              <a:gd name="T7" fmla="*/ 225425 h 1804"/>
              <a:gd name="T8" fmla="*/ 125413 w 360"/>
              <a:gd name="T9" fmla="*/ 193675 h 1804"/>
              <a:gd name="T10" fmla="*/ 151606 w 360"/>
              <a:gd name="T11" fmla="*/ 161925 h 1804"/>
              <a:gd name="T12" fmla="*/ 177800 w 360"/>
              <a:gd name="T13" fmla="*/ 129381 h 1804"/>
              <a:gd name="T14" fmla="*/ 205581 w 360"/>
              <a:gd name="T15" fmla="*/ 96838 h 1804"/>
              <a:gd name="T16" fmla="*/ 231775 w 360"/>
              <a:gd name="T17" fmla="*/ 64294 h 1804"/>
              <a:gd name="T18" fmla="*/ 259556 w 360"/>
              <a:gd name="T19" fmla="*/ 31750 h 1804"/>
              <a:gd name="T20" fmla="*/ 285750 w 360"/>
              <a:gd name="T21" fmla="*/ 0 h 1804"/>
              <a:gd name="T22" fmla="*/ 285750 w 360"/>
              <a:gd name="T23" fmla="*/ 102394 h 1804"/>
              <a:gd name="T24" fmla="*/ 284956 w 360"/>
              <a:gd name="T25" fmla="*/ 204788 h 1804"/>
              <a:gd name="T26" fmla="*/ 284956 w 360"/>
              <a:gd name="T27" fmla="*/ 306388 h 1804"/>
              <a:gd name="T28" fmla="*/ 284956 w 360"/>
              <a:gd name="T29" fmla="*/ 408781 h 1804"/>
              <a:gd name="T30" fmla="*/ 284956 w 360"/>
              <a:gd name="T31" fmla="*/ 511175 h 1804"/>
              <a:gd name="T32" fmla="*/ 284956 w 360"/>
              <a:gd name="T33" fmla="*/ 613569 h 1804"/>
              <a:gd name="T34" fmla="*/ 284956 w 360"/>
              <a:gd name="T35" fmla="*/ 715169 h 1804"/>
              <a:gd name="T36" fmla="*/ 284956 w 360"/>
              <a:gd name="T37" fmla="*/ 816769 h 1804"/>
              <a:gd name="T38" fmla="*/ 284956 w 360"/>
              <a:gd name="T39" fmla="*/ 919163 h 1804"/>
              <a:gd name="T40" fmla="*/ 285750 w 360"/>
              <a:gd name="T41" fmla="*/ 1021556 h 1804"/>
              <a:gd name="T42" fmla="*/ 277019 w 360"/>
              <a:gd name="T43" fmla="*/ 1099344 h 1804"/>
              <a:gd name="T44" fmla="*/ 250031 w 360"/>
              <a:gd name="T45" fmla="*/ 1131888 h 1804"/>
              <a:gd name="T46" fmla="*/ 223044 w 360"/>
              <a:gd name="T47" fmla="*/ 1164431 h 1804"/>
              <a:gd name="T48" fmla="*/ 196056 w 360"/>
              <a:gd name="T49" fmla="*/ 1196975 h 1804"/>
              <a:gd name="T50" fmla="*/ 169069 w 360"/>
              <a:gd name="T51" fmla="*/ 1229519 h 1804"/>
              <a:gd name="T52" fmla="*/ 141288 w 360"/>
              <a:gd name="T53" fmla="*/ 1262063 h 1804"/>
              <a:gd name="T54" fmla="*/ 115888 w 360"/>
              <a:gd name="T55" fmla="*/ 1293019 h 1804"/>
              <a:gd name="T56" fmla="*/ 89694 w 360"/>
              <a:gd name="T57" fmla="*/ 1323975 h 1804"/>
              <a:gd name="T58" fmla="*/ 62706 w 360"/>
              <a:gd name="T59" fmla="*/ 1357313 h 1804"/>
              <a:gd name="T60" fmla="*/ 36513 w 360"/>
              <a:gd name="T61" fmla="*/ 1389063 h 1804"/>
              <a:gd name="T62" fmla="*/ 10319 w 360"/>
              <a:gd name="T63" fmla="*/ 1420813 h 1804"/>
              <a:gd name="T64" fmla="*/ 794 w 360"/>
              <a:gd name="T65" fmla="*/ 1364456 h 1804"/>
              <a:gd name="T66" fmla="*/ 0 w 360"/>
              <a:gd name="T67" fmla="*/ 1262856 h 1804"/>
              <a:gd name="T68" fmla="*/ 0 w 360"/>
              <a:gd name="T69" fmla="*/ 1160463 h 1804"/>
              <a:gd name="T70" fmla="*/ 0 w 360"/>
              <a:gd name="T71" fmla="*/ 1059656 h 1804"/>
              <a:gd name="T72" fmla="*/ 0 w 360"/>
              <a:gd name="T73" fmla="*/ 957263 h 1804"/>
              <a:gd name="T74" fmla="*/ 0 w 360"/>
              <a:gd name="T75" fmla="*/ 854869 h 1804"/>
              <a:gd name="T76" fmla="*/ 0 w 360"/>
              <a:gd name="T77" fmla="*/ 753269 h 1804"/>
              <a:gd name="T78" fmla="*/ 0 w 360"/>
              <a:gd name="T79" fmla="*/ 650875 h 1804"/>
              <a:gd name="T80" fmla="*/ 0 w 360"/>
              <a:gd name="T81" fmla="*/ 548481 h 1804"/>
              <a:gd name="T82" fmla="*/ 794 w 360"/>
              <a:gd name="T83" fmla="*/ 446088 h 1804"/>
              <a:gd name="T84" fmla="*/ 794 w 360"/>
              <a:gd name="T85" fmla="*/ 342900 h 18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1804"/>
              <a:gd name="T131" fmla="*/ 360 w 360"/>
              <a:gd name="T132" fmla="*/ 1804 h 18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1804">
                <a:moveTo>
                  <a:pt x="1" y="432"/>
                </a:moveTo>
                <a:lnTo>
                  <a:pt x="13" y="419"/>
                </a:lnTo>
                <a:lnTo>
                  <a:pt x="23" y="406"/>
                </a:lnTo>
                <a:lnTo>
                  <a:pt x="35" y="392"/>
                </a:lnTo>
                <a:lnTo>
                  <a:pt x="46" y="378"/>
                </a:lnTo>
                <a:lnTo>
                  <a:pt x="58" y="365"/>
                </a:lnTo>
                <a:lnTo>
                  <a:pt x="68" y="352"/>
                </a:lnTo>
                <a:lnTo>
                  <a:pt x="79" y="338"/>
                </a:lnTo>
                <a:lnTo>
                  <a:pt x="91" y="324"/>
                </a:lnTo>
                <a:lnTo>
                  <a:pt x="101" y="311"/>
                </a:lnTo>
                <a:lnTo>
                  <a:pt x="113" y="298"/>
                </a:lnTo>
                <a:lnTo>
                  <a:pt x="123" y="284"/>
                </a:lnTo>
                <a:lnTo>
                  <a:pt x="135" y="270"/>
                </a:lnTo>
                <a:lnTo>
                  <a:pt x="146" y="258"/>
                </a:lnTo>
                <a:lnTo>
                  <a:pt x="158" y="244"/>
                </a:lnTo>
                <a:lnTo>
                  <a:pt x="168" y="230"/>
                </a:lnTo>
                <a:lnTo>
                  <a:pt x="180" y="217"/>
                </a:lnTo>
                <a:lnTo>
                  <a:pt x="191" y="204"/>
                </a:lnTo>
                <a:lnTo>
                  <a:pt x="203" y="190"/>
                </a:lnTo>
                <a:lnTo>
                  <a:pt x="213" y="176"/>
                </a:lnTo>
                <a:lnTo>
                  <a:pt x="224" y="163"/>
                </a:lnTo>
                <a:lnTo>
                  <a:pt x="236" y="150"/>
                </a:lnTo>
                <a:lnTo>
                  <a:pt x="247" y="136"/>
                </a:lnTo>
                <a:lnTo>
                  <a:pt x="259" y="122"/>
                </a:lnTo>
                <a:lnTo>
                  <a:pt x="270" y="108"/>
                </a:lnTo>
                <a:lnTo>
                  <a:pt x="281" y="94"/>
                </a:lnTo>
                <a:lnTo>
                  <a:pt x="292" y="81"/>
                </a:lnTo>
                <a:lnTo>
                  <a:pt x="304" y="68"/>
                </a:lnTo>
                <a:lnTo>
                  <a:pt x="315" y="54"/>
                </a:lnTo>
                <a:lnTo>
                  <a:pt x="327" y="40"/>
                </a:lnTo>
                <a:lnTo>
                  <a:pt x="337" y="27"/>
                </a:lnTo>
                <a:lnTo>
                  <a:pt x="349" y="14"/>
                </a:lnTo>
                <a:lnTo>
                  <a:pt x="360" y="0"/>
                </a:lnTo>
                <a:lnTo>
                  <a:pt x="360" y="43"/>
                </a:lnTo>
                <a:lnTo>
                  <a:pt x="360" y="86"/>
                </a:lnTo>
                <a:lnTo>
                  <a:pt x="360" y="129"/>
                </a:lnTo>
                <a:lnTo>
                  <a:pt x="359" y="171"/>
                </a:lnTo>
                <a:lnTo>
                  <a:pt x="359" y="215"/>
                </a:lnTo>
                <a:lnTo>
                  <a:pt x="359" y="258"/>
                </a:lnTo>
                <a:lnTo>
                  <a:pt x="359" y="301"/>
                </a:lnTo>
                <a:lnTo>
                  <a:pt x="359" y="344"/>
                </a:lnTo>
                <a:lnTo>
                  <a:pt x="359" y="386"/>
                </a:lnTo>
                <a:lnTo>
                  <a:pt x="359" y="430"/>
                </a:lnTo>
                <a:lnTo>
                  <a:pt x="359" y="473"/>
                </a:lnTo>
                <a:lnTo>
                  <a:pt x="359" y="515"/>
                </a:lnTo>
                <a:lnTo>
                  <a:pt x="359" y="558"/>
                </a:lnTo>
                <a:lnTo>
                  <a:pt x="359" y="601"/>
                </a:lnTo>
                <a:lnTo>
                  <a:pt x="359" y="644"/>
                </a:lnTo>
                <a:lnTo>
                  <a:pt x="359" y="686"/>
                </a:lnTo>
                <a:lnTo>
                  <a:pt x="359" y="729"/>
                </a:lnTo>
                <a:lnTo>
                  <a:pt x="359" y="773"/>
                </a:lnTo>
                <a:lnTo>
                  <a:pt x="359" y="815"/>
                </a:lnTo>
                <a:lnTo>
                  <a:pt x="359" y="858"/>
                </a:lnTo>
                <a:lnTo>
                  <a:pt x="359" y="901"/>
                </a:lnTo>
                <a:lnTo>
                  <a:pt x="359" y="944"/>
                </a:lnTo>
                <a:lnTo>
                  <a:pt x="359" y="986"/>
                </a:lnTo>
                <a:lnTo>
                  <a:pt x="359" y="1029"/>
                </a:lnTo>
                <a:lnTo>
                  <a:pt x="359" y="1073"/>
                </a:lnTo>
                <a:lnTo>
                  <a:pt x="359" y="1115"/>
                </a:lnTo>
                <a:lnTo>
                  <a:pt x="359" y="1158"/>
                </a:lnTo>
                <a:lnTo>
                  <a:pt x="359" y="1200"/>
                </a:lnTo>
                <a:lnTo>
                  <a:pt x="360" y="1244"/>
                </a:lnTo>
                <a:lnTo>
                  <a:pt x="360" y="1287"/>
                </a:lnTo>
                <a:lnTo>
                  <a:pt x="360" y="1329"/>
                </a:lnTo>
                <a:lnTo>
                  <a:pt x="360" y="1372"/>
                </a:lnTo>
                <a:lnTo>
                  <a:pt x="349" y="1385"/>
                </a:lnTo>
                <a:lnTo>
                  <a:pt x="337" y="1398"/>
                </a:lnTo>
                <a:lnTo>
                  <a:pt x="327" y="1412"/>
                </a:lnTo>
                <a:lnTo>
                  <a:pt x="315" y="1426"/>
                </a:lnTo>
                <a:lnTo>
                  <a:pt x="304" y="1439"/>
                </a:lnTo>
                <a:lnTo>
                  <a:pt x="292" y="1453"/>
                </a:lnTo>
                <a:lnTo>
                  <a:pt x="281" y="1467"/>
                </a:lnTo>
                <a:lnTo>
                  <a:pt x="269" y="1481"/>
                </a:lnTo>
                <a:lnTo>
                  <a:pt x="258" y="1495"/>
                </a:lnTo>
                <a:lnTo>
                  <a:pt x="247" y="1508"/>
                </a:lnTo>
                <a:lnTo>
                  <a:pt x="236" y="1522"/>
                </a:lnTo>
                <a:lnTo>
                  <a:pt x="224" y="1535"/>
                </a:lnTo>
                <a:lnTo>
                  <a:pt x="213" y="1549"/>
                </a:lnTo>
                <a:lnTo>
                  <a:pt x="201" y="1562"/>
                </a:lnTo>
                <a:lnTo>
                  <a:pt x="190" y="1576"/>
                </a:lnTo>
                <a:lnTo>
                  <a:pt x="178" y="1590"/>
                </a:lnTo>
                <a:lnTo>
                  <a:pt x="168" y="1603"/>
                </a:lnTo>
                <a:lnTo>
                  <a:pt x="157" y="1615"/>
                </a:lnTo>
                <a:lnTo>
                  <a:pt x="146" y="1629"/>
                </a:lnTo>
                <a:lnTo>
                  <a:pt x="135" y="1642"/>
                </a:lnTo>
                <a:lnTo>
                  <a:pt x="123" y="1656"/>
                </a:lnTo>
                <a:lnTo>
                  <a:pt x="113" y="1668"/>
                </a:lnTo>
                <a:lnTo>
                  <a:pt x="101" y="1682"/>
                </a:lnTo>
                <a:lnTo>
                  <a:pt x="90" y="1696"/>
                </a:lnTo>
                <a:lnTo>
                  <a:pt x="79" y="1710"/>
                </a:lnTo>
                <a:lnTo>
                  <a:pt x="68" y="1722"/>
                </a:lnTo>
                <a:lnTo>
                  <a:pt x="56" y="1736"/>
                </a:lnTo>
                <a:lnTo>
                  <a:pt x="46" y="1750"/>
                </a:lnTo>
                <a:lnTo>
                  <a:pt x="35" y="1764"/>
                </a:lnTo>
                <a:lnTo>
                  <a:pt x="23" y="1777"/>
                </a:lnTo>
                <a:lnTo>
                  <a:pt x="13" y="1790"/>
                </a:lnTo>
                <a:lnTo>
                  <a:pt x="1" y="1804"/>
                </a:lnTo>
                <a:lnTo>
                  <a:pt x="1" y="1761"/>
                </a:lnTo>
                <a:lnTo>
                  <a:pt x="1" y="1719"/>
                </a:lnTo>
                <a:lnTo>
                  <a:pt x="1" y="1676"/>
                </a:lnTo>
                <a:lnTo>
                  <a:pt x="0" y="1634"/>
                </a:lnTo>
                <a:lnTo>
                  <a:pt x="0" y="1591"/>
                </a:lnTo>
                <a:lnTo>
                  <a:pt x="0" y="1549"/>
                </a:lnTo>
                <a:lnTo>
                  <a:pt x="0" y="1505"/>
                </a:lnTo>
                <a:lnTo>
                  <a:pt x="0" y="1462"/>
                </a:lnTo>
                <a:lnTo>
                  <a:pt x="0" y="1420"/>
                </a:lnTo>
                <a:lnTo>
                  <a:pt x="0" y="1377"/>
                </a:lnTo>
                <a:lnTo>
                  <a:pt x="0" y="1335"/>
                </a:lnTo>
                <a:lnTo>
                  <a:pt x="0" y="1291"/>
                </a:lnTo>
                <a:lnTo>
                  <a:pt x="0" y="1249"/>
                </a:lnTo>
                <a:lnTo>
                  <a:pt x="0" y="1206"/>
                </a:lnTo>
                <a:lnTo>
                  <a:pt x="0" y="1162"/>
                </a:lnTo>
                <a:lnTo>
                  <a:pt x="0" y="1120"/>
                </a:lnTo>
                <a:lnTo>
                  <a:pt x="0" y="1077"/>
                </a:lnTo>
                <a:lnTo>
                  <a:pt x="0" y="1034"/>
                </a:lnTo>
                <a:lnTo>
                  <a:pt x="0" y="991"/>
                </a:lnTo>
                <a:lnTo>
                  <a:pt x="0" y="949"/>
                </a:lnTo>
                <a:lnTo>
                  <a:pt x="0" y="906"/>
                </a:lnTo>
                <a:lnTo>
                  <a:pt x="0" y="862"/>
                </a:lnTo>
                <a:lnTo>
                  <a:pt x="0" y="820"/>
                </a:lnTo>
                <a:lnTo>
                  <a:pt x="0" y="777"/>
                </a:lnTo>
                <a:lnTo>
                  <a:pt x="0" y="734"/>
                </a:lnTo>
                <a:lnTo>
                  <a:pt x="0" y="691"/>
                </a:lnTo>
                <a:lnTo>
                  <a:pt x="0" y="649"/>
                </a:lnTo>
                <a:lnTo>
                  <a:pt x="0" y="605"/>
                </a:lnTo>
                <a:lnTo>
                  <a:pt x="1" y="562"/>
                </a:lnTo>
                <a:lnTo>
                  <a:pt x="1" y="519"/>
                </a:lnTo>
                <a:lnTo>
                  <a:pt x="1" y="476"/>
                </a:lnTo>
                <a:lnTo>
                  <a:pt x="1" y="432"/>
                </a:lnTo>
                <a:close/>
              </a:path>
            </a:pathLst>
          </a:custGeom>
          <a:gradFill rotWithShape="1">
            <a:gsLst>
              <a:gs pos="0">
                <a:srgbClr val="FFFF66"/>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9" name="AutoShape 5"/>
          <p:cNvSpPr>
            <a:spLocks noChangeAspect="1" noChangeArrowheads="1" noTextEdit="1"/>
          </p:cNvSpPr>
          <p:nvPr/>
        </p:nvSpPr>
        <p:spPr bwMode="auto">
          <a:xfrm>
            <a:off x="1219200" y="1695450"/>
            <a:ext cx="64293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0" name="Freeform 6"/>
          <p:cNvSpPr>
            <a:spLocks/>
          </p:cNvSpPr>
          <p:nvPr/>
        </p:nvSpPr>
        <p:spPr bwMode="auto">
          <a:xfrm>
            <a:off x="5780088" y="3657600"/>
            <a:ext cx="1792287" cy="328613"/>
          </a:xfrm>
          <a:custGeom>
            <a:avLst/>
            <a:gdLst>
              <a:gd name="T0" fmla="*/ 0 w 1063"/>
              <a:gd name="T1" fmla="*/ 0 h 192"/>
              <a:gd name="T2" fmla="*/ 1792287 w 1063"/>
              <a:gd name="T3" fmla="*/ 328613 h 192"/>
              <a:gd name="T4" fmla="*/ 0 60000 65536"/>
              <a:gd name="T5" fmla="*/ 0 60000 65536"/>
              <a:gd name="T6" fmla="*/ 0 w 1063"/>
              <a:gd name="T7" fmla="*/ 0 h 192"/>
              <a:gd name="T8" fmla="*/ 1063 w 1063"/>
              <a:gd name="T9" fmla="*/ 192 h 192"/>
            </a:gdLst>
            <a:ahLst/>
            <a:cxnLst>
              <a:cxn ang="T4">
                <a:pos x="T0" y="T1"/>
              </a:cxn>
              <a:cxn ang="T5">
                <a:pos x="T2" y="T3"/>
              </a:cxn>
            </a:cxnLst>
            <a:rect l="T6" t="T7" r="T8" b="T9"/>
            <a:pathLst>
              <a:path w="1063" h="192">
                <a:moveTo>
                  <a:pt x="0" y="0"/>
                </a:moveTo>
                <a:lnTo>
                  <a:pt x="1063" y="19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1" name="Freeform 7"/>
          <p:cNvSpPr>
            <a:spLocks/>
          </p:cNvSpPr>
          <p:nvPr/>
        </p:nvSpPr>
        <p:spPr bwMode="auto">
          <a:xfrm>
            <a:off x="5786438" y="2938463"/>
            <a:ext cx="1595437" cy="719137"/>
          </a:xfrm>
          <a:custGeom>
            <a:avLst/>
            <a:gdLst>
              <a:gd name="T0" fmla="*/ 0 w 963"/>
              <a:gd name="T1" fmla="*/ 719137 h 432"/>
              <a:gd name="T2" fmla="*/ 1595437 w 963"/>
              <a:gd name="T3" fmla="*/ 0 h 432"/>
              <a:gd name="T4" fmla="*/ 0 60000 65536"/>
              <a:gd name="T5" fmla="*/ 0 60000 65536"/>
              <a:gd name="T6" fmla="*/ 0 w 963"/>
              <a:gd name="T7" fmla="*/ 0 h 432"/>
              <a:gd name="T8" fmla="*/ 963 w 963"/>
              <a:gd name="T9" fmla="*/ 432 h 432"/>
            </a:gdLst>
            <a:ahLst/>
            <a:cxnLst>
              <a:cxn ang="T4">
                <a:pos x="T0" y="T1"/>
              </a:cxn>
              <a:cxn ang="T5">
                <a:pos x="T2" y="T3"/>
              </a:cxn>
            </a:cxnLst>
            <a:rect l="T6" t="T7" r="T8" b="T9"/>
            <a:pathLst>
              <a:path w="963" h="432">
                <a:moveTo>
                  <a:pt x="0" y="432"/>
                </a:moveTo>
                <a:lnTo>
                  <a:pt x="963"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Rectangle 8"/>
          <p:cNvSpPr>
            <a:spLocks noChangeArrowheads="1"/>
          </p:cNvSpPr>
          <p:nvPr/>
        </p:nvSpPr>
        <p:spPr bwMode="auto">
          <a:xfrm>
            <a:off x="1828800" y="685800"/>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4000"/>
              <a:t>What he saw…</a:t>
            </a:r>
          </a:p>
        </p:txBody>
      </p:sp>
      <p:sp>
        <p:nvSpPr>
          <p:cNvPr id="103433" name="Line 9"/>
          <p:cNvSpPr>
            <a:spLocks noChangeShapeType="1"/>
          </p:cNvSpPr>
          <p:nvPr/>
        </p:nvSpPr>
        <p:spPr bwMode="auto">
          <a:xfrm>
            <a:off x="5791200" y="3657600"/>
            <a:ext cx="1776413"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10"/>
          <p:cNvSpPr>
            <a:spLocks noChangeShapeType="1"/>
          </p:cNvSpPr>
          <p:nvPr/>
        </p:nvSpPr>
        <p:spPr bwMode="auto">
          <a:xfrm flipV="1">
            <a:off x="5791200" y="3490913"/>
            <a:ext cx="1757363" cy="1666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1"/>
          <p:cNvSpPr>
            <a:spLocks noChangeShapeType="1"/>
          </p:cNvSpPr>
          <p:nvPr/>
        </p:nvSpPr>
        <p:spPr bwMode="auto">
          <a:xfrm>
            <a:off x="5791200" y="3657600"/>
            <a:ext cx="1728788" cy="5762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6" name="Freeform 12"/>
          <p:cNvSpPr>
            <a:spLocks/>
          </p:cNvSpPr>
          <p:nvPr/>
        </p:nvSpPr>
        <p:spPr bwMode="auto">
          <a:xfrm>
            <a:off x="5791200" y="3243263"/>
            <a:ext cx="1709738" cy="407987"/>
          </a:xfrm>
          <a:custGeom>
            <a:avLst/>
            <a:gdLst>
              <a:gd name="T0" fmla="*/ 0 w 960"/>
              <a:gd name="T1" fmla="*/ 407987 h 236"/>
              <a:gd name="T2" fmla="*/ 1709738 w 960"/>
              <a:gd name="T3" fmla="*/ 0 h 236"/>
              <a:gd name="T4" fmla="*/ 0 60000 65536"/>
              <a:gd name="T5" fmla="*/ 0 60000 65536"/>
              <a:gd name="T6" fmla="*/ 0 w 960"/>
              <a:gd name="T7" fmla="*/ 0 h 236"/>
              <a:gd name="T8" fmla="*/ 960 w 960"/>
              <a:gd name="T9" fmla="*/ 236 h 236"/>
            </a:gdLst>
            <a:ahLst/>
            <a:cxnLst>
              <a:cxn ang="T4">
                <a:pos x="T0" y="T1"/>
              </a:cxn>
              <a:cxn ang="T5">
                <a:pos x="T2" y="T3"/>
              </a:cxn>
            </a:cxnLst>
            <a:rect l="T6" t="T7" r="T8" b="T9"/>
            <a:pathLst>
              <a:path w="960" h="236">
                <a:moveTo>
                  <a:pt x="0" y="236"/>
                </a:moveTo>
                <a:lnTo>
                  <a:pt x="960" y="0"/>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7" name="Line 13"/>
          <p:cNvSpPr>
            <a:spLocks noChangeShapeType="1"/>
          </p:cNvSpPr>
          <p:nvPr/>
        </p:nvSpPr>
        <p:spPr bwMode="auto">
          <a:xfrm>
            <a:off x="5791200" y="3657600"/>
            <a:ext cx="1643063" cy="8191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8" name="Freeform 14"/>
          <p:cNvSpPr>
            <a:spLocks/>
          </p:cNvSpPr>
          <p:nvPr/>
        </p:nvSpPr>
        <p:spPr bwMode="auto">
          <a:xfrm>
            <a:off x="5794375" y="2295525"/>
            <a:ext cx="1082675" cy="1362075"/>
          </a:xfrm>
          <a:custGeom>
            <a:avLst/>
            <a:gdLst>
              <a:gd name="T0" fmla="*/ 0 w 622"/>
              <a:gd name="T1" fmla="*/ 1362075 h 768"/>
              <a:gd name="T2" fmla="*/ 1082675 w 622"/>
              <a:gd name="T3" fmla="*/ 0 h 768"/>
              <a:gd name="T4" fmla="*/ 0 60000 65536"/>
              <a:gd name="T5" fmla="*/ 0 60000 65536"/>
              <a:gd name="T6" fmla="*/ 0 w 622"/>
              <a:gd name="T7" fmla="*/ 0 h 768"/>
              <a:gd name="T8" fmla="*/ 622 w 622"/>
              <a:gd name="T9" fmla="*/ 768 h 768"/>
            </a:gdLst>
            <a:ahLst/>
            <a:cxnLst>
              <a:cxn ang="T4">
                <a:pos x="T0" y="T1"/>
              </a:cxn>
              <a:cxn ang="T5">
                <a:pos x="T2" y="T3"/>
              </a:cxn>
            </a:cxnLst>
            <a:rect l="T6" t="T7" r="T8" b="T9"/>
            <a:pathLst>
              <a:path w="622" h="768">
                <a:moveTo>
                  <a:pt x="0" y="768"/>
                </a:moveTo>
                <a:lnTo>
                  <a:pt x="622" y="0"/>
                </a:ln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9" name="Freeform 15"/>
          <p:cNvSpPr>
            <a:spLocks/>
          </p:cNvSpPr>
          <p:nvPr/>
        </p:nvSpPr>
        <p:spPr bwMode="auto">
          <a:xfrm>
            <a:off x="5794375" y="3670300"/>
            <a:ext cx="1125538" cy="1539875"/>
          </a:xfrm>
          <a:custGeom>
            <a:avLst/>
            <a:gdLst>
              <a:gd name="T0" fmla="*/ 0 w 622"/>
              <a:gd name="T1" fmla="*/ 0 h 856"/>
              <a:gd name="T2" fmla="*/ 1125538 w 622"/>
              <a:gd name="T3" fmla="*/ 1539875 h 856"/>
              <a:gd name="T4" fmla="*/ 0 60000 65536"/>
              <a:gd name="T5" fmla="*/ 0 60000 65536"/>
              <a:gd name="T6" fmla="*/ 0 w 622"/>
              <a:gd name="T7" fmla="*/ 0 h 856"/>
              <a:gd name="T8" fmla="*/ 622 w 622"/>
              <a:gd name="T9" fmla="*/ 856 h 856"/>
            </a:gdLst>
            <a:ahLst/>
            <a:cxnLst>
              <a:cxn ang="T4">
                <a:pos x="T0" y="T1"/>
              </a:cxn>
              <a:cxn ang="T5">
                <a:pos x="T2" y="T3"/>
              </a:cxn>
            </a:cxnLst>
            <a:rect l="T6" t="T7" r="T8" b="T9"/>
            <a:pathLst>
              <a:path w="622" h="856">
                <a:moveTo>
                  <a:pt x="0" y="0"/>
                </a:moveTo>
                <a:lnTo>
                  <a:pt x="622" y="856"/>
                </a:lnTo>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0" name="Freeform 16"/>
          <p:cNvSpPr>
            <a:spLocks/>
          </p:cNvSpPr>
          <p:nvPr/>
        </p:nvSpPr>
        <p:spPr bwMode="auto">
          <a:xfrm>
            <a:off x="5376863" y="3660775"/>
            <a:ext cx="409575" cy="1911350"/>
          </a:xfrm>
          <a:custGeom>
            <a:avLst/>
            <a:gdLst>
              <a:gd name="T0" fmla="*/ 409575 w 237"/>
              <a:gd name="T1" fmla="*/ 0 h 1102"/>
              <a:gd name="T2" fmla="*/ 0 w 237"/>
              <a:gd name="T3" fmla="*/ 1911350 h 1102"/>
              <a:gd name="T4" fmla="*/ 0 60000 65536"/>
              <a:gd name="T5" fmla="*/ 0 60000 65536"/>
              <a:gd name="T6" fmla="*/ 0 w 237"/>
              <a:gd name="T7" fmla="*/ 0 h 1102"/>
              <a:gd name="T8" fmla="*/ 237 w 237"/>
              <a:gd name="T9" fmla="*/ 1102 h 1102"/>
            </a:gdLst>
            <a:ahLst/>
            <a:cxnLst>
              <a:cxn ang="T4">
                <a:pos x="T0" y="T1"/>
              </a:cxn>
              <a:cxn ang="T5">
                <a:pos x="T2" y="T3"/>
              </a:cxn>
            </a:cxnLst>
            <a:rect l="T6" t="T7" r="T8" b="T9"/>
            <a:pathLst>
              <a:path w="237" h="1102">
                <a:moveTo>
                  <a:pt x="237" y="0"/>
                </a:moveTo>
                <a:lnTo>
                  <a:pt x="0" y="110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1" name="Freeform 17"/>
          <p:cNvSpPr>
            <a:spLocks/>
          </p:cNvSpPr>
          <p:nvPr/>
        </p:nvSpPr>
        <p:spPr bwMode="auto">
          <a:xfrm>
            <a:off x="3881438" y="3714750"/>
            <a:ext cx="1714500" cy="604838"/>
          </a:xfrm>
          <a:custGeom>
            <a:avLst/>
            <a:gdLst>
              <a:gd name="T0" fmla="*/ 0 w 981"/>
              <a:gd name="T1" fmla="*/ 604838 h 348"/>
              <a:gd name="T2" fmla="*/ 1714500 w 981"/>
              <a:gd name="T3" fmla="*/ 0 h 348"/>
              <a:gd name="T4" fmla="*/ 0 60000 65536"/>
              <a:gd name="T5" fmla="*/ 0 60000 65536"/>
              <a:gd name="T6" fmla="*/ 0 w 981"/>
              <a:gd name="T7" fmla="*/ 0 h 348"/>
              <a:gd name="T8" fmla="*/ 981 w 981"/>
              <a:gd name="T9" fmla="*/ 348 h 348"/>
            </a:gdLst>
            <a:ahLst/>
            <a:cxnLst>
              <a:cxn ang="T4">
                <a:pos x="T0" y="T1"/>
              </a:cxn>
              <a:cxn ang="T5">
                <a:pos x="T2" y="T3"/>
              </a:cxn>
            </a:cxnLst>
            <a:rect l="T6" t="T7" r="T8" b="T9"/>
            <a:pathLst>
              <a:path w="981" h="348">
                <a:moveTo>
                  <a:pt x="0" y="348"/>
                </a:moveTo>
                <a:lnTo>
                  <a:pt x="981" y="0"/>
                </a:lnTo>
              </a:path>
            </a:pathLst>
          </a:custGeom>
          <a:noFill/>
          <a:ln w="31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42" name="Line 18"/>
          <p:cNvSpPr>
            <a:spLocks noChangeShapeType="1"/>
          </p:cNvSpPr>
          <p:nvPr/>
        </p:nvSpPr>
        <p:spPr bwMode="auto">
          <a:xfrm flipH="1" flipV="1">
            <a:off x="4557713" y="2170113"/>
            <a:ext cx="1081087" cy="1411287"/>
          </a:xfrm>
          <a:prstGeom prst="line">
            <a:avLst/>
          </a:prstGeom>
          <a:noFill/>
          <a:ln w="31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3" name="Freeform 19"/>
          <p:cNvSpPr>
            <a:spLocks/>
          </p:cNvSpPr>
          <p:nvPr/>
        </p:nvSpPr>
        <p:spPr bwMode="auto">
          <a:xfrm>
            <a:off x="1219200" y="2665413"/>
            <a:ext cx="1924050" cy="647700"/>
          </a:xfrm>
          <a:custGeom>
            <a:avLst/>
            <a:gdLst>
              <a:gd name="T0" fmla="*/ 0 w 2424"/>
              <a:gd name="T1" fmla="*/ 647700 h 815"/>
              <a:gd name="T2" fmla="*/ 631825 w 2424"/>
              <a:gd name="T3" fmla="*/ 0 h 815"/>
              <a:gd name="T4" fmla="*/ 1924050 w 2424"/>
              <a:gd name="T5" fmla="*/ 0 h 815"/>
              <a:gd name="T6" fmla="*/ 1292225 w 2424"/>
              <a:gd name="T7" fmla="*/ 647700 h 815"/>
              <a:gd name="T8" fmla="*/ 0 w 2424"/>
              <a:gd name="T9" fmla="*/ 647700 h 815"/>
              <a:gd name="T10" fmla="*/ 0 60000 65536"/>
              <a:gd name="T11" fmla="*/ 0 60000 65536"/>
              <a:gd name="T12" fmla="*/ 0 60000 65536"/>
              <a:gd name="T13" fmla="*/ 0 60000 65536"/>
              <a:gd name="T14" fmla="*/ 0 60000 65536"/>
              <a:gd name="T15" fmla="*/ 0 w 2424"/>
              <a:gd name="T16" fmla="*/ 0 h 815"/>
              <a:gd name="T17" fmla="*/ 2424 w 2424"/>
              <a:gd name="T18" fmla="*/ 815 h 815"/>
            </a:gdLst>
            <a:ahLst/>
            <a:cxnLst>
              <a:cxn ang="T10">
                <a:pos x="T0" y="T1"/>
              </a:cxn>
              <a:cxn ang="T11">
                <a:pos x="T2" y="T3"/>
              </a:cxn>
              <a:cxn ang="T12">
                <a:pos x="T4" y="T5"/>
              </a:cxn>
              <a:cxn ang="T13">
                <a:pos x="T6" y="T7"/>
              </a:cxn>
              <a:cxn ang="T14">
                <a:pos x="T8" y="T9"/>
              </a:cxn>
            </a:cxnLst>
            <a:rect l="T15" t="T16" r="T17" b="T18"/>
            <a:pathLst>
              <a:path w="2424" h="815">
                <a:moveTo>
                  <a:pt x="0" y="815"/>
                </a:moveTo>
                <a:lnTo>
                  <a:pt x="796" y="0"/>
                </a:lnTo>
                <a:lnTo>
                  <a:pt x="2424" y="0"/>
                </a:lnTo>
                <a:lnTo>
                  <a:pt x="1628" y="815"/>
                </a:lnTo>
                <a:lnTo>
                  <a:pt x="0" y="8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4" name="Freeform 20"/>
          <p:cNvSpPr>
            <a:spLocks/>
          </p:cNvSpPr>
          <p:nvPr/>
        </p:nvSpPr>
        <p:spPr bwMode="auto">
          <a:xfrm>
            <a:off x="1219200" y="2665413"/>
            <a:ext cx="1924050" cy="647700"/>
          </a:xfrm>
          <a:custGeom>
            <a:avLst/>
            <a:gdLst>
              <a:gd name="T0" fmla="*/ 0 w 2424"/>
              <a:gd name="T1" fmla="*/ 647700 h 815"/>
              <a:gd name="T2" fmla="*/ 631825 w 2424"/>
              <a:gd name="T3" fmla="*/ 0 h 815"/>
              <a:gd name="T4" fmla="*/ 1924050 w 2424"/>
              <a:gd name="T5" fmla="*/ 0 h 815"/>
              <a:gd name="T6" fmla="*/ 1292225 w 2424"/>
              <a:gd name="T7" fmla="*/ 647700 h 815"/>
              <a:gd name="T8" fmla="*/ 0 w 2424"/>
              <a:gd name="T9" fmla="*/ 647700 h 815"/>
              <a:gd name="T10" fmla="*/ 0 60000 65536"/>
              <a:gd name="T11" fmla="*/ 0 60000 65536"/>
              <a:gd name="T12" fmla="*/ 0 60000 65536"/>
              <a:gd name="T13" fmla="*/ 0 60000 65536"/>
              <a:gd name="T14" fmla="*/ 0 60000 65536"/>
              <a:gd name="T15" fmla="*/ 0 w 2424"/>
              <a:gd name="T16" fmla="*/ 0 h 815"/>
              <a:gd name="T17" fmla="*/ 2424 w 2424"/>
              <a:gd name="T18" fmla="*/ 815 h 815"/>
            </a:gdLst>
            <a:ahLst/>
            <a:cxnLst>
              <a:cxn ang="T10">
                <a:pos x="T0" y="T1"/>
              </a:cxn>
              <a:cxn ang="T11">
                <a:pos x="T2" y="T3"/>
              </a:cxn>
              <a:cxn ang="T12">
                <a:pos x="T4" y="T5"/>
              </a:cxn>
              <a:cxn ang="T13">
                <a:pos x="T6" y="T7"/>
              </a:cxn>
              <a:cxn ang="T14">
                <a:pos x="T8" y="T9"/>
              </a:cxn>
            </a:cxnLst>
            <a:rect l="T15" t="T16" r="T17" b="T18"/>
            <a:pathLst>
              <a:path w="2424" h="815">
                <a:moveTo>
                  <a:pt x="0" y="815"/>
                </a:moveTo>
                <a:lnTo>
                  <a:pt x="796" y="0"/>
                </a:lnTo>
                <a:lnTo>
                  <a:pt x="2424" y="0"/>
                </a:lnTo>
                <a:lnTo>
                  <a:pt x="1628" y="815"/>
                </a:lnTo>
                <a:lnTo>
                  <a:pt x="0" y="8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5" name="Freeform 21"/>
          <p:cNvSpPr>
            <a:spLocks/>
          </p:cNvSpPr>
          <p:nvPr/>
        </p:nvSpPr>
        <p:spPr bwMode="auto">
          <a:xfrm>
            <a:off x="2511425" y="2665413"/>
            <a:ext cx="631825" cy="1943100"/>
          </a:xfrm>
          <a:custGeom>
            <a:avLst/>
            <a:gdLst>
              <a:gd name="T0" fmla="*/ 0 w 796"/>
              <a:gd name="T1" fmla="*/ 646642 h 2449"/>
              <a:gd name="T2" fmla="*/ 631825 w 796"/>
              <a:gd name="T3" fmla="*/ 0 h 2449"/>
              <a:gd name="T4" fmla="*/ 631825 w 796"/>
              <a:gd name="T5" fmla="*/ 1296458 h 2449"/>
              <a:gd name="T6" fmla="*/ 0 w 796"/>
              <a:gd name="T7" fmla="*/ 1943100 h 2449"/>
              <a:gd name="T8" fmla="*/ 0 w 796"/>
              <a:gd name="T9" fmla="*/ 646642 h 2449"/>
              <a:gd name="T10" fmla="*/ 0 60000 65536"/>
              <a:gd name="T11" fmla="*/ 0 60000 65536"/>
              <a:gd name="T12" fmla="*/ 0 60000 65536"/>
              <a:gd name="T13" fmla="*/ 0 60000 65536"/>
              <a:gd name="T14" fmla="*/ 0 60000 65536"/>
              <a:gd name="T15" fmla="*/ 0 w 796"/>
              <a:gd name="T16" fmla="*/ 0 h 2449"/>
              <a:gd name="T17" fmla="*/ 796 w 796"/>
              <a:gd name="T18" fmla="*/ 2449 h 2449"/>
            </a:gdLst>
            <a:ahLst/>
            <a:cxnLst>
              <a:cxn ang="T10">
                <a:pos x="T0" y="T1"/>
              </a:cxn>
              <a:cxn ang="T11">
                <a:pos x="T2" y="T3"/>
              </a:cxn>
              <a:cxn ang="T12">
                <a:pos x="T4" y="T5"/>
              </a:cxn>
              <a:cxn ang="T13">
                <a:pos x="T6" y="T7"/>
              </a:cxn>
              <a:cxn ang="T14">
                <a:pos x="T8" y="T9"/>
              </a:cxn>
            </a:cxnLst>
            <a:rect l="T15" t="T16" r="T17" b="T18"/>
            <a:pathLst>
              <a:path w="796" h="2449">
                <a:moveTo>
                  <a:pt x="0" y="815"/>
                </a:moveTo>
                <a:lnTo>
                  <a:pt x="796" y="0"/>
                </a:lnTo>
                <a:lnTo>
                  <a:pt x="796" y="1634"/>
                </a:lnTo>
                <a:lnTo>
                  <a:pt x="0" y="2449"/>
                </a:lnTo>
                <a:lnTo>
                  <a:pt x="0" y="8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6" name="Freeform 22"/>
          <p:cNvSpPr>
            <a:spLocks/>
          </p:cNvSpPr>
          <p:nvPr/>
        </p:nvSpPr>
        <p:spPr bwMode="auto">
          <a:xfrm>
            <a:off x="2511425" y="2665413"/>
            <a:ext cx="631825" cy="1943100"/>
          </a:xfrm>
          <a:custGeom>
            <a:avLst/>
            <a:gdLst>
              <a:gd name="T0" fmla="*/ 0 w 796"/>
              <a:gd name="T1" fmla="*/ 646642 h 2449"/>
              <a:gd name="T2" fmla="*/ 631825 w 796"/>
              <a:gd name="T3" fmla="*/ 0 h 2449"/>
              <a:gd name="T4" fmla="*/ 631825 w 796"/>
              <a:gd name="T5" fmla="*/ 1296458 h 2449"/>
              <a:gd name="T6" fmla="*/ 0 w 796"/>
              <a:gd name="T7" fmla="*/ 1943100 h 2449"/>
              <a:gd name="T8" fmla="*/ 0 w 796"/>
              <a:gd name="T9" fmla="*/ 646642 h 2449"/>
              <a:gd name="T10" fmla="*/ 0 60000 65536"/>
              <a:gd name="T11" fmla="*/ 0 60000 65536"/>
              <a:gd name="T12" fmla="*/ 0 60000 65536"/>
              <a:gd name="T13" fmla="*/ 0 60000 65536"/>
              <a:gd name="T14" fmla="*/ 0 60000 65536"/>
              <a:gd name="T15" fmla="*/ 0 w 796"/>
              <a:gd name="T16" fmla="*/ 0 h 2449"/>
              <a:gd name="T17" fmla="*/ 796 w 796"/>
              <a:gd name="T18" fmla="*/ 2449 h 2449"/>
            </a:gdLst>
            <a:ahLst/>
            <a:cxnLst>
              <a:cxn ang="T10">
                <a:pos x="T0" y="T1"/>
              </a:cxn>
              <a:cxn ang="T11">
                <a:pos x="T2" y="T3"/>
              </a:cxn>
              <a:cxn ang="T12">
                <a:pos x="T4" y="T5"/>
              </a:cxn>
              <a:cxn ang="T13">
                <a:pos x="T6" y="T7"/>
              </a:cxn>
              <a:cxn ang="T14">
                <a:pos x="T8" y="T9"/>
              </a:cxn>
            </a:cxnLst>
            <a:rect l="T15" t="T16" r="T17" b="T18"/>
            <a:pathLst>
              <a:path w="796" h="2449">
                <a:moveTo>
                  <a:pt x="0" y="815"/>
                </a:moveTo>
                <a:lnTo>
                  <a:pt x="796" y="0"/>
                </a:lnTo>
                <a:lnTo>
                  <a:pt x="796" y="1634"/>
                </a:lnTo>
                <a:lnTo>
                  <a:pt x="0" y="2449"/>
                </a:lnTo>
                <a:lnTo>
                  <a:pt x="0" y="8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7" name="Rectangle 23"/>
          <p:cNvSpPr>
            <a:spLocks noChangeArrowheads="1"/>
          </p:cNvSpPr>
          <p:nvPr/>
        </p:nvSpPr>
        <p:spPr bwMode="auto">
          <a:xfrm>
            <a:off x="1219200" y="3313113"/>
            <a:ext cx="1292225" cy="12954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528" name="Rectangle 24"/>
          <p:cNvSpPr>
            <a:spLocks noChangeArrowheads="1"/>
          </p:cNvSpPr>
          <p:nvPr/>
        </p:nvSpPr>
        <p:spPr bwMode="auto">
          <a:xfrm>
            <a:off x="1219200" y="3313113"/>
            <a:ext cx="1292225" cy="12954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529" name="Freeform 25"/>
          <p:cNvSpPr>
            <a:spLocks/>
          </p:cNvSpPr>
          <p:nvPr/>
        </p:nvSpPr>
        <p:spPr bwMode="auto">
          <a:xfrm>
            <a:off x="1982788" y="3482975"/>
            <a:ext cx="806450" cy="350838"/>
          </a:xfrm>
          <a:custGeom>
            <a:avLst/>
            <a:gdLst>
              <a:gd name="T0" fmla="*/ 806450 w 1015"/>
              <a:gd name="T1" fmla="*/ 350838 h 443"/>
              <a:gd name="T2" fmla="*/ 74686 w 1015"/>
              <a:gd name="T3" fmla="*/ 335791 h 443"/>
              <a:gd name="T4" fmla="*/ 60384 w 1015"/>
              <a:gd name="T5" fmla="*/ 332623 h 443"/>
              <a:gd name="T6" fmla="*/ 45288 w 1015"/>
              <a:gd name="T7" fmla="*/ 323119 h 443"/>
              <a:gd name="T8" fmla="*/ 32576 w 1015"/>
              <a:gd name="T9" fmla="*/ 308072 h 443"/>
              <a:gd name="T10" fmla="*/ 21452 w 1015"/>
              <a:gd name="T11" fmla="*/ 286689 h 443"/>
              <a:gd name="T12" fmla="*/ 12713 w 1015"/>
              <a:gd name="T13" fmla="*/ 262139 h 443"/>
              <a:gd name="T14" fmla="*/ 5562 w 1015"/>
              <a:gd name="T15" fmla="*/ 234420 h 443"/>
              <a:gd name="T16" fmla="*/ 1589 w 1015"/>
              <a:gd name="T17" fmla="*/ 201950 h 443"/>
              <a:gd name="T18" fmla="*/ 0 w 1015"/>
              <a:gd name="T19" fmla="*/ 168687 h 443"/>
              <a:gd name="T20" fmla="*/ 1589 w 1015"/>
              <a:gd name="T21" fmla="*/ 134633 h 443"/>
              <a:gd name="T22" fmla="*/ 5562 w 1015"/>
              <a:gd name="T23" fmla="*/ 102955 h 443"/>
              <a:gd name="T24" fmla="*/ 12713 w 1015"/>
              <a:gd name="T25" fmla="*/ 74444 h 443"/>
              <a:gd name="T26" fmla="*/ 21452 w 1015"/>
              <a:gd name="T27" fmla="*/ 49101 h 443"/>
              <a:gd name="T28" fmla="*/ 32576 w 1015"/>
              <a:gd name="T29" fmla="*/ 29302 h 443"/>
              <a:gd name="T30" fmla="*/ 45288 w 1015"/>
              <a:gd name="T31" fmla="*/ 13463 h 443"/>
              <a:gd name="T32" fmla="*/ 60384 w 1015"/>
              <a:gd name="T33" fmla="*/ 3960 h 443"/>
              <a:gd name="T34" fmla="*/ 74686 w 1015"/>
              <a:gd name="T35" fmla="*/ 0 h 443"/>
              <a:gd name="T36" fmla="*/ 806450 w 1015"/>
              <a:gd name="T37" fmla="*/ 14255 h 443"/>
              <a:gd name="T38" fmla="*/ 791354 w 1015"/>
              <a:gd name="T39" fmla="*/ 18215 h 443"/>
              <a:gd name="T40" fmla="*/ 777052 w 1015"/>
              <a:gd name="T41" fmla="*/ 28511 h 443"/>
              <a:gd name="T42" fmla="*/ 764340 w 1015"/>
              <a:gd name="T43" fmla="*/ 43558 h 443"/>
              <a:gd name="T44" fmla="*/ 753216 w 1015"/>
              <a:gd name="T45" fmla="*/ 64149 h 443"/>
              <a:gd name="T46" fmla="*/ 743682 w 1015"/>
              <a:gd name="T47" fmla="*/ 89491 h 443"/>
              <a:gd name="T48" fmla="*/ 736531 w 1015"/>
              <a:gd name="T49" fmla="*/ 117210 h 443"/>
              <a:gd name="T50" fmla="*/ 733353 w 1015"/>
              <a:gd name="T51" fmla="*/ 149680 h 443"/>
              <a:gd name="T52" fmla="*/ 730969 w 1015"/>
              <a:gd name="T53" fmla="*/ 182943 h 443"/>
              <a:gd name="T54" fmla="*/ 733353 w 1015"/>
              <a:gd name="T55" fmla="*/ 216997 h 443"/>
              <a:gd name="T56" fmla="*/ 736531 w 1015"/>
              <a:gd name="T57" fmla="*/ 248675 h 443"/>
              <a:gd name="T58" fmla="*/ 743682 w 1015"/>
              <a:gd name="T59" fmla="*/ 277186 h 443"/>
              <a:gd name="T60" fmla="*/ 753216 w 1015"/>
              <a:gd name="T61" fmla="*/ 301737 h 443"/>
              <a:gd name="T62" fmla="*/ 764340 w 1015"/>
              <a:gd name="T63" fmla="*/ 322327 h 443"/>
              <a:gd name="T64" fmla="*/ 777052 w 1015"/>
              <a:gd name="T65" fmla="*/ 338167 h 443"/>
              <a:gd name="T66" fmla="*/ 791354 w 1015"/>
              <a:gd name="T67" fmla="*/ 346878 h 443"/>
              <a:gd name="T68" fmla="*/ 806450 w 1015"/>
              <a:gd name="T69" fmla="*/ 350838 h 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5"/>
              <a:gd name="T106" fmla="*/ 0 h 443"/>
              <a:gd name="T107" fmla="*/ 1015 w 1015"/>
              <a:gd name="T108" fmla="*/ 443 h 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5" h="443">
                <a:moveTo>
                  <a:pt x="1015" y="443"/>
                </a:moveTo>
                <a:lnTo>
                  <a:pt x="94" y="424"/>
                </a:lnTo>
                <a:lnTo>
                  <a:pt x="76" y="420"/>
                </a:lnTo>
                <a:lnTo>
                  <a:pt x="57" y="408"/>
                </a:lnTo>
                <a:lnTo>
                  <a:pt x="41" y="389"/>
                </a:lnTo>
                <a:lnTo>
                  <a:pt x="27" y="362"/>
                </a:lnTo>
                <a:lnTo>
                  <a:pt x="16" y="331"/>
                </a:lnTo>
                <a:lnTo>
                  <a:pt x="7" y="296"/>
                </a:lnTo>
                <a:lnTo>
                  <a:pt x="2" y="255"/>
                </a:lnTo>
                <a:lnTo>
                  <a:pt x="0" y="213"/>
                </a:lnTo>
                <a:lnTo>
                  <a:pt x="2" y="170"/>
                </a:lnTo>
                <a:lnTo>
                  <a:pt x="7" y="130"/>
                </a:lnTo>
                <a:lnTo>
                  <a:pt x="16" y="94"/>
                </a:lnTo>
                <a:lnTo>
                  <a:pt x="27" y="62"/>
                </a:lnTo>
                <a:lnTo>
                  <a:pt x="41" y="37"/>
                </a:lnTo>
                <a:lnTo>
                  <a:pt x="57" y="17"/>
                </a:lnTo>
                <a:lnTo>
                  <a:pt x="76" y="5"/>
                </a:lnTo>
                <a:lnTo>
                  <a:pt x="94" y="0"/>
                </a:lnTo>
                <a:lnTo>
                  <a:pt x="1015" y="18"/>
                </a:lnTo>
                <a:lnTo>
                  <a:pt x="996" y="23"/>
                </a:lnTo>
                <a:lnTo>
                  <a:pt x="978" y="36"/>
                </a:lnTo>
                <a:lnTo>
                  <a:pt x="962" y="55"/>
                </a:lnTo>
                <a:lnTo>
                  <a:pt x="948" y="81"/>
                </a:lnTo>
                <a:lnTo>
                  <a:pt x="936" y="113"/>
                </a:lnTo>
                <a:lnTo>
                  <a:pt x="927" y="148"/>
                </a:lnTo>
                <a:lnTo>
                  <a:pt x="923" y="189"/>
                </a:lnTo>
                <a:lnTo>
                  <a:pt x="920" y="231"/>
                </a:lnTo>
                <a:lnTo>
                  <a:pt x="923" y="274"/>
                </a:lnTo>
                <a:lnTo>
                  <a:pt x="927" y="314"/>
                </a:lnTo>
                <a:lnTo>
                  <a:pt x="936" y="350"/>
                </a:lnTo>
                <a:lnTo>
                  <a:pt x="948" y="381"/>
                </a:lnTo>
                <a:lnTo>
                  <a:pt x="962" y="407"/>
                </a:lnTo>
                <a:lnTo>
                  <a:pt x="978" y="427"/>
                </a:lnTo>
                <a:lnTo>
                  <a:pt x="996" y="438"/>
                </a:lnTo>
                <a:lnTo>
                  <a:pt x="1015" y="4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0" name="Freeform 26"/>
          <p:cNvSpPr>
            <a:spLocks/>
          </p:cNvSpPr>
          <p:nvPr/>
        </p:nvSpPr>
        <p:spPr bwMode="auto">
          <a:xfrm>
            <a:off x="2055813" y="3806825"/>
            <a:ext cx="733425" cy="39688"/>
          </a:xfrm>
          <a:custGeom>
            <a:avLst/>
            <a:gdLst>
              <a:gd name="T0" fmla="*/ 0 w 924"/>
              <a:gd name="T1" fmla="*/ 24902 h 51"/>
              <a:gd name="T2" fmla="*/ 2381 w 924"/>
              <a:gd name="T3" fmla="*/ 24902 h 51"/>
              <a:gd name="T4" fmla="*/ 733425 w 924"/>
              <a:gd name="T5" fmla="*/ 39688 h 51"/>
              <a:gd name="T6" fmla="*/ 733425 w 924"/>
              <a:gd name="T7" fmla="*/ 14786 h 51"/>
              <a:gd name="T8" fmla="*/ 2381 w 924"/>
              <a:gd name="T9" fmla="*/ 0 h 51"/>
              <a:gd name="T10" fmla="*/ 5556 w 924"/>
              <a:gd name="T11" fmla="*/ 0 h 51"/>
              <a:gd name="T12" fmla="*/ 0 w 924"/>
              <a:gd name="T13" fmla="*/ 24902 h 51"/>
              <a:gd name="T14" fmla="*/ 0 60000 65536"/>
              <a:gd name="T15" fmla="*/ 0 60000 65536"/>
              <a:gd name="T16" fmla="*/ 0 60000 65536"/>
              <a:gd name="T17" fmla="*/ 0 60000 65536"/>
              <a:gd name="T18" fmla="*/ 0 60000 65536"/>
              <a:gd name="T19" fmla="*/ 0 60000 65536"/>
              <a:gd name="T20" fmla="*/ 0 60000 65536"/>
              <a:gd name="T21" fmla="*/ 0 w 924"/>
              <a:gd name="T22" fmla="*/ 0 h 51"/>
              <a:gd name="T23" fmla="*/ 924 w 92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51">
                <a:moveTo>
                  <a:pt x="0" y="32"/>
                </a:moveTo>
                <a:lnTo>
                  <a:pt x="3" y="32"/>
                </a:lnTo>
                <a:lnTo>
                  <a:pt x="924" y="51"/>
                </a:lnTo>
                <a:lnTo>
                  <a:pt x="924" y="19"/>
                </a:lnTo>
                <a:lnTo>
                  <a:pt x="3" y="0"/>
                </a:lnTo>
                <a:lnTo>
                  <a:pt x="7"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1" name="Freeform 27"/>
          <p:cNvSpPr>
            <a:spLocks/>
          </p:cNvSpPr>
          <p:nvPr/>
        </p:nvSpPr>
        <p:spPr bwMode="auto">
          <a:xfrm>
            <a:off x="2036763" y="3803650"/>
            <a:ext cx="23812" cy="28575"/>
          </a:xfrm>
          <a:custGeom>
            <a:avLst/>
            <a:gdLst>
              <a:gd name="T0" fmla="*/ 0 w 30"/>
              <a:gd name="T1" fmla="*/ 23019 h 36"/>
              <a:gd name="T2" fmla="*/ 3175 w 30"/>
              <a:gd name="T3" fmla="*/ 25400 h 36"/>
              <a:gd name="T4" fmla="*/ 18256 w 30"/>
              <a:gd name="T5" fmla="*/ 28575 h 36"/>
              <a:gd name="T6" fmla="*/ 23812 w 30"/>
              <a:gd name="T7" fmla="*/ 3175 h 36"/>
              <a:gd name="T8" fmla="*/ 8731 w 30"/>
              <a:gd name="T9" fmla="*/ 0 h 36"/>
              <a:gd name="T10" fmla="*/ 12700 w 30"/>
              <a:gd name="T11" fmla="*/ 1588 h 36"/>
              <a:gd name="T12" fmla="*/ 0 w 30"/>
              <a:gd name="T13" fmla="*/ 23019 h 36"/>
              <a:gd name="T14" fmla="*/ 0 60000 65536"/>
              <a:gd name="T15" fmla="*/ 0 60000 65536"/>
              <a:gd name="T16" fmla="*/ 0 60000 65536"/>
              <a:gd name="T17" fmla="*/ 0 60000 65536"/>
              <a:gd name="T18" fmla="*/ 0 60000 65536"/>
              <a:gd name="T19" fmla="*/ 0 60000 65536"/>
              <a:gd name="T20" fmla="*/ 0 60000 65536"/>
              <a:gd name="T21" fmla="*/ 0 w 30"/>
              <a:gd name="T22" fmla="*/ 0 h 36"/>
              <a:gd name="T23" fmla="*/ 30 w 3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6">
                <a:moveTo>
                  <a:pt x="0" y="29"/>
                </a:moveTo>
                <a:lnTo>
                  <a:pt x="4" y="32"/>
                </a:lnTo>
                <a:lnTo>
                  <a:pt x="23" y="36"/>
                </a:lnTo>
                <a:lnTo>
                  <a:pt x="30" y="4"/>
                </a:lnTo>
                <a:lnTo>
                  <a:pt x="11" y="0"/>
                </a:lnTo>
                <a:lnTo>
                  <a:pt x="16" y="2"/>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2" name="Freeform 28"/>
          <p:cNvSpPr>
            <a:spLocks/>
          </p:cNvSpPr>
          <p:nvPr/>
        </p:nvSpPr>
        <p:spPr bwMode="auto">
          <a:xfrm>
            <a:off x="2019300" y="3795713"/>
            <a:ext cx="30163" cy="31750"/>
          </a:xfrm>
          <a:custGeom>
            <a:avLst/>
            <a:gdLst>
              <a:gd name="T0" fmla="*/ 0 w 39"/>
              <a:gd name="T1" fmla="*/ 20353 h 39"/>
              <a:gd name="T2" fmla="*/ 3094 w 39"/>
              <a:gd name="T3" fmla="*/ 22795 h 39"/>
              <a:gd name="T4" fmla="*/ 17788 w 39"/>
              <a:gd name="T5" fmla="*/ 31750 h 39"/>
              <a:gd name="T6" fmla="*/ 30163 w 39"/>
              <a:gd name="T7" fmla="*/ 9769 h 39"/>
              <a:gd name="T8" fmla="*/ 15468 w 39"/>
              <a:gd name="T9" fmla="*/ 0 h 39"/>
              <a:gd name="T10" fmla="*/ 19335 w 39"/>
              <a:gd name="T11" fmla="*/ 3256 h 39"/>
              <a:gd name="T12" fmla="*/ 0 w 39"/>
              <a:gd name="T13" fmla="*/ 20353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25"/>
                </a:moveTo>
                <a:lnTo>
                  <a:pt x="4" y="28"/>
                </a:lnTo>
                <a:lnTo>
                  <a:pt x="23" y="39"/>
                </a:lnTo>
                <a:lnTo>
                  <a:pt x="39" y="12"/>
                </a:lnTo>
                <a:lnTo>
                  <a:pt x="20" y="0"/>
                </a:lnTo>
                <a:lnTo>
                  <a:pt x="25" y="4"/>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3" name="Freeform 29"/>
          <p:cNvSpPr>
            <a:spLocks/>
          </p:cNvSpPr>
          <p:nvPr/>
        </p:nvSpPr>
        <p:spPr bwMode="auto">
          <a:xfrm>
            <a:off x="2005013" y="3783013"/>
            <a:ext cx="34925" cy="31750"/>
          </a:xfrm>
          <a:custGeom>
            <a:avLst/>
            <a:gdLst>
              <a:gd name="T0" fmla="*/ 0 w 43"/>
              <a:gd name="T1" fmla="*/ 13939 h 41"/>
              <a:gd name="T2" fmla="*/ 1624 w 43"/>
              <a:gd name="T3" fmla="*/ 16262 h 41"/>
              <a:gd name="T4" fmla="*/ 14620 w 43"/>
              <a:gd name="T5" fmla="*/ 31750 h 41"/>
              <a:gd name="T6" fmla="*/ 34925 w 43"/>
              <a:gd name="T7" fmla="*/ 15488 h 41"/>
              <a:gd name="T8" fmla="*/ 21930 w 43"/>
              <a:gd name="T9" fmla="*/ 0 h 41"/>
              <a:gd name="T10" fmla="*/ 22742 w 43"/>
              <a:gd name="T11" fmla="*/ 3098 h 41"/>
              <a:gd name="T12" fmla="*/ 0 w 43"/>
              <a:gd name="T13" fmla="*/ 13939 h 41"/>
              <a:gd name="T14" fmla="*/ 0 60000 65536"/>
              <a:gd name="T15" fmla="*/ 0 60000 65536"/>
              <a:gd name="T16" fmla="*/ 0 60000 65536"/>
              <a:gd name="T17" fmla="*/ 0 60000 65536"/>
              <a:gd name="T18" fmla="*/ 0 60000 65536"/>
              <a:gd name="T19" fmla="*/ 0 60000 65536"/>
              <a:gd name="T20" fmla="*/ 0 60000 65536"/>
              <a:gd name="T21" fmla="*/ 0 w 43"/>
              <a:gd name="T22" fmla="*/ 0 h 41"/>
              <a:gd name="T23" fmla="*/ 43 w 4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1">
                <a:moveTo>
                  <a:pt x="0" y="18"/>
                </a:moveTo>
                <a:lnTo>
                  <a:pt x="2" y="21"/>
                </a:lnTo>
                <a:lnTo>
                  <a:pt x="18" y="41"/>
                </a:lnTo>
                <a:lnTo>
                  <a:pt x="43" y="20"/>
                </a:lnTo>
                <a:lnTo>
                  <a:pt x="27" y="0"/>
                </a:lnTo>
                <a:lnTo>
                  <a:pt x="28"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4" name="Freeform 30"/>
          <p:cNvSpPr>
            <a:spLocks/>
          </p:cNvSpPr>
          <p:nvPr/>
        </p:nvSpPr>
        <p:spPr bwMode="auto">
          <a:xfrm>
            <a:off x="1993900" y="3765550"/>
            <a:ext cx="33338" cy="31750"/>
          </a:xfrm>
          <a:custGeom>
            <a:avLst/>
            <a:gdLst>
              <a:gd name="T0" fmla="*/ 0 w 42"/>
              <a:gd name="T1" fmla="*/ 10067 h 41"/>
              <a:gd name="T2" fmla="*/ 794 w 42"/>
              <a:gd name="T3" fmla="*/ 10841 h 41"/>
              <a:gd name="T4" fmla="*/ 11113 w 42"/>
              <a:gd name="T5" fmla="*/ 31750 h 41"/>
              <a:gd name="T6" fmla="*/ 33338 w 42"/>
              <a:gd name="T7" fmla="*/ 20909 h 41"/>
              <a:gd name="T8" fmla="*/ 22225 w 42"/>
              <a:gd name="T9" fmla="*/ 0 h 41"/>
              <a:gd name="T10" fmla="*/ 23019 w 42"/>
              <a:gd name="T11" fmla="*/ 774 h 41"/>
              <a:gd name="T12" fmla="*/ 0 w 42"/>
              <a:gd name="T13" fmla="*/ 10067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0" y="13"/>
                </a:moveTo>
                <a:lnTo>
                  <a:pt x="1" y="14"/>
                </a:lnTo>
                <a:lnTo>
                  <a:pt x="14" y="41"/>
                </a:lnTo>
                <a:lnTo>
                  <a:pt x="42" y="27"/>
                </a:lnTo>
                <a:lnTo>
                  <a:pt x="28" y="0"/>
                </a:lnTo>
                <a:lnTo>
                  <a:pt x="29" y="1"/>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5" name="Freeform 31"/>
          <p:cNvSpPr>
            <a:spLocks/>
          </p:cNvSpPr>
          <p:nvPr/>
        </p:nvSpPr>
        <p:spPr bwMode="auto">
          <a:xfrm>
            <a:off x="1982788" y="3741738"/>
            <a:ext cx="34925" cy="33337"/>
          </a:xfrm>
          <a:custGeom>
            <a:avLst/>
            <a:gdLst>
              <a:gd name="T0" fmla="*/ 0 w 42"/>
              <a:gd name="T1" fmla="*/ 7753 h 43"/>
              <a:gd name="T2" fmla="*/ 832 w 42"/>
              <a:gd name="T3" fmla="*/ 9303 h 43"/>
              <a:gd name="T4" fmla="*/ 10810 w 42"/>
              <a:gd name="T5" fmla="*/ 33337 h 43"/>
              <a:gd name="T6" fmla="*/ 34925 w 42"/>
              <a:gd name="T7" fmla="*/ 24034 h 43"/>
              <a:gd name="T8" fmla="*/ 25778 w 42"/>
              <a:gd name="T9" fmla="*/ 0 h 43"/>
              <a:gd name="T10" fmla="*/ 26610 w 42"/>
              <a:gd name="T11" fmla="*/ 2326 h 43"/>
              <a:gd name="T12" fmla="*/ 0 w 42"/>
              <a:gd name="T13" fmla="*/ 7753 h 43"/>
              <a:gd name="T14" fmla="*/ 0 60000 65536"/>
              <a:gd name="T15" fmla="*/ 0 60000 65536"/>
              <a:gd name="T16" fmla="*/ 0 60000 65536"/>
              <a:gd name="T17" fmla="*/ 0 60000 65536"/>
              <a:gd name="T18" fmla="*/ 0 60000 65536"/>
              <a:gd name="T19" fmla="*/ 0 60000 65536"/>
              <a:gd name="T20" fmla="*/ 0 60000 65536"/>
              <a:gd name="T21" fmla="*/ 0 w 42"/>
              <a:gd name="T22" fmla="*/ 0 h 43"/>
              <a:gd name="T23" fmla="*/ 42 w 4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3">
                <a:moveTo>
                  <a:pt x="0" y="10"/>
                </a:moveTo>
                <a:lnTo>
                  <a:pt x="1" y="12"/>
                </a:lnTo>
                <a:lnTo>
                  <a:pt x="13" y="43"/>
                </a:lnTo>
                <a:lnTo>
                  <a:pt x="42" y="31"/>
                </a:lnTo>
                <a:lnTo>
                  <a:pt x="31" y="0"/>
                </a:lnTo>
                <a:lnTo>
                  <a:pt x="32"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32"/>
          <p:cNvSpPr>
            <a:spLocks/>
          </p:cNvSpPr>
          <p:nvPr/>
        </p:nvSpPr>
        <p:spPr bwMode="auto">
          <a:xfrm>
            <a:off x="1976438" y="3714750"/>
            <a:ext cx="33337" cy="33338"/>
          </a:xfrm>
          <a:custGeom>
            <a:avLst/>
            <a:gdLst>
              <a:gd name="T0" fmla="*/ 0 w 41"/>
              <a:gd name="T1" fmla="*/ 4652 h 43"/>
              <a:gd name="T2" fmla="*/ 0 w 41"/>
              <a:gd name="T3" fmla="*/ 5427 h 43"/>
              <a:gd name="T4" fmla="*/ 7318 w 41"/>
              <a:gd name="T5" fmla="*/ 33338 h 43"/>
              <a:gd name="T6" fmla="*/ 33337 w 41"/>
              <a:gd name="T7" fmla="*/ 27911 h 43"/>
              <a:gd name="T8" fmla="*/ 26019 w 41"/>
              <a:gd name="T9" fmla="*/ 0 h 43"/>
              <a:gd name="T10" fmla="*/ 26019 w 41"/>
              <a:gd name="T11" fmla="*/ 775 h 43"/>
              <a:gd name="T12" fmla="*/ 0 w 41"/>
              <a:gd name="T13" fmla="*/ 4652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0" y="6"/>
                </a:moveTo>
                <a:lnTo>
                  <a:pt x="0" y="7"/>
                </a:lnTo>
                <a:lnTo>
                  <a:pt x="9" y="43"/>
                </a:lnTo>
                <a:lnTo>
                  <a:pt x="41" y="36"/>
                </a:lnTo>
                <a:lnTo>
                  <a:pt x="32" y="0"/>
                </a:lnTo>
                <a:lnTo>
                  <a:pt x="32"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7" name="Freeform 33"/>
          <p:cNvSpPr>
            <a:spLocks/>
          </p:cNvSpPr>
          <p:nvPr/>
        </p:nvSpPr>
        <p:spPr bwMode="auto">
          <a:xfrm>
            <a:off x="1973263" y="3683000"/>
            <a:ext cx="28575" cy="36513"/>
          </a:xfrm>
          <a:custGeom>
            <a:avLst/>
            <a:gdLst>
              <a:gd name="T0" fmla="*/ 0 w 37"/>
              <a:gd name="T1" fmla="*/ 2434 h 45"/>
              <a:gd name="T2" fmla="*/ 0 w 37"/>
              <a:gd name="T3" fmla="*/ 4057 h 45"/>
              <a:gd name="T4" fmla="*/ 3861 w 37"/>
              <a:gd name="T5" fmla="*/ 36513 h 45"/>
              <a:gd name="T6" fmla="*/ 28575 w 37"/>
              <a:gd name="T7" fmla="*/ 32456 h 45"/>
              <a:gd name="T8" fmla="*/ 24714 w 37"/>
              <a:gd name="T9" fmla="*/ 0 h 45"/>
              <a:gd name="T10" fmla="*/ 24714 w 37"/>
              <a:gd name="T11" fmla="*/ 811 h 45"/>
              <a:gd name="T12" fmla="*/ 0 w 37"/>
              <a:gd name="T13" fmla="*/ 2434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0" y="3"/>
                </a:moveTo>
                <a:lnTo>
                  <a:pt x="0" y="5"/>
                </a:lnTo>
                <a:lnTo>
                  <a:pt x="5" y="45"/>
                </a:lnTo>
                <a:lnTo>
                  <a:pt x="37" y="40"/>
                </a:lnTo>
                <a:lnTo>
                  <a:pt x="32" y="0"/>
                </a:lnTo>
                <a:lnTo>
                  <a:pt x="3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8" name="Freeform 34"/>
          <p:cNvSpPr>
            <a:spLocks/>
          </p:cNvSpPr>
          <p:nvPr/>
        </p:nvSpPr>
        <p:spPr bwMode="auto">
          <a:xfrm>
            <a:off x="1970088" y="3651250"/>
            <a:ext cx="28575" cy="34925"/>
          </a:xfrm>
          <a:custGeom>
            <a:avLst/>
            <a:gdLst>
              <a:gd name="T0" fmla="*/ 0 w 34"/>
              <a:gd name="T1" fmla="*/ 0 h 44"/>
              <a:gd name="T2" fmla="*/ 0 w 34"/>
              <a:gd name="T3" fmla="*/ 1588 h 44"/>
              <a:gd name="T4" fmla="*/ 1681 w 34"/>
              <a:gd name="T5" fmla="*/ 34925 h 44"/>
              <a:gd name="T6" fmla="*/ 28575 w 34"/>
              <a:gd name="T7" fmla="*/ 33338 h 44"/>
              <a:gd name="T8" fmla="*/ 26894 w 34"/>
              <a:gd name="T9" fmla="*/ 0 h 44"/>
              <a:gd name="T10" fmla="*/ 26894 w 34"/>
              <a:gd name="T11" fmla="*/ 1588 h 44"/>
              <a:gd name="T12" fmla="*/ 0 w 34"/>
              <a:gd name="T13" fmla="*/ 0 h 44"/>
              <a:gd name="T14" fmla="*/ 0 60000 65536"/>
              <a:gd name="T15" fmla="*/ 0 60000 65536"/>
              <a:gd name="T16" fmla="*/ 0 60000 65536"/>
              <a:gd name="T17" fmla="*/ 0 60000 65536"/>
              <a:gd name="T18" fmla="*/ 0 60000 65536"/>
              <a:gd name="T19" fmla="*/ 0 60000 65536"/>
              <a:gd name="T20" fmla="*/ 0 60000 65536"/>
              <a:gd name="T21" fmla="*/ 0 w 34"/>
              <a:gd name="T22" fmla="*/ 0 h 44"/>
              <a:gd name="T23" fmla="*/ 34 w 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4">
                <a:moveTo>
                  <a:pt x="0" y="0"/>
                </a:moveTo>
                <a:lnTo>
                  <a:pt x="0" y="2"/>
                </a:lnTo>
                <a:lnTo>
                  <a:pt x="2" y="44"/>
                </a:lnTo>
                <a:lnTo>
                  <a:pt x="34" y="42"/>
                </a:lnTo>
                <a:lnTo>
                  <a:pt x="32" y="0"/>
                </a:lnTo>
                <a:lnTo>
                  <a:pt x="3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9" name="Freeform 35"/>
          <p:cNvSpPr>
            <a:spLocks/>
          </p:cNvSpPr>
          <p:nvPr/>
        </p:nvSpPr>
        <p:spPr bwMode="auto">
          <a:xfrm>
            <a:off x="1970088" y="3616325"/>
            <a:ext cx="28575" cy="36513"/>
          </a:xfrm>
          <a:custGeom>
            <a:avLst/>
            <a:gdLst>
              <a:gd name="T0" fmla="*/ 1681 w 34"/>
              <a:gd name="T1" fmla="*/ 0 h 46"/>
              <a:gd name="T2" fmla="*/ 1681 w 34"/>
              <a:gd name="T3" fmla="*/ 794 h 46"/>
              <a:gd name="T4" fmla="*/ 0 w 34"/>
              <a:gd name="T5" fmla="*/ 34925 h 46"/>
              <a:gd name="T6" fmla="*/ 26894 w 34"/>
              <a:gd name="T7" fmla="*/ 36513 h 46"/>
              <a:gd name="T8" fmla="*/ 28575 w 34"/>
              <a:gd name="T9" fmla="*/ 2381 h 46"/>
              <a:gd name="T10" fmla="*/ 28575 w 34"/>
              <a:gd name="T11" fmla="*/ 3969 h 46"/>
              <a:gd name="T12" fmla="*/ 1681 w 34"/>
              <a:gd name="T13" fmla="*/ 0 h 46"/>
              <a:gd name="T14" fmla="*/ 0 60000 65536"/>
              <a:gd name="T15" fmla="*/ 0 60000 65536"/>
              <a:gd name="T16" fmla="*/ 0 60000 65536"/>
              <a:gd name="T17" fmla="*/ 0 60000 65536"/>
              <a:gd name="T18" fmla="*/ 0 60000 65536"/>
              <a:gd name="T19" fmla="*/ 0 60000 65536"/>
              <a:gd name="T20" fmla="*/ 0 60000 65536"/>
              <a:gd name="T21" fmla="*/ 0 w 34"/>
              <a:gd name="T22" fmla="*/ 0 h 46"/>
              <a:gd name="T23" fmla="*/ 34 w 3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6">
                <a:moveTo>
                  <a:pt x="2" y="0"/>
                </a:moveTo>
                <a:lnTo>
                  <a:pt x="2" y="1"/>
                </a:lnTo>
                <a:lnTo>
                  <a:pt x="0" y="44"/>
                </a:lnTo>
                <a:lnTo>
                  <a:pt x="32" y="46"/>
                </a:lnTo>
                <a:lnTo>
                  <a:pt x="34" y="3"/>
                </a:lnTo>
                <a:lnTo>
                  <a:pt x="34" y="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0" name="Freeform 36"/>
          <p:cNvSpPr>
            <a:spLocks/>
          </p:cNvSpPr>
          <p:nvPr/>
        </p:nvSpPr>
        <p:spPr bwMode="auto">
          <a:xfrm>
            <a:off x="1973263" y="3582988"/>
            <a:ext cx="28575" cy="36512"/>
          </a:xfrm>
          <a:custGeom>
            <a:avLst/>
            <a:gdLst>
              <a:gd name="T0" fmla="*/ 3861 w 37"/>
              <a:gd name="T1" fmla="*/ 0 h 46"/>
              <a:gd name="T2" fmla="*/ 3861 w 37"/>
              <a:gd name="T3" fmla="*/ 794 h 46"/>
              <a:gd name="T4" fmla="*/ 0 w 37"/>
              <a:gd name="T5" fmla="*/ 32543 h 46"/>
              <a:gd name="T6" fmla="*/ 24714 w 37"/>
              <a:gd name="T7" fmla="*/ 36512 h 46"/>
              <a:gd name="T8" fmla="*/ 28575 w 37"/>
              <a:gd name="T9" fmla="*/ 3969 h 46"/>
              <a:gd name="T10" fmla="*/ 28575 w 37"/>
              <a:gd name="T11" fmla="*/ 4762 h 46"/>
              <a:gd name="T12" fmla="*/ 3861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5" y="0"/>
                </a:moveTo>
                <a:lnTo>
                  <a:pt x="5" y="1"/>
                </a:lnTo>
                <a:lnTo>
                  <a:pt x="0" y="41"/>
                </a:lnTo>
                <a:lnTo>
                  <a:pt x="32" y="46"/>
                </a:lnTo>
                <a:lnTo>
                  <a:pt x="37" y="5"/>
                </a:lnTo>
                <a:lnTo>
                  <a:pt x="37"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1" name="Freeform 37"/>
          <p:cNvSpPr>
            <a:spLocks/>
          </p:cNvSpPr>
          <p:nvPr/>
        </p:nvSpPr>
        <p:spPr bwMode="auto">
          <a:xfrm>
            <a:off x="1976438" y="3552825"/>
            <a:ext cx="33337" cy="36513"/>
          </a:xfrm>
          <a:custGeom>
            <a:avLst/>
            <a:gdLst>
              <a:gd name="T0" fmla="*/ 8131 w 41"/>
              <a:gd name="T1" fmla="*/ 0 h 44"/>
              <a:gd name="T2" fmla="*/ 7318 w 41"/>
              <a:gd name="T3" fmla="*/ 1660 h 44"/>
              <a:gd name="T4" fmla="*/ 0 w 41"/>
              <a:gd name="T5" fmla="*/ 31534 h 44"/>
              <a:gd name="T6" fmla="*/ 26019 w 41"/>
              <a:gd name="T7" fmla="*/ 36513 h 44"/>
              <a:gd name="T8" fmla="*/ 33337 w 41"/>
              <a:gd name="T9" fmla="*/ 7469 h 44"/>
              <a:gd name="T10" fmla="*/ 32524 w 41"/>
              <a:gd name="T11" fmla="*/ 9128 h 44"/>
              <a:gd name="T12" fmla="*/ 8131 w 41"/>
              <a:gd name="T13" fmla="*/ 0 h 44"/>
              <a:gd name="T14" fmla="*/ 0 60000 65536"/>
              <a:gd name="T15" fmla="*/ 0 60000 65536"/>
              <a:gd name="T16" fmla="*/ 0 60000 65536"/>
              <a:gd name="T17" fmla="*/ 0 60000 65536"/>
              <a:gd name="T18" fmla="*/ 0 60000 65536"/>
              <a:gd name="T19" fmla="*/ 0 60000 65536"/>
              <a:gd name="T20" fmla="*/ 0 60000 65536"/>
              <a:gd name="T21" fmla="*/ 0 w 41"/>
              <a:gd name="T22" fmla="*/ 0 h 44"/>
              <a:gd name="T23" fmla="*/ 41 w 4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4">
                <a:moveTo>
                  <a:pt x="10" y="0"/>
                </a:moveTo>
                <a:lnTo>
                  <a:pt x="9" y="2"/>
                </a:lnTo>
                <a:lnTo>
                  <a:pt x="0" y="38"/>
                </a:lnTo>
                <a:lnTo>
                  <a:pt x="32" y="44"/>
                </a:lnTo>
                <a:lnTo>
                  <a:pt x="41" y="9"/>
                </a:lnTo>
                <a:lnTo>
                  <a:pt x="40" y="1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2" name="Freeform 38"/>
          <p:cNvSpPr>
            <a:spLocks/>
          </p:cNvSpPr>
          <p:nvPr/>
        </p:nvSpPr>
        <p:spPr bwMode="auto">
          <a:xfrm>
            <a:off x="1984375" y="3525838"/>
            <a:ext cx="33338" cy="36512"/>
          </a:xfrm>
          <a:custGeom>
            <a:avLst/>
            <a:gdLst>
              <a:gd name="T0" fmla="*/ 10571 w 41"/>
              <a:gd name="T1" fmla="*/ 0 h 46"/>
              <a:gd name="T2" fmla="*/ 9757 w 41"/>
              <a:gd name="T3" fmla="*/ 1587 h 46"/>
              <a:gd name="T4" fmla="*/ 0 w 41"/>
              <a:gd name="T5" fmla="*/ 27781 h 46"/>
              <a:gd name="T6" fmla="*/ 24394 w 41"/>
              <a:gd name="T7" fmla="*/ 36512 h 46"/>
              <a:gd name="T8" fmla="*/ 33338 w 41"/>
              <a:gd name="T9" fmla="*/ 11112 h 46"/>
              <a:gd name="T10" fmla="*/ 32525 w 41"/>
              <a:gd name="T11" fmla="*/ 12700 h 46"/>
              <a:gd name="T12" fmla="*/ 10571 w 41"/>
              <a:gd name="T13" fmla="*/ 0 h 46"/>
              <a:gd name="T14" fmla="*/ 0 60000 65536"/>
              <a:gd name="T15" fmla="*/ 0 60000 65536"/>
              <a:gd name="T16" fmla="*/ 0 60000 65536"/>
              <a:gd name="T17" fmla="*/ 0 60000 65536"/>
              <a:gd name="T18" fmla="*/ 0 60000 65536"/>
              <a:gd name="T19" fmla="*/ 0 60000 65536"/>
              <a:gd name="T20" fmla="*/ 0 60000 65536"/>
              <a:gd name="T21" fmla="*/ 0 w 41"/>
              <a:gd name="T22" fmla="*/ 0 h 46"/>
              <a:gd name="T23" fmla="*/ 41 w 4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6">
                <a:moveTo>
                  <a:pt x="13" y="0"/>
                </a:moveTo>
                <a:lnTo>
                  <a:pt x="12" y="2"/>
                </a:lnTo>
                <a:lnTo>
                  <a:pt x="0" y="35"/>
                </a:lnTo>
                <a:lnTo>
                  <a:pt x="30" y="46"/>
                </a:lnTo>
                <a:lnTo>
                  <a:pt x="41" y="14"/>
                </a:lnTo>
                <a:lnTo>
                  <a:pt x="40" y="1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3" name="Freeform 39"/>
          <p:cNvSpPr>
            <a:spLocks/>
          </p:cNvSpPr>
          <p:nvPr/>
        </p:nvSpPr>
        <p:spPr bwMode="auto">
          <a:xfrm>
            <a:off x="1993900" y="3503613"/>
            <a:ext cx="33338" cy="34925"/>
          </a:xfrm>
          <a:custGeom>
            <a:avLst/>
            <a:gdLst>
              <a:gd name="T0" fmla="*/ 12197 w 41"/>
              <a:gd name="T1" fmla="*/ 0 h 43"/>
              <a:gd name="T2" fmla="*/ 10571 w 41"/>
              <a:gd name="T3" fmla="*/ 1624 h 43"/>
              <a:gd name="T4" fmla="*/ 0 w 41"/>
              <a:gd name="T5" fmla="*/ 21930 h 43"/>
              <a:gd name="T6" fmla="*/ 21954 w 41"/>
              <a:gd name="T7" fmla="*/ 34925 h 43"/>
              <a:gd name="T8" fmla="*/ 33338 w 41"/>
              <a:gd name="T9" fmla="*/ 14620 h 43"/>
              <a:gd name="T10" fmla="*/ 32525 w 41"/>
              <a:gd name="T11" fmla="*/ 16244 h 43"/>
              <a:gd name="T12" fmla="*/ 12197 w 41"/>
              <a:gd name="T13" fmla="*/ 0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15" y="0"/>
                </a:moveTo>
                <a:lnTo>
                  <a:pt x="13" y="2"/>
                </a:lnTo>
                <a:lnTo>
                  <a:pt x="0" y="27"/>
                </a:lnTo>
                <a:lnTo>
                  <a:pt x="27" y="43"/>
                </a:lnTo>
                <a:lnTo>
                  <a:pt x="41" y="18"/>
                </a:lnTo>
                <a:lnTo>
                  <a:pt x="40"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4" name="Freeform 40"/>
          <p:cNvSpPr>
            <a:spLocks/>
          </p:cNvSpPr>
          <p:nvPr/>
        </p:nvSpPr>
        <p:spPr bwMode="auto">
          <a:xfrm>
            <a:off x="2006600" y="3486150"/>
            <a:ext cx="33338" cy="34925"/>
          </a:xfrm>
          <a:custGeom>
            <a:avLst/>
            <a:gdLst>
              <a:gd name="T0" fmla="*/ 15449 w 41"/>
              <a:gd name="T1" fmla="*/ 0 h 43"/>
              <a:gd name="T2" fmla="*/ 13010 w 41"/>
              <a:gd name="T3" fmla="*/ 2437 h 43"/>
              <a:gd name="T4" fmla="*/ 0 w 41"/>
              <a:gd name="T5" fmla="*/ 18681 h 43"/>
              <a:gd name="T6" fmla="*/ 20328 w 41"/>
              <a:gd name="T7" fmla="*/ 34925 h 43"/>
              <a:gd name="T8" fmla="*/ 33338 w 41"/>
              <a:gd name="T9" fmla="*/ 19493 h 43"/>
              <a:gd name="T10" fmla="*/ 30899 w 41"/>
              <a:gd name="T11" fmla="*/ 21930 h 43"/>
              <a:gd name="T12" fmla="*/ 15449 w 41"/>
              <a:gd name="T13" fmla="*/ 0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19" y="0"/>
                </a:moveTo>
                <a:lnTo>
                  <a:pt x="16" y="3"/>
                </a:lnTo>
                <a:lnTo>
                  <a:pt x="0" y="23"/>
                </a:lnTo>
                <a:lnTo>
                  <a:pt x="25" y="43"/>
                </a:lnTo>
                <a:lnTo>
                  <a:pt x="41" y="24"/>
                </a:lnTo>
                <a:lnTo>
                  <a:pt x="38" y="2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5" name="Freeform 41"/>
          <p:cNvSpPr>
            <a:spLocks/>
          </p:cNvSpPr>
          <p:nvPr/>
        </p:nvSpPr>
        <p:spPr bwMode="auto">
          <a:xfrm>
            <a:off x="2022475" y="3473450"/>
            <a:ext cx="28575" cy="34925"/>
          </a:xfrm>
          <a:custGeom>
            <a:avLst/>
            <a:gdLst>
              <a:gd name="T0" fmla="*/ 18535 w 37"/>
              <a:gd name="T1" fmla="*/ 0 h 42"/>
              <a:gd name="T2" fmla="*/ 14674 w 37"/>
              <a:gd name="T3" fmla="*/ 1663 h 42"/>
              <a:gd name="T4" fmla="*/ 0 w 37"/>
              <a:gd name="T5" fmla="*/ 12473 h 42"/>
              <a:gd name="T6" fmla="*/ 14674 w 37"/>
              <a:gd name="T7" fmla="*/ 34925 h 42"/>
              <a:gd name="T8" fmla="*/ 28575 w 37"/>
              <a:gd name="T9" fmla="*/ 24115 h 42"/>
              <a:gd name="T10" fmla="*/ 23941 w 37"/>
              <a:gd name="T11" fmla="*/ 26610 h 42"/>
              <a:gd name="T12" fmla="*/ 18535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24" y="0"/>
                </a:moveTo>
                <a:lnTo>
                  <a:pt x="19" y="2"/>
                </a:lnTo>
                <a:lnTo>
                  <a:pt x="0" y="15"/>
                </a:lnTo>
                <a:lnTo>
                  <a:pt x="19" y="42"/>
                </a:lnTo>
                <a:lnTo>
                  <a:pt x="37" y="29"/>
                </a:lnTo>
                <a:lnTo>
                  <a:pt x="31" y="3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6" name="Freeform 42"/>
          <p:cNvSpPr>
            <a:spLocks/>
          </p:cNvSpPr>
          <p:nvPr/>
        </p:nvSpPr>
        <p:spPr bwMode="auto">
          <a:xfrm>
            <a:off x="2041525" y="3470275"/>
            <a:ext cx="19050" cy="28575"/>
          </a:xfrm>
          <a:custGeom>
            <a:avLst/>
            <a:gdLst>
              <a:gd name="T0" fmla="*/ 16119 w 26"/>
              <a:gd name="T1" fmla="*/ 0 h 37"/>
              <a:gd name="T2" fmla="*/ 13921 w 26"/>
              <a:gd name="T3" fmla="*/ 0 h 37"/>
              <a:gd name="T4" fmla="*/ 0 w 26"/>
              <a:gd name="T5" fmla="*/ 3861 h 37"/>
              <a:gd name="T6" fmla="*/ 5129 w 26"/>
              <a:gd name="T7" fmla="*/ 28575 h 37"/>
              <a:gd name="T8" fmla="*/ 19050 w 26"/>
              <a:gd name="T9" fmla="*/ 24714 h 37"/>
              <a:gd name="T10" fmla="*/ 16119 w 26"/>
              <a:gd name="T11" fmla="*/ 24714 h 37"/>
              <a:gd name="T12" fmla="*/ 16119 w 26"/>
              <a:gd name="T13" fmla="*/ 0 h 37"/>
              <a:gd name="T14" fmla="*/ 0 60000 65536"/>
              <a:gd name="T15" fmla="*/ 0 60000 65536"/>
              <a:gd name="T16" fmla="*/ 0 60000 65536"/>
              <a:gd name="T17" fmla="*/ 0 60000 65536"/>
              <a:gd name="T18" fmla="*/ 0 60000 65536"/>
              <a:gd name="T19" fmla="*/ 0 60000 65536"/>
              <a:gd name="T20" fmla="*/ 0 60000 65536"/>
              <a:gd name="T21" fmla="*/ 0 w 26"/>
              <a:gd name="T22" fmla="*/ 0 h 37"/>
              <a:gd name="T23" fmla="*/ 26 w 2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7">
                <a:moveTo>
                  <a:pt x="22" y="0"/>
                </a:moveTo>
                <a:lnTo>
                  <a:pt x="19" y="0"/>
                </a:lnTo>
                <a:lnTo>
                  <a:pt x="0" y="5"/>
                </a:lnTo>
                <a:lnTo>
                  <a:pt x="7" y="37"/>
                </a:lnTo>
                <a:lnTo>
                  <a:pt x="26" y="32"/>
                </a:lnTo>
                <a:lnTo>
                  <a:pt x="22" y="3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Freeform 43"/>
          <p:cNvSpPr>
            <a:spLocks/>
          </p:cNvSpPr>
          <p:nvPr/>
        </p:nvSpPr>
        <p:spPr bwMode="auto">
          <a:xfrm>
            <a:off x="2058988" y="3470275"/>
            <a:ext cx="731837" cy="39688"/>
          </a:xfrm>
          <a:custGeom>
            <a:avLst/>
            <a:gdLst>
              <a:gd name="T0" fmla="*/ 731837 w 924"/>
              <a:gd name="T1" fmla="*/ 39688 h 51"/>
              <a:gd name="T2" fmla="*/ 729461 w 924"/>
              <a:gd name="T3" fmla="*/ 14008 h 51"/>
              <a:gd name="T4" fmla="*/ 0 w 924"/>
              <a:gd name="T5" fmla="*/ 0 h 51"/>
              <a:gd name="T6" fmla="*/ 0 w 924"/>
              <a:gd name="T7" fmla="*/ 24902 h 51"/>
              <a:gd name="T8" fmla="*/ 729461 w 924"/>
              <a:gd name="T9" fmla="*/ 39688 h 51"/>
              <a:gd name="T10" fmla="*/ 726293 w 924"/>
              <a:gd name="T11" fmla="*/ 14008 h 51"/>
              <a:gd name="T12" fmla="*/ 731837 w 924"/>
              <a:gd name="T13" fmla="*/ 39688 h 51"/>
              <a:gd name="T14" fmla="*/ 0 60000 65536"/>
              <a:gd name="T15" fmla="*/ 0 60000 65536"/>
              <a:gd name="T16" fmla="*/ 0 60000 65536"/>
              <a:gd name="T17" fmla="*/ 0 60000 65536"/>
              <a:gd name="T18" fmla="*/ 0 60000 65536"/>
              <a:gd name="T19" fmla="*/ 0 60000 65536"/>
              <a:gd name="T20" fmla="*/ 0 60000 65536"/>
              <a:gd name="T21" fmla="*/ 0 w 924"/>
              <a:gd name="T22" fmla="*/ 0 h 51"/>
              <a:gd name="T23" fmla="*/ 924 w 92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51">
                <a:moveTo>
                  <a:pt x="924" y="51"/>
                </a:moveTo>
                <a:lnTo>
                  <a:pt x="921" y="18"/>
                </a:lnTo>
                <a:lnTo>
                  <a:pt x="0" y="0"/>
                </a:lnTo>
                <a:lnTo>
                  <a:pt x="0" y="32"/>
                </a:lnTo>
                <a:lnTo>
                  <a:pt x="921" y="51"/>
                </a:lnTo>
                <a:lnTo>
                  <a:pt x="917" y="18"/>
                </a:lnTo>
                <a:lnTo>
                  <a:pt x="924"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8" name="Freeform 44"/>
          <p:cNvSpPr>
            <a:spLocks/>
          </p:cNvSpPr>
          <p:nvPr/>
        </p:nvSpPr>
        <p:spPr bwMode="auto">
          <a:xfrm>
            <a:off x="2767013" y="3484563"/>
            <a:ext cx="23812" cy="30162"/>
          </a:xfrm>
          <a:custGeom>
            <a:avLst/>
            <a:gdLst>
              <a:gd name="T0" fmla="*/ 13826 w 31"/>
              <a:gd name="T1" fmla="*/ 28532 h 37"/>
              <a:gd name="T2" fmla="*/ 9986 w 31"/>
              <a:gd name="T3" fmla="*/ 30162 h 37"/>
              <a:gd name="T4" fmla="*/ 23812 w 31"/>
              <a:gd name="T5" fmla="*/ 26901 h 37"/>
              <a:gd name="T6" fmla="*/ 18435 w 31"/>
              <a:gd name="T7" fmla="*/ 0 h 37"/>
              <a:gd name="T8" fmla="*/ 4609 w 31"/>
              <a:gd name="T9" fmla="*/ 4076 h 37"/>
              <a:gd name="T10" fmla="*/ 0 w 31"/>
              <a:gd name="T11" fmla="*/ 5706 h 37"/>
              <a:gd name="T12" fmla="*/ 13826 w 31"/>
              <a:gd name="T13" fmla="*/ 28532 h 37"/>
              <a:gd name="T14" fmla="*/ 0 60000 65536"/>
              <a:gd name="T15" fmla="*/ 0 60000 65536"/>
              <a:gd name="T16" fmla="*/ 0 60000 65536"/>
              <a:gd name="T17" fmla="*/ 0 60000 65536"/>
              <a:gd name="T18" fmla="*/ 0 60000 65536"/>
              <a:gd name="T19" fmla="*/ 0 60000 65536"/>
              <a:gd name="T20" fmla="*/ 0 60000 65536"/>
              <a:gd name="T21" fmla="*/ 0 w 31"/>
              <a:gd name="T22" fmla="*/ 0 h 37"/>
              <a:gd name="T23" fmla="*/ 31 w 3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7">
                <a:moveTo>
                  <a:pt x="18" y="35"/>
                </a:moveTo>
                <a:lnTo>
                  <a:pt x="13" y="37"/>
                </a:lnTo>
                <a:lnTo>
                  <a:pt x="31" y="33"/>
                </a:lnTo>
                <a:lnTo>
                  <a:pt x="24" y="0"/>
                </a:lnTo>
                <a:lnTo>
                  <a:pt x="6" y="5"/>
                </a:lnTo>
                <a:lnTo>
                  <a:pt x="0" y="7"/>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9" name="Freeform 45"/>
          <p:cNvSpPr>
            <a:spLocks/>
          </p:cNvSpPr>
          <p:nvPr/>
        </p:nvSpPr>
        <p:spPr bwMode="auto">
          <a:xfrm>
            <a:off x="2749550" y="3490913"/>
            <a:ext cx="31750" cy="31750"/>
          </a:xfrm>
          <a:custGeom>
            <a:avLst/>
            <a:gdLst>
              <a:gd name="T0" fmla="*/ 19844 w 40"/>
              <a:gd name="T1" fmla="*/ 28652 h 41"/>
              <a:gd name="T2" fmla="*/ 17463 w 40"/>
              <a:gd name="T3" fmla="*/ 31750 h 41"/>
              <a:gd name="T4" fmla="*/ 31750 w 40"/>
              <a:gd name="T5" fmla="*/ 21683 h 41"/>
              <a:gd name="T6" fmla="*/ 17463 w 40"/>
              <a:gd name="T7" fmla="*/ 0 h 41"/>
              <a:gd name="T8" fmla="*/ 3175 w 40"/>
              <a:gd name="T9" fmla="*/ 10067 h 41"/>
              <a:gd name="T10" fmla="*/ 0 w 40"/>
              <a:gd name="T11" fmla="*/ 12390 h 41"/>
              <a:gd name="T12" fmla="*/ 19844 w 40"/>
              <a:gd name="T13" fmla="*/ 28652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25" y="37"/>
                </a:moveTo>
                <a:lnTo>
                  <a:pt x="22" y="41"/>
                </a:lnTo>
                <a:lnTo>
                  <a:pt x="40" y="28"/>
                </a:lnTo>
                <a:lnTo>
                  <a:pt x="22" y="0"/>
                </a:lnTo>
                <a:lnTo>
                  <a:pt x="4" y="13"/>
                </a:lnTo>
                <a:lnTo>
                  <a:pt x="0" y="16"/>
                </a:lnTo>
                <a:lnTo>
                  <a:pt x="2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0" name="Freeform 46"/>
          <p:cNvSpPr>
            <a:spLocks/>
          </p:cNvSpPr>
          <p:nvPr/>
        </p:nvSpPr>
        <p:spPr bwMode="auto">
          <a:xfrm>
            <a:off x="2735263" y="3503613"/>
            <a:ext cx="34925" cy="31750"/>
          </a:xfrm>
          <a:custGeom>
            <a:avLst/>
            <a:gdLst>
              <a:gd name="T0" fmla="*/ 22452 w 42"/>
              <a:gd name="T1" fmla="*/ 29427 h 41"/>
              <a:gd name="T2" fmla="*/ 21620 w 42"/>
              <a:gd name="T3" fmla="*/ 31750 h 41"/>
              <a:gd name="T4" fmla="*/ 34925 w 42"/>
              <a:gd name="T5" fmla="*/ 16262 h 41"/>
              <a:gd name="T6" fmla="*/ 14136 w 42"/>
              <a:gd name="T7" fmla="*/ 0 h 41"/>
              <a:gd name="T8" fmla="*/ 832 w 42"/>
              <a:gd name="T9" fmla="*/ 15488 h 41"/>
              <a:gd name="T10" fmla="*/ 0 w 42"/>
              <a:gd name="T11" fmla="*/ 17037 h 41"/>
              <a:gd name="T12" fmla="*/ 22452 w 42"/>
              <a:gd name="T13" fmla="*/ 29427 h 41"/>
              <a:gd name="T14" fmla="*/ 0 60000 65536"/>
              <a:gd name="T15" fmla="*/ 0 60000 65536"/>
              <a:gd name="T16" fmla="*/ 0 60000 65536"/>
              <a:gd name="T17" fmla="*/ 0 60000 65536"/>
              <a:gd name="T18" fmla="*/ 0 60000 65536"/>
              <a:gd name="T19" fmla="*/ 0 60000 65536"/>
              <a:gd name="T20" fmla="*/ 0 60000 65536"/>
              <a:gd name="T21" fmla="*/ 0 w 42"/>
              <a:gd name="T22" fmla="*/ 0 h 41"/>
              <a:gd name="T23" fmla="*/ 42 w 4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1">
                <a:moveTo>
                  <a:pt x="27" y="38"/>
                </a:moveTo>
                <a:lnTo>
                  <a:pt x="26" y="41"/>
                </a:lnTo>
                <a:lnTo>
                  <a:pt x="42" y="21"/>
                </a:lnTo>
                <a:lnTo>
                  <a:pt x="17" y="0"/>
                </a:lnTo>
                <a:lnTo>
                  <a:pt x="1" y="20"/>
                </a:lnTo>
                <a:lnTo>
                  <a:pt x="0" y="22"/>
                </a:lnTo>
                <a:lnTo>
                  <a:pt x="2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1" name="Freeform 47"/>
          <p:cNvSpPr>
            <a:spLocks/>
          </p:cNvSpPr>
          <p:nvPr/>
        </p:nvSpPr>
        <p:spPr bwMode="auto">
          <a:xfrm>
            <a:off x="2724150" y="3521075"/>
            <a:ext cx="33338" cy="31750"/>
          </a:xfrm>
          <a:custGeom>
            <a:avLst/>
            <a:gdLst>
              <a:gd name="T0" fmla="*/ 23813 w 42"/>
              <a:gd name="T1" fmla="*/ 29482 h 42"/>
              <a:gd name="T2" fmla="*/ 23019 w 42"/>
              <a:gd name="T3" fmla="*/ 31750 h 42"/>
              <a:gd name="T4" fmla="*/ 33338 w 42"/>
              <a:gd name="T5" fmla="*/ 12095 h 42"/>
              <a:gd name="T6" fmla="*/ 11906 w 42"/>
              <a:gd name="T7" fmla="*/ 0 h 42"/>
              <a:gd name="T8" fmla="*/ 794 w 42"/>
              <a:gd name="T9" fmla="*/ 19655 h 42"/>
              <a:gd name="T10" fmla="*/ 0 w 42"/>
              <a:gd name="T11" fmla="*/ 21167 h 42"/>
              <a:gd name="T12" fmla="*/ 23813 w 42"/>
              <a:gd name="T13" fmla="*/ 2948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30" y="39"/>
                </a:moveTo>
                <a:lnTo>
                  <a:pt x="29" y="42"/>
                </a:lnTo>
                <a:lnTo>
                  <a:pt x="42" y="16"/>
                </a:lnTo>
                <a:lnTo>
                  <a:pt x="15" y="0"/>
                </a:lnTo>
                <a:lnTo>
                  <a:pt x="1" y="26"/>
                </a:lnTo>
                <a:lnTo>
                  <a:pt x="0" y="28"/>
                </a:lnTo>
                <a:lnTo>
                  <a:pt x="3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2" name="Freeform 48"/>
          <p:cNvSpPr>
            <a:spLocks/>
          </p:cNvSpPr>
          <p:nvPr/>
        </p:nvSpPr>
        <p:spPr bwMode="auto">
          <a:xfrm>
            <a:off x="2714625" y="3541713"/>
            <a:ext cx="33338" cy="34925"/>
          </a:xfrm>
          <a:custGeom>
            <a:avLst/>
            <a:gdLst>
              <a:gd name="T0" fmla="*/ 24810 w 43"/>
              <a:gd name="T1" fmla="*/ 33301 h 43"/>
              <a:gd name="T2" fmla="*/ 24034 w 43"/>
              <a:gd name="T3" fmla="*/ 34925 h 43"/>
              <a:gd name="T4" fmla="*/ 33338 w 43"/>
              <a:gd name="T5" fmla="*/ 8934 h 43"/>
              <a:gd name="T6" fmla="*/ 10079 w 43"/>
              <a:gd name="T7" fmla="*/ 0 h 43"/>
              <a:gd name="T8" fmla="*/ 775 w 43"/>
              <a:gd name="T9" fmla="*/ 25991 h 43"/>
              <a:gd name="T10" fmla="*/ 0 w 43"/>
              <a:gd name="T11" fmla="*/ 27615 h 43"/>
              <a:gd name="T12" fmla="*/ 24810 w 43"/>
              <a:gd name="T13" fmla="*/ 33301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32" y="41"/>
                </a:moveTo>
                <a:lnTo>
                  <a:pt x="31" y="43"/>
                </a:lnTo>
                <a:lnTo>
                  <a:pt x="43" y="11"/>
                </a:lnTo>
                <a:lnTo>
                  <a:pt x="13" y="0"/>
                </a:lnTo>
                <a:lnTo>
                  <a:pt x="1" y="32"/>
                </a:lnTo>
                <a:lnTo>
                  <a:pt x="0" y="3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3" name="Freeform 49"/>
          <p:cNvSpPr>
            <a:spLocks/>
          </p:cNvSpPr>
          <p:nvPr/>
        </p:nvSpPr>
        <p:spPr bwMode="auto">
          <a:xfrm>
            <a:off x="2706688" y="3570288"/>
            <a:ext cx="33337" cy="33337"/>
          </a:xfrm>
          <a:custGeom>
            <a:avLst/>
            <a:gdLst>
              <a:gd name="T0" fmla="*/ 26019 w 41"/>
              <a:gd name="T1" fmla="*/ 32562 h 43"/>
              <a:gd name="T2" fmla="*/ 26019 w 41"/>
              <a:gd name="T3" fmla="*/ 33337 h 43"/>
              <a:gd name="T4" fmla="*/ 33337 w 41"/>
              <a:gd name="T5" fmla="*/ 5427 h 43"/>
              <a:gd name="T6" fmla="*/ 7318 w 41"/>
              <a:gd name="T7" fmla="*/ 0 h 43"/>
              <a:gd name="T8" fmla="*/ 0 w 41"/>
              <a:gd name="T9" fmla="*/ 27910 h 43"/>
              <a:gd name="T10" fmla="*/ 0 w 41"/>
              <a:gd name="T11" fmla="*/ 28685 h 43"/>
              <a:gd name="T12" fmla="*/ 26019 w 41"/>
              <a:gd name="T13" fmla="*/ 32562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32" y="42"/>
                </a:moveTo>
                <a:lnTo>
                  <a:pt x="32" y="43"/>
                </a:lnTo>
                <a:lnTo>
                  <a:pt x="41" y="7"/>
                </a:lnTo>
                <a:lnTo>
                  <a:pt x="9" y="0"/>
                </a:lnTo>
                <a:lnTo>
                  <a:pt x="0" y="36"/>
                </a:lnTo>
                <a:lnTo>
                  <a:pt x="0" y="37"/>
                </a:lnTo>
                <a:lnTo>
                  <a:pt x="3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4" name="Freeform 50"/>
          <p:cNvSpPr>
            <a:spLocks/>
          </p:cNvSpPr>
          <p:nvPr/>
        </p:nvSpPr>
        <p:spPr bwMode="auto">
          <a:xfrm>
            <a:off x="2703513" y="3598863"/>
            <a:ext cx="28575" cy="34925"/>
          </a:xfrm>
          <a:custGeom>
            <a:avLst/>
            <a:gdLst>
              <a:gd name="T0" fmla="*/ 25486 w 37"/>
              <a:gd name="T1" fmla="*/ 34149 h 45"/>
              <a:gd name="T2" fmla="*/ 25486 w 37"/>
              <a:gd name="T3" fmla="*/ 34925 h 45"/>
              <a:gd name="T4" fmla="*/ 28575 w 37"/>
              <a:gd name="T5" fmla="*/ 3881 h 45"/>
              <a:gd name="T6" fmla="*/ 3861 w 37"/>
              <a:gd name="T7" fmla="*/ 0 h 45"/>
              <a:gd name="T8" fmla="*/ 0 w 37"/>
              <a:gd name="T9" fmla="*/ 31044 h 45"/>
              <a:gd name="T10" fmla="*/ 0 w 37"/>
              <a:gd name="T11" fmla="*/ 31821 h 45"/>
              <a:gd name="T12" fmla="*/ 25486 w 37"/>
              <a:gd name="T13" fmla="*/ 34149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33" y="44"/>
                </a:moveTo>
                <a:lnTo>
                  <a:pt x="33" y="45"/>
                </a:lnTo>
                <a:lnTo>
                  <a:pt x="37" y="5"/>
                </a:lnTo>
                <a:lnTo>
                  <a:pt x="5" y="0"/>
                </a:lnTo>
                <a:lnTo>
                  <a:pt x="0" y="40"/>
                </a:lnTo>
                <a:lnTo>
                  <a:pt x="0" y="41"/>
                </a:lnTo>
                <a:lnTo>
                  <a:pt x="3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5" name="Freeform 51"/>
          <p:cNvSpPr>
            <a:spLocks/>
          </p:cNvSpPr>
          <p:nvPr/>
        </p:nvSpPr>
        <p:spPr bwMode="auto">
          <a:xfrm>
            <a:off x="2701925" y="3632200"/>
            <a:ext cx="26988" cy="34925"/>
          </a:xfrm>
          <a:custGeom>
            <a:avLst/>
            <a:gdLst>
              <a:gd name="T0" fmla="*/ 24675 w 35"/>
              <a:gd name="T1" fmla="*/ 33373 h 45"/>
              <a:gd name="T2" fmla="*/ 24675 w 35"/>
              <a:gd name="T3" fmla="*/ 34925 h 45"/>
              <a:gd name="T4" fmla="*/ 26988 w 35"/>
              <a:gd name="T5" fmla="*/ 2328 h 45"/>
              <a:gd name="T6" fmla="*/ 1542 w 35"/>
              <a:gd name="T7" fmla="*/ 0 h 45"/>
              <a:gd name="T8" fmla="*/ 0 w 35"/>
              <a:gd name="T9" fmla="*/ 33373 h 45"/>
              <a:gd name="T10" fmla="*/ 0 w 35"/>
              <a:gd name="T11" fmla="*/ 34925 h 45"/>
              <a:gd name="T12" fmla="*/ 24675 w 35"/>
              <a:gd name="T13" fmla="*/ 33373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32" y="43"/>
                </a:moveTo>
                <a:lnTo>
                  <a:pt x="32" y="45"/>
                </a:lnTo>
                <a:lnTo>
                  <a:pt x="35" y="3"/>
                </a:lnTo>
                <a:lnTo>
                  <a:pt x="2" y="0"/>
                </a:lnTo>
                <a:lnTo>
                  <a:pt x="0" y="43"/>
                </a:lnTo>
                <a:lnTo>
                  <a:pt x="0" y="45"/>
                </a:lnTo>
                <a:lnTo>
                  <a:pt x="3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6" name="Freeform 52"/>
          <p:cNvSpPr>
            <a:spLocks/>
          </p:cNvSpPr>
          <p:nvPr/>
        </p:nvSpPr>
        <p:spPr bwMode="auto">
          <a:xfrm>
            <a:off x="2701925" y="3665538"/>
            <a:ext cx="26988" cy="36512"/>
          </a:xfrm>
          <a:custGeom>
            <a:avLst/>
            <a:gdLst>
              <a:gd name="T0" fmla="*/ 26988 w 35"/>
              <a:gd name="T1" fmla="*/ 32543 h 46"/>
              <a:gd name="T2" fmla="*/ 26988 w 35"/>
              <a:gd name="T3" fmla="*/ 34131 h 46"/>
              <a:gd name="T4" fmla="*/ 24675 w 35"/>
              <a:gd name="T5" fmla="*/ 0 h 46"/>
              <a:gd name="T6" fmla="*/ 0 w 35"/>
              <a:gd name="T7" fmla="*/ 1587 h 46"/>
              <a:gd name="T8" fmla="*/ 1542 w 35"/>
              <a:gd name="T9" fmla="*/ 35718 h 46"/>
              <a:gd name="T10" fmla="*/ 1542 w 35"/>
              <a:gd name="T11" fmla="*/ 36512 h 46"/>
              <a:gd name="T12" fmla="*/ 26988 w 35"/>
              <a:gd name="T13" fmla="*/ 32543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35" y="41"/>
                </a:moveTo>
                <a:lnTo>
                  <a:pt x="35" y="43"/>
                </a:lnTo>
                <a:lnTo>
                  <a:pt x="32" y="0"/>
                </a:lnTo>
                <a:lnTo>
                  <a:pt x="0" y="2"/>
                </a:lnTo>
                <a:lnTo>
                  <a:pt x="2" y="45"/>
                </a:lnTo>
                <a:lnTo>
                  <a:pt x="2" y="46"/>
                </a:lnTo>
                <a:lnTo>
                  <a:pt x="3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7" name="Freeform 53"/>
          <p:cNvSpPr>
            <a:spLocks/>
          </p:cNvSpPr>
          <p:nvPr/>
        </p:nvSpPr>
        <p:spPr bwMode="auto">
          <a:xfrm>
            <a:off x="2703513" y="3698875"/>
            <a:ext cx="28575" cy="36513"/>
          </a:xfrm>
          <a:custGeom>
            <a:avLst/>
            <a:gdLst>
              <a:gd name="T0" fmla="*/ 28575 w 37"/>
              <a:gd name="T1" fmla="*/ 30957 h 46"/>
              <a:gd name="T2" fmla="*/ 28575 w 37"/>
              <a:gd name="T3" fmla="*/ 32544 h 46"/>
              <a:gd name="T4" fmla="*/ 25486 w 37"/>
              <a:gd name="T5" fmla="*/ 0 h 46"/>
              <a:gd name="T6" fmla="*/ 0 w 37"/>
              <a:gd name="T7" fmla="*/ 3969 h 46"/>
              <a:gd name="T8" fmla="*/ 3861 w 37"/>
              <a:gd name="T9" fmla="*/ 35719 h 46"/>
              <a:gd name="T10" fmla="*/ 3861 w 37"/>
              <a:gd name="T11" fmla="*/ 36513 h 46"/>
              <a:gd name="T12" fmla="*/ 28575 w 37"/>
              <a:gd name="T13" fmla="*/ 30957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7" y="39"/>
                </a:moveTo>
                <a:lnTo>
                  <a:pt x="37" y="41"/>
                </a:lnTo>
                <a:lnTo>
                  <a:pt x="33" y="0"/>
                </a:lnTo>
                <a:lnTo>
                  <a:pt x="0" y="5"/>
                </a:lnTo>
                <a:lnTo>
                  <a:pt x="5" y="45"/>
                </a:lnTo>
                <a:lnTo>
                  <a:pt x="5" y="46"/>
                </a:lnTo>
                <a:lnTo>
                  <a:pt x="3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8" name="Freeform 54"/>
          <p:cNvSpPr>
            <a:spLocks/>
          </p:cNvSpPr>
          <p:nvPr/>
        </p:nvSpPr>
        <p:spPr bwMode="auto">
          <a:xfrm>
            <a:off x="2706688" y="3729038"/>
            <a:ext cx="33337" cy="36512"/>
          </a:xfrm>
          <a:custGeom>
            <a:avLst/>
            <a:gdLst>
              <a:gd name="T0" fmla="*/ 32524 w 41"/>
              <a:gd name="T1" fmla="*/ 27587 h 45"/>
              <a:gd name="T2" fmla="*/ 33337 w 41"/>
              <a:gd name="T3" fmla="*/ 29210 h 45"/>
              <a:gd name="T4" fmla="*/ 26019 w 41"/>
              <a:gd name="T5" fmla="*/ 0 h 45"/>
              <a:gd name="T6" fmla="*/ 0 w 41"/>
              <a:gd name="T7" fmla="*/ 5680 h 45"/>
              <a:gd name="T8" fmla="*/ 7318 w 41"/>
              <a:gd name="T9" fmla="*/ 34889 h 45"/>
              <a:gd name="T10" fmla="*/ 8131 w 41"/>
              <a:gd name="T11" fmla="*/ 36512 h 45"/>
              <a:gd name="T12" fmla="*/ 32524 w 41"/>
              <a:gd name="T13" fmla="*/ 27587 h 45"/>
              <a:gd name="T14" fmla="*/ 0 60000 65536"/>
              <a:gd name="T15" fmla="*/ 0 60000 65536"/>
              <a:gd name="T16" fmla="*/ 0 60000 65536"/>
              <a:gd name="T17" fmla="*/ 0 60000 65536"/>
              <a:gd name="T18" fmla="*/ 0 60000 65536"/>
              <a:gd name="T19" fmla="*/ 0 60000 65536"/>
              <a:gd name="T20" fmla="*/ 0 60000 65536"/>
              <a:gd name="T21" fmla="*/ 0 w 41"/>
              <a:gd name="T22" fmla="*/ 0 h 45"/>
              <a:gd name="T23" fmla="*/ 41 w 41"/>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5">
                <a:moveTo>
                  <a:pt x="40" y="34"/>
                </a:moveTo>
                <a:lnTo>
                  <a:pt x="41" y="36"/>
                </a:lnTo>
                <a:lnTo>
                  <a:pt x="32" y="0"/>
                </a:lnTo>
                <a:lnTo>
                  <a:pt x="0" y="7"/>
                </a:lnTo>
                <a:lnTo>
                  <a:pt x="9" y="43"/>
                </a:lnTo>
                <a:lnTo>
                  <a:pt x="10" y="45"/>
                </a:lnTo>
                <a:lnTo>
                  <a:pt x="4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9" name="Freeform 55"/>
          <p:cNvSpPr>
            <a:spLocks/>
          </p:cNvSpPr>
          <p:nvPr/>
        </p:nvSpPr>
        <p:spPr bwMode="auto">
          <a:xfrm>
            <a:off x="2714625" y="3756025"/>
            <a:ext cx="33338" cy="34925"/>
          </a:xfrm>
          <a:custGeom>
            <a:avLst/>
            <a:gdLst>
              <a:gd name="T0" fmla="*/ 32544 w 42"/>
              <a:gd name="T1" fmla="*/ 23813 h 44"/>
              <a:gd name="T2" fmla="*/ 33338 w 42"/>
              <a:gd name="T3" fmla="*/ 24606 h 44"/>
              <a:gd name="T4" fmla="*/ 23813 w 42"/>
              <a:gd name="T5" fmla="*/ 0 h 44"/>
              <a:gd name="T6" fmla="*/ 0 w 42"/>
              <a:gd name="T7" fmla="*/ 8731 h 44"/>
              <a:gd name="T8" fmla="*/ 9525 w 42"/>
              <a:gd name="T9" fmla="*/ 33338 h 44"/>
              <a:gd name="T10" fmla="*/ 10319 w 42"/>
              <a:gd name="T11" fmla="*/ 34925 h 44"/>
              <a:gd name="T12" fmla="*/ 32544 w 42"/>
              <a:gd name="T13" fmla="*/ 23813 h 44"/>
              <a:gd name="T14" fmla="*/ 0 60000 65536"/>
              <a:gd name="T15" fmla="*/ 0 60000 65536"/>
              <a:gd name="T16" fmla="*/ 0 60000 65536"/>
              <a:gd name="T17" fmla="*/ 0 60000 65536"/>
              <a:gd name="T18" fmla="*/ 0 60000 65536"/>
              <a:gd name="T19" fmla="*/ 0 60000 65536"/>
              <a:gd name="T20" fmla="*/ 0 60000 65536"/>
              <a:gd name="T21" fmla="*/ 0 w 42"/>
              <a:gd name="T22" fmla="*/ 0 h 44"/>
              <a:gd name="T23" fmla="*/ 42 w 4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4">
                <a:moveTo>
                  <a:pt x="41" y="30"/>
                </a:moveTo>
                <a:lnTo>
                  <a:pt x="42" y="31"/>
                </a:lnTo>
                <a:lnTo>
                  <a:pt x="30" y="0"/>
                </a:lnTo>
                <a:lnTo>
                  <a:pt x="0" y="11"/>
                </a:lnTo>
                <a:lnTo>
                  <a:pt x="12" y="42"/>
                </a:lnTo>
                <a:lnTo>
                  <a:pt x="13" y="44"/>
                </a:lnTo>
                <a:lnTo>
                  <a:pt x="4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0" name="Freeform 56"/>
          <p:cNvSpPr>
            <a:spLocks/>
          </p:cNvSpPr>
          <p:nvPr/>
        </p:nvSpPr>
        <p:spPr bwMode="auto">
          <a:xfrm>
            <a:off x="2725738" y="3779838"/>
            <a:ext cx="31750" cy="34925"/>
          </a:xfrm>
          <a:custGeom>
            <a:avLst/>
            <a:gdLst>
              <a:gd name="T0" fmla="*/ 30976 w 41"/>
              <a:gd name="T1" fmla="*/ 18681 h 43"/>
              <a:gd name="T2" fmla="*/ 31750 w 41"/>
              <a:gd name="T3" fmla="*/ 21117 h 43"/>
              <a:gd name="T4" fmla="*/ 21683 w 41"/>
              <a:gd name="T5" fmla="*/ 0 h 43"/>
              <a:gd name="T6" fmla="*/ 0 w 41"/>
              <a:gd name="T7" fmla="*/ 11371 h 43"/>
              <a:gd name="T8" fmla="*/ 10841 w 41"/>
              <a:gd name="T9" fmla="*/ 32488 h 43"/>
              <a:gd name="T10" fmla="*/ 11616 w 41"/>
              <a:gd name="T11" fmla="*/ 34925 h 43"/>
              <a:gd name="T12" fmla="*/ 30976 w 41"/>
              <a:gd name="T13" fmla="*/ 18681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40" y="23"/>
                </a:moveTo>
                <a:lnTo>
                  <a:pt x="41" y="26"/>
                </a:lnTo>
                <a:lnTo>
                  <a:pt x="28" y="0"/>
                </a:lnTo>
                <a:lnTo>
                  <a:pt x="0" y="14"/>
                </a:lnTo>
                <a:lnTo>
                  <a:pt x="14" y="40"/>
                </a:lnTo>
                <a:lnTo>
                  <a:pt x="15" y="43"/>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1" name="Freeform 57"/>
          <p:cNvSpPr>
            <a:spLocks/>
          </p:cNvSpPr>
          <p:nvPr/>
        </p:nvSpPr>
        <p:spPr bwMode="auto">
          <a:xfrm>
            <a:off x="2736850" y="3797300"/>
            <a:ext cx="33338" cy="34925"/>
          </a:xfrm>
          <a:custGeom>
            <a:avLst/>
            <a:gdLst>
              <a:gd name="T0" fmla="*/ 30086 w 41"/>
              <a:gd name="T1" fmla="*/ 12995 h 43"/>
              <a:gd name="T2" fmla="*/ 33338 w 41"/>
              <a:gd name="T3" fmla="*/ 15432 h 43"/>
              <a:gd name="T4" fmla="*/ 20328 w 41"/>
              <a:gd name="T5" fmla="*/ 0 h 43"/>
              <a:gd name="T6" fmla="*/ 0 w 41"/>
              <a:gd name="T7" fmla="*/ 16244 h 43"/>
              <a:gd name="T8" fmla="*/ 13010 w 41"/>
              <a:gd name="T9" fmla="*/ 32488 h 43"/>
              <a:gd name="T10" fmla="*/ 17076 w 41"/>
              <a:gd name="T11" fmla="*/ 34925 h 43"/>
              <a:gd name="T12" fmla="*/ 30086 w 41"/>
              <a:gd name="T13" fmla="*/ 12995 h 43"/>
              <a:gd name="T14" fmla="*/ 0 60000 65536"/>
              <a:gd name="T15" fmla="*/ 0 60000 65536"/>
              <a:gd name="T16" fmla="*/ 0 60000 65536"/>
              <a:gd name="T17" fmla="*/ 0 60000 65536"/>
              <a:gd name="T18" fmla="*/ 0 60000 65536"/>
              <a:gd name="T19" fmla="*/ 0 60000 65536"/>
              <a:gd name="T20" fmla="*/ 0 60000 65536"/>
              <a:gd name="T21" fmla="*/ 0 w 41"/>
              <a:gd name="T22" fmla="*/ 0 h 43"/>
              <a:gd name="T23" fmla="*/ 41 w 4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3">
                <a:moveTo>
                  <a:pt x="37" y="16"/>
                </a:moveTo>
                <a:lnTo>
                  <a:pt x="41" y="19"/>
                </a:lnTo>
                <a:lnTo>
                  <a:pt x="25" y="0"/>
                </a:lnTo>
                <a:lnTo>
                  <a:pt x="0" y="20"/>
                </a:lnTo>
                <a:lnTo>
                  <a:pt x="16" y="40"/>
                </a:lnTo>
                <a:lnTo>
                  <a:pt x="21" y="43"/>
                </a:lnTo>
                <a:lnTo>
                  <a:pt x="3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2" name="Freeform 58"/>
          <p:cNvSpPr>
            <a:spLocks/>
          </p:cNvSpPr>
          <p:nvPr/>
        </p:nvSpPr>
        <p:spPr bwMode="auto">
          <a:xfrm>
            <a:off x="2752725" y="3810000"/>
            <a:ext cx="28575" cy="33338"/>
          </a:xfrm>
          <a:custGeom>
            <a:avLst/>
            <a:gdLst>
              <a:gd name="T0" fmla="*/ 25213 w 34"/>
              <a:gd name="T1" fmla="*/ 7318 h 41"/>
              <a:gd name="T2" fmla="*/ 28575 w 34"/>
              <a:gd name="T3" fmla="*/ 8944 h 41"/>
              <a:gd name="T4" fmla="*/ 13447 w 34"/>
              <a:gd name="T5" fmla="*/ 0 h 41"/>
              <a:gd name="T6" fmla="*/ 0 w 34"/>
              <a:gd name="T7" fmla="*/ 21954 h 41"/>
              <a:gd name="T8" fmla="*/ 15128 w 34"/>
              <a:gd name="T9" fmla="*/ 31712 h 41"/>
              <a:gd name="T10" fmla="*/ 19330 w 34"/>
              <a:gd name="T11" fmla="*/ 33338 h 41"/>
              <a:gd name="T12" fmla="*/ 25213 w 34"/>
              <a:gd name="T13" fmla="*/ 7318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0" y="9"/>
                </a:moveTo>
                <a:lnTo>
                  <a:pt x="34" y="11"/>
                </a:lnTo>
                <a:lnTo>
                  <a:pt x="16" y="0"/>
                </a:lnTo>
                <a:lnTo>
                  <a:pt x="0" y="27"/>
                </a:lnTo>
                <a:lnTo>
                  <a:pt x="18" y="39"/>
                </a:lnTo>
                <a:lnTo>
                  <a:pt x="23" y="41"/>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3" name="Freeform 59"/>
          <p:cNvSpPr>
            <a:spLocks/>
          </p:cNvSpPr>
          <p:nvPr/>
        </p:nvSpPr>
        <p:spPr bwMode="auto">
          <a:xfrm>
            <a:off x="2771775" y="3817938"/>
            <a:ext cx="19050" cy="28575"/>
          </a:xfrm>
          <a:custGeom>
            <a:avLst/>
            <a:gdLst>
              <a:gd name="T0" fmla="*/ 16764 w 25"/>
              <a:gd name="T1" fmla="*/ 28575 h 37"/>
              <a:gd name="T2" fmla="*/ 19050 w 25"/>
              <a:gd name="T3" fmla="*/ 3861 h 37"/>
              <a:gd name="T4" fmla="*/ 5334 w 25"/>
              <a:gd name="T5" fmla="*/ 0 h 37"/>
              <a:gd name="T6" fmla="*/ 0 w 25"/>
              <a:gd name="T7" fmla="*/ 24714 h 37"/>
              <a:gd name="T8" fmla="*/ 13716 w 25"/>
              <a:gd name="T9" fmla="*/ 28575 h 37"/>
              <a:gd name="T10" fmla="*/ 16764 w 25"/>
              <a:gd name="T11" fmla="*/ 3861 h 37"/>
              <a:gd name="T12" fmla="*/ 16764 w 25"/>
              <a:gd name="T13" fmla="*/ 28575 h 37"/>
              <a:gd name="T14" fmla="*/ 0 60000 65536"/>
              <a:gd name="T15" fmla="*/ 0 60000 65536"/>
              <a:gd name="T16" fmla="*/ 0 60000 65536"/>
              <a:gd name="T17" fmla="*/ 0 60000 65536"/>
              <a:gd name="T18" fmla="*/ 0 60000 65536"/>
              <a:gd name="T19" fmla="*/ 0 60000 65536"/>
              <a:gd name="T20" fmla="*/ 0 60000 65536"/>
              <a:gd name="T21" fmla="*/ 0 w 25"/>
              <a:gd name="T22" fmla="*/ 0 h 37"/>
              <a:gd name="T23" fmla="*/ 25 w 2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7">
                <a:moveTo>
                  <a:pt x="22" y="37"/>
                </a:moveTo>
                <a:lnTo>
                  <a:pt x="25" y="5"/>
                </a:lnTo>
                <a:lnTo>
                  <a:pt x="7" y="0"/>
                </a:lnTo>
                <a:lnTo>
                  <a:pt x="0" y="32"/>
                </a:lnTo>
                <a:lnTo>
                  <a:pt x="18" y="37"/>
                </a:lnTo>
                <a:lnTo>
                  <a:pt x="22" y="5"/>
                </a:lnTo>
                <a:lnTo>
                  <a:pt x="2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4" name="Freeform 60"/>
          <p:cNvSpPr>
            <a:spLocks/>
          </p:cNvSpPr>
          <p:nvPr/>
        </p:nvSpPr>
        <p:spPr bwMode="auto">
          <a:xfrm>
            <a:off x="2714625" y="3497263"/>
            <a:ext cx="150813" cy="336550"/>
          </a:xfrm>
          <a:custGeom>
            <a:avLst/>
            <a:gdLst>
              <a:gd name="T0" fmla="*/ 82550 w 190"/>
              <a:gd name="T1" fmla="*/ 1584 h 425"/>
              <a:gd name="T2" fmla="*/ 96838 w 190"/>
              <a:gd name="T3" fmla="*/ 7919 h 425"/>
              <a:gd name="T4" fmla="*/ 110332 w 190"/>
              <a:gd name="T5" fmla="*/ 20589 h 425"/>
              <a:gd name="T6" fmla="*/ 122238 w 190"/>
              <a:gd name="T7" fmla="*/ 38802 h 425"/>
              <a:gd name="T8" fmla="*/ 133350 w 190"/>
              <a:gd name="T9" fmla="*/ 61767 h 425"/>
              <a:gd name="T10" fmla="*/ 142082 w 190"/>
              <a:gd name="T11" fmla="*/ 88691 h 425"/>
              <a:gd name="T12" fmla="*/ 146844 w 190"/>
              <a:gd name="T13" fmla="*/ 118782 h 425"/>
              <a:gd name="T14" fmla="*/ 150813 w 190"/>
              <a:gd name="T15" fmla="*/ 151250 h 425"/>
              <a:gd name="T16" fmla="*/ 150813 w 190"/>
              <a:gd name="T17" fmla="*/ 186092 h 425"/>
              <a:gd name="T18" fmla="*/ 146844 w 190"/>
              <a:gd name="T19" fmla="*/ 218560 h 425"/>
              <a:gd name="T20" fmla="*/ 142082 w 190"/>
              <a:gd name="T21" fmla="*/ 248651 h 425"/>
              <a:gd name="T22" fmla="*/ 133350 w 190"/>
              <a:gd name="T23" fmla="*/ 275575 h 425"/>
              <a:gd name="T24" fmla="*/ 122238 w 190"/>
              <a:gd name="T25" fmla="*/ 297748 h 425"/>
              <a:gd name="T26" fmla="*/ 110332 w 190"/>
              <a:gd name="T27" fmla="*/ 315961 h 425"/>
              <a:gd name="T28" fmla="*/ 96838 w 190"/>
              <a:gd name="T29" fmla="*/ 328631 h 425"/>
              <a:gd name="T30" fmla="*/ 82550 w 190"/>
              <a:gd name="T31" fmla="*/ 335758 h 425"/>
              <a:gd name="T32" fmla="*/ 67469 w 190"/>
              <a:gd name="T33" fmla="*/ 335758 h 425"/>
              <a:gd name="T34" fmla="*/ 53181 w 190"/>
              <a:gd name="T35" fmla="*/ 328631 h 425"/>
              <a:gd name="T36" fmla="*/ 39688 w 190"/>
              <a:gd name="T37" fmla="*/ 315961 h 425"/>
              <a:gd name="T38" fmla="*/ 27781 w 190"/>
              <a:gd name="T39" fmla="*/ 297748 h 425"/>
              <a:gd name="T40" fmla="*/ 17463 w 190"/>
              <a:gd name="T41" fmla="*/ 275575 h 425"/>
              <a:gd name="T42" fmla="*/ 9525 w 190"/>
              <a:gd name="T43" fmla="*/ 248651 h 425"/>
              <a:gd name="T44" fmla="*/ 3969 w 190"/>
              <a:gd name="T45" fmla="*/ 218560 h 425"/>
              <a:gd name="T46" fmla="*/ 0 w 190"/>
              <a:gd name="T47" fmla="*/ 186092 h 425"/>
              <a:gd name="T48" fmla="*/ 0 w 190"/>
              <a:gd name="T49" fmla="*/ 151250 h 425"/>
              <a:gd name="T50" fmla="*/ 3969 w 190"/>
              <a:gd name="T51" fmla="*/ 118782 h 425"/>
              <a:gd name="T52" fmla="*/ 9525 w 190"/>
              <a:gd name="T53" fmla="*/ 88691 h 425"/>
              <a:gd name="T54" fmla="*/ 17463 w 190"/>
              <a:gd name="T55" fmla="*/ 61767 h 425"/>
              <a:gd name="T56" fmla="*/ 27781 w 190"/>
              <a:gd name="T57" fmla="*/ 38802 h 425"/>
              <a:gd name="T58" fmla="*/ 39688 w 190"/>
              <a:gd name="T59" fmla="*/ 20589 h 425"/>
              <a:gd name="T60" fmla="*/ 53181 w 190"/>
              <a:gd name="T61" fmla="*/ 7919 h 425"/>
              <a:gd name="T62" fmla="*/ 67469 w 190"/>
              <a:gd name="T63" fmla="*/ 1584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425"/>
              <a:gd name="T98" fmla="*/ 190 w 190"/>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425">
                <a:moveTo>
                  <a:pt x="95" y="0"/>
                </a:moveTo>
                <a:lnTo>
                  <a:pt x="104" y="2"/>
                </a:lnTo>
                <a:lnTo>
                  <a:pt x="113" y="5"/>
                </a:lnTo>
                <a:lnTo>
                  <a:pt x="122" y="10"/>
                </a:lnTo>
                <a:lnTo>
                  <a:pt x="131" y="18"/>
                </a:lnTo>
                <a:lnTo>
                  <a:pt x="139" y="26"/>
                </a:lnTo>
                <a:lnTo>
                  <a:pt x="147" y="37"/>
                </a:lnTo>
                <a:lnTo>
                  <a:pt x="154" y="49"/>
                </a:lnTo>
                <a:lnTo>
                  <a:pt x="161" y="63"/>
                </a:lnTo>
                <a:lnTo>
                  <a:pt x="168" y="78"/>
                </a:lnTo>
                <a:lnTo>
                  <a:pt x="174" y="95"/>
                </a:lnTo>
                <a:lnTo>
                  <a:pt x="179" y="112"/>
                </a:lnTo>
                <a:lnTo>
                  <a:pt x="182" y="130"/>
                </a:lnTo>
                <a:lnTo>
                  <a:pt x="185" y="150"/>
                </a:lnTo>
                <a:lnTo>
                  <a:pt x="188" y="171"/>
                </a:lnTo>
                <a:lnTo>
                  <a:pt x="190" y="191"/>
                </a:lnTo>
                <a:lnTo>
                  <a:pt x="190" y="213"/>
                </a:lnTo>
                <a:lnTo>
                  <a:pt x="190" y="235"/>
                </a:lnTo>
                <a:lnTo>
                  <a:pt x="188" y="256"/>
                </a:lnTo>
                <a:lnTo>
                  <a:pt x="185" y="276"/>
                </a:lnTo>
                <a:lnTo>
                  <a:pt x="182" y="296"/>
                </a:lnTo>
                <a:lnTo>
                  <a:pt x="179" y="314"/>
                </a:lnTo>
                <a:lnTo>
                  <a:pt x="174" y="332"/>
                </a:lnTo>
                <a:lnTo>
                  <a:pt x="168" y="348"/>
                </a:lnTo>
                <a:lnTo>
                  <a:pt x="161" y="363"/>
                </a:lnTo>
                <a:lnTo>
                  <a:pt x="154" y="376"/>
                </a:lnTo>
                <a:lnTo>
                  <a:pt x="147" y="389"/>
                </a:lnTo>
                <a:lnTo>
                  <a:pt x="139" y="399"/>
                </a:lnTo>
                <a:lnTo>
                  <a:pt x="131" y="409"/>
                </a:lnTo>
                <a:lnTo>
                  <a:pt x="122" y="415"/>
                </a:lnTo>
                <a:lnTo>
                  <a:pt x="113" y="420"/>
                </a:lnTo>
                <a:lnTo>
                  <a:pt x="104" y="424"/>
                </a:lnTo>
                <a:lnTo>
                  <a:pt x="95" y="425"/>
                </a:lnTo>
                <a:lnTo>
                  <a:pt x="85" y="424"/>
                </a:lnTo>
                <a:lnTo>
                  <a:pt x="76" y="420"/>
                </a:lnTo>
                <a:lnTo>
                  <a:pt x="67" y="415"/>
                </a:lnTo>
                <a:lnTo>
                  <a:pt x="58" y="409"/>
                </a:lnTo>
                <a:lnTo>
                  <a:pt x="50" y="399"/>
                </a:lnTo>
                <a:lnTo>
                  <a:pt x="42" y="389"/>
                </a:lnTo>
                <a:lnTo>
                  <a:pt x="35" y="376"/>
                </a:lnTo>
                <a:lnTo>
                  <a:pt x="28" y="363"/>
                </a:lnTo>
                <a:lnTo>
                  <a:pt x="22" y="348"/>
                </a:lnTo>
                <a:lnTo>
                  <a:pt x="16" y="332"/>
                </a:lnTo>
                <a:lnTo>
                  <a:pt x="12" y="314"/>
                </a:lnTo>
                <a:lnTo>
                  <a:pt x="7" y="296"/>
                </a:lnTo>
                <a:lnTo>
                  <a:pt x="5" y="276"/>
                </a:lnTo>
                <a:lnTo>
                  <a:pt x="3" y="256"/>
                </a:lnTo>
                <a:lnTo>
                  <a:pt x="0" y="235"/>
                </a:lnTo>
                <a:lnTo>
                  <a:pt x="0" y="213"/>
                </a:lnTo>
                <a:lnTo>
                  <a:pt x="0" y="191"/>
                </a:lnTo>
                <a:lnTo>
                  <a:pt x="3" y="171"/>
                </a:lnTo>
                <a:lnTo>
                  <a:pt x="5" y="150"/>
                </a:lnTo>
                <a:lnTo>
                  <a:pt x="7" y="130"/>
                </a:lnTo>
                <a:lnTo>
                  <a:pt x="12" y="112"/>
                </a:lnTo>
                <a:lnTo>
                  <a:pt x="16" y="95"/>
                </a:lnTo>
                <a:lnTo>
                  <a:pt x="22" y="78"/>
                </a:lnTo>
                <a:lnTo>
                  <a:pt x="28" y="63"/>
                </a:lnTo>
                <a:lnTo>
                  <a:pt x="35" y="49"/>
                </a:lnTo>
                <a:lnTo>
                  <a:pt x="42" y="37"/>
                </a:lnTo>
                <a:lnTo>
                  <a:pt x="50" y="26"/>
                </a:lnTo>
                <a:lnTo>
                  <a:pt x="58" y="18"/>
                </a:lnTo>
                <a:lnTo>
                  <a:pt x="67" y="10"/>
                </a:lnTo>
                <a:lnTo>
                  <a:pt x="76" y="5"/>
                </a:lnTo>
                <a:lnTo>
                  <a:pt x="85" y="2"/>
                </a:lnTo>
                <a:lnTo>
                  <a:pt x="9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5" name="Freeform 61"/>
          <p:cNvSpPr>
            <a:spLocks/>
          </p:cNvSpPr>
          <p:nvPr/>
        </p:nvSpPr>
        <p:spPr bwMode="auto">
          <a:xfrm>
            <a:off x="2789238" y="3484563"/>
            <a:ext cx="88900" cy="182562"/>
          </a:xfrm>
          <a:custGeom>
            <a:avLst/>
            <a:gdLst>
              <a:gd name="T0" fmla="*/ 88900 w 111"/>
              <a:gd name="T1" fmla="*/ 182562 h 229"/>
              <a:gd name="T2" fmla="*/ 88900 w 111"/>
              <a:gd name="T3" fmla="*/ 182562 h 229"/>
              <a:gd name="T4" fmla="*/ 88900 w 111"/>
              <a:gd name="T5" fmla="*/ 164226 h 229"/>
              <a:gd name="T6" fmla="*/ 87298 w 111"/>
              <a:gd name="T7" fmla="*/ 146687 h 229"/>
              <a:gd name="T8" fmla="*/ 85696 w 111"/>
              <a:gd name="T9" fmla="*/ 130743 h 229"/>
              <a:gd name="T10" fmla="*/ 82493 w 111"/>
              <a:gd name="T11" fmla="*/ 114799 h 229"/>
              <a:gd name="T12" fmla="*/ 80090 w 111"/>
              <a:gd name="T13" fmla="*/ 99652 h 229"/>
              <a:gd name="T14" fmla="*/ 75285 w 111"/>
              <a:gd name="T15" fmla="*/ 84505 h 229"/>
              <a:gd name="T16" fmla="*/ 70479 w 111"/>
              <a:gd name="T17" fmla="*/ 70155 h 229"/>
              <a:gd name="T18" fmla="*/ 64873 w 111"/>
              <a:gd name="T19" fmla="*/ 57399 h 229"/>
              <a:gd name="T20" fmla="*/ 58466 w 111"/>
              <a:gd name="T21" fmla="*/ 45441 h 229"/>
              <a:gd name="T22" fmla="*/ 52859 w 111"/>
              <a:gd name="T23" fmla="*/ 35077 h 229"/>
              <a:gd name="T24" fmla="*/ 45651 w 111"/>
              <a:gd name="T25" fmla="*/ 24714 h 229"/>
              <a:gd name="T26" fmla="*/ 38443 w 111"/>
              <a:gd name="T27" fmla="*/ 17539 h 229"/>
              <a:gd name="T28" fmla="*/ 28832 w 111"/>
              <a:gd name="T29" fmla="*/ 10364 h 229"/>
              <a:gd name="T30" fmla="*/ 20023 w 111"/>
              <a:gd name="T31" fmla="*/ 4783 h 229"/>
              <a:gd name="T32" fmla="*/ 9611 w 111"/>
              <a:gd name="T33" fmla="*/ 1594 h 229"/>
              <a:gd name="T34" fmla="*/ 0 w 111"/>
              <a:gd name="T35" fmla="*/ 0 h 229"/>
              <a:gd name="T36" fmla="*/ 0 w 111"/>
              <a:gd name="T37" fmla="*/ 26308 h 229"/>
              <a:gd name="T38" fmla="*/ 4005 w 111"/>
              <a:gd name="T39" fmla="*/ 27105 h 229"/>
              <a:gd name="T40" fmla="*/ 8810 w 111"/>
              <a:gd name="T41" fmla="*/ 28700 h 229"/>
              <a:gd name="T42" fmla="*/ 14416 w 111"/>
              <a:gd name="T43" fmla="*/ 30294 h 229"/>
              <a:gd name="T44" fmla="*/ 20023 w 111"/>
              <a:gd name="T45" fmla="*/ 35875 h 229"/>
              <a:gd name="T46" fmla="*/ 25629 w 111"/>
              <a:gd name="T47" fmla="*/ 41455 h 229"/>
              <a:gd name="T48" fmla="*/ 31235 w 111"/>
              <a:gd name="T49" fmla="*/ 49427 h 229"/>
              <a:gd name="T50" fmla="*/ 36841 w 111"/>
              <a:gd name="T51" fmla="*/ 58197 h 229"/>
              <a:gd name="T52" fmla="*/ 40846 w 111"/>
              <a:gd name="T53" fmla="*/ 67763 h 229"/>
              <a:gd name="T54" fmla="*/ 46452 w 111"/>
              <a:gd name="T55" fmla="*/ 78924 h 229"/>
              <a:gd name="T56" fmla="*/ 51258 w 111"/>
              <a:gd name="T57" fmla="*/ 91680 h 229"/>
              <a:gd name="T58" fmla="*/ 53660 w 111"/>
              <a:gd name="T59" fmla="*/ 104435 h 229"/>
              <a:gd name="T60" fmla="*/ 56864 w 111"/>
              <a:gd name="T61" fmla="*/ 118785 h 229"/>
              <a:gd name="T62" fmla="*/ 59267 w 111"/>
              <a:gd name="T63" fmla="*/ 133932 h 229"/>
              <a:gd name="T64" fmla="*/ 61669 w 111"/>
              <a:gd name="T65" fmla="*/ 150673 h 229"/>
              <a:gd name="T66" fmla="*/ 63271 w 111"/>
              <a:gd name="T67" fmla="*/ 165821 h 229"/>
              <a:gd name="T68" fmla="*/ 63271 w 111"/>
              <a:gd name="T69" fmla="*/ 182562 h 229"/>
              <a:gd name="T70" fmla="*/ 63271 w 111"/>
              <a:gd name="T71" fmla="*/ 182562 h 229"/>
              <a:gd name="T72" fmla="*/ 88900 w 111"/>
              <a:gd name="T73" fmla="*/ 182562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9"/>
              <a:gd name="T113" fmla="*/ 111 w 11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9">
                <a:moveTo>
                  <a:pt x="111" y="229"/>
                </a:moveTo>
                <a:lnTo>
                  <a:pt x="111" y="229"/>
                </a:lnTo>
                <a:lnTo>
                  <a:pt x="111" y="206"/>
                </a:lnTo>
                <a:lnTo>
                  <a:pt x="109" y="184"/>
                </a:lnTo>
                <a:lnTo>
                  <a:pt x="107" y="164"/>
                </a:lnTo>
                <a:lnTo>
                  <a:pt x="103" y="144"/>
                </a:lnTo>
                <a:lnTo>
                  <a:pt x="100" y="125"/>
                </a:lnTo>
                <a:lnTo>
                  <a:pt x="94" y="106"/>
                </a:lnTo>
                <a:lnTo>
                  <a:pt x="88" y="88"/>
                </a:lnTo>
                <a:lnTo>
                  <a:pt x="81" y="72"/>
                </a:lnTo>
                <a:lnTo>
                  <a:pt x="73" y="57"/>
                </a:lnTo>
                <a:lnTo>
                  <a:pt x="66" y="44"/>
                </a:lnTo>
                <a:lnTo>
                  <a:pt x="57" y="31"/>
                </a:lnTo>
                <a:lnTo>
                  <a:pt x="48" y="22"/>
                </a:lnTo>
                <a:lnTo>
                  <a:pt x="36" y="13"/>
                </a:lnTo>
                <a:lnTo>
                  <a:pt x="25" y="6"/>
                </a:lnTo>
                <a:lnTo>
                  <a:pt x="12" y="2"/>
                </a:lnTo>
                <a:lnTo>
                  <a:pt x="0" y="0"/>
                </a:lnTo>
                <a:lnTo>
                  <a:pt x="0" y="33"/>
                </a:lnTo>
                <a:lnTo>
                  <a:pt x="5" y="34"/>
                </a:lnTo>
                <a:lnTo>
                  <a:pt x="11" y="36"/>
                </a:lnTo>
                <a:lnTo>
                  <a:pt x="18" y="38"/>
                </a:lnTo>
                <a:lnTo>
                  <a:pt x="25" y="45"/>
                </a:lnTo>
                <a:lnTo>
                  <a:pt x="32" y="52"/>
                </a:lnTo>
                <a:lnTo>
                  <a:pt x="39" y="62"/>
                </a:lnTo>
                <a:lnTo>
                  <a:pt x="46" y="73"/>
                </a:lnTo>
                <a:lnTo>
                  <a:pt x="51" y="85"/>
                </a:lnTo>
                <a:lnTo>
                  <a:pt x="58" y="99"/>
                </a:lnTo>
                <a:lnTo>
                  <a:pt x="64" y="115"/>
                </a:lnTo>
                <a:lnTo>
                  <a:pt x="67" y="131"/>
                </a:lnTo>
                <a:lnTo>
                  <a:pt x="71" y="149"/>
                </a:lnTo>
                <a:lnTo>
                  <a:pt x="74" y="168"/>
                </a:lnTo>
                <a:lnTo>
                  <a:pt x="77" y="189"/>
                </a:lnTo>
                <a:lnTo>
                  <a:pt x="79" y="208"/>
                </a:lnTo>
                <a:lnTo>
                  <a:pt x="79" y="229"/>
                </a:lnTo>
                <a:lnTo>
                  <a:pt x="111"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6" name="Freeform 62"/>
          <p:cNvSpPr>
            <a:spLocks/>
          </p:cNvSpPr>
          <p:nvPr/>
        </p:nvSpPr>
        <p:spPr bwMode="auto">
          <a:xfrm>
            <a:off x="2789238" y="3667125"/>
            <a:ext cx="88900" cy="179388"/>
          </a:xfrm>
          <a:custGeom>
            <a:avLst/>
            <a:gdLst>
              <a:gd name="T0" fmla="*/ 0 w 111"/>
              <a:gd name="T1" fmla="*/ 179388 h 228"/>
              <a:gd name="T2" fmla="*/ 0 w 111"/>
              <a:gd name="T3" fmla="*/ 179388 h 228"/>
              <a:gd name="T4" fmla="*/ 9611 w 111"/>
              <a:gd name="T5" fmla="*/ 178601 h 228"/>
              <a:gd name="T6" fmla="*/ 20023 w 111"/>
              <a:gd name="T7" fmla="*/ 174667 h 228"/>
              <a:gd name="T8" fmla="*/ 28032 w 111"/>
              <a:gd name="T9" fmla="*/ 169947 h 228"/>
              <a:gd name="T10" fmla="*/ 38443 w 111"/>
              <a:gd name="T11" fmla="*/ 162865 h 228"/>
              <a:gd name="T12" fmla="*/ 45651 w 111"/>
              <a:gd name="T13" fmla="*/ 154998 h 228"/>
              <a:gd name="T14" fmla="*/ 52859 w 111"/>
              <a:gd name="T15" fmla="*/ 145556 h 228"/>
              <a:gd name="T16" fmla="*/ 58466 w 111"/>
              <a:gd name="T17" fmla="*/ 133754 h 228"/>
              <a:gd name="T18" fmla="*/ 64873 w 111"/>
              <a:gd name="T19" fmla="*/ 123526 h 228"/>
              <a:gd name="T20" fmla="*/ 70479 w 111"/>
              <a:gd name="T21" fmla="*/ 110151 h 228"/>
              <a:gd name="T22" fmla="*/ 75285 w 111"/>
              <a:gd name="T23" fmla="*/ 96775 h 228"/>
              <a:gd name="T24" fmla="*/ 80090 w 111"/>
              <a:gd name="T25" fmla="*/ 82613 h 228"/>
              <a:gd name="T26" fmla="*/ 82493 w 111"/>
              <a:gd name="T27" fmla="*/ 66877 h 228"/>
              <a:gd name="T28" fmla="*/ 85696 w 111"/>
              <a:gd name="T29" fmla="*/ 51928 h 228"/>
              <a:gd name="T30" fmla="*/ 87298 w 111"/>
              <a:gd name="T31" fmla="*/ 35406 h 228"/>
              <a:gd name="T32" fmla="*/ 88900 w 111"/>
              <a:gd name="T33" fmla="*/ 18096 h 228"/>
              <a:gd name="T34" fmla="*/ 88900 w 111"/>
              <a:gd name="T35" fmla="*/ 0 h 228"/>
              <a:gd name="T36" fmla="*/ 63271 w 111"/>
              <a:gd name="T37" fmla="*/ 0 h 228"/>
              <a:gd name="T38" fmla="*/ 63271 w 111"/>
              <a:gd name="T39" fmla="*/ 16523 h 228"/>
              <a:gd name="T40" fmla="*/ 61669 w 111"/>
              <a:gd name="T41" fmla="*/ 31472 h 228"/>
              <a:gd name="T42" fmla="*/ 59267 w 111"/>
              <a:gd name="T43" fmla="*/ 47994 h 228"/>
              <a:gd name="T44" fmla="*/ 56864 w 111"/>
              <a:gd name="T45" fmla="*/ 63730 h 228"/>
              <a:gd name="T46" fmla="*/ 53660 w 111"/>
              <a:gd name="T47" fmla="*/ 77105 h 228"/>
              <a:gd name="T48" fmla="*/ 51258 w 111"/>
              <a:gd name="T49" fmla="*/ 89694 h 228"/>
              <a:gd name="T50" fmla="*/ 46452 w 111"/>
              <a:gd name="T51" fmla="*/ 101496 h 228"/>
              <a:gd name="T52" fmla="*/ 40846 w 111"/>
              <a:gd name="T53" fmla="*/ 112511 h 228"/>
              <a:gd name="T54" fmla="*/ 36841 w 111"/>
              <a:gd name="T55" fmla="*/ 123526 h 228"/>
              <a:gd name="T56" fmla="*/ 31235 w 111"/>
              <a:gd name="T57" fmla="*/ 131394 h 228"/>
              <a:gd name="T58" fmla="*/ 25629 w 111"/>
              <a:gd name="T59" fmla="*/ 138475 h 228"/>
              <a:gd name="T60" fmla="*/ 20023 w 111"/>
              <a:gd name="T61" fmla="*/ 144769 h 228"/>
              <a:gd name="T62" fmla="*/ 15217 w 111"/>
              <a:gd name="T63" fmla="*/ 148703 h 228"/>
              <a:gd name="T64" fmla="*/ 8810 w 111"/>
              <a:gd name="T65" fmla="*/ 151064 h 228"/>
              <a:gd name="T66" fmla="*/ 4005 w 111"/>
              <a:gd name="T67" fmla="*/ 152637 h 228"/>
              <a:gd name="T68" fmla="*/ 0 w 111"/>
              <a:gd name="T69" fmla="*/ 154211 h 228"/>
              <a:gd name="T70" fmla="*/ 0 w 111"/>
              <a:gd name="T71" fmla="*/ 154211 h 228"/>
              <a:gd name="T72" fmla="*/ 0 w 111"/>
              <a:gd name="T73" fmla="*/ 179388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8"/>
              <a:gd name="T113" fmla="*/ 111 w 111"/>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8">
                <a:moveTo>
                  <a:pt x="0" y="228"/>
                </a:moveTo>
                <a:lnTo>
                  <a:pt x="0" y="228"/>
                </a:lnTo>
                <a:lnTo>
                  <a:pt x="12" y="227"/>
                </a:lnTo>
                <a:lnTo>
                  <a:pt x="25" y="222"/>
                </a:lnTo>
                <a:lnTo>
                  <a:pt x="35" y="216"/>
                </a:lnTo>
                <a:lnTo>
                  <a:pt x="48" y="207"/>
                </a:lnTo>
                <a:lnTo>
                  <a:pt x="57" y="197"/>
                </a:lnTo>
                <a:lnTo>
                  <a:pt x="66" y="185"/>
                </a:lnTo>
                <a:lnTo>
                  <a:pt x="73" y="170"/>
                </a:lnTo>
                <a:lnTo>
                  <a:pt x="81" y="157"/>
                </a:lnTo>
                <a:lnTo>
                  <a:pt x="88" y="140"/>
                </a:lnTo>
                <a:lnTo>
                  <a:pt x="94" y="123"/>
                </a:lnTo>
                <a:lnTo>
                  <a:pt x="100" y="105"/>
                </a:lnTo>
                <a:lnTo>
                  <a:pt x="103" y="85"/>
                </a:lnTo>
                <a:lnTo>
                  <a:pt x="107" y="66"/>
                </a:lnTo>
                <a:lnTo>
                  <a:pt x="109" y="45"/>
                </a:lnTo>
                <a:lnTo>
                  <a:pt x="111" y="23"/>
                </a:lnTo>
                <a:lnTo>
                  <a:pt x="111" y="0"/>
                </a:lnTo>
                <a:lnTo>
                  <a:pt x="79" y="0"/>
                </a:lnTo>
                <a:lnTo>
                  <a:pt x="79" y="21"/>
                </a:lnTo>
                <a:lnTo>
                  <a:pt x="77" y="40"/>
                </a:lnTo>
                <a:lnTo>
                  <a:pt x="74" y="61"/>
                </a:lnTo>
                <a:lnTo>
                  <a:pt x="71" y="81"/>
                </a:lnTo>
                <a:lnTo>
                  <a:pt x="67" y="98"/>
                </a:lnTo>
                <a:lnTo>
                  <a:pt x="64" y="114"/>
                </a:lnTo>
                <a:lnTo>
                  <a:pt x="58" y="129"/>
                </a:lnTo>
                <a:lnTo>
                  <a:pt x="51" y="143"/>
                </a:lnTo>
                <a:lnTo>
                  <a:pt x="46" y="157"/>
                </a:lnTo>
                <a:lnTo>
                  <a:pt x="39" y="167"/>
                </a:lnTo>
                <a:lnTo>
                  <a:pt x="32" y="176"/>
                </a:lnTo>
                <a:lnTo>
                  <a:pt x="25" y="184"/>
                </a:lnTo>
                <a:lnTo>
                  <a:pt x="19" y="189"/>
                </a:lnTo>
                <a:lnTo>
                  <a:pt x="11" y="192"/>
                </a:lnTo>
                <a:lnTo>
                  <a:pt x="5" y="194"/>
                </a:lnTo>
                <a:lnTo>
                  <a:pt x="0" y="196"/>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7" name="Freeform 63"/>
          <p:cNvSpPr>
            <a:spLocks/>
          </p:cNvSpPr>
          <p:nvPr/>
        </p:nvSpPr>
        <p:spPr bwMode="auto">
          <a:xfrm>
            <a:off x="2701925" y="3667125"/>
            <a:ext cx="87313" cy="179388"/>
          </a:xfrm>
          <a:custGeom>
            <a:avLst/>
            <a:gdLst>
              <a:gd name="T0" fmla="*/ 0 w 111"/>
              <a:gd name="T1" fmla="*/ 0 h 228"/>
              <a:gd name="T2" fmla="*/ 0 w 111"/>
              <a:gd name="T3" fmla="*/ 0 h 228"/>
              <a:gd name="T4" fmla="*/ 0 w 111"/>
              <a:gd name="T5" fmla="*/ 18096 h 228"/>
              <a:gd name="T6" fmla="*/ 1573 w 111"/>
              <a:gd name="T7" fmla="*/ 35406 h 228"/>
              <a:gd name="T8" fmla="*/ 3933 w 111"/>
              <a:gd name="T9" fmla="*/ 51928 h 228"/>
              <a:gd name="T10" fmla="*/ 5506 w 111"/>
              <a:gd name="T11" fmla="*/ 66877 h 228"/>
              <a:gd name="T12" fmla="*/ 9439 w 111"/>
              <a:gd name="T13" fmla="*/ 83400 h 228"/>
              <a:gd name="T14" fmla="*/ 13372 w 111"/>
              <a:gd name="T15" fmla="*/ 96775 h 228"/>
              <a:gd name="T16" fmla="*/ 18092 w 111"/>
              <a:gd name="T17" fmla="*/ 110151 h 228"/>
              <a:gd name="T18" fmla="*/ 22812 w 111"/>
              <a:gd name="T19" fmla="*/ 123526 h 228"/>
              <a:gd name="T20" fmla="*/ 29104 w 111"/>
              <a:gd name="T21" fmla="*/ 133754 h 228"/>
              <a:gd name="T22" fmla="*/ 34611 w 111"/>
              <a:gd name="T23" fmla="*/ 145556 h 228"/>
              <a:gd name="T24" fmla="*/ 41690 w 111"/>
              <a:gd name="T25" fmla="*/ 154998 h 228"/>
              <a:gd name="T26" fmla="*/ 48769 w 111"/>
              <a:gd name="T27" fmla="*/ 162865 h 228"/>
              <a:gd name="T28" fmla="*/ 58995 w 111"/>
              <a:gd name="T29" fmla="*/ 169947 h 228"/>
              <a:gd name="T30" fmla="*/ 66861 w 111"/>
              <a:gd name="T31" fmla="*/ 174667 h 228"/>
              <a:gd name="T32" fmla="*/ 77087 w 111"/>
              <a:gd name="T33" fmla="*/ 178601 h 228"/>
              <a:gd name="T34" fmla="*/ 87313 w 111"/>
              <a:gd name="T35" fmla="*/ 179388 h 228"/>
              <a:gd name="T36" fmla="*/ 87313 w 111"/>
              <a:gd name="T37" fmla="*/ 154211 h 228"/>
              <a:gd name="T38" fmla="*/ 82593 w 111"/>
              <a:gd name="T39" fmla="*/ 152637 h 228"/>
              <a:gd name="T40" fmla="*/ 77874 w 111"/>
              <a:gd name="T41" fmla="*/ 151064 h 228"/>
              <a:gd name="T42" fmla="*/ 71581 w 111"/>
              <a:gd name="T43" fmla="*/ 148703 h 228"/>
              <a:gd name="T44" fmla="*/ 66861 w 111"/>
              <a:gd name="T45" fmla="*/ 144769 h 228"/>
              <a:gd name="T46" fmla="*/ 61355 w 111"/>
              <a:gd name="T47" fmla="*/ 138475 h 228"/>
              <a:gd name="T48" fmla="*/ 55849 w 111"/>
              <a:gd name="T49" fmla="*/ 131394 h 228"/>
              <a:gd name="T50" fmla="*/ 51129 w 111"/>
              <a:gd name="T51" fmla="*/ 123526 h 228"/>
              <a:gd name="T52" fmla="*/ 46410 w 111"/>
              <a:gd name="T53" fmla="*/ 112511 h 228"/>
              <a:gd name="T54" fmla="*/ 41690 w 111"/>
              <a:gd name="T55" fmla="*/ 101496 h 228"/>
              <a:gd name="T56" fmla="*/ 36970 w 111"/>
              <a:gd name="T57" fmla="*/ 89694 h 228"/>
              <a:gd name="T58" fmla="*/ 34611 w 111"/>
              <a:gd name="T59" fmla="*/ 76319 h 228"/>
              <a:gd name="T60" fmla="*/ 30678 w 111"/>
              <a:gd name="T61" fmla="*/ 63730 h 228"/>
              <a:gd name="T62" fmla="*/ 29104 w 111"/>
              <a:gd name="T63" fmla="*/ 47994 h 228"/>
              <a:gd name="T64" fmla="*/ 27531 w 111"/>
              <a:gd name="T65" fmla="*/ 31472 h 228"/>
              <a:gd name="T66" fmla="*/ 25171 w 111"/>
              <a:gd name="T67" fmla="*/ 16523 h 228"/>
              <a:gd name="T68" fmla="*/ 25171 w 111"/>
              <a:gd name="T69" fmla="*/ 0 h 228"/>
              <a:gd name="T70" fmla="*/ 25171 w 111"/>
              <a:gd name="T71" fmla="*/ 0 h 228"/>
              <a:gd name="T72" fmla="*/ 0 w 111"/>
              <a:gd name="T73" fmla="*/ 0 h 2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8"/>
              <a:gd name="T113" fmla="*/ 111 w 111"/>
              <a:gd name="T114" fmla="*/ 228 h 2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8">
                <a:moveTo>
                  <a:pt x="0" y="0"/>
                </a:moveTo>
                <a:lnTo>
                  <a:pt x="0" y="0"/>
                </a:lnTo>
                <a:lnTo>
                  <a:pt x="0" y="23"/>
                </a:lnTo>
                <a:lnTo>
                  <a:pt x="2" y="45"/>
                </a:lnTo>
                <a:lnTo>
                  <a:pt x="5" y="66"/>
                </a:lnTo>
                <a:lnTo>
                  <a:pt x="7" y="85"/>
                </a:lnTo>
                <a:lnTo>
                  <a:pt x="12" y="106"/>
                </a:lnTo>
                <a:lnTo>
                  <a:pt x="17" y="123"/>
                </a:lnTo>
                <a:lnTo>
                  <a:pt x="23" y="140"/>
                </a:lnTo>
                <a:lnTo>
                  <a:pt x="29" y="157"/>
                </a:lnTo>
                <a:lnTo>
                  <a:pt x="37" y="170"/>
                </a:lnTo>
                <a:lnTo>
                  <a:pt x="44" y="185"/>
                </a:lnTo>
                <a:lnTo>
                  <a:pt x="53" y="197"/>
                </a:lnTo>
                <a:lnTo>
                  <a:pt x="62" y="207"/>
                </a:lnTo>
                <a:lnTo>
                  <a:pt x="75" y="216"/>
                </a:lnTo>
                <a:lnTo>
                  <a:pt x="85" y="222"/>
                </a:lnTo>
                <a:lnTo>
                  <a:pt x="98" y="227"/>
                </a:lnTo>
                <a:lnTo>
                  <a:pt x="111" y="228"/>
                </a:lnTo>
                <a:lnTo>
                  <a:pt x="111" y="196"/>
                </a:lnTo>
                <a:lnTo>
                  <a:pt x="105" y="194"/>
                </a:lnTo>
                <a:lnTo>
                  <a:pt x="99" y="192"/>
                </a:lnTo>
                <a:lnTo>
                  <a:pt x="91" y="189"/>
                </a:lnTo>
                <a:lnTo>
                  <a:pt x="85" y="184"/>
                </a:lnTo>
                <a:lnTo>
                  <a:pt x="78" y="176"/>
                </a:lnTo>
                <a:lnTo>
                  <a:pt x="71" y="167"/>
                </a:lnTo>
                <a:lnTo>
                  <a:pt x="65" y="157"/>
                </a:lnTo>
                <a:lnTo>
                  <a:pt x="59" y="143"/>
                </a:lnTo>
                <a:lnTo>
                  <a:pt x="53" y="129"/>
                </a:lnTo>
                <a:lnTo>
                  <a:pt x="47" y="114"/>
                </a:lnTo>
                <a:lnTo>
                  <a:pt x="44" y="97"/>
                </a:lnTo>
                <a:lnTo>
                  <a:pt x="39" y="81"/>
                </a:lnTo>
                <a:lnTo>
                  <a:pt x="37" y="61"/>
                </a:lnTo>
                <a:lnTo>
                  <a:pt x="35" y="40"/>
                </a:lnTo>
                <a:lnTo>
                  <a:pt x="32" y="21"/>
                </a:lnTo>
                <a:lnTo>
                  <a:pt x="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8" name="Freeform 64"/>
          <p:cNvSpPr>
            <a:spLocks/>
          </p:cNvSpPr>
          <p:nvPr/>
        </p:nvSpPr>
        <p:spPr bwMode="auto">
          <a:xfrm>
            <a:off x="2701925" y="3484563"/>
            <a:ext cx="87313" cy="182562"/>
          </a:xfrm>
          <a:custGeom>
            <a:avLst/>
            <a:gdLst>
              <a:gd name="T0" fmla="*/ 87313 w 111"/>
              <a:gd name="T1" fmla="*/ 0 h 229"/>
              <a:gd name="T2" fmla="*/ 87313 w 111"/>
              <a:gd name="T3" fmla="*/ 0 h 229"/>
              <a:gd name="T4" fmla="*/ 77087 w 111"/>
              <a:gd name="T5" fmla="*/ 1594 h 229"/>
              <a:gd name="T6" fmla="*/ 66861 w 111"/>
              <a:gd name="T7" fmla="*/ 4783 h 229"/>
              <a:gd name="T8" fmla="*/ 58209 w 111"/>
              <a:gd name="T9" fmla="*/ 10364 h 229"/>
              <a:gd name="T10" fmla="*/ 48769 w 111"/>
              <a:gd name="T11" fmla="*/ 17539 h 229"/>
              <a:gd name="T12" fmla="*/ 41690 w 111"/>
              <a:gd name="T13" fmla="*/ 24714 h 229"/>
              <a:gd name="T14" fmla="*/ 34611 w 111"/>
              <a:gd name="T15" fmla="*/ 35077 h 229"/>
              <a:gd name="T16" fmla="*/ 29104 w 111"/>
              <a:gd name="T17" fmla="*/ 45441 h 229"/>
              <a:gd name="T18" fmla="*/ 22812 w 111"/>
              <a:gd name="T19" fmla="*/ 57399 h 229"/>
              <a:gd name="T20" fmla="*/ 18092 w 111"/>
              <a:gd name="T21" fmla="*/ 70155 h 229"/>
              <a:gd name="T22" fmla="*/ 13372 w 111"/>
              <a:gd name="T23" fmla="*/ 84505 h 229"/>
              <a:gd name="T24" fmla="*/ 9439 w 111"/>
              <a:gd name="T25" fmla="*/ 99652 h 229"/>
              <a:gd name="T26" fmla="*/ 5506 w 111"/>
              <a:gd name="T27" fmla="*/ 114799 h 229"/>
              <a:gd name="T28" fmla="*/ 3933 w 111"/>
              <a:gd name="T29" fmla="*/ 130743 h 229"/>
              <a:gd name="T30" fmla="*/ 1573 w 111"/>
              <a:gd name="T31" fmla="*/ 146687 h 229"/>
              <a:gd name="T32" fmla="*/ 0 w 111"/>
              <a:gd name="T33" fmla="*/ 164226 h 229"/>
              <a:gd name="T34" fmla="*/ 0 w 111"/>
              <a:gd name="T35" fmla="*/ 182562 h 229"/>
              <a:gd name="T36" fmla="*/ 25171 w 111"/>
              <a:gd name="T37" fmla="*/ 182562 h 229"/>
              <a:gd name="T38" fmla="*/ 25171 w 111"/>
              <a:gd name="T39" fmla="*/ 165821 h 229"/>
              <a:gd name="T40" fmla="*/ 27531 w 111"/>
              <a:gd name="T41" fmla="*/ 150673 h 229"/>
              <a:gd name="T42" fmla="*/ 29104 w 111"/>
              <a:gd name="T43" fmla="*/ 133932 h 229"/>
              <a:gd name="T44" fmla="*/ 30678 w 111"/>
              <a:gd name="T45" fmla="*/ 118785 h 229"/>
              <a:gd name="T46" fmla="*/ 34611 w 111"/>
              <a:gd name="T47" fmla="*/ 104435 h 229"/>
              <a:gd name="T48" fmla="*/ 36970 w 111"/>
              <a:gd name="T49" fmla="*/ 91680 h 229"/>
              <a:gd name="T50" fmla="*/ 41690 w 111"/>
              <a:gd name="T51" fmla="*/ 78924 h 229"/>
              <a:gd name="T52" fmla="*/ 46410 w 111"/>
              <a:gd name="T53" fmla="*/ 67763 h 229"/>
              <a:gd name="T54" fmla="*/ 51129 w 111"/>
              <a:gd name="T55" fmla="*/ 58197 h 229"/>
              <a:gd name="T56" fmla="*/ 55849 w 111"/>
              <a:gd name="T57" fmla="*/ 49427 h 229"/>
              <a:gd name="T58" fmla="*/ 61355 w 111"/>
              <a:gd name="T59" fmla="*/ 41455 h 229"/>
              <a:gd name="T60" fmla="*/ 66861 w 111"/>
              <a:gd name="T61" fmla="*/ 35875 h 229"/>
              <a:gd name="T62" fmla="*/ 72368 w 111"/>
              <a:gd name="T63" fmla="*/ 30294 h 229"/>
              <a:gd name="T64" fmla="*/ 77874 w 111"/>
              <a:gd name="T65" fmla="*/ 28700 h 229"/>
              <a:gd name="T66" fmla="*/ 82593 w 111"/>
              <a:gd name="T67" fmla="*/ 27105 h 229"/>
              <a:gd name="T68" fmla="*/ 87313 w 111"/>
              <a:gd name="T69" fmla="*/ 26308 h 229"/>
              <a:gd name="T70" fmla="*/ 87313 w 111"/>
              <a:gd name="T71" fmla="*/ 26308 h 229"/>
              <a:gd name="T72" fmla="*/ 87313 w 11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229"/>
              <a:gd name="T113" fmla="*/ 111 w 11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229">
                <a:moveTo>
                  <a:pt x="111" y="0"/>
                </a:moveTo>
                <a:lnTo>
                  <a:pt x="111" y="0"/>
                </a:lnTo>
                <a:lnTo>
                  <a:pt x="98" y="2"/>
                </a:lnTo>
                <a:lnTo>
                  <a:pt x="85" y="6"/>
                </a:lnTo>
                <a:lnTo>
                  <a:pt x="74" y="13"/>
                </a:lnTo>
                <a:lnTo>
                  <a:pt x="62" y="22"/>
                </a:lnTo>
                <a:lnTo>
                  <a:pt x="53" y="31"/>
                </a:lnTo>
                <a:lnTo>
                  <a:pt x="44" y="44"/>
                </a:lnTo>
                <a:lnTo>
                  <a:pt x="37" y="57"/>
                </a:lnTo>
                <a:lnTo>
                  <a:pt x="29" y="72"/>
                </a:lnTo>
                <a:lnTo>
                  <a:pt x="23" y="88"/>
                </a:lnTo>
                <a:lnTo>
                  <a:pt x="17" y="106"/>
                </a:lnTo>
                <a:lnTo>
                  <a:pt x="12" y="125"/>
                </a:lnTo>
                <a:lnTo>
                  <a:pt x="7" y="144"/>
                </a:lnTo>
                <a:lnTo>
                  <a:pt x="5" y="164"/>
                </a:lnTo>
                <a:lnTo>
                  <a:pt x="2" y="184"/>
                </a:lnTo>
                <a:lnTo>
                  <a:pt x="0" y="206"/>
                </a:lnTo>
                <a:lnTo>
                  <a:pt x="0" y="229"/>
                </a:lnTo>
                <a:lnTo>
                  <a:pt x="32" y="229"/>
                </a:lnTo>
                <a:lnTo>
                  <a:pt x="32" y="208"/>
                </a:lnTo>
                <a:lnTo>
                  <a:pt x="35" y="189"/>
                </a:lnTo>
                <a:lnTo>
                  <a:pt x="37" y="168"/>
                </a:lnTo>
                <a:lnTo>
                  <a:pt x="39" y="149"/>
                </a:lnTo>
                <a:lnTo>
                  <a:pt x="44" y="131"/>
                </a:lnTo>
                <a:lnTo>
                  <a:pt x="47" y="115"/>
                </a:lnTo>
                <a:lnTo>
                  <a:pt x="53" y="99"/>
                </a:lnTo>
                <a:lnTo>
                  <a:pt x="59" y="85"/>
                </a:lnTo>
                <a:lnTo>
                  <a:pt x="65" y="73"/>
                </a:lnTo>
                <a:lnTo>
                  <a:pt x="71" y="62"/>
                </a:lnTo>
                <a:lnTo>
                  <a:pt x="78" y="52"/>
                </a:lnTo>
                <a:lnTo>
                  <a:pt x="85" y="45"/>
                </a:lnTo>
                <a:lnTo>
                  <a:pt x="92" y="38"/>
                </a:lnTo>
                <a:lnTo>
                  <a:pt x="99" y="36"/>
                </a:lnTo>
                <a:lnTo>
                  <a:pt x="105" y="34"/>
                </a:lnTo>
                <a:lnTo>
                  <a:pt x="111" y="33"/>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9" name="Line 65"/>
          <p:cNvSpPr>
            <a:spLocks noChangeShapeType="1"/>
          </p:cNvSpPr>
          <p:nvPr/>
        </p:nvSpPr>
        <p:spPr bwMode="auto">
          <a:xfrm>
            <a:off x="2509838" y="3492500"/>
            <a:ext cx="0" cy="336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Freeform 66"/>
          <p:cNvSpPr>
            <a:spLocks/>
          </p:cNvSpPr>
          <p:nvPr/>
        </p:nvSpPr>
        <p:spPr bwMode="auto">
          <a:xfrm>
            <a:off x="2016125" y="3522663"/>
            <a:ext cx="268288" cy="269875"/>
          </a:xfrm>
          <a:custGeom>
            <a:avLst/>
            <a:gdLst>
              <a:gd name="T0" fmla="*/ 134144 w 340"/>
              <a:gd name="T1" fmla="*/ 0 h 339"/>
              <a:gd name="T2" fmla="*/ 161762 w 340"/>
              <a:gd name="T3" fmla="*/ 2388 h 339"/>
              <a:gd name="T4" fmla="*/ 186223 w 340"/>
              <a:gd name="T5" fmla="*/ 10349 h 339"/>
              <a:gd name="T6" fmla="*/ 209107 w 340"/>
              <a:gd name="T7" fmla="*/ 22291 h 339"/>
              <a:gd name="T8" fmla="*/ 228834 w 340"/>
              <a:gd name="T9" fmla="*/ 39008 h 339"/>
              <a:gd name="T10" fmla="*/ 245405 w 340"/>
              <a:gd name="T11" fmla="*/ 58911 h 339"/>
              <a:gd name="T12" fmla="*/ 257241 w 340"/>
              <a:gd name="T13" fmla="*/ 81997 h 339"/>
              <a:gd name="T14" fmla="*/ 265132 w 340"/>
              <a:gd name="T15" fmla="*/ 107472 h 339"/>
              <a:gd name="T16" fmla="*/ 268288 w 340"/>
              <a:gd name="T17" fmla="*/ 135336 h 339"/>
              <a:gd name="T18" fmla="*/ 265132 w 340"/>
              <a:gd name="T19" fmla="*/ 162403 h 339"/>
              <a:gd name="T20" fmla="*/ 257241 w 340"/>
              <a:gd name="T21" fmla="*/ 187081 h 339"/>
              <a:gd name="T22" fmla="*/ 245405 w 340"/>
              <a:gd name="T23" fmla="*/ 210168 h 339"/>
              <a:gd name="T24" fmla="*/ 228834 w 340"/>
              <a:gd name="T25" fmla="*/ 230070 h 339"/>
              <a:gd name="T26" fmla="*/ 209107 w 340"/>
              <a:gd name="T27" fmla="*/ 246788 h 339"/>
              <a:gd name="T28" fmla="*/ 186223 w 340"/>
              <a:gd name="T29" fmla="*/ 258730 h 339"/>
              <a:gd name="T30" fmla="*/ 161762 w 340"/>
              <a:gd name="T31" fmla="*/ 266691 h 339"/>
              <a:gd name="T32" fmla="*/ 134144 w 340"/>
              <a:gd name="T33" fmla="*/ 269875 h 339"/>
              <a:gd name="T34" fmla="*/ 107315 w 340"/>
              <a:gd name="T35" fmla="*/ 266691 h 339"/>
              <a:gd name="T36" fmla="*/ 82065 w 340"/>
              <a:gd name="T37" fmla="*/ 258730 h 339"/>
              <a:gd name="T38" fmla="*/ 59181 w 340"/>
              <a:gd name="T39" fmla="*/ 246788 h 339"/>
              <a:gd name="T40" fmla="*/ 39454 w 340"/>
              <a:gd name="T41" fmla="*/ 230070 h 339"/>
              <a:gd name="T42" fmla="*/ 22883 w 340"/>
              <a:gd name="T43" fmla="*/ 210168 h 339"/>
              <a:gd name="T44" fmla="*/ 11047 w 340"/>
              <a:gd name="T45" fmla="*/ 187081 h 339"/>
              <a:gd name="T46" fmla="*/ 3156 w 340"/>
              <a:gd name="T47" fmla="*/ 162403 h 339"/>
              <a:gd name="T48" fmla="*/ 0 w 340"/>
              <a:gd name="T49" fmla="*/ 135336 h 339"/>
              <a:gd name="T50" fmla="*/ 3156 w 340"/>
              <a:gd name="T51" fmla="*/ 107472 h 339"/>
              <a:gd name="T52" fmla="*/ 11047 w 340"/>
              <a:gd name="T53" fmla="*/ 81997 h 339"/>
              <a:gd name="T54" fmla="*/ 22883 w 340"/>
              <a:gd name="T55" fmla="*/ 58911 h 339"/>
              <a:gd name="T56" fmla="*/ 39454 w 340"/>
              <a:gd name="T57" fmla="*/ 39008 h 339"/>
              <a:gd name="T58" fmla="*/ 59181 w 340"/>
              <a:gd name="T59" fmla="*/ 22291 h 339"/>
              <a:gd name="T60" fmla="*/ 82065 w 340"/>
              <a:gd name="T61" fmla="*/ 10349 h 339"/>
              <a:gd name="T62" fmla="*/ 107315 w 340"/>
              <a:gd name="T63" fmla="*/ 2388 h 339"/>
              <a:gd name="T64" fmla="*/ 134144 w 340"/>
              <a:gd name="T65" fmla="*/ 0 h 3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0"/>
              <a:gd name="T100" fmla="*/ 0 h 339"/>
              <a:gd name="T101" fmla="*/ 340 w 340"/>
              <a:gd name="T102" fmla="*/ 339 h 3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0" h="339">
                <a:moveTo>
                  <a:pt x="170" y="0"/>
                </a:moveTo>
                <a:lnTo>
                  <a:pt x="205" y="3"/>
                </a:lnTo>
                <a:lnTo>
                  <a:pt x="236" y="13"/>
                </a:lnTo>
                <a:lnTo>
                  <a:pt x="265" y="28"/>
                </a:lnTo>
                <a:lnTo>
                  <a:pt x="290" y="49"/>
                </a:lnTo>
                <a:lnTo>
                  <a:pt x="311" y="74"/>
                </a:lnTo>
                <a:lnTo>
                  <a:pt x="326" y="103"/>
                </a:lnTo>
                <a:lnTo>
                  <a:pt x="336" y="135"/>
                </a:lnTo>
                <a:lnTo>
                  <a:pt x="340" y="170"/>
                </a:lnTo>
                <a:lnTo>
                  <a:pt x="336" y="204"/>
                </a:lnTo>
                <a:lnTo>
                  <a:pt x="326" y="235"/>
                </a:lnTo>
                <a:lnTo>
                  <a:pt x="311" y="264"/>
                </a:lnTo>
                <a:lnTo>
                  <a:pt x="290" y="289"/>
                </a:lnTo>
                <a:lnTo>
                  <a:pt x="265" y="310"/>
                </a:lnTo>
                <a:lnTo>
                  <a:pt x="236" y="325"/>
                </a:lnTo>
                <a:lnTo>
                  <a:pt x="205" y="335"/>
                </a:lnTo>
                <a:lnTo>
                  <a:pt x="170" y="339"/>
                </a:lnTo>
                <a:lnTo>
                  <a:pt x="136" y="335"/>
                </a:lnTo>
                <a:lnTo>
                  <a:pt x="104" y="325"/>
                </a:lnTo>
                <a:lnTo>
                  <a:pt x="75" y="310"/>
                </a:lnTo>
                <a:lnTo>
                  <a:pt x="50" y="289"/>
                </a:lnTo>
                <a:lnTo>
                  <a:pt x="29" y="264"/>
                </a:lnTo>
                <a:lnTo>
                  <a:pt x="14" y="235"/>
                </a:lnTo>
                <a:lnTo>
                  <a:pt x="4" y="204"/>
                </a:lnTo>
                <a:lnTo>
                  <a:pt x="0" y="170"/>
                </a:lnTo>
                <a:lnTo>
                  <a:pt x="4" y="135"/>
                </a:lnTo>
                <a:lnTo>
                  <a:pt x="14" y="103"/>
                </a:lnTo>
                <a:lnTo>
                  <a:pt x="29" y="74"/>
                </a:lnTo>
                <a:lnTo>
                  <a:pt x="50" y="49"/>
                </a:lnTo>
                <a:lnTo>
                  <a:pt x="75" y="28"/>
                </a:lnTo>
                <a:lnTo>
                  <a:pt x="104" y="13"/>
                </a:lnTo>
                <a:lnTo>
                  <a:pt x="136" y="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1" name="Freeform 67"/>
          <p:cNvSpPr>
            <a:spLocks/>
          </p:cNvSpPr>
          <p:nvPr/>
        </p:nvSpPr>
        <p:spPr bwMode="auto">
          <a:xfrm>
            <a:off x="2016125" y="3522663"/>
            <a:ext cx="268288" cy="269875"/>
          </a:xfrm>
          <a:custGeom>
            <a:avLst/>
            <a:gdLst>
              <a:gd name="T0" fmla="*/ 134144 w 340"/>
              <a:gd name="T1" fmla="*/ 0 h 339"/>
              <a:gd name="T2" fmla="*/ 134144 w 340"/>
              <a:gd name="T3" fmla="*/ 0 h 339"/>
              <a:gd name="T4" fmla="*/ 161762 w 340"/>
              <a:gd name="T5" fmla="*/ 2388 h 339"/>
              <a:gd name="T6" fmla="*/ 186223 w 340"/>
              <a:gd name="T7" fmla="*/ 10349 h 339"/>
              <a:gd name="T8" fmla="*/ 209107 w 340"/>
              <a:gd name="T9" fmla="*/ 22291 h 339"/>
              <a:gd name="T10" fmla="*/ 228834 w 340"/>
              <a:gd name="T11" fmla="*/ 39008 h 339"/>
              <a:gd name="T12" fmla="*/ 245405 w 340"/>
              <a:gd name="T13" fmla="*/ 58911 h 339"/>
              <a:gd name="T14" fmla="*/ 257241 w 340"/>
              <a:gd name="T15" fmla="*/ 81997 h 339"/>
              <a:gd name="T16" fmla="*/ 265132 w 340"/>
              <a:gd name="T17" fmla="*/ 107472 h 339"/>
              <a:gd name="T18" fmla="*/ 268288 w 340"/>
              <a:gd name="T19" fmla="*/ 135336 h 339"/>
              <a:gd name="T20" fmla="*/ 268288 w 340"/>
              <a:gd name="T21" fmla="*/ 135336 h 339"/>
              <a:gd name="T22" fmla="*/ 265132 w 340"/>
              <a:gd name="T23" fmla="*/ 162403 h 339"/>
              <a:gd name="T24" fmla="*/ 257241 w 340"/>
              <a:gd name="T25" fmla="*/ 187081 h 339"/>
              <a:gd name="T26" fmla="*/ 245405 w 340"/>
              <a:gd name="T27" fmla="*/ 210168 h 339"/>
              <a:gd name="T28" fmla="*/ 228834 w 340"/>
              <a:gd name="T29" fmla="*/ 230070 h 339"/>
              <a:gd name="T30" fmla="*/ 209107 w 340"/>
              <a:gd name="T31" fmla="*/ 246788 h 339"/>
              <a:gd name="T32" fmla="*/ 186223 w 340"/>
              <a:gd name="T33" fmla="*/ 258730 h 339"/>
              <a:gd name="T34" fmla="*/ 161762 w 340"/>
              <a:gd name="T35" fmla="*/ 266691 h 339"/>
              <a:gd name="T36" fmla="*/ 134144 w 340"/>
              <a:gd name="T37" fmla="*/ 269875 h 339"/>
              <a:gd name="T38" fmla="*/ 134144 w 340"/>
              <a:gd name="T39" fmla="*/ 269875 h 339"/>
              <a:gd name="T40" fmla="*/ 107315 w 340"/>
              <a:gd name="T41" fmla="*/ 266691 h 339"/>
              <a:gd name="T42" fmla="*/ 82065 w 340"/>
              <a:gd name="T43" fmla="*/ 258730 h 339"/>
              <a:gd name="T44" fmla="*/ 59181 w 340"/>
              <a:gd name="T45" fmla="*/ 246788 h 339"/>
              <a:gd name="T46" fmla="*/ 39454 w 340"/>
              <a:gd name="T47" fmla="*/ 230070 h 339"/>
              <a:gd name="T48" fmla="*/ 22883 w 340"/>
              <a:gd name="T49" fmla="*/ 210168 h 339"/>
              <a:gd name="T50" fmla="*/ 11047 w 340"/>
              <a:gd name="T51" fmla="*/ 187081 h 339"/>
              <a:gd name="T52" fmla="*/ 3156 w 340"/>
              <a:gd name="T53" fmla="*/ 162403 h 339"/>
              <a:gd name="T54" fmla="*/ 0 w 340"/>
              <a:gd name="T55" fmla="*/ 135336 h 339"/>
              <a:gd name="T56" fmla="*/ 0 w 340"/>
              <a:gd name="T57" fmla="*/ 135336 h 339"/>
              <a:gd name="T58" fmla="*/ 3156 w 340"/>
              <a:gd name="T59" fmla="*/ 107472 h 339"/>
              <a:gd name="T60" fmla="*/ 11047 w 340"/>
              <a:gd name="T61" fmla="*/ 81997 h 339"/>
              <a:gd name="T62" fmla="*/ 22883 w 340"/>
              <a:gd name="T63" fmla="*/ 58911 h 339"/>
              <a:gd name="T64" fmla="*/ 39454 w 340"/>
              <a:gd name="T65" fmla="*/ 39008 h 339"/>
              <a:gd name="T66" fmla="*/ 59181 w 340"/>
              <a:gd name="T67" fmla="*/ 22291 h 339"/>
              <a:gd name="T68" fmla="*/ 82065 w 340"/>
              <a:gd name="T69" fmla="*/ 10349 h 339"/>
              <a:gd name="T70" fmla="*/ 107315 w 340"/>
              <a:gd name="T71" fmla="*/ 2388 h 339"/>
              <a:gd name="T72" fmla="*/ 134144 w 340"/>
              <a:gd name="T73" fmla="*/ 0 h 3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339"/>
              <a:gd name="T113" fmla="*/ 340 w 340"/>
              <a:gd name="T114" fmla="*/ 339 h 3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339">
                <a:moveTo>
                  <a:pt x="170" y="0"/>
                </a:moveTo>
                <a:lnTo>
                  <a:pt x="170" y="0"/>
                </a:lnTo>
                <a:lnTo>
                  <a:pt x="205" y="3"/>
                </a:lnTo>
                <a:lnTo>
                  <a:pt x="236" y="13"/>
                </a:lnTo>
                <a:lnTo>
                  <a:pt x="265" y="28"/>
                </a:lnTo>
                <a:lnTo>
                  <a:pt x="290" y="49"/>
                </a:lnTo>
                <a:lnTo>
                  <a:pt x="311" y="74"/>
                </a:lnTo>
                <a:lnTo>
                  <a:pt x="326" y="103"/>
                </a:lnTo>
                <a:lnTo>
                  <a:pt x="336" y="135"/>
                </a:lnTo>
                <a:lnTo>
                  <a:pt x="340" y="170"/>
                </a:lnTo>
                <a:lnTo>
                  <a:pt x="336" y="204"/>
                </a:lnTo>
                <a:lnTo>
                  <a:pt x="326" y="235"/>
                </a:lnTo>
                <a:lnTo>
                  <a:pt x="311" y="264"/>
                </a:lnTo>
                <a:lnTo>
                  <a:pt x="290" y="289"/>
                </a:lnTo>
                <a:lnTo>
                  <a:pt x="265" y="310"/>
                </a:lnTo>
                <a:lnTo>
                  <a:pt x="236" y="325"/>
                </a:lnTo>
                <a:lnTo>
                  <a:pt x="205" y="335"/>
                </a:lnTo>
                <a:lnTo>
                  <a:pt x="170" y="339"/>
                </a:lnTo>
                <a:lnTo>
                  <a:pt x="136" y="335"/>
                </a:lnTo>
                <a:lnTo>
                  <a:pt x="104" y="325"/>
                </a:lnTo>
                <a:lnTo>
                  <a:pt x="75" y="310"/>
                </a:lnTo>
                <a:lnTo>
                  <a:pt x="50" y="289"/>
                </a:lnTo>
                <a:lnTo>
                  <a:pt x="29" y="264"/>
                </a:lnTo>
                <a:lnTo>
                  <a:pt x="14" y="235"/>
                </a:lnTo>
                <a:lnTo>
                  <a:pt x="4" y="204"/>
                </a:lnTo>
                <a:lnTo>
                  <a:pt x="0" y="170"/>
                </a:lnTo>
                <a:lnTo>
                  <a:pt x="4" y="135"/>
                </a:lnTo>
                <a:lnTo>
                  <a:pt x="14" y="103"/>
                </a:lnTo>
                <a:lnTo>
                  <a:pt x="29" y="74"/>
                </a:lnTo>
                <a:lnTo>
                  <a:pt x="50" y="49"/>
                </a:lnTo>
                <a:lnTo>
                  <a:pt x="75" y="28"/>
                </a:lnTo>
                <a:lnTo>
                  <a:pt x="104" y="13"/>
                </a:lnTo>
                <a:lnTo>
                  <a:pt x="136" y="3"/>
                </a:lnTo>
                <a:lnTo>
                  <a:pt x="1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2" name="Freeform 68"/>
          <p:cNvSpPr>
            <a:spLocks/>
          </p:cNvSpPr>
          <p:nvPr/>
        </p:nvSpPr>
        <p:spPr bwMode="auto">
          <a:xfrm>
            <a:off x="5634038" y="3025775"/>
            <a:ext cx="285750" cy="1431925"/>
          </a:xfrm>
          <a:custGeom>
            <a:avLst/>
            <a:gdLst>
              <a:gd name="T0" fmla="*/ 10319 w 360"/>
              <a:gd name="T1" fmla="*/ 332581 h 1804"/>
              <a:gd name="T2" fmla="*/ 36513 w 360"/>
              <a:gd name="T3" fmla="*/ 300038 h 1804"/>
              <a:gd name="T4" fmla="*/ 62706 w 360"/>
              <a:gd name="T5" fmla="*/ 268288 h 1804"/>
              <a:gd name="T6" fmla="*/ 89694 w 360"/>
              <a:gd name="T7" fmla="*/ 236538 h 1804"/>
              <a:gd name="T8" fmla="*/ 115888 w 360"/>
              <a:gd name="T9" fmla="*/ 204788 h 1804"/>
              <a:gd name="T10" fmla="*/ 142875 w 360"/>
              <a:gd name="T11" fmla="*/ 172244 h 1804"/>
              <a:gd name="T12" fmla="*/ 161131 w 360"/>
              <a:gd name="T13" fmla="*/ 150813 h 1804"/>
              <a:gd name="T14" fmla="*/ 187325 w 360"/>
              <a:gd name="T15" fmla="*/ 119063 h 1804"/>
              <a:gd name="T16" fmla="*/ 214313 w 360"/>
              <a:gd name="T17" fmla="*/ 85725 h 1804"/>
              <a:gd name="T18" fmla="*/ 241300 w 360"/>
              <a:gd name="T19" fmla="*/ 53975 h 1804"/>
              <a:gd name="T20" fmla="*/ 267494 w 360"/>
              <a:gd name="T21" fmla="*/ 21431 h 1804"/>
              <a:gd name="T22" fmla="*/ 285750 w 360"/>
              <a:gd name="T23" fmla="*/ 0 h 1804"/>
              <a:gd name="T24" fmla="*/ 285750 w 360"/>
              <a:gd name="T25" fmla="*/ 102394 h 1804"/>
              <a:gd name="T26" fmla="*/ 284956 w 360"/>
              <a:gd name="T27" fmla="*/ 204788 h 1804"/>
              <a:gd name="T28" fmla="*/ 284956 w 360"/>
              <a:gd name="T29" fmla="*/ 306388 h 1804"/>
              <a:gd name="T30" fmla="*/ 284956 w 360"/>
              <a:gd name="T31" fmla="*/ 408781 h 1804"/>
              <a:gd name="T32" fmla="*/ 284956 w 360"/>
              <a:gd name="T33" fmla="*/ 511175 h 1804"/>
              <a:gd name="T34" fmla="*/ 284956 w 360"/>
              <a:gd name="T35" fmla="*/ 578644 h 1804"/>
              <a:gd name="T36" fmla="*/ 284956 w 360"/>
              <a:gd name="T37" fmla="*/ 681038 h 1804"/>
              <a:gd name="T38" fmla="*/ 284956 w 360"/>
              <a:gd name="T39" fmla="*/ 782638 h 1804"/>
              <a:gd name="T40" fmla="*/ 284956 w 360"/>
              <a:gd name="T41" fmla="*/ 885031 h 1804"/>
              <a:gd name="T42" fmla="*/ 285750 w 360"/>
              <a:gd name="T43" fmla="*/ 987425 h 1804"/>
              <a:gd name="T44" fmla="*/ 285750 w 360"/>
              <a:gd name="T45" fmla="*/ 1089025 h 1804"/>
              <a:gd name="T46" fmla="*/ 267494 w 360"/>
              <a:gd name="T47" fmla="*/ 1109663 h 1804"/>
              <a:gd name="T48" fmla="*/ 241300 w 360"/>
              <a:gd name="T49" fmla="*/ 1142206 h 1804"/>
              <a:gd name="T50" fmla="*/ 213519 w 360"/>
              <a:gd name="T51" fmla="*/ 1175544 h 1804"/>
              <a:gd name="T52" fmla="*/ 187325 w 360"/>
              <a:gd name="T53" fmla="*/ 1208088 h 1804"/>
              <a:gd name="T54" fmla="*/ 159544 w 360"/>
              <a:gd name="T55" fmla="*/ 1239838 h 1804"/>
              <a:gd name="T56" fmla="*/ 141288 w 360"/>
              <a:gd name="T57" fmla="*/ 1262063 h 1804"/>
              <a:gd name="T58" fmla="*/ 115888 w 360"/>
              <a:gd name="T59" fmla="*/ 1293019 h 1804"/>
              <a:gd name="T60" fmla="*/ 89694 w 360"/>
              <a:gd name="T61" fmla="*/ 1323975 h 1804"/>
              <a:gd name="T62" fmla="*/ 62706 w 360"/>
              <a:gd name="T63" fmla="*/ 1357313 h 1804"/>
              <a:gd name="T64" fmla="*/ 36513 w 360"/>
              <a:gd name="T65" fmla="*/ 1389063 h 1804"/>
              <a:gd name="T66" fmla="*/ 10319 w 360"/>
              <a:gd name="T67" fmla="*/ 1420813 h 1804"/>
              <a:gd name="T68" fmla="*/ 794 w 360"/>
              <a:gd name="T69" fmla="*/ 1397794 h 1804"/>
              <a:gd name="T70" fmla="*/ 0 w 360"/>
              <a:gd name="T71" fmla="*/ 1296988 h 1804"/>
              <a:gd name="T72" fmla="*/ 0 w 360"/>
              <a:gd name="T73" fmla="*/ 1194594 h 1804"/>
              <a:gd name="T74" fmla="*/ 0 w 360"/>
              <a:gd name="T75" fmla="*/ 1092994 h 1804"/>
              <a:gd name="T76" fmla="*/ 0 w 360"/>
              <a:gd name="T77" fmla="*/ 991394 h 1804"/>
              <a:gd name="T78" fmla="*/ 0 w 360"/>
              <a:gd name="T79" fmla="*/ 889000 h 1804"/>
              <a:gd name="T80" fmla="*/ 0 w 360"/>
              <a:gd name="T81" fmla="*/ 820738 h 1804"/>
              <a:gd name="T82" fmla="*/ 0 w 360"/>
              <a:gd name="T83" fmla="*/ 719138 h 1804"/>
              <a:gd name="T84" fmla="*/ 0 w 360"/>
              <a:gd name="T85" fmla="*/ 616744 h 1804"/>
              <a:gd name="T86" fmla="*/ 0 w 360"/>
              <a:gd name="T87" fmla="*/ 515144 h 1804"/>
              <a:gd name="T88" fmla="*/ 794 w 360"/>
              <a:gd name="T89" fmla="*/ 411956 h 1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0"/>
              <a:gd name="T136" fmla="*/ 0 h 1804"/>
              <a:gd name="T137" fmla="*/ 360 w 360"/>
              <a:gd name="T138" fmla="*/ 1804 h 18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0" h="1804">
                <a:moveTo>
                  <a:pt x="1" y="432"/>
                </a:moveTo>
                <a:lnTo>
                  <a:pt x="1" y="432"/>
                </a:lnTo>
                <a:lnTo>
                  <a:pt x="13" y="419"/>
                </a:lnTo>
                <a:lnTo>
                  <a:pt x="23" y="406"/>
                </a:lnTo>
                <a:lnTo>
                  <a:pt x="35" y="392"/>
                </a:lnTo>
                <a:lnTo>
                  <a:pt x="46" y="378"/>
                </a:lnTo>
                <a:lnTo>
                  <a:pt x="58" y="365"/>
                </a:lnTo>
                <a:lnTo>
                  <a:pt x="68" y="352"/>
                </a:lnTo>
                <a:lnTo>
                  <a:pt x="79" y="338"/>
                </a:lnTo>
                <a:lnTo>
                  <a:pt x="91" y="324"/>
                </a:lnTo>
                <a:lnTo>
                  <a:pt x="101" y="311"/>
                </a:lnTo>
                <a:lnTo>
                  <a:pt x="113" y="298"/>
                </a:lnTo>
                <a:lnTo>
                  <a:pt x="123" y="284"/>
                </a:lnTo>
                <a:lnTo>
                  <a:pt x="135" y="270"/>
                </a:lnTo>
                <a:lnTo>
                  <a:pt x="146" y="258"/>
                </a:lnTo>
                <a:lnTo>
                  <a:pt x="158" y="244"/>
                </a:lnTo>
                <a:lnTo>
                  <a:pt x="168" y="230"/>
                </a:lnTo>
                <a:lnTo>
                  <a:pt x="180" y="217"/>
                </a:lnTo>
                <a:lnTo>
                  <a:pt x="191" y="204"/>
                </a:lnTo>
                <a:lnTo>
                  <a:pt x="203" y="190"/>
                </a:lnTo>
                <a:lnTo>
                  <a:pt x="213" y="176"/>
                </a:lnTo>
                <a:lnTo>
                  <a:pt x="224" y="163"/>
                </a:lnTo>
                <a:lnTo>
                  <a:pt x="236" y="150"/>
                </a:lnTo>
                <a:lnTo>
                  <a:pt x="247" y="136"/>
                </a:lnTo>
                <a:lnTo>
                  <a:pt x="259" y="122"/>
                </a:lnTo>
                <a:lnTo>
                  <a:pt x="270" y="108"/>
                </a:lnTo>
                <a:lnTo>
                  <a:pt x="281" y="94"/>
                </a:lnTo>
                <a:lnTo>
                  <a:pt x="292" y="81"/>
                </a:lnTo>
                <a:lnTo>
                  <a:pt x="304" y="68"/>
                </a:lnTo>
                <a:lnTo>
                  <a:pt x="315" y="54"/>
                </a:lnTo>
                <a:lnTo>
                  <a:pt x="327" y="40"/>
                </a:lnTo>
                <a:lnTo>
                  <a:pt x="337" y="27"/>
                </a:lnTo>
                <a:lnTo>
                  <a:pt x="349" y="14"/>
                </a:lnTo>
                <a:lnTo>
                  <a:pt x="360" y="0"/>
                </a:lnTo>
                <a:lnTo>
                  <a:pt x="360" y="43"/>
                </a:lnTo>
                <a:lnTo>
                  <a:pt x="360" y="86"/>
                </a:lnTo>
                <a:lnTo>
                  <a:pt x="360" y="129"/>
                </a:lnTo>
                <a:lnTo>
                  <a:pt x="359" y="171"/>
                </a:lnTo>
                <a:lnTo>
                  <a:pt x="359" y="215"/>
                </a:lnTo>
                <a:lnTo>
                  <a:pt x="359" y="258"/>
                </a:lnTo>
                <a:lnTo>
                  <a:pt x="359" y="301"/>
                </a:lnTo>
                <a:lnTo>
                  <a:pt x="359" y="344"/>
                </a:lnTo>
                <a:lnTo>
                  <a:pt x="359" y="386"/>
                </a:lnTo>
                <a:lnTo>
                  <a:pt x="359" y="430"/>
                </a:lnTo>
                <a:lnTo>
                  <a:pt x="359" y="473"/>
                </a:lnTo>
                <a:lnTo>
                  <a:pt x="359" y="515"/>
                </a:lnTo>
                <a:lnTo>
                  <a:pt x="359" y="558"/>
                </a:lnTo>
                <a:lnTo>
                  <a:pt x="359" y="601"/>
                </a:lnTo>
                <a:lnTo>
                  <a:pt x="359" y="644"/>
                </a:lnTo>
                <a:lnTo>
                  <a:pt x="359" y="686"/>
                </a:lnTo>
                <a:lnTo>
                  <a:pt x="359" y="729"/>
                </a:lnTo>
                <a:lnTo>
                  <a:pt x="359" y="773"/>
                </a:lnTo>
                <a:lnTo>
                  <a:pt x="359" y="815"/>
                </a:lnTo>
                <a:lnTo>
                  <a:pt x="359" y="858"/>
                </a:lnTo>
                <a:lnTo>
                  <a:pt x="359" y="901"/>
                </a:lnTo>
                <a:lnTo>
                  <a:pt x="359" y="944"/>
                </a:lnTo>
                <a:lnTo>
                  <a:pt x="359" y="986"/>
                </a:lnTo>
                <a:lnTo>
                  <a:pt x="359" y="1029"/>
                </a:lnTo>
                <a:lnTo>
                  <a:pt x="359" y="1073"/>
                </a:lnTo>
                <a:lnTo>
                  <a:pt x="359" y="1115"/>
                </a:lnTo>
                <a:lnTo>
                  <a:pt x="359" y="1158"/>
                </a:lnTo>
                <a:lnTo>
                  <a:pt x="359" y="1200"/>
                </a:lnTo>
                <a:lnTo>
                  <a:pt x="360" y="1244"/>
                </a:lnTo>
                <a:lnTo>
                  <a:pt x="360" y="1287"/>
                </a:lnTo>
                <a:lnTo>
                  <a:pt x="360" y="1329"/>
                </a:lnTo>
                <a:lnTo>
                  <a:pt x="360" y="1372"/>
                </a:lnTo>
                <a:lnTo>
                  <a:pt x="349" y="1385"/>
                </a:lnTo>
                <a:lnTo>
                  <a:pt x="337" y="1398"/>
                </a:lnTo>
                <a:lnTo>
                  <a:pt x="327" y="1412"/>
                </a:lnTo>
                <a:lnTo>
                  <a:pt x="315" y="1426"/>
                </a:lnTo>
                <a:lnTo>
                  <a:pt x="304" y="1439"/>
                </a:lnTo>
                <a:lnTo>
                  <a:pt x="292" y="1453"/>
                </a:lnTo>
                <a:lnTo>
                  <a:pt x="281" y="1467"/>
                </a:lnTo>
                <a:lnTo>
                  <a:pt x="269" y="1481"/>
                </a:lnTo>
                <a:lnTo>
                  <a:pt x="258" y="1495"/>
                </a:lnTo>
                <a:lnTo>
                  <a:pt x="247" y="1508"/>
                </a:lnTo>
                <a:lnTo>
                  <a:pt x="236" y="1522"/>
                </a:lnTo>
                <a:lnTo>
                  <a:pt x="224" y="1535"/>
                </a:lnTo>
                <a:lnTo>
                  <a:pt x="213" y="1549"/>
                </a:lnTo>
                <a:lnTo>
                  <a:pt x="201" y="1562"/>
                </a:lnTo>
                <a:lnTo>
                  <a:pt x="190" y="1576"/>
                </a:lnTo>
                <a:lnTo>
                  <a:pt x="178" y="1590"/>
                </a:lnTo>
                <a:lnTo>
                  <a:pt x="168" y="1603"/>
                </a:lnTo>
                <a:lnTo>
                  <a:pt x="157" y="1615"/>
                </a:lnTo>
                <a:lnTo>
                  <a:pt x="146" y="1629"/>
                </a:lnTo>
                <a:lnTo>
                  <a:pt x="135" y="1642"/>
                </a:lnTo>
                <a:lnTo>
                  <a:pt x="123" y="1656"/>
                </a:lnTo>
                <a:lnTo>
                  <a:pt x="113" y="1668"/>
                </a:lnTo>
                <a:lnTo>
                  <a:pt x="101" y="1682"/>
                </a:lnTo>
                <a:lnTo>
                  <a:pt x="90" y="1696"/>
                </a:lnTo>
                <a:lnTo>
                  <a:pt x="79" y="1710"/>
                </a:lnTo>
                <a:lnTo>
                  <a:pt x="68" y="1722"/>
                </a:lnTo>
                <a:lnTo>
                  <a:pt x="56" y="1736"/>
                </a:lnTo>
                <a:lnTo>
                  <a:pt x="46" y="1750"/>
                </a:lnTo>
                <a:lnTo>
                  <a:pt x="35" y="1764"/>
                </a:lnTo>
                <a:lnTo>
                  <a:pt x="23" y="1777"/>
                </a:lnTo>
                <a:lnTo>
                  <a:pt x="13" y="1790"/>
                </a:lnTo>
                <a:lnTo>
                  <a:pt x="1" y="1804"/>
                </a:lnTo>
                <a:lnTo>
                  <a:pt x="1" y="1761"/>
                </a:lnTo>
                <a:lnTo>
                  <a:pt x="1" y="1719"/>
                </a:lnTo>
                <a:lnTo>
                  <a:pt x="1" y="1676"/>
                </a:lnTo>
                <a:lnTo>
                  <a:pt x="0" y="1634"/>
                </a:lnTo>
                <a:lnTo>
                  <a:pt x="0" y="1591"/>
                </a:lnTo>
                <a:lnTo>
                  <a:pt x="0" y="1549"/>
                </a:lnTo>
                <a:lnTo>
                  <a:pt x="0" y="1505"/>
                </a:lnTo>
                <a:lnTo>
                  <a:pt x="0" y="1462"/>
                </a:lnTo>
                <a:lnTo>
                  <a:pt x="0" y="1420"/>
                </a:lnTo>
                <a:lnTo>
                  <a:pt x="0" y="1377"/>
                </a:lnTo>
                <a:lnTo>
                  <a:pt x="0" y="1335"/>
                </a:lnTo>
                <a:lnTo>
                  <a:pt x="0" y="1291"/>
                </a:lnTo>
                <a:lnTo>
                  <a:pt x="0" y="1249"/>
                </a:lnTo>
                <a:lnTo>
                  <a:pt x="0" y="1206"/>
                </a:lnTo>
                <a:lnTo>
                  <a:pt x="0" y="1162"/>
                </a:lnTo>
                <a:lnTo>
                  <a:pt x="0" y="1120"/>
                </a:lnTo>
                <a:lnTo>
                  <a:pt x="0" y="1077"/>
                </a:lnTo>
                <a:lnTo>
                  <a:pt x="0" y="1034"/>
                </a:lnTo>
                <a:lnTo>
                  <a:pt x="0" y="991"/>
                </a:lnTo>
                <a:lnTo>
                  <a:pt x="0" y="949"/>
                </a:lnTo>
                <a:lnTo>
                  <a:pt x="0" y="906"/>
                </a:lnTo>
                <a:lnTo>
                  <a:pt x="0" y="862"/>
                </a:lnTo>
                <a:lnTo>
                  <a:pt x="0" y="820"/>
                </a:lnTo>
                <a:lnTo>
                  <a:pt x="0" y="777"/>
                </a:lnTo>
                <a:lnTo>
                  <a:pt x="0" y="734"/>
                </a:lnTo>
                <a:lnTo>
                  <a:pt x="0" y="691"/>
                </a:lnTo>
                <a:lnTo>
                  <a:pt x="0" y="649"/>
                </a:lnTo>
                <a:lnTo>
                  <a:pt x="0" y="605"/>
                </a:lnTo>
                <a:lnTo>
                  <a:pt x="1" y="562"/>
                </a:lnTo>
                <a:lnTo>
                  <a:pt x="1" y="519"/>
                </a:lnTo>
                <a:lnTo>
                  <a:pt x="1" y="476"/>
                </a:lnTo>
                <a:lnTo>
                  <a:pt x="1" y="432"/>
                </a:lnTo>
              </a:path>
            </a:pathLst>
          </a:custGeom>
          <a:noFill/>
          <a:ln w="0">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93" name="AutoShape 69"/>
          <p:cNvSpPr>
            <a:spLocks noChangeArrowheads="1"/>
          </p:cNvSpPr>
          <p:nvPr/>
        </p:nvSpPr>
        <p:spPr bwMode="auto">
          <a:xfrm>
            <a:off x="5748338" y="3581400"/>
            <a:ext cx="76200" cy="152400"/>
          </a:xfrm>
          <a:prstGeom prst="irregularSeal1">
            <a:avLst/>
          </a:prstGeom>
          <a:solidFill>
            <a:srgbClr val="FFCC00"/>
          </a:solidFill>
          <a:ln w="9525">
            <a:solidFill>
              <a:srgbClr val="FF99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495" name="Rectangle 71"/>
          <p:cNvSpPr>
            <a:spLocks noChangeArrowheads="1"/>
          </p:cNvSpPr>
          <p:nvPr/>
        </p:nvSpPr>
        <p:spPr bwMode="auto">
          <a:xfrm>
            <a:off x="5284788" y="622300"/>
            <a:ext cx="3125787" cy="514350"/>
          </a:xfrm>
          <a:prstGeom prst="rect">
            <a:avLst/>
          </a:prstGeom>
          <a:solidFill>
            <a:schemeClr val="bg1"/>
          </a:solidFill>
          <a:ln w="3175">
            <a:solidFill>
              <a:srgbClr val="333333"/>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496" name="Rectangle 72"/>
          <p:cNvSpPr>
            <a:spLocks noChangeArrowheads="1"/>
          </p:cNvSpPr>
          <p:nvPr/>
        </p:nvSpPr>
        <p:spPr bwMode="auto">
          <a:xfrm>
            <a:off x="5286375" y="627063"/>
            <a:ext cx="3114675" cy="509587"/>
          </a:xfrm>
          <a:prstGeom prst="rect">
            <a:avLst/>
          </a:prstGeom>
          <a:gradFill rotWithShape="1">
            <a:gsLst>
              <a:gs pos="0">
                <a:srgbClr val="F8F8F8">
                  <a:alpha val="57001"/>
                </a:srgbClr>
              </a:gs>
              <a:gs pos="50000">
                <a:schemeClr val="tx1">
                  <a:alpha val="92000"/>
                </a:schemeClr>
              </a:gs>
              <a:gs pos="100000">
                <a:srgbClr val="F8F8F8">
                  <a:alpha val="57001"/>
                </a:srgbClr>
              </a:gs>
            </a:gsLst>
            <a:lin ang="0" scaled="1"/>
          </a:gradFill>
          <a:ln w="9525">
            <a:noFill/>
            <a:miter lim="800000"/>
            <a:headEnd/>
            <a:tailEnd/>
          </a:ln>
          <a:effectLst/>
        </p:spPr>
        <p:txBody>
          <a:bodyPr wrap="none" anchor="ctr"/>
          <a:lstStyle/>
          <a:p>
            <a:pPr>
              <a:defRPr/>
            </a:pPr>
            <a:endParaRPr lang="en-US">
              <a:cs typeface="+mn-cs"/>
            </a:endParaRPr>
          </a:p>
        </p:txBody>
      </p:sp>
      <p:sp>
        <p:nvSpPr>
          <p:cNvPr id="103497" name="Rectangle 73"/>
          <p:cNvSpPr>
            <a:spLocks noChangeArrowheads="1"/>
          </p:cNvSpPr>
          <p:nvPr/>
        </p:nvSpPr>
        <p:spPr bwMode="auto">
          <a:xfrm>
            <a:off x="6489700" y="635000"/>
            <a:ext cx="722313" cy="493713"/>
          </a:xfrm>
          <a:prstGeom prst="rect">
            <a:avLst/>
          </a:prstGeom>
          <a:gradFill rotWithShape="1">
            <a:gsLst>
              <a:gs pos="0">
                <a:srgbClr val="5F5F5F">
                  <a:alpha val="57001"/>
                </a:srgbClr>
              </a:gs>
              <a:gs pos="50000">
                <a:schemeClr val="tx1"/>
              </a:gs>
              <a:gs pos="100000">
                <a:srgbClr val="5F5F5F">
                  <a:alpha val="57001"/>
                </a:srgbClr>
              </a:gs>
            </a:gsLst>
            <a:lin ang="0" scaled="1"/>
          </a:gradFill>
          <a:ln w="9525">
            <a:noFill/>
            <a:miter lim="800000"/>
            <a:headEnd/>
            <a:tailEnd/>
          </a:ln>
          <a:effectLst/>
        </p:spPr>
        <p:txBody>
          <a:bodyPr wrap="none" anchor="ctr"/>
          <a:lstStyle/>
          <a:p>
            <a:pPr>
              <a:defRPr/>
            </a:pPr>
            <a:endParaRPr lang="en-US">
              <a:cs typeface="+mn-cs"/>
            </a:endParaRPr>
          </a:p>
        </p:txBody>
      </p:sp>
      <p:sp>
        <p:nvSpPr>
          <p:cNvPr id="103498" name="Text Box 74"/>
          <p:cNvSpPr txBox="1">
            <a:spLocks noChangeArrowheads="1"/>
          </p:cNvSpPr>
          <p:nvPr/>
        </p:nvSpPr>
        <p:spPr bwMode="auto">
          <a:xfrm>
            <a:off x="7575550" y="1327150"/>
            <a:ext cx="1528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t>richocheting</a:t>
            </a:r>
          </a:p>
          <a:p>
            <a:pPr eaLnBrk="1" hangingPunct="1"/>
            <a:r>
              <a:rPr lang="en-US" altLang="en-US" sz="1600"/>
              <a:t>alpha particles</a:t>
            </a:r>
          </a:p>
        </p:txBody>
      </p:sp>
      <p:sp>
        <p:nvSpPr>
          <p:cNvPr id="103499" name="Freeform 75"/>
          <p:cNvSpPr>
            <a:spLocks/>
          </p:cNvSpPr>
          <p:nvPr/>
        </p:nvSpPr>
        <p:spPr bwMode="auto">
          <a:xfrm>
            <a:off x="6048375" y="1216025"/>
            <a:ext cx="1470025" cy="411163"/>
          </a:xfrm>
          <a:custGeom>
            <a:avLst/>
            <a:gdLst>
              <a:gd name="T0" fmla="*/ 1470025 w 926"/>
              <a:gd name="T1" fmla="*/ 411163 h 259"/>
              <a:gd name="T2" fmla="*/ 766763 w 926"/>
              <a:gd name="T3" fmla="*/ 331788 h 259"/>
              <a:gd name="T4" fmla="*/ 0 w 926"/>
              <a:gd name="T5" fmla="*/ 0 h 259"/>
              <a:gd name="T6" fmla="*/ 0 60000 65536"/>
              <a:gd name="T7" fmla="*/ 0 60000 65536"/>
              <a:gd name="T8" fmla="*/ 0 60000 65536"/>
              <a:gd name="T9" fmla="*/ 0 w 926"/>
              <a:gd name="T10" fmla="*/ 0 h 259"/>
              <a:gd name="T11" fmla="*/ 926 w 926"/>
              <a:gd name="T12" fmla="*/ 259 h 259"/>
            </a:gdLst>
            <a:ahLst/>
            <a:cxnLst>
              <a:cxn ang="T6">
                <a:pos x="T0" y="T1"/>
              </a:cxn>
              <a:cxn ang="T7">
                <a:pos x="T2" y="T3"/>
              </a:cxn>
              <a:cxn ang="T8">
                <a:pos x="T4" y="T5"/>
              </a:cxn>
            </a:cxnLst>
            <a:rect l="T9" t="T10" r="T11" b="T12"/>
            <a:pathLst>
              <a:path w="926" h="259">
                <a:moveTo>
                  <a:pt x="926" y="259"/>
                </a:moveTo>
                <a:cubicBezTo>
                  <a:pt x="852" y="251"/>
                  <a:pt x="637" y="252"/>
                  <a:pt x="483" y="209"/>
                </a:cubicBezTo>
                <a:cubicBezTo>
                  <a:pt x="329" y="166"/>
                  <a:pt x="101" y="44"/>
                  <a:pt x="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00" name="Freeform 76"/>
          <p:cNvSpPr>
            <a:spLocks/>
          </p:cNvSpPr>
          <p:nvPr/>
        </p:nvSpPr>
        <p:spPr bwMode="auto">
          <a:xfrm>
            <a:off x="2743200" y="3657600"/>
            <a:ext cx="2890838" cy="1588"/>
          </a:xfrm>
          <a:custGeom>
            <a:avLst/>
            <a:gdLst>
              <a:gd name="T0" fmla="*/ 0 w 1821"/>
              <a:gd name="T1" fmla="*/ 0 h 1"/>
              <a:gd name="T2" fmla="*/ 2890838 w 1821"/>
              <a:gd name="T3" fmla="*/ 0 h 1"/>
              <a:gd name="T4" fmla="*/ 0 60000 65536"/>
              <a:gd name="T5" fmla="*/ 0 60000 65536"/>
              <a:gd name="T6" fmla="*/ 0 w 1821"/>
              <a:gd name="T7" fmla="*/ 0 h 1"/>
              <a:gd name="T8" fmla="*/ 1821 w 1821"/>
              <a:gd name="T9" fmla="*/ 1 h 1"/>
            </a:gdLst>
            <a:ahLst/>
            <a:cxnLst>
              <a:cxn ang="T4">
                <a:pos x="T0" y="T1"/>
              </a:cxn>
              <a:cxn ang="T5">
                <a:pos x="T2" y="T3"/>
              </a:cxn>
            </a:cxnLst>
            <a:rect l="T6" t="T7" r="T8" b="T9"/>
            <a:pathLst>
              <a:path w="1821" h="1">
                <a:moveTo>
                  <a:pt x="0" y="0"/>
                </a:moveTo>
                <a:lnTo>
                  <a:pt x="1821" y="0"/>
                </a:lnTo>
              </a:path>
            </a:pathLst>
          </a:custGeom>
          <a:noFill/>
          <a:ln w="1270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01" name="AutoShape 77"/>
          <p:cNvSpPr>
            <a:spLocks noChangeArrowheads="1"/>
          </p:cNvSpPr>
          <p:nvPr/>
        </p:nvSpPr>
        <p:spPr bwMode="auto">
          <a:xfrm>
            <a:off x="6919913" y="2081213"/>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2" name="AutoShape 78"/>
          <p:cNvSpPr>
            <a:spLocks noChangeArrowheads="1"/>
          </p:cNvSpPr>
          <p:nvPr/>
        </p:nvSpPr>
        <p:spPr bwMode="auto">
          <a:xfrm rot="-2474897">
            <a:off x="7475538" y="2820988"/>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3" name="AutoShape 79"/>
          <p:cNvSpPr>
            <a:spLocks noChangeArrowheads="1"/>
          </p:cNvSpPr>
          <p:nvPr/>
        </p:nvSpPr>
        <p:spPr bwMode="auto">
          <a:xfrm rot="4293903">
            <a:off x="7629525" y="3121025"/>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4" name="AutoShape 80"/>
          <p:cNvSpPr>
            <a:spLocks noChangeArrowheads="1"/>
          </p:cNvSpPr>
          <p:nvPr/>
        </p:nvSpPr>
        <p:spPr bwMode="auto">
          <a:xfrm>
            <a:off x="7680325" y="3384550"/>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5" name="AutoShape 81"/>
          <p:cNvSpPr>
            <a:spLocks noChangeArrowheads="1"/>
          </p:cNvSpPr>
          <p:nvPr/>
        </p:nvSpPr>
        <p:spPr bwMode="auto">
          <a:xfrm rot="5974203">
            <a:off x="7583488" y="3498850"/>
            <a:ext cx="292100" cy="24447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6" name="AutoShape 82"/>
          <p:cNvSpPr>
            <a:spLocks noChangeArrowheads="1"/>
          </p:cNvSpPr>
          <p:nvPr/>
        </p:nvSpPr>
        <p:spPr bwMode="auto">
          <a:xfrm rot="-3433508">
            <a:off x="7659688" y="3938588"/>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7" name="AutoShape 83"/>
          <p:cNvSpPr>
            <a:spLocks noChangeArrowheads="1"/>
          </p:cNvSpPr>
          <p:nvPr/>
        </p:nvSpPr>
        <p:spPr bwMode="auto">
          <a:xfrm rot="4421169">
            <a:off x="7602538" y="4210050"/>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8" name="AutoShape 84"/>
          <p:cNvSpPr>
            <a:spLocks noChangeArrowheads="1"/>
          </p:cNvSpPr>
          <p:nvPr/>
        </p:nvSpPr>
        <p:spPr bwMode="auto">
          <a:xfrm>
            <a:off x="7513638" y="4521200"/>
            <a:ext cx="117475" cy="11747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09" name="AutoShape 85"/>
          <p:cNvSpPr>
            <a:spLocks noChangeArrowheads="1"/>
          </p:cNvSpPr>
          <p:nvPr/>
        </p:nvSpPr>
        <p:spPr bwMode="auto">
          <a:xfrm>
            <a:off x="5295900" y="5553075"/>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3510" name="AutoShape 86"/>
          <p:cNvSpPr>
            <a:spLocks noChangeArrowheads="1"/>
          </p:cNvSpPr>
          <p:nvPr/>
        </p:nvSpPr>
        <p:spPr bwMode="auto">
          <a:xfrm>
            <a:off x="3798888" y="4270375"/>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1614" name="Text Box 112"/>
          <p:cNvSpPr txBox="1">
            <a:spLocks noChangeArrowheads="1"/>
          </p:cNvSpPr>
          <p:nvPr/>
        </p:nvSpPr>
        <p:spPr bwMode="auto">
          <a:xfrm>
            <a:off x="84423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500"/>
                                        </p:tgtEl>
                                        <p:attrNameLst>
                                          <p:attrName>style.visibility</p:attrName>
                                        </p:attrNameLst>
                                      </p:cBhvr>
                                      <p:to>
                                        <p:strVal val="visible"/>
                                      </p:to>
                                    </p:set>
                                    <p:animEffect transition="in" filter="wipe(left)">
                                      <p:cBhvr>
                                        <p:cTn id="7" dur="500"/>
                                        <p:tgtEl>
                                          <p:spTgt spid="103500"/>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493"/>
                                        </p:tgtEl>
                                        <p:attrNameLst>
                                          <p:attrName>style.visibility</p:attrName>
                                        </p:attrNameLst>
                                      </p:cBhvr>
                                      <p:to>
                                        <p:strVal val="visible"/>
                                      </p:to>
                                    </p:set>
                                    <p:animEffect transition="in" filter="dissolve">
                                      <p:cBhvr>
                                        <p:cTn id="11" dur="500"/>
                                        <p:tgtEl>
                                          <p:spTgt spid="10349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wipe(left)">
                                      <p:cBhvr>
                                        <p:cTn id="15" dur="500"/>
                                        <p:tgtEl>
                                          <p:spTgt spid="103433"/>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103505"/>
                                        </p:tgtEl>
                                        <p:attrNameLst>
                                          <p:attrName>style.visibility</p:attrName>
                                        </p:attrNameLst>
                                      </p:cBhvr>
                                      <p:to>
                                        <p:strVal val="visible"/>
                                      </p:to>
                                    </p:set>
                                    <p:anim calcmode="lin" valueType="num">
                                      <p:cBhvr>
                                        <p:cTn id="19" dur="500" fill="hold"/>
                                        <p:tgtEl>
                                          <p:spTgt spid="103505"/>
                                        </p:tgtEl>
                                        <p:attrNameLst>
                                          <p:attrName>ppt_w</p:attrName>
                                        </p:attrNameLst>
                                      </p:cBhvr>
                                      <p:tavLst>
                                        <p:tav tm="0">
                                          <p:val>
                                            <p:fltVal val="0"/>
                                          </p:val>
                                        </p:tav>
                                        <p:tav tm="100000">
                                          <p:val>
                                            <p:strVal val="#ppt_w"/>
                                          </p:val>
                                        </p:tav>
                                      </p:tavLst>
                                    </p:anim>
                                    <p:anim calcmode="lin" valueType="num">
                                      <p:cBhvr>
                                        <p:cTn id="20" dur="500" fill="hold"/>
                                        <p:tgtEl>
                                          <p:spTgt spid="103505"/>
                                        </p:tgtEl>
                                        <p:attrNameLst>
                                          <p:attrName>ppt_h</p:attrName>
                                        </p:attrNameLst>
                                      </p:cBhvr>
                                      <p:tavLst>
                                        <p:tav tm="0">
                                          <p:val>
                                            <p:fltVal val="0"/>
                                          </p:val>
                                        </p:tav>
                                        <p:tav tm="100000">
                                          <p:val>
                                            <p:strVal val="#ppt_h"/>
                                          </p:val>
                                        </p:tav>
                                      </p:tavLst>
                                    </p:anim>
                                    <p:animEffect transition="in" filter="fade">
                                      <p:cBhvr>
                                        <p:cTn id="21" dur="500"/>
                                        <p:tgtEl>
                                          <p:spTgt spid="103505"/>
                                        </p:tgtEl>
                                      </p:cBhvr>
                                    </p:animEffect>
                                  </p:childTnLst>
                                </p:cTn>
                              </p:par>
                            </p:childTnLst>
                          </p:cTn>
                        </p:par>
                        <p:par>
                          <p:cTn id="22" fill="hold" nodeType="afterGroup">
                            <p:stCondLst>
                              <p:cond delay="2000"/>
                            </p:stCondLst>
                            <p:childTnLst>
                              <p:par>
                                <p:cTn id="23" presetID="9" presetClass="emph" presetSubtype="0" nodeType="afterEffect">
                                  <p:stCondLst>
                                    <p:cond delay="0"/>
                                  </p:stCondLst>
                                  <p:childTnLst>
                                    <p:set>
                                      <p:cBhvr rctx="PPT">
                                        <p:cTn id="24" dur="indefinite"/>
                                        <p:tgtEl>
                                          <p:spTgt spid="103505"/>
                                        </p:tgtEl>
                                        <p:attrNameLst>
                                          <p:attrName>style.opacity</p:attrName>
                                        </p:attrNameLst>
                                      </p:cBhvr>
                                      <p:to>
                                        <p:strVal val="0.5"/>
                                      </p:to>
                                    </p:set>
                                    <p:animEffect filter="image" prLst="opacity: 0.5">
                                      <p:cBhvr rctx="IE">
                                        <p:cTn id="25" dur="indefinite"/>
                                        <p:tgtEl>
                                          <p:spTgt spid="103505"/>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434"/>
                                        </p:tgtEl>
                                        <p:attrNameLst>
                                          <p:attrName>style.visibility</p:attrName>
                                        </p:attrNameLst>
                                      </p:cBhvr>
                                      <p:to>
                                        <p:strVal val="visible"/>
                                      </p:to>
                                    </p:set>
                                    <p:animEffect transition="in" filter="wipe(left)">
                                      <p:cBhvr>
                                        <p:cTn id="29" dur="500"/>
                                        <p:tgtEl>
                                          <p:spTgt spid="103434"/>
                                        </p:tgtEl>
                                      </p:cBhvr>
                                    </p:animEffect>
                                  </p:childTnLst>
                                  <p:subTnLst>
                                    <p:audio>
                                      <p:cMediaNode>
                                        <p:cTn display="0" masterRel="sameClick">
                                          <p:stCondLst>
                                            <p:cond evt="begin" delay="0">
                                              <p:tn val="27"/>
                                            </p:cond>
                                          </p:stCondLst>
                                          <p:endCondLst>
                                            <p:cond evt="onStopAudio" delay="0">
                                              <p:tgtEl>
                                                <p:sldTgt/>
                                              </p:tgtEl>
                                            </p:cond>
                                          </p:endCondLst>
                                        </p:cTn>
                                        <p:tgtEl>
                                          <p:sndTgt r:embed="rId4" name="COMPFX2.WAV"/>
                                        </p:tgtEl>
                                      </p:cMediaNode>
                                    </p:audio>
                                  </p:sub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3504"/>
                                        </p:tgtEl>
                                        <p:attrNameLst>
                                          <p:attrName>style.visibility</p:attrName>
                                        </p:attrNameLst>
                                      </p:cBhvr>
                                      <p:to>
                                        <p:strVal val="visible"/>
                                      </p:to>
                                    </p:set>
                                    <p:animEffect transition="in" filter="fade">
                                      <p:cBhvr>
                                        <p:cTn id="33" dur="2000"/>
                                        <p:tgtEl>
                                          <p:spTgt spid="103504"/>
                                        </p:tgtEl>
                                      </p:cBhvr>
                                    </p:animEffect>
                                  </p:childTnLst>
                                </p:cTn>
                              </p:par>
                            </p:childTnLst>
                          </p:cTn>
                        </p:par>
                        <p:par>
                          <p:cTn id="34" fill="hold" nodeType="afterGroup">
                            <p:stCondLst>
                              <p:cond delay="4500"/>
                            </p:stCondLst>
                            <p:childTnLst>
                              <p:par>
                                <p:cTn id="35" presetID="9" presetClass="emph" presetSubtype="0" nodeType="afterEffect">
                                  <p:stCondLst>
                                    <p:cond delay="0"/>
                                  </p:stCondLst>
                                  <p:childTnLst>
                                    <p:set>
                                      <p:cBhvr rctx="PPT">
                                        <p:cTn id="36" dur="indefinite"/>
                                        <p:tgtEl>
                                          <p:spTgt spid="103504"/>
                                        </p:tgtEl>
                                        <p:attrNameLst>
                                          <p:attrName>style.opacity</p:attrName>
                                        </p:attrNameLst>
                                      </p:cBhvr>
                                      <p:to>
                                        <p:strVal val="0.5"/>
                                      </p:to>
                                    </p:set>
                                    <p:animEffect filter="image" prLst="opacity: 0.5">
                                      <p:cBhvr rctx="IE">
                                        <p:cTn id="37" dur="indefinite"/>
                                        <p:tgtEl>
                                          <p:spTgt spid="103504"/>
                                        </p:tgtEl>
                                      </p:cBhvr>
                                    </p:animEffect>
                                  </p:childTnLst>
                                </p:cTn>
                              </p:par>
                            </p:childTnLst>
                          </p:cTn>
                        </p:par>
                        <p:par>
                          <p:cTn id="38" fill="hold" nodeType="afterGroup">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03430"/>
                                        </p:tgtEl>
                                        <p:attrNameLst>
                                          <p:attrName>style.visibility</p:attrName>
                                        </p:attrNameLst>
                                      </p:cBhvr>
                                      <p:to>
                                        <p:strVal val="visible"/>
                                      </p:to>
                                    </p:set>
                                    <p:animEffect transition="in" filter="wipe(left)">
                                      <p:cBhvr>
                                        <p:cTn id="41" dur="500"/>
                                        <p:tgtEl>
                                          <p:spTgt spid="103430"/>
                                        </p:tgtEl>
                                      </p:cBhvr>
                                    </p:animEffect>
                                  </p:childTnLst>
                                  <p:subTnLst>
                                    <p:audio>
                                      <p:cMediaNode>
                                        <p:cTn display="0" masterRel="sameClick">
                                          <p:stCondLst>
                                            <p:cond evt="begin" delay="0">
                                              <p:tn val="39"/>
                                            </p:cond>
                                          </p:stCondLst>
                                          <p:endCondLst>
                                            <p:cond evt="onStopAudio" delay="0">
                                              <p:tgtEl>
                                                <p:sldTgt/>
                                              </p:tgtEl>
                                            </p:cond>
                                          </p:endCondLst>
                                        </p:cTn>
                                        <p:tgtEl>
                                          <p:sndTgt r:embed="rId4" name="COMPFX2.WAV"/>
                                        </p:tgtEl>
                                      </p:cMediaNode>
                                    </p:audio>
                                  </p:subTnLst>
                                </p:cTn>
                              </p:par>
                            </p:childTnLst>
                          </p:cTn>
                        </p:par>
                        <p:par>
                          <p:cTn id="42" fill="hold" nodeType="afterGroup">
                            <p:stCondLst>
                              <p:cond delay="5000"/>
                            </p:stCondLst>
                            <p:childTnLst>
                              <p:par>
                                <p:cTn id="43" presetID="10" presetClass="entr" presetSubtype="0" fill="hold" nodeType="afterEffect">
                                  <p:stCondLst>
                                    <p:cond delay="0"/>
                                  </p:stCondLst>
                                  <p:childTnLst>
                                    <p:set>
                                      <p:cBhvr>
                                        <p:cTn id="44" dur="1" fill="hold">
                                          <p:stCondLst>
                                            <p:cond delay="0"/>
                                          </p:stCondLst>
                                        </p:cTn>
                                        <p:tgtEl>
                                          <p:spTgt spid="103506"/>
                                        </p:tgtEl>
                                        <p:attrNameLst>
                                          <p:attrName>style.visibility</p:attrName>
                                        </p:attrNameLst>
                                      </p:cBhvr>
                                      <p:to>
                                        <p:strVal val="visible"/>
                                      </p:to>
                                    </p:set>
                                    <p:animEffect transition="in" filter="fade">
                                      <p:cBhvr>
                                        <p:cTn id="45" dur="2000"/>
                                        <p:tgtEl>
                                          <p:spTgt spid="103506"/>
                                        </p:tgtEl>
                                      </p:cBhvr>
                                    </p:animEffect>
                                  </p:childTnLst>
                                </p:cTn>
                              </p:par>
                            </p:childTnLst>
                          </p:cTn>
                        </p:par>
                        <p:par>
                          <p:cTn id="46" fill="hold" nodeType="afterGroup">
                            <p:stCondLst>
                              <p:cond delay="7000"/>
                            </p:stCondLst>
                            <p:childTnLst>
                              <p:par>
                                <p:cTn id="47" presetID="9" presetClass="emph" presetSubtype="0" nodeType="afterEffect">
                                  <p:stCondLst>
                                    <p:cond delay="0"/>
                                  </p:stCondLst>
                                  <p:childTnLst>
                                    <p:set>
                                      <p:cBhvr rctx="PPT">
                                        <p:cTn id="48" dur="indefinite"/>
                                        <p:tgtEl>
                                          <p:spTgt spid="103506"/>
                                        </p:tgtEl>
                                        <p:attrNameLst>
                                          <p:attrName>style.opacity</p:attrName>
                                        </p:attrNameLst>
                                      </p:cBhvr>
                                      <p:to>
                                        <p:strVal val="0.5"/>
                                      </p:to>
                                    </p:set>
                                    <p:animEffect filter="image" prLst="opacity: 0.5">
                                      <p:cBhvr rctx="IE">
                                        <p:cTn id="49" dur="indefinite"/>
                                        <p:tgtEl>
                                          <p:spTgt spid="103506"/>
                                        </p:tgtEl>
                                      </p:cBhvr>
                                    </p:animEffect>
                                  </p:childTnLst>
                                </p:cTn>
                              </p:par>
                            </p:childTnLst>
                          </p:cTn>
                        </p:par>
                        <p:par>
                          <p:cTn id="50" fill="hold" nodeType="afterGroup">
                            <p:stCondLst>
                              <p:cond delay="7000"/>
                            </p:stCondLst>
                            <p:childTnLst>
                              <p:par>
                                <p:cTn id="51" presetID="22" presetClass="entr" presetSubtype="2" fill="hold" grpId="0" nodeType="afterEffect">
                                  <p:stCondLst>
                                    <p:cond delay="0"/>
                                  </p:stCondLst>
                                  <p:childTnLst>
                                    <p:set>
                                      <p:cBhvr>
                                        <p:cTn id="52" dur="1" fill="hold">
                                          <p:stCondLst>
                                            <p:cond delay="0"/>
                                          </p:stCondLst>
                                        </p:cTn>
                                        <p:tgtEl>
                                          <p:spTgt spid="103441"/>
                                        </p:tgtEl>
                                        <p:attrNameLst>
                                          <p:attrName>style.visibility</p:attrName>
                                        </p:attrNameLst>
                                      </p:cBhvr>
                                      <p:to>
                                        <p:strVal val="visible"/>
                                      </p:to>
                                    </p:set>
                                    <p:animEffect transition="in" filter="wipe(right)">
                                      <p:cBhvr>
                                        <p:cTn id="53" dur="500"/>
                                        <p:tgtEl>
                                          <p:spTgt spid="103441"/>
                                        </p:tgtEl>
                                      </p:cBhvr>
                                    </p:animEffect>
                                  </p:childTnLst>
                                  <p:subTnLst>
                                    <p:audio>
                                      <p:cMediaNode>
                                        <p:cTn display="0" masterRel="sameClick">
                                          <p:stCondLst>
                                            <p:cond evt="begin" delay="0">
                                              <p:tn val="51"/>
                                            </p:cond>
                                          </p:stCondLst>
                                          <p:endCondLst>
                                            <p:cond evt="onStopAudio" delay="0">
                                              <p:tgtEl>
                                                <p:sldTgt/>
                                              </p:tgtEl>
                                            </p:cond>
                                          </p:endCondLst>
                                        </p:cTn>
                                        <p:tgtEl>
                                          <p:sndTgt r:embed="rId5" name="Richochet"/>
                                        </p:tgtEl>
                                      </p:cMediaNode>
                                    </p:audio>
                                  </p:subTnLst>
                                </p:cTn>
                              </p:par>
                            </p:childTnLst>
                          </p:cTn>
                        </p:par>
                        <p:par>
                          <p:cTn id="54" fill="hold" nodeType="afterGroup">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103435"/>
                                        </p:tgtEl>
                                        <p:attrNameLst>
                                          <p:attrName>style.visibility</p:attrName>
                                        </p:attrNameLst>
                                      </p:cBhvr>
                                      <p:to>
                                        <p:strVal val="visible"/>
                                      </p:to>
                                    </p:set>
                                    <p:animEffect transition="in" filter="wipe(left)">
                                      <p:cBhvr>
                                        <p:cTn id="57" dur="500"/>
                                        <p:tgtEl>
                                          <p:spTgt spid="103435"/>
                                        </p:tgtEl>
                                      </p:cBhvr>
                                    </p:animEffect>
                                  </p:childTnLst>
                                  <p:subTnLst>
                                    <p:audio>
                                      <p:cMediaNode>
                                        <p:cTn display="0" masterRel="sameClick">
                                          <p:stCondLst>
                                            <p:cond evt="begin" delay="0">
                                              <p:tn val="55"/>
                                            </p:cond>
                                          </p:stCondLst>
                                          <p:endCondLst>
                                            <p:cond evt="onStopAudio" delay="0">
                                              <p:tgtEl>
                                                <p:sldTgt/>
                                              </p:tgtEl>
                                            </p:cond>
                                          </p:endCondLst>
                                        </p:cTn>
                                        <p:tgtEl>
                                          <p:sndTgt r:embed="rId4" name="COMPFX2.WAV"/>
                                        </p:tgtEl>
                                      </p:cMediaNode>
                                    </p:audio>
                                  </p:subTnLst>
                                </p:cTn>
                              </p:par>
                            </p:childTnLst>
                          </p:cTn>
                        </p:par>
                        <p:par>
                          <p:cTn id="58" fill="hold" nodeType="afterGroup">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103436"/>
                                        </p:tgtEl>
                                        <p:attrNameLst>
                                          <p:attrName>style.visibility</p:attrName>
                                        </p:attrNameLst>
                                      </p:cBhvr>
                                      <p:to>
                                        <p:strVal val="visible"/>
                                      </p:to>
                                    </p:set>
                                    <p:animEffect transition="in" filter="wipe(left)">
                                      <p:cBhvr>
                                        <p:cTn id="61" dur="500"/>
                                        <p:tgtEl>
                                          <p:spTgt spid="103436"/>
                                        </p:tgtEl>
                                      </p:cBhvr>
                                    </p:animEffect>
                                  </p:childTnLst>
                                  <p:subTnLst>
                                    <p:audio>
                                      <p:cMediaNode>
                                        <p:cTn display="0" masterRel="sameClick">
                                          <p:stCondLst>
                                            <p:cond evt="begin" delay="0">
                                              <p:tn val="59"/>
                                            </p:cond>
                                          </p:stCondLst>
                                          <p:endCondLst>
                                            <p:cond evt="onStopAudio" delay="0">
                                              <p:tgtEl>
                                                <p:sldTgt/>
                                              </p:tgtEl>
                                            </p:cond>
                                          </p:endCondLst>
                                        </p:cTn>
                                        <p:tgtEl>
                                          <p:sndTgt r:embed="rId4" name="COMPFX2.WAV"/>
                                        </p:tgtEl>
                                      </p:cMediaNode>
                                    </p:audio>
                                  </p:subTnLst>
                                </p:cTn>
                              </p:par>
                            </p:childTnLst>
                          </p:cTn>
                        </p:par>
                        <p:par>
                          <p:cTn id="62" fill="hold" nodeType="afterGroup">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103431"/>
                                        </p:tgtEl>
                                        <p:attrNameLst>
                                          <p:attrName>style.visibility</p:attrName>
                                        </p:attrNameLst>
                                      </p:cBhvr>
                                      <p:to>
                                        <p:strVal val="visible"/>
                                      </p:to>
                                    </p:set>
                                    <p:animEffect transition="in" filter="wipe(left)">
                                      <p:cBhvr>
                                        <p:cTn id="65" dur="500"/>
                                        <p:tgtEl>
                                          <p:spTgt spid="103431"/>
                                        </p:tgtEl>
                                      </p:cBhvr>
                                    </p:animEffect>
                                  </p:childTnLst>
                                  <p:subTnLst>
                                    <p:audio>
                                      <p:cMediaNode>
                                        <p:cTn display="0" masterRel="sameClick">
                                          <p:stCondLst>
                                            <p:cond evt="begin" delay="0">
                                              <p:tn val="63"/>
                                            </p:cond>
                                          </p:stCondLst>
                                          <p:endCondLst>
                                            <p:cond evt="onStopAudio" delay="0">
                                              <p:tgtEl>
                                                <p:sldTgt/>
                                              </p:tgtEl>
                                            </p:cond>
                                          </p:endCondLst>
                                        </p:cTn>
                                        <p:tgtEl>
                                          <p:sndTgt r:embed="rId4" name="COMPFX2.WAV"/>
                                        </p:tgtEl>
                                      </p:cMediaNode>
                                    </p:audio>
                                  </p:subTnLst>
                                </p:cTn>
                              </p:par>
                            </p:childTnLst>
                          </p:cTn>
                        </p:par>
                        <p:par>
                          <p:cTn id="66" fill="hold" nodeType="afterGroup">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103440"/>
                                        </p:tgtEl>
                                        <p:attrNameLst>
                                          <p:attrName>style.visibility</p:attrName>
                                        </p:attrNameLst>
                                      </p:cBhvr>
                                      <p:to>
                                        <p:strVal val="visible"/>
                                      </p:to>
                                    </p:set>
                                    <p:animEffect transition="in" filter="wipe(up)">
                                      <p:cBhvr>
                                        <p:cTn id="69" dur="500"/>
                                        <p:tgtEl>
                                          <p:spTgt spid="103440"/>
                                        </p:tgtEl>
                                      </p:cBhvr>
                                    </p:animEffect>
                                  </p:childTnLst>
                                  <p:subTnLst>
                                    <p:audio>
                                      <p:cMediaNode>
                                        <p:cTn display="0" masterRel="sameClick">
                                          <p:stCondLst>
                                            <p:cond evt="begin" delay="0">
                                              <p:tn val="67"/>
                                            </p:cond>
                                          </p:stCondLst>
                                          <p:endCondLst>
                                            <p:cond evt="onStopAudio" delay="0">
                                              <p:tgtEl>
                                                <p:sldTgt/>
                                              </p:tgtEl>
                                            </p:cond>
                                          </p:endCondLst>
                                        </p:cTn>
                                        <p:tgtEl>
                                          <p:sndTgt r:embed="rId5" name="Richochet"/>
                                        </p:tgtEl>
                                      </p:cMediaNode>
                                    </p:audio>
                                  </p:subTnLst>
                                </p:cTn>
                              </p:par>
                            </p:childTnLst>
                          </p:cTn>
                        </p:par>
                        <p:par>
                          <p:cTn id="70" fill="hold" nodeType="afterGroup">
                            <p:stCondLst>
                              <p:cond delay="9500"/>
                            </p:stCondLst>
                            <p:childTnLst>
                              <p:par>
                                <p:cTn id="71" presetID="22" presetClass="entr" presetSubtype="4" fill="hold" grpId="0" nodeType="afterEffect">
                                  <p:stCondLst>
                                    <p:cond delay="0"/>
                                  </p:stCondLst>
                                  <p:childTnLst>
                                    <p:set>
                                      <p:cBhvr>
                                        <p:cTn id="72" dur="1" fill="hold">
                                          <p:stCondLst>
                                            <p:cond delay="0"/>
                                          </p:stCondLst>
                                        </p:cTn>
                                        <p:tgtEl>
                                          <p:spTgt spid="103438"/>
                                        </p:tgtEl>
                                        <p:attrNameLst>
                                          <p:attrName>style.visibility</p:attrName>
                                        </p:attrNameLst>
                                      </p:cBhvr>
                                      <p:to>
                                        <p:strVal val="visible"/>
                                      </p:to>
                                    </p:set>
                                    <p:animEffect transition="in" filter="wipe(down)">
                                      <p:cBhvr>
                                        <p:cTn id="73" dur="500"/>
                                        <p:tgtEl>
                                          <p:spTgt spid="103438"/>
                                        </p:tgtEl>
                                      </p:cBhvr>
                                    </p:animEffect>
                                  </p:childTnLst>
                                  <p:subTnLst>
                                    <p:audio>
                                      <p:cMediaNode>
                                        <p:cTn display="0" masterRel="sameClick">
                                          <p:stCondLst>
                                            <p:cond evt="begin" delay="0">
                                              <p:tn val="71"/>
                                            </p:cond>
                                          </p:stCondLst>
                                          <p:endCondLst>
                                            <p:cond evt="onStopAudio" delay="0">
                                              <p:tgtEl>
                                                <p:sldTgt/>
                                              </p:tgtEl>
                                            </p:cond>
                                          </p:endCondLst>
                                        </p:cTn>
                                        <p:tgtEl>
                                          <p:sndTgt r:embed="rId4" name="COMPFX2.WAV"/>
                                        </p:tgtEl>
                                      </p:cMediaNode>
                                    </p:audio>
                                  </p:subTnLst>
                                </p:cTn>
                              </p:par>
                            </p:childTnLst>
                          </p:cTn>
                        </p:par>
                        <p:par>
                          <p:cTn id="74" fill="hold" nodeType="afterGroup">
                            <p:stCondLst>
                              <p:cond delay="10000"/>
                            </p:stCondLst>
                            <p:childTnLst>
                              <p:par>
                                <p:cTn id="75" presetID="22" presetClass="entr" presetSubtype="1" fill="hold" grpId="0" nodeType="afterEffect">
                                  <p:stCondLst>
                                    <p:cond delay="0"/>
                                  </p:stCondLst>
                                  <p:childTnLst>
                                    <p:set>
                                      <p:cBhvr>
                                        <p:cTn id="76" dur="1" fill="hold">
                                          <p:stCondLst>
                                            <p:cond delay="0"/>
                                          </p:stCondLst>
                                        </p:cTn>
                                        <p:tgtEl>
                                          <p:spTgt spid="103439"/>
                                        </p:tgtEl>
                                        <p:attrNameLst>
                                          <p:attrName>style.visibility</p:attrName>
                                        </p:attrNameLst>
                                      </p:cBhvr>
                                      <p:to>
                                        <p:strVal val="visible"/>
                                      </p:to>
                                    </p:set>
                                    <p:animEffect transition="in" filter="wipe(up)">
                                      <p:cBhvr>
                                        <p:cTn id="77" dur="500"/>
                                        <p:tgtEl>
                                          <p:spTgt spid="103439"/>
                                        </p:tgtEl>
                                      </p:cBhvr>
                                    </p:animEffect>
                                  </p:childTnLst>
                                  <p:subTnLst>
                                    <p:audio>
                                      <p:cMediaNode>
                                        <p:cTn display="0" masterRel="sameClick">
                                          <p:stCondLst>
                                            <p:cond evt="begin" delay="0">
                                              <p:tn val="75"/>
                                            </p:cond>
                                          </p:stCondLst>
                                          <p:endCondLst>
                                            <p:cond evt="onStopAudio" delay="0">
                                              <p:tgtEl>
                                                <p:sldTgt/>
                                              </p:tgtEl>
                                            </p:cond>
                                          </p:endCondLst>
                                        </p:cTn>
                                        <p:tgtEl>
                                          <p:sndTgt r:embed="rId4" name="COMPFX2.WAV"/>
                                        </p:tgtEl>
                                      </p:cMediaNode>
                                    </p:audio>
                                  </p:subTnLst>
                                </p:cTn>
                              </p:par>
                            </p:childTnLst>
                          </p:cTn>
                        </p:par>
                        <p:par>
                          <p:cTn id="78" fill="hold" nodeType="afterGroup">
                            <p:stCondLst>
                              <p:cond delay="10500"/>
                            </p:stCondLst>
                            <p:childTnLst>
                              <p:par>
                                <p:cTn id="79" presetID="22" presetClass="entr" presetSubtype="8" fill="hold" grpId="0" nodeType="afterEffect">
                                  <p:stCondLst>
                                    <p:cond delay="0"/>
                                  </p:stCondLst>
                                  <p:childTnLst>
                                    <p:set>
                                      <p:cBhvr>
                                        <p:cTn id="80" dur="1" fill="hold">
                                          <p:stCondLst>
                                            <p:cond delay="0"/>
                                          </p:stCondLst>
                                        </p:cTn>
                                        <p:tgtEl>
                                          <p:spTgt spid="103437"/>
                                        </p:tgtEl>
                                        <p:attrNameLst>
                                          <p:attrName>style.visibility</p:attrName>
                                        </p:attrNameLst>
                                      </p:cBhvr>
                                      <p:to>
                                        <p:strVal val="visible"/>
                                      </p:to>
                                    </p:set>
                                    <p:animEffect transition="in" filter="wipe(left)">
                                      <p:cBhvr>
                                        <p:cTn id="81" dur="500"/>
                                        <p:tgtEl>
                                          <p:spTgt spid="103437"/>
                                        </p:tgtEl>
                                      </p:cBhvr>
                                    </p:animEffect>
                                  </p:childTnLst>
                                  <p:subTnLst>
                                    <p:audio>
                                      <p:cMediaNode>
                                        <p:cTn display="0" masterRel="sameClick">
                                          <p:stCondLst>
                                            <p:cond evt="begin" delay="0">
                                              <p:tn val="79"/>
                                            </p:cond>
                                          </p:stCondLst>
                                          <p:endCondLst>
                                            <p:cond evt="onStopAudio" delay="0">
                                              <p:tgtEl>
                                                <p:sldTgt/>
                                              </p:tgtEl>
                                            </p:cond>
                                          </p:endCondLst>
                                        </p:cTn>
                                        <p:tgtEl>
                                          <p:sndTgt r:embed="rId4" name="COMPFX2.WAV"/>
                                        </p:tgtEl>
                                      </p:cMediaNode>
                                    </p:audio>
                                  </p:subTnLst>
                                </p:cTn>
                              </p:par>
                            </p:childTnLst>
                          </p:cTn>
                        </p:par>
                        <p:par>
                          <p:cTn id="82" fill="hold" nodeType="afterGroup">
                            <p:stCondLst>
                              <p:cond delay="11000"/>
                            </p:stCondLst>
                            <p:childTnLst>
                              <p:par>
                                <p:cTn id="83" presetID="22" presetClass="entr" presetSubtype="2" fill="hold" grpId="0" nodeType="afterEffect">
                                  <p:stCondLst>
                                    <p:cond delay="0"/>
                                  </p:stCondLst>
                                  <p:childTnLst>
                                    <p:set>
                                      <p:cBhvr>
                                        <p:cTn id="84" dur="1" fill="hold">
                                          <p:stCondLst>
                                            <p:cond delay="0"/>
                                          </p:stCondLst>
                                        </p:cTn>
                                        <p:tgtEl>
                                          <p:spTgt spid="103442"/>
                                        </p:tgtEl>
                                        <p:attrNameLst>
                                          <p:attrName>style.visibility</p:attrName>
                                        </p:attrNameLst>
                                      </p:cBhvr>
                                      <p:to>
                                        <p:strVal val="visible"/>
                                      </p:to>
                                    </p:set>
                                    <p:animEffect transition="in" filter="wipe(right)">
                                      <p:cBhvr>
                                        <p:cTn id="85" dur="500"/>
                                        <p:tgtEl>
                                          <p:spTgt spid="103442"/>
                                        </p:tgtEl>
                                      </p:cBhvr>
                                    </p:animEffect>
                                  </p:childTnLst>
                                  <p:subTnLst>
                                    <p:audio>
                                      <p:cMediaNode>
                                        <p:cTn display="0" masterRel="sameClick">
                                          <p:stCondLst>
                                            <p:cond evt="begin" delay="0">
                                              <p:tn val="83"/>
                                            </p:cond>
                                          </p:stCondLst>
                                          <p:endCondLst>
                                            <p:cond evt="onStopAudio" delay="0">
                                              <p:tgtEl>
                                                <p:sldTgt/>
                                              </p:tgtEl>
                                            </p:cond>
                                          </p:endCondLst>
                                        </p:cTn>
                                        <p:tgtEl>
                                          <p:sndTgt r:embed="rId5" name="Richochet"/>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03495"/>
                                        </p:tgtEl>
                                        <p:attrNameLst>
                                          <p:attrName>style.visibility</p:attrName>
                                        </p:attrNameLst>
                                      </p:cBhvr>
                                      <p:to>
                                        <p:strVal val="visible"/>
                                      </p:to>
                                    </p:set>
                                    <p:animEffect transition="in" filter="dissolve">
                                      <p:cBhvr>
                                        <p:cTn id="90" dur="500"/>
                                        <p:tgtEl>
                                          <p:spTgt spid="103495"/>
                                        </p:tgtEl>
                                      </p:cBhvr>
                                    </p:animEffect>
                                  </p:childTnLst>
                                </p:cTn>
                              </p:par>
                              <p:par>
                                <p:cTn id="91" presetID="9" presetClass="entr" presetSubtype="0" fill="hold" nodeType="withEffect">
                                  <p:stCondLst>
                                    <p:cond delay="0"/>
                                  </p:stCondLst>
                                  <p:childTnLst>
                                    <p:set>
                                      <p:cBhvr>
                                        <p:cTn id="92" dur="1" fill="hold">
                                          <p:stCondLst>
                                            <p:cond delay="0"/>
                                          </p:stCondLst>
                                        </p:cTn>
                                        <p:tgtEl>
                                          <p:spTgt spid="103496"/>
                                        </p:tgtEl>
                                        <p:attrNameLst>
                                          <p:attrName>style.visibility</p:attrName>
                                        </p:attrNameLst>
                                      </p:cBhvr>
                                      <p:to>
                                        <p:strVal val="visible"/>
                                      </p:to>
                                    </p:set>
                                    <p:animEffect transition="in" filter="dissolve">
                                      <p:cBhvr>
                                        <p:cTn id="93" dur="500"/>
                                        <p:tgtEl>
                                          <p:spTgt spid="103496"/>
                                        </p:tgtEl>
                                      </p:cBhvr>
                                    </p:animEffect>
                                  </p:childTnLst>
                                </p:cTn>
                              </p:par>
                              <p:par>
                                <p:cTn id="94" presetID="9" presetClass="entr" presetSubtype="0" fill="hold" nodeType="withEffect">
                                  <p:stCondLst>
                                    <p:cond delay="0"/>
                                  </p:stCondLst>
                                  <p:childTnLst>
                                    <p:set>
                                      <p:cBhvr>
                                        <p:cTn id="95" dur="1" fill="hold">
                                          <p:stCondLst>
                                            <p:cond delay="0"/>
                                          </p:stCondLst>
                                        </p:cTn>
                                        <p:tgtEl>
                                          <p:spTgt spid="103497"/>
                                        </p:tgtEl>
                                        <p:attrNameLst>
                                          <p:attrName>style.visibility</p:attrName>
                                        </p:attrNameLst>
                                      </p:cBhvr>
                                      <p:to>
                                        <p:strVal val="visible"/>
                                      </p:to>
                                    </p:set>
                                    <p:animEffect transition="in" filter="dissolve">
                                      <p:cBhvr>
                                        <p:cTn id="96" dur="500"/>
                                        <p:tgtEl>
                                          <p:spTgt spid="103497"/>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03498"/>
                                        </p:tgtEl>
                                        <p:attrNameLst>
                                          <p:attrName>style.visibility</p:attrName>
                                        </p:attrNameLst>
                                      </p:cBhvr>
                                      <p:to>
                                        <p:strVal val="visible"/>
                                      </p:to>
                                    </p:set>
                                    <p:animEffect transition="in" filter="dissolve">
                                      <p:cBhvr>
                                        <p:cTn id="99" dur="500"/>
                                        <p:tgtEl>
                                          <p:spTgt spid="103498"/>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03499"/>
                                        </p:tgtEl>
                                        <p:attrNameLst>
                                          <p:attrName>style.visibility</p:attrName>
                                        </p:attrNameLst>
                                      </p:cBhvr>
                                      <p:to>
                                        <p:strVal val="visible"/>
                                      </p:to>
                                    </p:set>
                                    <p:animEffect transition="in" filter="dissolve">
                                      <p:cBhvr>
                                        <p:cTn id="102" dur="500"/>
                                        <p:tgtEl>
                                          <p:spTgt spid="10349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103501"/>
                                        </p:tgtEl>
                                        <p:attrNameLst>
                                          <p:attrName>style.visibility</p:attrName>
                                        </p:attrNameLst>
                                      </p:cBhvr>
                                      <p:to>
                                        <p:strVal val="visible"/>
                                      </p:to>
                                    </p:set>
                                    <p:animEffect transition="in" filter="dissolve">
                                      <p:cBhvr>
                                        <p:cTn id="107" dur="500"/>
                                        <p:tgtEl>
                                          <p:spTgt spid="103501"/>
                                        </p:tgtEl>
                                      </p:cBhvr>
                                    </p:animEffect>
                                  </p:childTnLst>
                                </p:cTn>
                              </p:par>
                              <p:par>
                                <p:cTn id="108" presetID="9" presetClass="entr" presetSubtype="0" fill="hold" nodeType="withEffect">
                                  <p:stCondLst>
                                    <p:cond delay="0"/>
                                  </p:stCondLst>
                                  <p:childTnLst>
                                    <p:set>
                                      <p:cBhvr>
                                        <p:cTn id="109" dur="1" fill="hold">
                                          <p:stCondLst>
                                            <p:cond delay="0"/>
                                          </p:stCondLst>
                                        </p:cTn>
                                        <p:tgtEl>
                                          <p:spTgt spid="103502"/>
                                        </p:tgtEl>
                                        <p:attrNameLst>
                                          <p:attrName>style.visibility</p:attrName>
                                        </p:attrNameLst>
                                      </p:cBhvr>
                                      <p:to>
                                        <p:strVal val="visible"/>
                                      </p:to>
                                    </p:set>
                                    <p:animEffect transition="in" filter="dissolve">
                                      <p:cBhvr>
                                        <p:cTn id="110" dur="500"/>
                                        <p:tgtEl>
                                          <p:spTgt spid="103502"/>
                                        </p:tgtEl>
                                      </p:cBhvr>
                                    </p:animEffect>
                                  </p:childTnLst>
                                </p:cTn>
                              </p:par>
                              <p:par>
                                <p:cTn id="111" presetID="9" presetClass="entr" presetSubtype="0" fill="hold" nodeType="withEffect">
                                  <p:stCondLst>
                                    <p:cond delay="0"/>
                                  </p:stCondLst>
                                  <p:childTnLst>
                                    <p:set>
                                      <p:cBhvr>
                                        <p:cTn id="112" dur="1" fill="hold">
                                          <p:stCondLst>
                                            <p:cond delay="0"/>
                                          </p:stCondLst>
                                        </p:cTn>
                                        <p:tgtEl>
                                          <p:spTgt spid="103503"/>
                                        </p:tgtEl>
                                        <p:attrNameLst>
                                          <p:attrName>style.visibility</p:attrName>
                                        </p:attrNameLst>
                                      </p:cBhvr>
                                      <p:to>
                                        <p:strVal val="visible"/>
                                      </p:to>
                                    </p:set>
                                    <p:animEffect transition="in" filter="dissolve">
                                      <p:cBhvr>
                                        <p:cTn id="113" dur="500"/>
                                        <p:tgtEl>
                                          <p:spTgt spid="103503"/>
                                        </p:tgtEl>
                                      </p:cBhvr>
                                    </p:animEffect>
                                  </p:childTnLst>
                                </p:cTn>
                              </p:par>
                              <p:par>
                                <p:cTn id="114" presetID="9" presetClass="entr" presetSubtype="0" fill="hold" nodeType="withEffect">
                                  <p:stCondLst>
                                    <p:cond delay="0"/>
                                  </p:stCondLst>
                                  <p:childTnLst>
                                    <p:set>
                                      <p:cBhvr>
                                        <p:cTn id="115" dur="1" fill="hold">
                                          <p:stCondLst>
                                            <p:cond delay="0"/>
                                          </p:stCondLst>
                                        </p:cTn>
                                        <p:tgtEl>
                                          <p:spTgt spid="103507"/>
                                        </p:tgtEl>
                                        <p:attrNameLst>
                                          <p:attrName>style.visibility</p:attrName>
                                        </p:attrNameLst>
                                      </p:cBhvr>
                                      <p:to>
                                        <p:strVal val="visible"/>
                                      </p:to>
                                    </p:set>
                                    <p:animEffect transition="in" filter="dissolve">
                                      <p:cBhvr>
                                        <p:cTn id="116" dur="500"/>
                                        <p:tgtEl>
                                          <p:spTgt spid="103507"/>
                                        </p:tgtEl>
                                      </p:cBhvr>
                                    </p:animEffect>
                                  </p:childTnLst>
                                </p:cTn>
                              </p:par>
                              <p:par>
                                <p:cTn id="117" presetID="9" presetClass="entr" presetSubtype="0" fill="hold" nodeType="withEffect">
                                  <p:stCondLst>
                                    <p:cond delay="0"/>
                                  </p:stCondLst>
                                  <p:childTnLst>
                                    <p:set>
                                      <p:cBhvr>
                                        <p:cTn id="118" dur="1" fill="hold">
                                          <p:stCondLst>
                                            <p:cond delay="0"/>
                                          </p:stCondLst>
                                        </p:cTn>
                                        <p:tgtEl>
                                          <p:spTgt spid="103508"/>
                                        </p:tgtEl>
                                        <p:attrNameLst>
                                          <p:attrName>style.visibility</p:attrName>
                                        </p:attrNameLst>
                                      </p:cBhvr>
                                      <p:to>
                                        <p:strVal val="visible"/>
                                      </p:to>
                                    </p:set>
                                    <p:animEffect transition="in" filter="dissolve">
                                      <p:cBhvr>
                                        <p:cTn id="119" dur="500"/>
                                        <p:tgtEl>
                                          <p:spTgt spid="103508"/>
                                        </p:tgtEl>
                                      </p:cBhvr>
                                    </p:animEffect>
                                  </p:childTnLst>
                                </p:cTn>
                              </p:par>
                              <p:par>
                                <p:cTn id="120" presetID="9" presetClass="entr" presetSubtype="0" fill="hold" nodeType="withEffect">
                                  <p:stCondLst>
                                    <p:cond delay="0"/>
                                  </p:stCondLst>
                                  <p:childTnLst>
                                    <p:set>
                                      <p:cBhvr>
                                        <p:cTn id="121" dur="1" fill="hold">
                                          <p:stCondLst>
                                            <p:cond delay="0"/>
                                          </p:stCondLst>
                                        </p:cTn>
                                        <p:tgtEl>
                                          <p:spTgt spid="103509"/>
                                        </p:tgtEl>
                                        <p:attrNameLst>
                                          <p:attrName>style.visibility</p:attrName>
                                        </p:attrNameLst>
                                      </p:cBhvr>
                                      <p:to>
                                        <p:strVal val="visible"/>
                                      </p:to>
                                    </p:set>
                                    <p:animEffect transition="in" filter="dissolve">
                                      <p:cBhvr>
                                        <p:cTn id="122" dur="500"/>
                                        <p:tgtEl>
                                          <p:spTgt spid="103509"/>
                                        </p:tgtEl>
                                      </p:cBhvr>
                                    </p:animEffect>
                                  </p:childTnLst>
                                </p:cTn>
                              </p:par>
                              <p:par>
                                <p:cTn id="123" presetID="9" presetClass="entr" presetSubtype="0" fill="hold" nodeType="withEffect">
                                  <p:stCondLst>
                                    <p:cond delay="0"/>
                                  </p:stCondLst>
                                  <p:childTnLst>
                                    <p:set>
                                      <p:cBhvr>
                                        <p:cTn id="124" dur="1" fill="hold">
                                          <p:stCondLst>
                                            <p:cond delay="0"/>
                                          </p:stCondLst>
                                        </p:cTn>
                                        <p:tgtEl>
                                          <p:spTgt spid="103510"/>
                                        </p:tgtEl>
                                        <p:attrNameLst>
                                          <p:attrName>style.visibility</p:attrName>
                                        </p:attrNameLst>
                                      </p:cBhvr>
                                      <p:to>
                                        <p:strVal val="visible"/>
                                      </p:to>
                                    </p:set>
                                    <p:animEffect transition="in" filter="dissolve">
                                      <p:cBhvr>
                                        <p:cTn id="125" dur="500"/>
                                        <p:tgtEl>
                                          <p:spTgt spid="103510"/>
                                        </p:tgtEl>
                                      </p:cBhvr>
                                    </p:animEffect>
                                  </p:childTnLst>
                                </p:cTn>
                              </p:par>
                            </p:childTnLst>
                          </p:cTn>
                        </p:par>
                        <p:par>
                          <p:cTn id="126" fill="hold" nodeType="afterGroup">
                            <p:stCondLst>
                              <p:cond delay="500"/>
                            </p:stCondLst>
                            <p:childTnLst>
                              <p:par>
                                <p:cTn id="127" presetID="9" presetClass="emph" presetSubtype="0" nodeType="afterEffect">
                                  <p:stCondLst>
                                    <p:cond delay="0"/>
                                  </p:stCondLst>
                                  <p:childTnLst>
                                    <p:set>
                                      <p:cBhvr rctx="PPT">
                                        <p:cTn id="128" dur="indefinite"/>
                                        <p:tgtEl>
                                          <p:spTgt spid="103501"/>
                                        </p:tgtEl>
                                        <p:attrNameLst>
                                          <p:attrName>style.opacity</p:attrName>
                                        </p:attrNameLst>
                                      </p:cBhvr>
                                      <p:to>
                                        <p:strVal val="0.5"/>
                                      </p:to>
                                    </p:set>
                                    <p:animEffect filter="image" prLst="opacity: 0.5">
                                      <p:cBhvr rctx="IE">
                                        <p:cTn id="129" dur="indefinite"/>
                                        <p:tgtEl>
                                          <p:spTgt spid="103501"/>
                                        </p:tgtEl>
                                      </p:cBhvr>
                                    </p:animEffect>
                                  </p:childTnLst>
                                </p:cTn>
                              </p:par>
                            </p:childTnLst>
                          </p:cTn>
                        </p:par>
                        <p:par>
                          <p:cTn id="130" fill="hold" nodeType="afterGroup">
                            <p:stCondLst>
                              <p:cond delay="500"/>
                            </p:stCondLst>
                            <p:childTnLst>
                              <p:par>
                                <p:cTn id="131" presetID="9" presetClass="emph" presetSubtype="0" nodeType="afterEffect">
                                  <p:stCondLst>
                                    <p:cond delay="0"/>
                                  </p:stCondLst>
                                  <p:childTnLst>
                                    <p:set>
                                      <p:cBhvr rctx="PPT">
                                        <p:cTn id="132" dur="indefinite"/>
                                        <p:tgtEl>
                                          <p:spTgt spid="103502"/>
                                        </p:tgtEl>
                                        <p:attrNameLst>
                                          <p:attrName>style.opacity</p:attrName>
                                        </p:attrNameLst>
                                      </p:cBhvr>
                                      <p:to>
                                        <p:strVal val="0.5"/>
                                      </p:to>
                                    </p:set>
                                    <p:animEffect filter="image" prLst="opacity: 0.5">
                                      <p:cBhvr rctx="IE">
                                        <p:cTn id="133" dur="indefinite"/>
                                        <p:tgtEl>
                                          <p:spTgt spid="103502"/>
                                        </p:tgtEl>
                                      </p:cBhvr>
                                    </p:animEffect>
                                  </p:childTnLst>
                                </p:cTn>
                              </p:par>
                            </p:childTnLst>
                          </p:cTn>
                        </p:par>
                        <p:par>
                          <p:cTn id="134" fill="hold" nodeType="afterGroup">
                            <p:stCondLst>
                              <p:cond delay="500"/>
                            </p:stCondLst>
                            <p:childTnLst>
                              <p:par>
                                <p:cTn id="135" presetID="9" presetClass="emph" presetSubtype="0" nodeType="afterEffect">
                                  <p:stCondLst>
                                    <p:cond delay="0"/>
                                  </p:stCondLst>
                                  <p:childTnLst>
                                    <p:set>
                                      <p:cBhvr rctx="PPT">
                                        <p:cTn id="136" dur="indefinite"/>
                                        <p:tgtEl>
                                          <p:spTgt spid="103503"/>
                                        </p:tgtEl>
                                        <p:attrNameLst>
                                          <p:attrName>style.opacity</p:attrName>
                                        </p:attrNameLst>
                                      </p:cBhvr>
                                      <p:to>
                                        <p:strVal val="0.5"/>
                                      </p:to>
                                    </p:set>
                                    <p:animEffect filter="image" prLst="opacity: 0.5">
                                      <p:cBhvr rctx="IE">
                                        <p:cTn id="137" dur="indefinite"/>
                                        <p:tgtEl>
                                          <p:spTgt spid="103503"/>
                                        </p:tgtEl>
                                      </p:cBhvr>
                                    </p:animEffect>
                                  </p:childTnLst>
                                </p:cTn>
                              </p:par>
                            </p:childTnLst>
                          </p:cTn>
                        </p:par>
                        <p:par>
                          <p:cTn id="138" fill="hold" nodeType="afterGroup">
                            <p:stCondLst>
                              <p:cond delay="500"/>
                            </p:stCondLst>
                            <p:childTnLst>
                              <p:par>
                                <p:cTn id="139" presetID="9" presetClass="emph" presetSubtype="0" nodeType="afterEffect">
                                  <p:stCondLst>
                                    <p:cond delay="0"/>
                                  </p:stCondLst>
                                  <p:childTnLst>
                                    <p:set>
                                      <p:cBhvr rctx="PPT">
                                        <p:cTn id="140" dur="indefinite"/>
                                        <p:tgtEl>
                                          <p:spTgt spid="103507"/>
                                        </p:tgtEl>
                                        <p:attrNameLst>
                                          <p:attrName>style.opacity</p:attrName>
                                        </p:attrNameLst>
                                      </p:cBhvr>
                                      <p:to>
                                        <p:strVal val="0.5"/>
                                      </p:to>
                                    </p:set>
                                    <p:animEffect filter="image" prLst="opacity: 0.5">
                                      <p:cBhvr rctx="IE">
                                        <p:cTn id="141" dur="indefinite"/>
                                        <p:tgtEl>
                                          <p:spTgt spid="103507"/>
                                        </p:tgtEl>
                                      </p:cBhvr>
                                    </p:animEffect>
                                  </p:childTnLst>
                                </p:cTn>
                              </p:par>
                            </p:childTnLst>
                          </p:cTn>
                        </p:par>
                        <p:par>
                          <p:cTn id="142" fill="hold" nodeType="afterGroup">
                            <p:stCondLst>
                              <p:cond delay="500"/>
                            </p:stCondLst>
                            <p:childTnLst>
                              <p:par>
                                <p:cTn id="143" presetID="9" presetClass="emph" presetSubtype="0" nodeType="afterEffect">
                                  <p:stCondLst>
                                    <p:cond delay="0"/>
                                  </p:stCondLst>
                                  <p:childTnLst>
                                    <p:set>
                                      <p:cBhvr rctx="PPT">
                                        <p:cTn id="144" dur="indefinite"/>
                                        <p:tgtEl>
                                          <p:spTgt spid="103508"/>
                                        </p:tgtEl>
                                        <p:attrNameLst>
                                          <p:attrName>style.opacity</p:attrName>
                                        </p:attrNameLst>
                                      </p:cBhvr>
                                      <p:to>
                                        <p:strVal val="0.5"/>
                                      </p:to>
                                    </p:set>
                                    <p:animEffect filter="image" prLst="opacity: 0.5">
                                      <p:cBhvr rctx="IE">
                                        <p:cTn id="145" dur="indefinite"/>
                                        <p:tgtEl>
                                          <p:spTgt spid="103508"/>
                                        </p:tgtEl>
                                      </p:cBhvr>
                                    </p:animEffect>
                                  </p:childTnLst>
                                </p:cTn>
                              </p:par>
                            </p:childTnLst>
                          </p:cTn>
                        </p:par>
                        <p:par>
                          <p:cTn id="146" fill="hold" nodeType="afterGroup">
                            <p:stCondLst>
                              <p:cond delay="500"/>
                            </p:stCondLst>
                            <p:childTnLst>
                              <p:par>
                                <p:cTn id="147" presetID="9" presetClass="emph" presetSubtype="0" nodeType="afterEffect">
                                  <p:stCondLst>
                                    <p:cond delay="0"/>
                                  </p:stCondLst>
                                  <p:childTnLst>
                                    <p:set>
                                      <p:cBhvr rctx="PPT">
                                        <p:cTn id="148" dur="indefinite"/>
                                        <p:tgtEl>
                                          <p:spTgt spid="103509"/>
                                        </p:tgtEl>
                                        <p:attrNameLst>
                                          <p:attrName>style.opacity</p:attrName>
                                        </p:attrNameLst>
                                      </p:cBhvr>
                                      <p:to>
                                        <p:strVal val="0.5"/>
                                      </p:to>
                                    </p:set>
                                    <p:animEffect filter="image" prLst="opacity: 0.5">
                                      <p:cBhvr rctx="IE">
                                        <p:cTn id="149" dur="indefinite"/>
                                        <p:tgtEl>
                                          <p:spTgt spid="103509"/>
                                        </p:tgtEl>
                                      </p:cBhvr>
                                    </p:animEffect>
                                  </p:childTnLst>
                                </p:cTn>
                              </p:par>
                            </p:childTnLst>
                          </p:cTn>
                        </p:par>
                        <p:par>
                          <p:cTn id="150" fill="hold" nodeType="afterGroup">
                            <p:stCondLst>
                              <p:cond delay="500"/>
                            </p:stCondLst>
                            <p:childTnLst>
                              <p:par>
                                <p:cTn id="151" presetID="9" presetClass="emph" presetSubtype="0" nodeType="afterEffect">
                                  <p:stCondLst>
                                    <p:cond delay="0"/>
                                  </p:stCondLst>
                                  <p:childTnLst>
                                    <p:set>
                                      <p:cBhvr rctx="PPT">
                                        <p:cTn id="152" dur="indefinite"/>
                                        <p:tgtEl>
                                          <p:spTgt spid="103510"/>
                                        </p:tgtEl>
                                        <p:attrNameLst>
                                          <p:attrName>style.opacity</p:attrName>
                                        </p:attrNameLst>
                                      </p:cBhvr>
                                      <p:to>
                                        <p:strVal val="0.5"/>
                                      </p:to>
                                    </p:set>
                                    <p:animEffect filter="image" prLst="opacity: 0.5">
                                      <p:cBhvr rctx="IE">
                                        <p:cTn id="153" dur="indefinite"/>
                                        <p:tgtEl>
                                          <p:spTgt spid="103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3" grpId="0" animBg="1"/>
      <p:bldP spid="103434" grpId="0" animBg="1"/>
      <p:bldP spid="103435" grpId="0" animBg="1"/>
      <p:bldP spid="103436" grpId="0" animBg="1"/>
      <p:bldP spid="103437" grpId="0" animBg="1"/>
      <p:bldP spid="103438" grpId="0" animBg="1"/>
      <p:bldP spid="103439" grpId="0" animBg="1"/>
      <p:bldP spid="103440" grpId="0" animBg="1"/>
      <p:bldP spid="103441" grpId="0" animBg="1"/>
      <p:bldP spid="103442" grpId="0" animBg="1"/>
      <p:bldP spid="103493" grpId="0" animBg="1"/>
      <p:bldP spid="103495" grpId="0" animBg="1"/>
      <p:bldP spid="103498" grpId="0"/>
      <p:bldP spid="103499" grpId="0" animBg="1"/>
      <p:bldP spid="1035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4410075" y="4214813"/>
            <a:ext cx="2500313" cy="2500312"/>
          </a:xfrm>
          <a:prstGeom prst="ellipse">
            <a:avLst/>
          </a:prstGeom>
          <a:noFill/>
          <a:ln w="444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31" name="Rectangle 3"/>
          <p:cNvSpPr>
            <a:spLocks noChangeArrowheads="1"/>
          </p:cNvSpPr>
          <p:nvPr/>
        </p:nvSpPr>
        <p:spPr bwMode="auto">
          <a:xfrm>
            <a:off x="6748463" y="5062538"/>
            <a:ext cx="195262" cy="881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32" name="Freeform 4"/>
          <p:cNvSpPr>
            <a:spLocks/>
          </p:cNvSpPr>
          <p:nvPr/>
        </p:nvSpPr>
        <p:spPr bwMode="auto">
          <a:xfrm>
            <a:off x="4491038" y="5114925"/>
            <a:ext cx="4400550" cy="328613"/>
          </a:xfrm>
          <a:custGeom>
            <a:avLst/>
            <a:gdLst>
              <a:gd name="T0" fmla="*/ 4400550 w 2772"/>
              <a:gd name="T1" fmla="*/ 328613 h 207"/>
              <a:gd name="T2" fmla="*/ 1176338 w 2772"/>
              <a:gd name="T3" fmla="*/ 328613 h 207"/>
              <a:gd name="T4" fmla="*/ 0 w 2772"/>
              <a:gd name="T5" fmla="*/ 0 h 207"/>
              <a:gd name="T6" fmla="*/ 0 60000 65536"/>
              <a:gd name="T7" fmla="*/ 0 60000 65536"/>
              <a:gd name="T8" fmla="*/ 0 60000 65536"/>
              <a:gd name="T9" fmla="*/ 0 w 2772"/>
              <a:gd name="T10" fmla="*/ 0 h 207"/>
              <a:gd name="T11" fmla="*/ 2772 w 2772"/>
              <a:gd name="T12" fmla="*/ 207 h 207"/>
            </a:gdLst>
            <a:ahLst/>
            <a:cxnLst>
              <a:cxn ang="T6">
                <a:pos x="T0" y="T1"/>
              </a:cxn>
              <a:cxn ang="T7">
                <a:pos x="T2" y="T3"/>
              </a:cxn>
              <a:cxn ang="T8">
                <a:pos x="T4" y="T5"/>
              </a:cxn>
            </a:cxnLst>
            <a:rect l="T9" t="T10" r="T11" b="T12"/>
            <a:pathLst>
              <a:path w="2772" h="207">
                <a:moveTo>
                  <a:pt x="2772" y="207"/>
                </a:moveTo>
                <a:lnTo>
                  <a:pt x="741" y="207"/>
                </a:ln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3" name="Line 5"/>
          <p:cNvSpPr>
            <a:spLocks noChangeShapeType="1"/>
          </p:cNvSpPr>
          <p:nvPr/>
        </p:nvSpPr>
        <p:spPr bwMode="auto">
          <a:xfrm flipH="1" flipV="1">
            <a:off x="4619625" y="4881563"/>
            <a:ext cx="985838" cy="48577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H="1" flipV="1">
            <a:off x="4843463" y="4629150"/>
            <a:ext cx="762000" cy="67627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p:cNvSpPr>
            <a:spLocks noChangeShapeType="1"/>
          </p:cNvSpPr>
          <p:nvPr/>
        </p:nvSpPr>
        <p:spPr bwMode="auto">
          <a:xfrm flipH="1" flipV="1">
            <a:off x="5257800" y="4357688"/>
            <a:ext cx="357188" cy="86677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flipH="1" flipV="1">
            <a:off x="4500563" y="5262563"/>
            <a:ext cx="1109662" cy="17621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flipH="1" flipV="1">
            <a:off x="4486275" y="5372100"/>
            <a:ext cx="1119188" cy="904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0"/>
          <p:cNvSpPr>
            <a:spLocks noChangeShapeType="1"/>
          </p:cNvSpPr>
          <p:nvPr/>
        </p:nvSpPr>
        <p:spPr bwMode="auto">
          <a:xfrm flipH="1">
            <a:off x="4500563" y="5491163"/>
            <a:ext cx="1123950" cy="1524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flipH="1">
            <a:off x="4529138" y="5529263"/>
            <a:ext cx="1090612" cy="30956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2"/>
          <p:cNvSpPr>
            <a:spLocks noChangeShapeType="1"/>
          </p:cNvSpPr>
          <p:nvPr/>
        </p:nvSpPr>
        <p:spPr bwMode="auto">
          <a:xfrm flipH="1">
            <a:off x="4848225" y="5562600"/>
            <a:ext cx="766763" cy="752475"/>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Oval 13"/>
          <p:cNvSpPr>
            <a:spLocks noChangeArrowheads="1"/>
          </p:cNvSpPr>
          <p:nvPr/>
        </p:nvSpPr>
        <p:spPr bwMode="auto">
          <a:xfrm>
            <a:off x="1952625" y="881063"/>
            <a:ext cx="2500313" cy="2500312"/>
          </a:xfrm>
          <a:prstGeom prst="ellipse">
            <a:avLst/>
          </a:prstGeom>
          <a:noFill/>
          <a:ln w="444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42" name="Rectangle 14"/>
          <p:cNvSpPr>
            <a:spLocks noChangeArrowheads="1"/>
          </p:cNvSpPr>
          <p:nvPr/>
        </p:nvSpPr>
        <p:spPr bwMode="auto">
          <a:xfrm>
            <a:off x="4291013" y="1728788"/>
            <a:ext cx="195262" cy="881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43" name="Rectangle 15"/>
          <p:cNvSpPr>
            <a:spLocks noChangeArrowheads="1"/>
          </p:cNvSpPr>
          <p:nvPr/>
        </p:nvSpPr>
        <p:spPr bwMode="auto">
          <a:xfrm>
            <a:off x="3143250" y="1733550"/>
            <a:ext cx="55563" cy="7620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44" name="Freeform 16"/>
          <p:cNvSpPr>
            <a:spLocks/>
          </p:cNvSpPr>
          <p:nvPr/>
        </p:nvSpPr>
        <p:spPr bwMode="auto">
          <a:xfrm>
            <a:off x="2066925" y="1905000"/>
            <a:ext cx="3081338" cy="100013"/>
          </a:xfrm>
          <a:custGeom>
            <a:avLst/>
            <a:gdLst>
              <a:gd name="T0" fmla="*/ 3081338 w 1941"/>
              <a:gd name="T1" fmla="*/ 100013 h 63"/>
              <a:gd name="T2" fmla="*/ 1138238 w 1941"/>
              <a:gd name="T3" fmla="*/ 66675 h 63"/>
              <a:gd name="T4" fmla="*/ 0 w 1941"/>
              <a:gd name="T5" fmla="*/ 0 h 63"/>
              <a:gd name="T6" fmla="*/ 0 60000 65536"/>
              <a:gd name="T7" fmla="*/ 0 60000 65536"/>
              <a:gd name="T8" fmla="*/ 0 60000 65536"/>
              <a:gd name="T9" fmla="*/ 0 w 1941"/>
              <a:gd name="T10" fmla="*/ 0 h 63"/>
              <a:gd name="T11" fmla="*/ 1941 w 1941"/>
              <a:gd name="T12" fmla="*/ 63 h 63"/>
            </a:gdLst>
            <a:ahLst/>
            <a:cxnLst>
              <a:cxn ang="T6">
                <a:pos x="T0" y="T1"/>
              </a:cxn>
              <a:cxn ang="T7">
                <a:pos x="T2" y="T3"/>
              </a:cxn>
              <a:cxn ang="T8">
                <a:pos x="T4" y="T5"/>
              </a:cxn>
            </a:cxnLst>
            <a:rect l="T9" t="T10" r="T11" b="T12"/>
            <a:pathLst>
              <a:path w="1941" h="63">
                <a:moveTo>
                  <a:pt x="1941" y="63"/>
                </a:moveTo>
                <a:cubicBezTo>
                  <a:pt x="1737" y="60"/>
                  <a:pt x="1040" y="52"/>
                  <a:pt x="717" y="42"/>
                </a:cubicBezTo>
                <a:cubicBezTo>
                  <a:pt x="394" y="32"/>
                  <a:pt x="149" y="9"/>
                  <a:pt x="0" y="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17"/>
          <p:cNvSpPr>
            <a:spLocks/>
          </p:cNvSpPr>
          <p:nvPr/>
        </p:nvSpPr>
        <p:spPr bwMode="auto">
          <a:xfrm>
            <a:off x="1985963" y="1995488"/>
            <a:ext cx="3167062" cy="57150"/>
          </a:xfrm>
          <a:custGeom>
            <a:avLst/>
            <a:gdLst>
              <a:gd name="T0" fmla="*/ 3167062 w 1995"/>
              <a:gd name="T1" fmla="*/ 57150 h 36"/>
              <a:gd name="T2" fmla="*/ 1223962 w 1995"/>
              <a:gd name="T3" fmla="*/ 33338 h 36"/>
              <a:gd name="T4" fmla="*/ 0 w 1995"/>
              <a:gd name="T5" fmla="*/ 0 h 36"/>
              <a:gd name="T6" fmla="*/ 0 60000 65536"/>
              <a:gd name="T7" fmla="*/ 0 60000 65536"/>
              <a:gd name="T8" fmla="*/ 0 60000 65536"/>
              <a:gd name="T9" fmla="*/ 0 w 1995"/>
              <a:gd name="T10" fmla="*/ 0 h 36"/>
              <a:gd name="T11" fmla="*/ 1995 w 1995"/>
              <a:gd name="T12" fmla="*/ 36 h 36"/>
            </a:gdLst>
            <a:ahLst/>
            <a:cxnLst>
              <a:cxn ang="T6">
                <a:pos x="T0" y="T1"/>
              </a:cxn>
              <a:cxn ang="T7">
                <a:pos x="T2" y="T3"/>
              </a:cxn>
              <a:cxn ang="T8">
                <a:pos x="T4" y="T5"/>
              </a:cxn>
            </a:cxnLst>
            <a:rect l="T9" t="T10" r="T11" b="T12"/>
            <a:pathLst>
              <a:path w="1995" h="36">
                <a:moveTo>
                  <a:pt x="1995" y="36"/>
                </a:moveTo>
                <a:cubicBezTo>
                  <a:pt x="1791" y="33"/>
                  <a:pt x="1103" y="27"/>
                  <a:pt x="771" y="21"/>
                </a:cubicBezTo>
                <a:cubicBezTo>
                  <a:pt x="439" y="15"/>
                  <a:pt x="161" y="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18"/>
          <p:cNvSpPr>
            <a:spLocks/>
          </p:cNvSpPr>
          <p:nvPr/>
        </p:nvSpPr>
        <p:spPr bwMode="auto">
          <a:xfrm>
            <a:off x="1943100" y="2090738"/>
            <a:ext cx="3200400" cy="19050"/>
          </a:xfrm>
          <a:custGeom>
            <a:avLst/>
            <a:gdLst>
              <a:gd name="T0" fmla="*/ 3200400 w 2016"/>
              <a:gd name="T1" fmla="*/ 19050 h 12"/>
              <a:gd name="T2" fmla="*/ 1266825 w 2016"/>
              <a:gd name="T3" fmla="*/ 14288 h 12"/>
              <a:gd name="T4" fmla="*/ 0 w 2016"/>
              <a:gd name="T5" fmla="*/ 0 h 12"/>
              <a:gd name="T6" fmla="*/ 0 60000 65536"/>
              <a:gd name="T7" fmla="*/ 0 60000 65536"/>
              <a:gd name="T8" fmla="*/ 0 60000 65536"/>
              <a:gd name="T9" fmla="*/ 0 w 2016"/>
              <a:gd name="T10" fmla="*/ 0 h 12"/>
              <a:gd name="T11" fmla="*/ 2016 w 2016"/>
              <a:gd name="T12" fmla="*/ 12 h 12"/>
            </a:gdLst>
            <a:ahLst/>
            <a:cxnLst>
              <a:cxn ang="T6">
                <a:pos x="T0" y="T1"/>
              </a:cxn>
              <a:cxn ang="T7">
                <a:pos x="T2" y="T3"/>
              </a:cxn>
              <a:cxn ang="T8">
                <a:pos x="T4" y="T5"/>
              </a:cxn>
            </a:cxnLst>
            <a:rect l="T9" t="T10" r="T11" b="T12"/>
            <a:pathLst>
              <a:path w="2016" h="12">
                <a:moveTo>
                  <a:pt x="2016" y="12"/>
                </a:moveTo>
                <a:cubicBezTo>
                  <a:pt x="1813" y="11"/>
                  <a:pt x="1134" y="11"/>
                  <a:pt x="798" y="9"/>
                </a:cubicBezTo>
                <a:cubicBezTo>
                  <a:pt x="462" y="7"/>
                  <a:pt x="166" y="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7" name="Freeform 19"/>
          <p:cNvSpPr>
            <a:spLocks/>
          </p:cNvSpPr>
          <p:nvPr/>
        </p:nvSpPr>
        <p:spPr bwMode="auto">
          <a:xfrm>
            <a:off x="1971675" y="2152650"/>
            <a:ext cx="3176588" cy="11113"/>
          </a:xfrm>
          <a:custGeom>
            <a:avLst/>
            <a:gdLst>
              <a:gd name="T0" fmla="*/ 3176588 w 2001"/>
              <a:gd name="T1" fmla="*/ 9525 h 7"/>
              <a:gd name="T2" fmla="*/ 1228725 w 2001"/>
              <a:gd name="T3" fmla="*/ 9525 h 7"/>
              <a:gd name="T4" fmla="*/ 0 w 2001"/>
              <a:gd name="T5" fmla="*/ 0 h 7"/>
              <a:gd name="T6" fmla="*/ 0 60000 65536"/>
              <a:gd name="T7" fmla="*/ 0 60000 65536"/>
              <a:gd name="T8" fmla="*/ 0 60000 65536"/>
              <a:gd name="T9" fmla="*/ 0 w 2001"/>
              <a:gd name="T10" fmla="*/ 0 h 7"/>
              <a:gd name="T11" fmla="*/ 2001 w 2001"/>
              <a:gd name="T12" fmla="*/ 7 h 7"/>
            </a:gdLst>
            <a:ahLst/>
            <a:cxnLst>
              <a:cxn ang="T6">
                <a:pos x="T0" y="T1"/>
              </a:cxn>
              <a:cxn ang="T7">
                <a:pos x="T2" y="T3"/>
              </a:cxn>
              <a:cxn ang="T8">
                <a:pos x="T4" y="T5"/>
              </a:cxn>
            </a:cxnLst>
            <a:rect l="T9" t="T10" r="T11" b="T12"/>
            <a:pathLst>
              <a:path w="2001" h="7">
                <a:moveTo>
                  <a:pt x="2001" y="6"/>
                </a:moveTo>
                <a:cubicBezTo>
                  <a:pt x="1797" y="6"/>
                  <a:pt x="1107" y="7"/>
                  <a:pt x="774" y="6"/>
                </a:cubicBezTo>
                <a:cubicBezTo>
                  <a:pt x="441" y="5"/>
                  <a:pt x="161" y="1"/>
                  <a:pt x="0"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8" name="Freeform 20"/>
          <p:cNvSpPr>
            <a:spLocks/>
          </p:cNvSpPr>
          <p:nvPr/>
        </p:nvSpPr>
        <p:spPr bwMode="auto">
          <a:xfrm>
            <a:off x="1990725" y="2206625"/>
            <a:ext cx="3162300" cy="93663"/>
          </a:xfrm>
          <a:custGeom>
            <a:avLst/>
            <a:gdLst>
              <a:gd name="T0" fmla="*/ 3162300 w 1992"/>
              <a:gd name="T1" fmla="*/ 12700 h 59"/>
              <a:gd name="T2" fmla="*/ 1214438 w 1992"/>
              <a:gd name="T3" fmla="*/ 12700 h 59"/>
              <a:gd name="T4" fmla="*/ 0 w 1992"/>
              <a:gd name="T5" fmla="*/ 93663 h 59"/>
              <a:gd name="T6" fmla="*/ 0 60000 65536"/>
              <a:gd name="T7" fmla="*/ 0 60000 65536"/>
              <a:gd name="T8" fmla="*/ 0 60000 65536"/>
              <a:gd name="T9" fmla="*/ 0 w 1992"/>
              <a:gd name="T10" fmla="*/ 0 h 59"/>
              <a:gd name="T11" fmla="*/ 1992 w 1992"/>
              <a:gd name="T12" fmla="*/ 59 h 59"/>
            </a:gdLst>
            <a:ahLst/>
            <a:cxnLst>
              <a:cxn ang="T6">
                <a:pos x="T0" y="T1"/>
              </a:cxn>
              <a:cxn ang="T7">
                <a:pos x="T2" y="T3"/>
              </a:cxn>
              <a:cxn ang="T8">
                <a:pos x="T4" y="T5"/>
              </a:cxn>
            </a:cxnLst>
            <a:rect l="T9" t="T10" r="T11" b="T12"/>
            <a:pathLst>
              <a:path w="1992" h="59">
                <a:moveTo>
                  <a:pt x="1992" y="8"/>
                </a:moveTo>
                <a:cubicBezTo>
                  <a:pt x="1787" y="8"/>
                  <a:pt x="1097" y="0"/>
                  <a:pt x="765" y="8"/>
                </a:cubicBezTo>
                <a:cubicBezTo>
                  <a:pt x="433" y="16"/>
                  <a:pt x="159" y="49"/>
                  <a:pt x="0" y="5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41" name="AutoShape 21"/>
          <p:cNvSpPr>
            <a:spLocks noChangeArrowheads="1"/>
          </p:cNvSpPr>
          <p:nvPr/>
        </p:nvSpPr>
        <p:spPr bwMode="auto">
          <a:xfrm>
            <a:off x="1919288" y="1814513"/>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52" name="AutoShape 22"/>
          <p:cNvSpPr>
            <a:spLocks noChangeArrowheads="1"/>
          </p:cNvSpPr>
          <p:nvPr/>
        </p:nvSpPr>
        <p:spPr bwMode="auto">
          <a:xfrm rot="1735585">
            <a:off x="1895475" y="1943100"/>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53" name="AutoShape 23"/>
          <p:cNvSpPr>
            <a:spLocks noChangeArrowheads="1"/>
          </p:cNvSpPr>
          <p:nvPr/>
        </p:nvSpPr>
        <p:spPr bwMode="auto">
          <a:xfrm rot="-2196424">
            <a:off x="1895475" y="2081213"/>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7544" name="AutoShape 24"/>
          <p:cNvSpPr>
            <a:spLocks noChangeArrowheads="1"/>
          </p:cNvSpPr>
          <p:nvPr/>
        </p:nvSpPr>
        <p:spPr bwMode="auto">
          <a:xfrm rot="1628981">
            <a:off x="1924050" y="2228850"/>
            <a:ext cx="136525" cy="136525"/>
          </a:xfrm>
          <a:prstGeom prst="irregularSeal1">
            <a:avLst/>
          </a:prstGeom>
          <a:gradFill rotWithShape="1">
            <a:gsLst>
              <a:gs pos="0">
                <a:srgbClr val="99CC00">
                  <a:gamma/>
                  <a:shade val="46275"/>
                  <a:invGamma/>
                </a:srgbClr>
              </a:gs>
              <a:gs pos="50000">
                <a:srgbClr val="99CC00">
                  <a:alpha val="69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7545" name="AutoShape 25"/>
          <p:cNvSpPr>
            <a:spLocks noChangeArrowheads="1"/>
          </p:cNvSpPr>
          <p:nvPr/>
        </p:nvSpPr>
        <p:spPr bwMode="auto">
          <a:xfrm rot="4242598">
            <a:off x="1881188" y="2014538"/>
            <a:ext cx="136525" cy="136525"/>
          </a:xfrm>
          <a:prstGeom prst="irregularSeal1">
            <a:avLst/>
          </a:prstGeom>
          <a:gradFill rotWithShape="1">
            <a:gsLst>
              <a:gs pos="0">
                <a:srgbClr val="99CC00">
                  <a:gamma/>
                  <a:shade val="46275"/>
                  <a:invGamma/>
                </a:srgbClr>
              </a:gs>
              <a:gs pos="50000">
                <a:srgbClr val="99CC00">
                  <a:alpha val="62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60" name="Text Box 26"/>
          <p:cNvSpPr txBox="1">
            <a:spLocks noChangeArrowheads="1"/>
          </p:cNvSpPr>
          <p:nvPr/>
        </p:nvSpPr>
        <p:spPr bwMode="auto">
          <a:xfrm>
            <a:off x="950913" y="403225"/>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The Predicted Result:</a:t>
            </a:r>
          </a:p>
        </p:txBody>
      </p:sp>
      <p:sp>
        <p:nvSpPr>
          <p:cNvPr id="22561" name="Text Box 27"/>
          <p:cNvSpPr txBox="1">
            <a:spLocks noChangeArrowheads="1"/>
          </p:cNvSpPr>
          <p:nvPr/>
        </p:nvSpPr>
        <p:spPr bwMode="auto">
          <a:xfrm>
            <a:off x="1117600" y="865188"/>
            <a:ext cx="117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expected </a:t>
            </a:r>
          </a:p>
          <a:p>
            <a:pPr eaLnBrk="1" hangingPunct="1"/>
            <a:r>
              <a:rPr lang="en-US" altLang="en-US"/>
              <a:t>path</a:t>
            </a:r>
          </a:p>
        </p:txBody>
      </p:sp>
      <p:sp>
        <p:nvSpPr>
          <p:cNvPr id="22562" name="Line 28"/>
          <p:cNvSpPr>
            <a:spLocks noChangeShapeType="1"/>
          </p:cNvSpPr>
          <p:nvPr/>
        </p:nvSpPr>
        <p:spPr bwMode="auto">
          <a:xfrm>
            <a:off x="2019300" y="1300163"/>
            <a:ext cx="685800" cy="552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3" name="Text Box 29"/>
          <p:cNvSpPr txBox="1">
            <a:spLocks noChangeArrowheads="1"/>
          </p:cNvSpPr>
          <p:nvPr/>
        </p:nvSpPr>
        <p:spPr bwMode="auto">
          <a:xfrm>
            <a:off x="746125" y="2927350"/>
            <a:ext cx="187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expected </a:t>
            </a:r>
          </a:p>
          <a:p>
            <a:pPr eaLnBrk="1" hangingPunct="1"/>
            <a:r>
              <a:rPr lang="en-US" altLang="en-US"/>
              <a:t>marks on screen</a:t>
            </a:r>
          </a:p>
        </p:txBody>
      </p:sp>
      <p:sp>
        <p:nvSpPr>
          <p:cNvPr id="22564" name="Line 30"/>
          <p:cNvSpPr>
            <a:spLocks noChangeShapeType="1"/>
          </p:cNvSpPr>
          <p:nvPr/>
        </p:nvSpPr>
        <p:spPr bwMode="auto">
          <a:xfrm flipV="1">
            <a:off x="1466850" y="2347913"/>
            <a:ext cx="385763" cy="6286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51" name="AutoShape 31"/>
          <p:cNvSpPr>
            <a:spLocks noChangeArrowheads="1"/>
          </p:cNvSpPr>
          <p:nvPr/>
        </p:nvSpPr>
        <p:spPr bwMode="auto">
          <a:xfrm>
            <a:off x="5189538" y="4240213"/>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68" name="AutoShape 32"/>
          <p:cNvSpPr>
            <a:spLocks noChangeArrowheads="1"/>
          </p:cNvSpPr>
          <p:nvPr/>
        </p:nvSpPr>
        <p:spPr bwMode="auto">
          <a:xfrm rot="1735585">
            <a:off x="4556125" y="4806950"/>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69" name="AutoShape 33"/>
          <p:cNvSpPr>
            <a:spLocks noChangeArrowheads="1"/>
          </p:cNvSpPr>
          <p:nvPr/>
        </p:nvSpPr>
        <p:spPr bwMode="auto">
          <a:xfrm rot="-2196424">
            <a:off x="4410075" y="5167313"/>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7554" name="AutoShape 34"/>
          <p:cNvSpPr>
            <a:spLocks noChangeArrowheads="1"/>
          </p:cNvSpPr>
          <p:nvPr/>
        </p:nvSpPr>
        <p:spPr bwMode="auto">
          <a:xfrm rot="1628981">
            <a:off x="4432300" y="5029200"/>
            <a:ext cx="136525" cy="136525"/>
          </a:xfrm>
          <a:prstGeom prst="irregularSeal1">
            <a:avLst/>
          </a:prstGeom>
          <a:gradFill rotWithShape="1">
            <a:gsLst>
              <a:gs pos="0">
                <a:srgbClr val="99CC00">
                  <a:gamma/>
                  <a:shade val="46275"/>
                  <a:invGamma/>
                </a:srgbClr>
              </a:gs>
              <a:gs pos="50000">
                <a:srgbClr val="99CC00">
                  <a:alpha val="69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7555" name="AutoShape 35"/>
          <p:cNvSpPr>
            <a:spLocks noChangeArrowheads="1"/>
          </p:cNvSpPr>
          <p:nvPr/>
        </p:nvSpPr>
        <p:spPr bwMode="auto">
          <a:xfrm rot="4242598">
            <a:off x="4751388" y="4510088"/>
            <a:ext cx="136525" cy="136525"/>
          </a:xfrm>
          <a:prstGeom prst="irregularSeal1">
            <a:avLst/>
          </a:prstGeom>
          <a:gradFill rotWithShape="1">
            <a:gsLst>
              <a:gs pos="0">
                <a:srgbClr val="99CC00">
                  <a:gamma/>
                  <a:shade val="46275"/>
                  <a:invGamma/>
                </a:srgbClr>
              </a:gs>
              <a:gs pos="50000">
                <a:srgbClr val="99CC00">
                  <a:alpha val="62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76" name="Text Box 36"/>
          <p:cNvSpPr txBox="1">
            <a:spLocks noChangeArrowheads="1"/>
          </p:cNvSpPr>
          <p:nvPr/>
        </p:nvSpPr>
        <p:spPr bwMode="auto">
          <a:xfrm>
            <a:off x="7226300" y="4192588"/>
            <a:ext cx="100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mark on</a:t>
            </a:r>
          </a:p>
          <a:p>
            <a:pPr algn="ctr" eaLnBrk="1" hangingPunct="1"/>
            <a:r>
              <a:rPr lang="en-US" altLang="en-US"/>
              <a:t>screen</a:t>
            </a:r>
          </a:p>
        </p:txBody>
      </p:sp>
      <p:sp>
        <p:nvSpPr>
          <p:cNvPr id="22577" name="Line 37"/>
          <p:cNvSpPr>
            <a:spLocks noChangeShapeType="1"/>
          </p:cNvSpPr>
          <p:nvPr/>
        </p:nvSpPr>
        <p:spPr bwMode="auto">
          <a:xfrm flipH="1">
            <a:off x="6819900" y="4602163"/>
            <a:ext cx="501650"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8" name="Text Box 38"/>
          <p:cNvSpPr txBox="1">
            <a:spLocks noChangeArrowheads="1"/>
          </p:cNvSpPr>
          <p:nvPr/>
        </p:nvSpPr>
        <p:spPr bwMode="auto">
          <a:xfrm>
            <a:off x="7267575" y="5822950"/>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likely alpha</a:t>
            </a:r>
          </a:p>
          <a:p>
            <a:pPr algn="ctr" eaLnBrk="1" hangingPunct="1"/>
            <a:r>
              <a:rPr lang="en-US" altLang="en-US"/>
              <a:t>particle path</a:t>
            </a:r>
          </a:p>
        </p:txBody>
      </p:sp>
      <p:sp>
        <p:nvSpPr>
          <p:cNvPr id="22579" name="Line 39"/>
          <p:cNvSpPr>
            <a:spLocks noChangeShapeType="1"/>
          </p:cNvSpPr>
          <p:nvPr/>
        </p:nvSpPr>
        <p:spPr bwMode="auto">
          <a:xfrm flipH="1" flipV="1">
            <a:off x="6577013" y="5618163"/>
            <a:ext cx="541337" cy="2984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60" name="AutoShape 40"/>
          <p:cNvSpPr>
            <a:spLocks noChangeArrowheads="1"/>
          </p:cNvSpPr>
          <p:nvPr/>
        </p:nvSpPr>
        <p:spPr bwMode="auto">
          <a:xfrm>
            <a:off x="6510338" y="4598988"/>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83" name="AutoShape 41"/>
          <p:cNvSpPr>
            <a:spLocks noChangeArrowheads="1"/>
          </p:cNvSpPr>
          <p:nvPr/>
        </p:nvSpPr>
        <p:spPr bwMode="auto">
          <a:xfrm rot="1735585">
            <a:off x="4765675" y="6305550"/>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84" name="AutoShape 42"/>
          <p:cNvSpPr>
            <a:spLocks noChangeArrowheads="1"/>
          </p:cNvSpPr>
          <p:nvPr/>
        </p:nvSpPr>
        <p:spPr bwMode="auto">
          <a:xfrm rot="-2196424">
            <a:off x="4397375" y="5586413"/>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7563" name="AutoShape 43"/>
          <p:cNvSpPr>
            <a:spLocks noChangeArrowheads="1"/>
          </p:cNvSpPr>
          <p:nvPr/>
        </p:nvSpPr>
        <p:spPr bwMode="auto">
          <a:xfrm rot="1628981">
            <a:off x="4445000" y="5797550"/>
            <a:ext cx="136525" cy="136525"/>
          </a:xfrm>
          <a:prstGeom prst="irregularSeal1">
            <a:avLst/>
          </a:prstGeom>
          <a:gradFill rotWithShape="1">
            <a:gsLst>
              <a:gs pos="0">
                <a:srgbClr val="99CC00">
                  <a:gamma/>
                  <a:shade val="46275"/>
                  <a:invGamma/>
                </a:srgbClr>
              </a:gs>
              <a:gs pos="50000">
                <a:srgbClr val="99CC00">
                  <a:alpha val="69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7564" name="AutoShape 44"/>
          <p:cNvSpPr>
            <a:spLocks noChangeArrowheads="1"/>
          </p:cNvSpPr>
          <p:nvPr/>
        </p:nvSpPr>
        <p:spPr bwMode="auto">
          <a:xfrm rot="4242598">
            <a:off x="6684963" y="4913313"/>
            <a:ext cx="136525" cy="136525"/>
          </a:xfrm>
          <a:prstGeom prst="irregularSeal1">
            <a:avLst/>
          </a:prstGeom>
          <a:gradFill rotWithShape="1">
            <a:gsLst>
              <a:gs pos="0">
                <a:srgbClr val="99CC00">
                  <a:gamma/>
                  <a:shade val="46275"/>
                  <a:invGamma/>
                </a:srgbClr>
              </a:gs>
              <a:gs pos="50000">
                <a:srgbClr val="99CC00">
                  <a:alpha val="62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7565" name="AutoShape 45"/>
          <p:cNvSpPr>
            <a:spLocks noChangeArrowheads="1"/>
          </p:cNvSpPr>
          <p:nvPr/>
        </p:nvSpPr>
        <p:spPr bwMode="auto">
          <a:xfrm>
            <a:off x="4402138" y="5268913"/>
            <a:ext cx="136525" cy="136525"/>
          </a:xfrm>
          <a:prstGeom prst="irregularSeal1">
            <a:avLst/>
          </a:prstGeom>
          <a:gradFill rotWithShape="1">
            <a:gsLst>
              <a:gs pos="0">
                <a:srgbClr val="99CC00">
                  <a:gamma/>
                  <a:shade val="46275"/>
                  <a:invGamma/>
                </a:srgbClr>
              </a:gs>
              <a:gs pos="50000">
                <a:srgbClr val="99CC00">
                  <a:alpha val="80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594" name="AutoShape 46"/>
          <p:cNvSpPr>
            <a:spLocks noChangeArrowheads="1"/>
          </p:cNvSpPr>
          <p:nvPr/>
        </p:nvSpPr>
        <p:spPr bwMode="auto">
          <a:xfrm rot="1735585">
            <a:off x="4365625" y="5467350"/>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595" name="AutoShape 47"/>
          <p:cNvSpPr>
            <a:spLocks noChangeArrowheads="1"/>
          </p:cNvSpPr>
          <p:nvPr/>
        </p:nvSpPr>
        <p:spPr bwMode="auto">
          <a:xfrm rot="-2196424">
            <a:off x="4359275" y="5402263"/>
            <a:ext cx="136525" cy="136525"/>
          </a:xfrm>
          <a:prstGeom prst="irregularSeal1">
            <a:avLst/>
          </a:prstGeom>
          <a:gradFill rotWithShape="1">
            <a:gsLst>
              <a:gs pos="0">
                <a:srgbClr val="475E00"/>
              </a:gs>
              <a:gs pos="50000">
                <a:srgbClr val="99CC00"/>
              </a:gs>
              <a:gs pos="100000">
                <a:srgbClr val="475E00"/>
              </a:gs>
            </a:gsLst>
            <a:lin ang="5400000" scaled="1"/>
          </a:gradFill>
          <a:ln w="9525">
            <a:solidFill>
              <a:srgbClr val="0033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7568" name="AutoShape 48"/>
          <p:cNvSpPr>
            <a:spLocks noChangeArrowheads="1"/>
          </p:cNvSpPr>
          <p:nvPr/>
        </p:nvSpPr>
        <p:spPr bwMode="auto">
          <a:xfrm rot="1628981">
            <a:off x="4375150" y="5219700"/>
            <a:ext cx="136525" cy="136525"/>
          </a:xfrm>
          <a:prstGeom prst="irregularSeal1">
            <a:avLst/>
          </a:prstGeom>
          <a:gradFill rotWithShape="1">
            <a:gsLst>
              <a:gs pos="0">
                <a:srgbClr val="99CC00">
                  <a:gamma/>
                  <a:shade val="46275"/>
                  <a:invGamma/>
                </a:srgbClr>
              </a:gs>
              <a:gs pos="50000">
                <a:srgbClr val="99CC00">
                  <a:alpha val="69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107569" name="AutoShape 49"/>
          <p:cNvSpPr>
            <a:spLocks noChangeArrowheads="1"/>
          </p:cNvSpPr>
          <p:nvPr/>
        </p:nvSpPr>
        <p:spPr bwMode="auto">
          <a:xfrm rot="4242598">
            <a:off x="4370388" y="5348288"/>
            <a:ext cx="136525" cy="136525"/>
          </a:xfrm>
          <a:prstGeom prst="irregularSeal1">
            <a:avLst/>
          </a:prstGeom>
          <a:gradFill rotWithShape="1">
            <a:gsLst>
              <a:gs pos="0">
                <a:srgbClr val="99CC00">
                  <a:gamma/>
                  <a:shade val="46275"/>
                  <a:invGamma/>
                </a:srgbClr>
              </a:gs>
              <a:gs pos="50000">
                <a:srgbClr val="99CC00">
                  <a:alpha val="62000"/>
                </a:srgbClr>
              </a:gs>
              <a:gs pos="100000">
                <a:srgbClr val="99CC00">
                  <a:gamma/>
                  <a:shade val="46275"/>
                  <a:invGamma/>
                </a:srgbClr>
              </a:gs>
            </a:gsLst>
            <a:lin ang="5400000" scaled="1"/>
          </a:gradFill>
          <a:ln w="9525">
            <a:solidFill>
              <a:srgbClr val="003300"/>
            </a:solidFill>
            <a:miter lim="800000"/>
            <a:headEnd/>
            <a:tailEnd/>
          </a:ln>
          <a:effectLst/>
        </p:spPr>
        <p:txBody>
          <a:bodyPr wrap="none" anchor="ctr"/>
          <a:lstStyle/>
          <a:p>
            <a:pPr>
              <a:defRPr/>
            </a:pPr>
            <a:endParaRPr lang="en-US">
              <a:cs typeface="+mn-cs"/>
            </a:endParaRPr>
          </a:p>
        </p:txBody>
      </p:sp>
      <p:sp>
        <p:nvSpPr>
          <p:cNvPr id="22602" name="Freeform 50"/>
          <p:cNvSpPr>
            <a:spLocks/>
          </p:cNvSpPr>
          <p:nvPr/>
        </p:nvSpPr>
        <p:spPr bwMode="auto">
          <a:xfrm>
            <a:off x="5676900" y="4700588"/>
            <a:ext cx="3209925" cy="690562"/>
          </a:xfrm>
          <a:custGeom>
            <a:avLst/>
            <a:gdLst>
              <a:gd name="T0" fmla="*/ 3209925 w 2022"/>
              <a:gd name="T1" fmla="*/ 690562 h 435"/>
              <a:gd name="T2" fmla="*/ 0 w 2022"/>
              <a:gd name="T3" fmla="*/ 690562 h 435"/>
              <a:gd name="T4" fmla="*/ 895350 w 2022"/>
              <a:gd name="T5" fmla="*/ 0 h 435"/>
              <a:gd name="T6" fmla="*/ 0 60000 65536"/>
              <a:gd name="T7" fmla="*/ 0 60000 65536"/>
              <a:gd name="T8" fmla="*/ 0 60000 65536"/>
              <a:gd name="T9" fmla="*/ 0 w 2022"/>
              <a:gd name="T10" fmla="*/ 0 h 435"/>
              <a:gd name="T11" fmla="*/ 2022 w 2022"/>
              <a:gd name="T12" fmla="*/ 435 h 435"/>
            </a:gdLst>
            <a:ahLst/>
            <a:cxnLst>
              <a:cxn ang="T6">
                <a:pos x="T0" y="T1"/>
              </a:cxn>
              <a:cxn ang="T7">
                <a:pos x="T2" y="T3"/>
              </a:cxn>
              <a:cxn ang="T8">
                <a:pos x="T4" y="T5"/>
              </a:cxn>
            </a:cxnLst>
            <a:rect l="T9" t="T10" r="T11" b="T12"/>
            <a:pathLst>
              <a:path w="2022" h="435">
                <a:moveTo>
                  <a:pt x="2022" y="435"/>
                </a:moveTo>
                <a:lnTo>
                  <a:pt x="0" y="435"/>
                </a:lnTo>
                <a:lnTo>
                  <a:pt x="564" y="0"/>
                </a:ln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3" name="Line 51"/>
          <p:cNvSpPr>
            <a:spLocks noChangeShapeType="1"/>
          </p:cNvSpPr>
          <p:nvPr/>
        </p:nvSpPr>
        <p:spPr bwMode="auto">
          <a:xfrm flipH="1">
            <a:off x="5662613" y="5491163"/>
            <a:ext cx="323373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4" name="Line 52"/>
          <p:cNvSpPr>
            <a:spLocks noChangeShapeType="1"/>
          </p:cNvSpPr>
          <p:nvPr/>
        </p:nvSpPr>
        <p:spPr bwMode="auto">
          <a:xfrm flipH="1">
            <a:off x="5681663" y="5538788"/>
            <a:ext cx="321468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5" name="Line 53"/>
          <p:cNvSpPr>
            <a:spLocks noChangeShapeType="1"/>
          </p:cNvSpPr>
          <p:nvPr/>
        </p:nvSpPr>
        <p:spPr bwMode="auto">
          <a:xfrm flipV="1">
            <a:off x="5672138" y="5005388"/>
            <a:ext cx="1066800" cy="3810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6" name="Line 54"/>
          <p:cNvSpPr>
            <a:spLocks noChangeShapeType="1"/>
          </p:cNvSpPr>
          <p:nvPr/>
        </p:nvSpPr>
        <p:spPr bwMode="auto">
          <a:xfrm flipH="1">
            <a:off x="4467225" y="5491163"/>
            <a:ext cx="11572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7" name="Rectangle 55"/>
          <p:cNvSpPr>
            <a:spLocks noChangeArrowheads="1"/>
          </p:cNvSpPr>
          <p:nvPr/>
        </p:nvSpPr>
        <p:spPr bwMode="auto">
          <a:xfrm>
            <a:off x="5613400" y="5067300"/>
            <a:ext cx="55563" cy="7620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608" name="Text Box 56"/>
          <p:cNvSpPr txBox="1">
            <a:spLocks noChangeArrowheads="1"/>
          </p:cNvSpPr>
          <p:nvPr/>
        </p:nvSpPr>
        <p:spPr bwMode="auto">
          <a:xfrm>
            <a:off x="3798888" y="3717925"/>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t>Observed Result:</a:t>
            </a:r>
          </a:p>
        </p:txBody>
      </p:sp>
      <p:sp>
        <p:nvSpPr>
          <p:cNvPr id="22609" name="Text Box 82"/>
          <p:cNvSpPr txBox="1">
            <a:spLocks noChangeArrowheads="1"/>
          </p:cNvSpPr>
          <p:nvPr/>
        </p:nvSpPr>
        <p:spPr bwMode="auto">
          <a:xfrm>
            <a:off x="8442325" y="633888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Times New Roman" pitchFamily="18" charset="0"/>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012825" y="274638"/>
            <a:ext cx="5783263" cy="1143000"/>
          </a:xfrm>
        </p:spPr>
        <p:txBody>
          <a:bodyPr/>
          <a:lstStyle/>
          <a:p>
            <a:pPr eaLnBrk="1" hangingPunct="1"/>
            <a:r>
              <a:rPr lang="en-US" altLang="en-US" smtClean="0"/>
              <a:t>Interpreting the </a:t>
            </a:r>
            <a:br>
              <a:rPr lang="en-US" altLang="en-US" smtClean="0"/>
            </a:br>
            <a:r>
              <a:rPr lang="en-US" altLang="en-US" smtClean="0"/>
              <a:t>Observed Deflections</a:t>
            </a:r>
          </a:p>
        </p:txBody>
      </p:sp>
      <p:sp>
        <p:nvSpPr>
          <p:cNvPr id="23555" name="Rectangle 3"/>
          <p:cNvSpPr>
            <a:spLocks noChangeArrowheads="1"/>
          </p:cNvSpPr>
          <p:nvPr/>
        </p:nvSpPr>
        <p:spPr bwMode="auto">
          <a:xfrm>
            <a:off x="76200" y="6567488"/>
            <a:ext cx="39735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Dorin, Demmin, Gabel, </a:t>
            </a:r>
            <a:r>
              <a:rPr lang="en-US" altLang="en-US" sz="800" u="sng"/>
              <a:t>Chemistry The Study of Matter </a:t>
            </a:r>
            <a:r>
              <a:rPr lang="en-US" altLang="en-US" sz="800"/>
              <a:t> , 3</a:t>
            </a:r>
            <a:r>
              <a:rPr lang="en-US" altLang="en-US" sz="800" baseline="30000"/>
              <a:t>rd</a:t>
            </a:r>
            <a:r>
              <a:rPr lang="en-US" altLang="en-US" sz="800"/>
              <a:t> Edition, 1990, page 120</a:t>
            </a:r>
          </a:p>
        </p:txBody>
      </p:sp>
      <p:grpSp>
        <p:nvGrpSpPr>
          <p:cNvPr id="23556" name="Group 4"/>
          <p:cNvGrpSpPr>
            <a:grpSpLocks/>
          </p:cNvGrpSpPr>
          <p:nvPr/>
        </p:nvGrpSpPr>
        <p:grpSpPr bwMode="auto">
          <a:xfrm>
            <a:off x="2971800" y="2209800"/>
            <a:ext cx="2286000" cy="4267200"/>
            <a:chOff x="1920" y="1248"/>
            <a:chExt cx="1440" cy="2688"/>
          </a:xfrm>
        </p:grpSpPr>
        <p:grpSp>
          <p:nvGrpSpPr>
            <p:cNvPr id="23587" name="Group 5"/>
            <p:cNvGrpSpPr>
              <a:grpSpLocks/>
            </p:cNvGrpSpPr>
            <p:nvPr/>
          </p:nvGrpSpPr>
          <p:grpSpPr bwMode="auto">
            <a:xfrm>
              <a:off x="1920" y="1248"/>
              <a:ext cx="384" cy="1920"/>
              <a:chOff x="2928" y="1488"/>
              <a:chExt cx="384" cy="1920"/>
            </a:xfrm>
          </p:grpSpPr>
          <p:sp>
            <p:nvSpPr>
              <p:cNvPr id="23641" name="Oval 6"/>
              <p:cNvSpPr>
                <a:spLocks noChangeArrowheads="1"/>
              </p:cNvSpPr>
              <p:nvPr/>
            </p:nvSpPr>
            <p:spPr bwMode="auto">
              <a:xfrm>
                <a:off x="2928" y="148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42" name="Oval 7"/>
              <p:cNvSpPr>
                <a:spLocks noChangeArrowheads="1"/>
              </p:cNvSpPr>
              <p:nvPr/>
            </p:nvSpPr>
            <p:spPr bwMode="auto">
              <a:xfrm>
                <a:off x="2928" y="1872"/>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43" name="Oval 8"/>
              <p:cNvSpPr>
                <a:spLocks noChangeArrowheads="1"/>
              </p:cNvSpPr>
              <p:nvPr/>
            </p:nvSpPr>
            <p:spPr bwMode="auto">
              <a:xfrm>
                <a:off x="2928" y="2256"/>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44" name="Oval 9"/>
              <p:cNvSpPr>
                <a:spLocks noChangeArrowheads="1"/>
              </p:cNvSpPr>
              <p:nvPr/>
            </p:nvSpPr>
            <p:spPr bwMode="auto">
              <a:xfrm>
                <a:off x="2928" y="264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45" name="Oval 10"/>
              <p:cNvSpPr>
                <a:spLocks noChangeArrowheads="1"/>
              </p:cNvSpPr>
              <p:nvPr/>
            </p:nvSpPr>
            <p:spPr bwMode="auto">
              <a:xfrm>
                <a:off x="2928" y="302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3588" name="Group 11"/>
            <p:cNvGrpSpPr>
              <a:grpSpLocks/>
            </p:cNvGrpSpPr>
            <p:nvPr/>
          </p:nvGrpSpPr>
          <p:grpSpPr bwMode="auto">
            <a:xfrm>
              <a:off x="2640" y="1248"/>
              <a:ext cx="384" cy="1920"/>
              <a:chOff x="2928" y="1488"/>
              <a:chExt cx="384" cy="1920"/>
            </a:xfrm>
          </p:grpSpPr>
          <p:sp>
            <p:nvSpPr>
              <p:cNvPr id="23636" name="Oval 12"/>
              <p:cNvSpPr>
                <a:spLocks noChangeArrowheads="1"/>
              </p:cNvSpPr>
              <p:nvPr/>
            </p:nvSpPr>
            <p:spPr bwMode="auto">
              <a:xfrm>
                <a:off x="2928" y="148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7" name="Oval 13"/>
              <p:cNvSpPr>
                <a:spLocks noChangeArrowheads="1"/>
              </p:cNvSpPr>
              <p:nvPr/>
            </p:nvSpPr>
            <p:spPr bwMode="auto">
              <a:xfrm>
                <a:off x="2928" y="1872"/>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8" name="Oval 14"/>
              <p:cNvSpPr>
                <a:spLocks noChangeArrowheads="1"/>
              </p:cNvSpPr>
              <p:nvPr/>
            </p:nvSpPr>
            <p:spPr bwMode="auto">
              <a:xfrm>
                <a:off x="2928" y="2256"/>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9" name="Oval 15"/>
              <p:cNvSpPr>
                <a:spLocks noChangeArrowheads="1"/>
              </p:cNvSpPr>
              <p:nvPr/>
            </p:nvSpPr>
            <p:spPr bwMode="auto">
              <a:xfrm>
                <a:off x="2928" y="264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40" name="Oval 16"/>
              <p:cNvSpPr>
                <a:spLocks noChangeArrowheads="1"/>
              </p:cNvSpPr>
              <p:nvPr/>
            </p:nvSpPr>
            <p:spPr bwMode="auto">
              <a:xfrm>
                <a:off x="2928" y="302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3589" name="Group 17"/>
            <p:cNvGrpSpPr>
              <a:grpSpLocks/>
            </p:cNvGrpSpPr>
            <p:nvPr/>
          </p:nvGrpSpPr>
          <p:grpSpPr bwMode="auto">
            <a:xfrm>
              <a:off x="2784" y="1344"/>
              <a:ext cx="384" cy="1920"/>
              <a:chOff x="2928" y="1488"/>
              <a:chExt cx="384" cy="1920"/>
            </a:xfrm>
          </p:grpSpPr>
          <p:sp>
            <p:nvSpPr>
              <p:cNvPr id="23631" name="Oval 18"/>
              <p:cNvSpPr>
                <a:spLocks noChangeArrowheads="1"/>
              </p:cNvSpPr>
              <p:nvPr/>
            </p:nvSpPr>
            <p:spPr bwMode="auto">
              <a:xfrm>
                <a:off x="2928" y="148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2" name="Oval 19"/>
              <p:cNvSpPr>
                <a:spLocks noChangeArrowheads="1"/>
              </p:cNvSpPr>
              <p:nvPr/>
            </p:nvSpPr>
            <p:spPr bwMode="auto">
              <a:xfrm>
                <a:off x="2928" y="1872"/>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3" name="Oval 20"/>
              <p:cNvSpPr>
                <a:spLocks noChangeArrowheads="1"/>
              </p:cNvSpPr>
              <p:nvPr/>
            </p:nvSpPr>
            <p:spPr bwMode="auto">
              <a:xfrm>
                <a:off x="2928" y="2256"/>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4" name="Oval 21"/>
              <p:cNvSpPr>
                <a:spLocks noChangeArrowheads="1"/>
              </p:cNvSpPr>
              <p:nvPr/>
            </p:nvSpPr>
            <p:spPr bwMode="auto">
              <a:xfrm>
                <a:off x="2928" y="264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5" name="Oval 22"/>
              <p:cNvSpPr>
                <a:spLocks noChangeArrowheads="1"/>
              </p:cNvSpPr>
              <p:nvPr/>
            </p:nvSpPr>
            <p:spPr bwMode="auto">
              <a:xfrm>
                <a:off x="2928" y="302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3590" name="Oval 23"/>
            <p:cNvSpPr>
              <a:spLocks noChangeArrowheads="1"/>
            </p:cNvSpPr>
            <p:nvPr/>
          </p:nvSpPr>
          <p:spPr bwMode="auto">
            <a:xfrm>
              <a:off x="2496" y="1536"/>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1" name="Oval 24"/>
            <p:cNvSpPr>
              <a:spLocks noChangeArrowheads="1"/>
            </p:cNvSpPr>
            <p:nvPr/>
          </p:nvSpPr>
          <p:spPr bwMode="auto">
            <a:xfrm>
              <a:off x="2496" y="192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2" name="Oval 25"/>
            <p:cNvSpPr>
              <a:spLocks noChangeArrowheads="1"/>
            </p:cNvSpPr>
            <p:nvPr/>
          </p:nvSpPr>
          <p:spPr bwMode="auto">
            <a:xfrm>
              <a:off x="2496" y="230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3" name="Oval 26"/>
            <p:cNvSpPr>
              <a:spLocks noChangeArrowheads="1"/>
            </p:cNvSpPr>
            <p:nvPr/>
          </p:nvSpPr>
          <p:spPr bwMode="auto">
            <a:xfrm>
              <a:off x="2496" y="268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3594" name="Group 27"/>
            <p:cNvGrpSpPr>
              <a:grpSpLocks/>
            </p:cNvGrpSpPr>
            <p:nvPr/>
          </p:nvGrpSpPr>
          <p:grpSpPr bwMode="auto">
            <a:xfrm>
              <a:off x="2064" y="1344"/>
              <a:ext cx="384" cy="1920"/>
              <a:chOff x="2928" y="1488"/>
              <a:chExt cx="384" cy="1920"/>
            </a:xfrm>
          </p:grpSpPr>
          <p:sp>
            <p:nvSpPr>
              <p:cNvPr id="23626" name="Oval 28"/>
              <p:cNvSpPr>
                <a:spLocks noChangeArrowheads="1"/>
              </p:cNvSpPr>
              <p:nvPr/>
            </p:nvSpPr>
            <p:spPr bwMode="auto">
              <a:xfrm>
                <a:off x="2928" y="1488"/>
                <a:ext cx="384" cy="384"/>
              </a:xfrm>
              <a:prstGeom prst="ellipse">
                <a:avLst/>
              </a:prstGeom>
              <a:gradFill rotWithShape="1">
                <a:gsLst>
                  <a:gs pos="0">
                    <a:srgbClr val="EDE549">
                      <a:alpha val="79999"/>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7" name="Oval 29"/>
              <p:cNvSpPr>
                <a:spLocks noChangeArrowheads="1"/>
              </p:cNvSpPr>
              <p:nvPr/>
            </p:nvSpPr>
            <p:spPr bwMode="auto">
              <a:xfrm>
                <a:off x="2928" y="1872"/>
                <a:ext cx="384" cy="384"/>
              </a:xfrm>
              <a:prstGeom prst="ellipse">
                <a:avLst/>
              </a:prstGeom>
              <a:gradFill rotWithShape="1">
                <a:gsLst>
                  <a:gs pos="0">
                    <a:srgbClr val="EDE549">
                      <a:alpha val="79999"/>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8" name="Oval 30"/>
              <p:cNvSpPr>
                <a:spLocks noChangeArrowheads="1"/>
              </p:cNvSpPr>
              <p:nvPr/>
            </p:nvSpPr>
            <p:spPr bwMode="auto">
              <a:xfrm>
                <a:off x="2928" y="2256"/>
                <a:ext cx="384" cy="384"/>
              </a:xfrm>
              <a:prstGeom prst="ellipse">
                <a:avLst/>
              </a:prstGeom>
              <a:gradFill rotWithShape="1">
                <a:gsLst>
                  <a:gs pos="0">
                    <a:srgbClr val="EDE549">
                      <a:alpha val="79999"/>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9" name="Oval 31"/>
              <p:cNvSpPr>
                <a:spLocks noChangeArrowheads="1"/>
              </p:cNvSpPr>
              <p:nvPr/>
            </p:nvSpPr>
            <p:spPr bwMode="auto">
              <a:xfrm>
                <a:off x="2928" y="2640"/>
                <a:ext cx="384" cy="384"/>
              </a:xfrm>
              <a:prstGeom prst="ellipse">
                <a:avLst/>
              </a:prstGeom>
              <a:gradFill rotWithShape="1">
                <a:gsLst>
                  <a:gs pos="0">
                    <a:srgbClr val="EDE549">
                      <a:alpha val="79999"/>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30" name="Oval 32"/>
              <p:cNvSpPr>
                <a:spLocks noChangeArrowheads="1"/>
              </p:cNvSpPr>
              <p:nvPr/>
            </p:nvSpPr>
            <p:spPr bwMode="auto">
              <a:xfrm>
                <a:off x="2928" y="3024"/>
                <a:ext cx="384" cy="384"/>
              </a:xfrm>
              <a:prstGeom prst="ellipse">
                <a:avLst/>
              </a:prstGeom>
              <a:gradFill rotWithShape="1">
                <a:gsLst>
                  <a:gs pos="0">
                    <a:srgbClr val="EDE549">
                      <a:alpha val="79999"/>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3595" name="Oval 33"/>
            <p:cNvSpPr>
              <a:spLocks noChangeArrowheads="1"/>
            </p:cNvSpPr>
            <p:nvPr/>
          </p:nvSpPr>
          <p:spPr bwMode="auto">
            <a:xfrm>
              <a:off x="2256" y="1872"/>
              <a:ext cx="384" cy="384"/>
            </a:xfrm>
            <a:prstGeom prst="ellipse">
              <a:avLst/>
            </a:prstGeom>
            <a:gradFill rotWithShape="1">
              <a:gsLst>
                <a:gs pos="0">
                  <a:srgbClr val="EDE549">
                    <a:alpha val="89998"/>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a:p>
          </p:txBody>
        </p:sp>
        <p:sp>
          <p:nvSpPr>
            <p:cNvPr id="23596" name="Oval 34"/>
            <p:cNvSpPr>
              <a:spLocks noChangeArrowheads="1"/>
            </p:cNvSpPr>
            <p:nvPr/>
          </p:nvSpPr>
          <p:spPr bwMode="auto">
            <a:xfrm>
              <a:off x="2256" y="2256"/>
              <a:ext cx="384" cy="384"/>
            </a:xfrm>
            <a:prstGeom prst="ellipse">
              <a:avLst/>
            </a:prstGeom>
            <a:gradFill rotWithShape="1">
              <a:gsLst>
                <a:gs pos="0">
                  <a:srgbClr val="EDE549">
                    <a:alpha val="89998"/>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7" name="Oval 35"/>
            <p:cNvSpPr>
              <a:spLocks noChangeArrowheads="1"/>
            </p:cNvSpPr>
            <p:nvPr/>
          </p:nvSpPr>
          <p:spPr bwMode="auto">
            <a:xfrm>
              <a:off x="2256" y="2640"/>
              <a:ext cx="384" cy="384"/>
            </a:xfrm>
            <a:prstGeom prst="ellipse">
              <a:avLst/>
            </a:prstGeom>
            <a:gradFill rotWithShape="1">
              <a:gsLst>
                <a:gs pos="0">
                  <a:srgbClr val="EDE549">
                    <a:alpha val="89998"/>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8" name="Oval 36"/>
            <p:cNvSpPr>
              <a:spLocks noChangeArrowheads="1"/>
            </p:cNvSpPr>
            <p:nvPr/>
          </p:nvSpPr>
          <p:spPr bwMode="auto">
            <a:xfrm>
              <a:off x="2256" y="3024"/>
              <a:ext cx="384" cy="384"/>
            </a:xfrm>
            <a:prstGeom prst="ellipse">
              <a:avLst/>
            </a:prstGeom>
            <a:gradFill rotWithShape="1">
              <a:gsLst>
                <a:gs pos="0">
                  <a:srgbClr val="EDE549">
                    <a:alpha val="89998"/>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99" name="Oval 37"/>
            <p:cNvSpPr>
              <a:spLocks noChangeArrowheads="1"/>
            </p:cNvSpPr>
            <p:nvPr/>
          </p:nvSpPr>
          <p:spPr bwMode="auto">
            <a:xfrm>
              <a:off x="2592" y="168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00" name="Oval 38"/>
            <p:cNvSpPr>
              <a:spLocks noChangeArrowheads="1"/>
            </p:cNvSpPr>
            <p:nvPr/>
          </p:nvSpPr>
          <p:spPr bwMode="auto">
            <a:xfrm>
              <a:off x="2592" y="206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01" name="Oval 39"/>
            <p:cNvSpPr>
              <a:spLocks noChangeArrowheads="1"/>
            </p:cNvSpPr>
            <p:nvPr/>
          </p:nvSpPr>
          <p:spPr bwMode="auto">
            <a:xfrm>
              <a:off x="2592" y="244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02" name="Oval 40"/>
            <p:cNvSpPr>
              <a:spLocks noChangeArrowheads="1"/>
            </p:cNvSpPr>
            <p:nvPr/>
          </p:nvSpPr>
          <p:spPr bwMode="auto">
            <a:xfrm>
              <a:off x="2592" y="2832"/>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3603" name="Group 41"/>
            <p:cNvGrpSpPr>
              <a:grpSpLocks/>
            </p:cNvGrpSpPr>
            <p:nvPr/>
          </p:nvGrpSpPr>
          <p:grpSpPr bwMode="auto">
            <a:xfrm>
              <a:off x="2928" y="1488"/>
              <a:ext cx="384" cy="1920"/>
              <a:chOff x="2928" y="1488"/>
              <a:chExt cx="384" cy="1920"/>
            </a:xfrm>
          </p:grpSpPr>
          <p:sp>
            <p:nvSpPr>
              <p:cNvPr id="23621" name="Oval 42"/>
              <p:cNvSpPr>
                <a:spLocks noChangeArrowheads="1"/>
              </p:cNvSpPr>
              <p:nvPr/>
            </p:nvSpPr>
            <p:spPr bwMode="auto">
              <a:xfrm>
                <a:off x="2928" y="1488"/>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2" name="Oval 43"/>
              <p:cNvSpPr>
                <a:spLocks noChangeArrowheads="1"/>
              </p:cNvSpPr>
              <p:nvPr/>
            </p:nvSpPr>
            <p:spPr bwMode="auto">
              <a:xfrm>
                <a:off x="2928" y="1872"/>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3" name="Oval 44"/>
              <p:cNvSpPr>
                <a:spLocks noChangeArrowheads="1"/>
              </p:cNvSpPr>
              <p:nvPr/>
            </p:nvSpPr>
            <p:spPr bwMode="auto">
              <a:xfrm>
                <a:off x="2928" y="2256"/>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4" name="Oval 45"/>
              <p:cNvSpPr>
                <a:spLocks noChangeArrowheads="1"/>
              </p:cNvSpPr>
              <p:nvPr/>
            </p:nvSpPr>
            <p:spPr bwMode="auto">
              <a:xfrm>
                <a:off x="2928" y="2640"/>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5" name="Oval 46"/>
              <p:cNvSpPr>
                <a:spLocks noChangeArrowheads="1"/>
              </p:cNvSpPr>
              <p:nvPr/>
            </p:nvSpPr>
            <p:spPr bwMode="auto">
              <a:xfrm>
                <a:off x="2928" y="3024"/>
                <a:ext cx="384" cy="384"/>
              </a:xfrm>
              <a:prstGeom prst="ellipse">
                <a:avLst/>
              </a:prstGeom>
              <a:gradFill rotWithShape="1">
                <a:gsLst>
                  <a:gs pos="0">
                    <a:srgbClr val="EDE549"/>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3604" name="Oval 47"/>
            <p:cNvSpPr>
              <a:spLocks noChangeArrowheads="1"/>
            </p:cNvSpPr>
            <p:nvPr/>
          </p:nvSpPr>
          <p:spPr bwMode="auto">
            <a:xfrm>
              <a:off x="2256" y="1488"/>
              <a:ext cx="384" cy="384"/>
            </a:xfrm>
            <a:prstGeom prst="ellipse">
              <a:avLst/>
            </a:prstGeom>
            <a:gradFill rotWithShape="1">
              <a:gsLst>
                <a:gs pos="0">
                  <a:srgbClr val="EDE549">
                    <a:alpha val="89998"/>
                  </a:srgbClr>
                </a:gs>
                <a:gs pos="100000">
                  <a:srgbClr val="FFFF5D"/>
                </a:gs>
              </a:gsLst>
              <a:lin ang="5400000" scaled="1"/>
            </a:gra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05" name="Text Box 48"/>
            <p:cNvSpPr txBox="1">
              <a:spLocks noChangeArrowheads="1"/>
            </p:cNvSpPr>
            <p:nvPr/>
          </p:nvSpPr>
          <p:spPr bwMode="auto">
            <a:xfrm>
              <a:off x="2352" y="148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06" name="Text Box 49"/>
            <p:cNvSpPr txBox="1">
              <a:spLocks noChangeArrowheads="1"/>
            </p:cNvSpPr>
            <p:nvPr/>
          </p:nvSpPr>
          <p:spPr bwMode="auto">
            <a:xfrm>
              <a:off x="2352" y="187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07" name="Text Box 50"/>
            <p:cNvSpPr txBox="1">
              <a:spLocks noChangeArrowheads="1"/>
            </p:cNvSpPr>
            <p:nvPr/>
          </p:nvSpPr>
          <p:spPr bwMode="auto">
            <a:xfrm>
              <a:off x="2352" y="225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08" name="Text Box 51"/>
            <p:cNvSpPr txBox="1">
              <a:spLocks noChangeArrowheads="1"/>
            </p:cNvSpPr>
            <p:nvPr/>
          </p:nvSpPr>
          <p:spPr bwMode="auto">
            <a:xfrm>
              <a:off x="2352" y="264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09" name="Text Box 52"/>
            <p:cNvSpPr txBox="1">
              <a:spLocks noChangeArrowheads="1"/>
            </p:cNvSpPr>
            <p:nvPr/>
          </p:nvSpPr>
          <p:spPr bwMode="auto">
            <a:xfrm>
              <a:off x="2352" y="302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0" name="Text Box 53"/>
            <p:cNvSpPr txBox="1">
              <a:spLocks noChangeArrowheads="1"/>
            </p:cNvSpPr>
            <p:nvPr/>
          </p:nvSpPr>
          <p:spPr bwMode="auto">
            <a:xfrm>
              <a:off x="2688" y="168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1" name="Text Box 54"/>
            <p:cNvSpPr txBox="1">
              <a:spLocks noChangeArrowheads="1"/>
            </p:cNvSpPr>
            <p:nvPr/>
          </p:nvSpPr>
          <p:spPr bwMode="auto">
            <a:xfrm>
              <a:off x="2688" y="206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2" name="Text Box 55"/>
            <p:cNvSpPr txBox="1">
              <a:spLocks noChangeArrowheads="1"/>
            </p:cNvSpPr>
            <p:nvPr/>
          </p:nvSpPr>
          <p:spPr bwMode="auto">
            <a:xfrm>
              <a:off x="2688" y="244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3" name="Text Box 56"/>
            <p:cNvSpPr txBox="1">
              <a:spLocks noChangeArrowheads="1"/>
            </p:cNvSpPr>
            <p:nvPr/>
          </p:nvSpPr>
          <p:spPr bwMode="auto">
            <a:xfrm>
              <a:off x="2688" y="283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4" name="Text Box 57"/>
            <p:cNvSpPr txBox="1">
              <a:spLocks noChangeArrowheads="1"/>
            </p:cNvSpPr>
            <p:nvPr/>
          </p:nvSpPr>
          <p:spPr bwMode="auto">
            <a:xfrm>
              <a:off x="3024" y="148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5" name="Text Box 58"/>
            <p:cNvSpPr txBox="1">
              <a:spLocks noChangeArrowheads="1"/>
            </p:cNvSpPr>
            <p:nvPr/>
          </p:nvSpPr>
          <p:spPr bwMode="auto">
            <a:xfrm>
              <a:off x="3024" y="187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6" name="Text Box 59"/>
            <p:cNvSpPr txBox="1">
              <a:spLocks noChangeArrowheads="1"/>
            </p:cNvSpPr>
            <p:nvPr/>
          </p:nvSpPr>
          <p:spPr bwMode="auto">
            <a:xfrm>
              <a:off x="3024" y="225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7" name="Text Box 60"/>
            <p:cNvSpPr txBox="1">
              <a:spLocks noChangeArrowheads="1"/>
            </p:cNvSpPr>
            <p:nvPr/>
          </p:nvSpPr>
          <p:spPr bwMode="auto">
            <a:xfrm>
              <a:off x="3024" y="264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8" name="Text Box 61"/>
            <p:cNvSpPr txBox="1">
              <a:spLocks noChangeArrowheads="1"/>
            </p:cNvSpPr>
            <p:nvPr/>
          </p:nvSpPr>
          <p:spPr bwMode="auto">
            <a:xfrm>
              <a:off x="3024" y="302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23619" name="AutoShape 62"/>
            <p:cNvSpPr>
              <a:spLocks/>
            </p:cNvSpPr>
            <p:nvPr/>
          </p:nvSpPr>
          <p:spPr bwMode="auto">
            <a:xfrm rot="5400000">
              <a:off x="2568" y="2904"/>
              <a:ext cx="240" cy="1344"/>
            </a:xfrm>
            <a:prstGeom prst="rightBrace">
              <a:avLst>
                <a:gd name="adj1" fmla="val 4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620" name="Text Box 63"/>
            <p:cNvSpPr txBox="1">
              <a:spLocks noChangeArrowheads="1"/>
            </p:cNvSpPr>
            <p:nvPr/>
          </p:nvSpPr>
          <p:spPr bwMode="auto">
            <a:xfrm>
              <a:off x="2304" y="3648"/>
              <a:ext cx="7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gold foil</a:t>
              </a:r>
            </a:p>
          </p:txBody>
        </p:sp>
      </p:grpSp>
      <p:grpSp>
        <p:nvGrpSpPr>
          <p:cNvPr id="8" name="Group 64"/>
          <p:cNvGrpSpPr>
            <a:grpSpLocks/>
          </p:cNvGrpSpPr>
          <p:nvPr/>
        </p:nvGrpSpPr>
        <p:grpSpPr bwMode="auto">
          <a:xfrm>
            <a:off x="2590800" y="2819400"/>
            <a:ext cx="3276600" cy="2438400"/>
            <a:chOff x="1632" y="1824"/>
            <a:chExt cx="2064" cy="1536"/>
          </a:xfrm>
        </p:grpSpPr>
        <p:sp>
          <p:nvSpPr>
            <p:cNvPr id="23570" name="Line 65"/>
            <p:cNvSpPr>
              <a:spLocks noChangeShapeType="1"/>
            </p:cNvSpPr>
            <p:nvPr/>
          </p:nvSpPr>
          <p:spPr bwMode="auto">
            <a:xfrm>
              <a:off x="1632" y="1920"/>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Line 66"/>
            <p:cNvSpPr>
              <a:spLocks noChangeShapeType="1"/>
            </p:cNvSpPr>
            <p:nvPr/>
          </p:nvSpPr>
          <p:spPr bwMode="auto">
            <a:xfrm>
              <a:off x="1632" y="2592"/>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Line 67"/>
            <p:cNvSpPr>
              <a:spLocks noChangeShapeType="1"/>
            </p:cNvSpPr>
            <p:nvPr/>
          </p:nvSpPr>
          <p:spPr bwMode="auto">
            <a:xfrm>
              <a:off x="1632" y="2688"/>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Line 68"/>
            <p:cNvSpPr>
              <a:spLocks noChangeShapeType="1"/>
            </p:cNvSpPr>
            <p:nvPr/>
          </p:nvSpPr>
          <p:spPr bwMode="auto">
            <a:xfrm>
              <a:off x="1632" y="2784"/>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Line 69"/>
            <p:cNvSpPr>
              <a:spLocks noChangeShapeType="1"/>
            </p:cNvSpPr>
            <p:nvPr/>
          </p:nvSpPr>
          <p:spPr bwMode="auto">
            <a:xfrm>
              <a:off x="1632" y="2880"/>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Line 70"/>
            <p:cNvSpPr>
              <a:spLocks noChangeShapeType="1"/>
            </p:cNvSpPr>
            <p:nvPr/>
          </p:nvSpPr>
          <p:spPr bwMode="auto">
            <a:xfrm>
              <a:off x="1632" y="249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6" name="Line 71"/>
            <p:cNvSpPr>
              <a:spLocks noChangeShapeType="1"/>
            </p:cNvSpPr>
            <p:nvPr/>
          </p:nvSpPr>
          <p:spPr bwMode="auto">
            <a:xfrm>
              <a:off x="1632" y="2400"/>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7" name="Line 72"/>
            <p:cNvSpPr>
              <a:spLocks noChangeShapeType="1"/>
            </p:cNvSpPr>
            <p:nvPr/>
          </p:nvSpPr>
          <p:spPr bwMode="auto">
            <a:xfrm>
              <a:off x="1632" y="2304"/>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Line 73"/>
            <p:cNvSpPr>
              <a:spLocks noChangeShapeType="1"/>
            </p:cNvSpPr>
            <p:nvPr/>
          </p:nvSpPr>
          <p:spPr bwMode="auto">
            <a:xfrm>
              <a:off x="1632" y="29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9" name="Line 74"/>
            <p:cNvSpPr>
              <a:spLocks noChangeShapeType="1"/>
            </p:cNvSpPr>
            <p:nvPr/>
          </p:nvSpPr>
          <p:spPr bwMode="auto">
            <a:xfrm>
              <a:off x="1632" y="3072"/>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Line 75"/>
            <p:cNvSpPr>
              <a:spLocks noChangeShapeType="1"/>
            </p:cNvSpPr>
            <p:nvPr/>
          </p:nvSpPr>
          <p:spPr bwMode="auto">
            <a:xfrm>
              <a:off x="1632" y="3168"/>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1" name="Line 76"/>
            <p:cNvSpPr>
              <a:spLocks noChangeShapeType="1"/>
            </p:cNvSpPr>
            <p:nvPr/>
          </p:nvSpPr>
          <p:spPr bwMode="auto">
            <a:xfrm>
              <a:off x="1632" y="3264"/>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77"/>
            <p:cNvSpPr>
              <a:spLocks noChangeShapeType="1"/>
            </p:cNvSpPr>
            <p:nvPr/>
          </p:nvSpPr>
          <p:spPr bwMode="auto">
            <a:xfrm>
              <a:off x="1632" y="3360"/>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Line 78"/>
            <p:cNvSpPr>
              <a:spLocks noChangeShapeType="1"/>
            </p:cNvSpPr>
            <p:nvPr/>
          </p:nvSpPr>
          <p:spPr bwMode="auto">
            <a:xfrm>
              <a:off x="1632" y="2208"/>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4" name="Line 79"/>
            <p:cNvSpPr>
              <a:spLocks noChangeShapeType="1"/>
            </p:cNvSpPr>
            <p:nvPr/>
          </p:nvSpPr>
          <p:spPr bwMode="auto">
            <a:xfrm>
              <a:off x="1632" y="2112"/>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5" name="Line 80"/>
            <p:cNvSpPr>
              <a:spLocks noChangeShapeType="1"/>
            </p:cNvSpPr>
            <p:nvPr/>
          </p:nvSpPr>
          <p:spPr bwMode="auto">
            <a:xfrm>
              <a:off x="1632" y="201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Line 81"/>
            <p:cNvSpPr>
              <a:spLocks noChangeShapeType="1"/>
            </p:cNvSpPr>
            <p:nvPr/>
          </p:nvSpPr>
          <p:spPr bwMode="auto">
            <a:xfrm>
              <a:off x="1632" y="1824"/>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9650" name="Text Box 82"/>
          <p:cNvSpPr txBox="1">
            <a:spLocks noChangeArrowheads="1"/>
          </p:cNvSpPr>
          <p:nvPr/>
        </p:nvSpPr>
        <p:spPr bwMode="auto">
          <a:xfrm>
            <a:off x="6096000" y="4811713"/>
            <a:ext cx="210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deflected particle</a:t>
            </a:r>
          </a:p>
        </p:txBody>
      </p:sp>
      <p:sp>
        <p:nvSpPr>
          <p:cNvPr id="109651" name="Text Box 83"/>
          <p:cNvSpPr txBox="1">
            <a:spLocks noChangeArrowheads="1"/>
          </p:cNvSpPr>
          <p:nvPr/>
        </p:nvSpPr>
        <p:spPr bwMode="auto">
          <a:xfrm>
            <a:off x="6019800" y="3429000"/>
            <a:ext cx="1566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undeflected </a:t>
            </a:r>
          </a:p>
          <a:p>
            <a:pPr eaLnBrk="1" hangingPunct="1"/>
            <a:r>
              <a:rPr lang="en-US" altLang="en-US" sz="2000"/>
              <a:t>particles</a:t>
            </a:r>
          </a:p>
        </p:txBody>
      </p:sp>
      <p:sp>
        <p:nvSpPr>
          <p:cNvPr id="109652" name="Text Box 84"/>
          <p:cNvSpPr txBox="1">
            <a:spLocks noChangeArrowheads="1"/>
          </p:cNvSpPr>
          <p:nvPr/>
        </p:nvSpPr>
        <p:spPr bwMode="auto">
          <a:xfrm>
            <a:off x="381000" y="25908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109653" name="Text Box 85"/>
          <p:cNvSpPr txBox="1">
            <a:spLocks noChangeArrowheads="1"/>
          </p:cNvSpPr>
          <p:nvPr/>
        </p:nvSpPr>
        <p:spPr bwMode="auto">
          <a:xfrm>
            <a:off x="381000" y="35052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109654" name="Text Box 86"/>
          <p:cNvSpPr txBox="1">
            <a:spLocks noChangeArrowheads="1"/>
          </p:cNvSpPr>
          <p:nvPr/>
        </p:nvSpPr>
        <p:spPr bwMode="auto">
          <a:xfrm>
            <a:off x="1231900" y="3352800"/>
            <a:ext cx="1130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beam of</a:t>
            </a:r>
          </a:p>
          <a:p>
            <a:pPr eaLnBrk="1" hangingPunct="1"/>
            <a:r>
              <a:rPr lang="en-US" altLang="en-US" sz="2000"/>
              <a:t>alpha </a:t>
            </a:r>
          </a:p>
          <a:p>
            <a:pPr eaLnBrk="1" hangingPunct="1"/>
            <a:r>
              <a:rPr lang="en-US" altLang="en-US" sz="2000"/>
              <a:t>particles</a:t>
            </a:r>
          </a:p>
        </p:txBody>
      </p:sp>
      <p:sp>
        <p:nvSpPr>
          <p:cNvPr id="109655" name="Line 87"/>
          <p:cNvSpPr>
            <a:spLocks noChangeShapeType="1"/>
          </p:cNvSpPr>
          <p:nvPr/>
        </p:nvSpPr>
        <p:spPr bwMode="auto">
          <a:xfrm flipV="1">
            <a:off x="3810000" y="2286000"/>
            <a:ext cx="2057400" cy="609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56" name="Line 88"/>
          <p:cNvSpPr>
            <a:spLocks noChangeShapeType="1"/>
          </p:cNvSpPr>
          <p:nvPr/>
        </p:nvSpPr>
        <p:spPr bwMode="auto">
          <a:xfrm flipH="1">
            <a:off x="1600200" y="3810000"/>
            <a:ext cx="2743200" cy="1828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57" name="Line 89"/>
          <p:cNvSpPr>
            <a:spLocks noChangeShapeType="1"/>
          </p:cNvSpPr>
          <p:nvPr/>
        </p:nvSpPr>
        <p:spPr bwMode="auto">
          <a:xfrm>
            <a:off x="4343400" y="4419600"/>
            <a:ext cx="1752600" cy="533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658" name="Text Box 90"/>
          <p:cNvSpPr txBox="1">
            <a:spLocks noChangeArrowheads="1"/>
          </p:cNvSpPr>
          <p:nvPr/>
        </p:nvSpPr>
        <p:spPr bwMode="auto">
          <a:xfrm>
            <a:off x="441325" y="4114800"/>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a:t>
            </a:r>
          </a:p>
        </p:txBody>
      </p:sp>
      <p:sp>
        <p:nvSpPr>
          <p:cNvPr id="109659" name="AutoShape 91"/>
          <p:cNvSpPr>
            <a:spLocks noChangeArrowheads="1"/>
          </p:cNvSpPr>
          <p:nvPr/>
        </p:nvSpPr>
        <p:spPr bwMode="auto">
          <a:xfrm>
            <a:off x="1066800" y="1447800"/>
            <a:ext cx="7010400" cy="4876800"/>
          </a:xfrm>
          <a:prstGeom prst="rightArrow">
            <a:avLst>
              <a:gd name="adj1" fmla="val 50000"/>
              <a:gd name="adj2" fmla="val 35938"/>
            </a:avLst>
          </a:prstGeom>
          <a:solidFill>
            <a:schemeClr val="accent1">
              <a:alpha val="30980"/>
            </a:schemeClr>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09661" name="Foil Explained.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029450" y="209550"/>
            <a:ext cx="1824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95"/>
          <p:cNvSpPr txBox="1">
            <a:spLocks noChangeArrowheads="1"/>
          </p:cNvSpPr>
          <p:nvPr/>
        </p:nvSpPr>
        <p:spPr bwMode="auto">
          <a:xfrm>
            <a:off x="8518525" y="613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654"/>
                                        </p:tgtEl>
                                        <p:attrNameLst>
                                          <p:attrName>style.visibility</p:attrName>
                                        </p:attrNameLst>
                                      </p:cBhvr>
                                      <p:to>
                                        <p:strVal val="visible"/>
                                      </p:to>
                                    </p:set>
                                    <p:animEffect transition="in" filter="dissolve">
                                      <p:cBhvr>
                                        <p:cTn id="7" dur="500"/>
                                        <p:tgtEl>
                                          <p:spTgt spid="109654"/>
                                        </p:tgtEl>
                                      </p:cBhvr>
                                    </p:animEffect>
                                  </p:childTnLst>
                                </p:cTn>
                              </p:par>
                            </p:childTnLst>
                          </p:cTn>
                        </p:par>
                        <p:par>
                          <p:cTn id="8" fill="hold" nodeType="afterGroup">
                            <p:stCondLst>
                              <p:cond delay="500"/>
                            </p:stCondLst>
                            <p:childTnLst>
                              <p:par>
                                <p:cTn id="9" presetID="2" presetClass="entr" presetSubtype="8" fill="hold" nodeType="afterEffect">
                                  <p:stCondLst>
                                    <p:cond delay="3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9659"/>
                                        </p:tgtEl>
                                        <p:attrNameLst>
                                          <p:attrName>style.visibility</p:attrName>
                                        </p:attrNameLst>
                                      </p:cBhvr>
                                      <p:to>
                                        <p:strVal val="visible"/>
                                      </p:to>
                                    </p:set>
                                    <p:anim calcmode="lin" valueType="num">
                                      <p:cBhvr additive="base">
                                        <p:cTn id="15" dur="2000" fill="hold"/>
                                        <p:tgtEl>
                                          <p:spTgt spid="109659"/>
                                        </p:tgtEl>
                                        <p:attrNameLst>
                                          <p:attrName>ppt_x</p:attrName>
                                        </p:attrNameLst>
                                      </p:cBhvr>
                                      <p:tavLst>
                                        <p:tav tm="0">
                                          <p:val>
                                            <p:strVal val="0-#ppt_w/2"/>
                                          </p:val>
                                        </p:tav>
                                        <p:tav tm="100000">
                                          <p:val>
                                            <p:strVal val="#ppt_x"/>
                                          </p:val>
                                        </p:tav>
                                      </p:tavLst>
                                    </p:anim>
                                    <p:anim calcmode="lin" valueType="num">
                                      <p:cBhvr additive="base">
                                        <p:cTn id="16" dur="2000" fill="hold"/>
                                        <p:tgtEl>
                                          <p:spTgt spid="109659"/>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3"/>
                                            </p:cond>
                                          </p:stCondLst>
                                        </p:cTn>
                                        <p:tgtEl>
                                          <p:spTgt spid="109659"/>
                                        </p:tgtEl>
                                        <p:attrNameLst>
                                          <p:attrName>style.visibility</p:attrName>
                                        </p:attrNameLst>
                                      </p:cBhvr>
                                      <p:to>
                                        <p:strVal val="hidden"/>
                                      </p:to>
                                    </p:set>
                                  </p:subTnLst>
                                </p:cTn>
                              </p:par>
                              <p:par>
                                <p:cTn id="17" presetID="2" presetClass="entr" presetSubtype="8" fill="hold" nodeType="withEffect">
                                  <p:stCondLst>
                                    <p:cond delay="0"/>
                                  </p:stCondLst>
                                  <p:childTnLst>
                                    <p:set>
                                      <p:cBhvr>
                                        <p:cTn id="18" dur="1" fill="hold">
                                          <p:stCondLst>
                                            <p:cond delay="0"/>
                                          </p:stCondLst>
                                        </p:cTn>
                                        <p:tgtEl>
                                          <p:spTgt spid="109651"/>
                                        </p:tgtEl>
                                        <p:attrNameLst>
                                          <p:attrName>style.visibility</p:attrName>
                                        </p:attrNameLst>
                                      </p:cBhvr>
                                      <p:to>
                                        <p:strVal val="visible"/>
                                      </p:to>
                                    </p:set>
                                    <p:anim calcmode="lin" valueType="num">
                                      <p:cBhvr additive="base">
                                        <p:cTn id="19" dur="2000" fill="hold"/>
                                        <p:tgtEl>
                                          <p:spTgt spid="109651"/>
                                        </p:tgtEl>
                                        <p:attrNameLst>
                                          <p:attrName>ppt_x</p:attrName>
                                        </p:attrNameLst>
                                      </p:cBhvr>
                                      <p:tavLst>
                                        <p:tav tm="0">
                                          <p:val>
                                            <p:strVal val="0-#ppt_w/2"/>
                                          </p:val>
                                        </p:tav>
                                        <p:tav tm="100000">
                                          <p:val>
                                            <p:strVal val="#ppt_x"/>
                                          </p:val>
                                        </p:tav>
                                      </p:tavLst>
                                    </p:anim>
                                    <p:anim calcmode="lin" valueType="num">
                                      <p:cBhvr additive="base">
                                        <p:cTn id="20" dur="2000" fill="hold"/>
                                        <p:tgtEl>
                                          <p:spTgt spid="1096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25"/>
                                      </p:to>
                                    </p:set>
                                    <p:animEffect filter="image" prLst="opacity: 0.25">
                                      <p:cBhvr rctx="IE">
                                        <p:cTn id="25" dur="indefinite"/>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09652"/>
                                        </p:tgtEl>
                                        <p:attrNameLst>
                                          <p:attrName>style.visibility</p:attrName>
                                        </p:attrNameLst>
                                      </p:cBhvr>
                                      <p:to>
                                        <p:strVal val="visible"/>
                                      </p:to>
                                    </p:set>
                                  </p:childTnLst>
                                </p:cTn>
                              </p:par>
                            </p:childTnLst>
                          </p:cTn>
                        </p:par>
                        <p:par>
                          <p:cTn id="30" fill="hold" nodeType="afterGroup">
                            <p:stCondLst>
                              <p:cond delay="0"/>
                            </p:stCondLst>
                            <p:childTnLst>
                              <p:par>
                                <p:cTn id="31" presetID="0" presetClass="path" presetSubtype="0" accel="50000" decel="50000" fill="hold" grpId="0" nodeType="afterEffect">
                                  <p:stCondLst>
                                    <p:cond delay="0"/>
                                  </p:stCondLst>
                                  <p:childTnLst>
                                    <p:animMotion origin="layout" path="M 6.93889E-18 0.00093 C 0.04132 0.00949 0.08542 0.00648 0.12743 0.00972 C 0.2092 0.00787 0.28038 0.00093 0.3625 0.00093 L 0.61597 -0.1 " pathEditMode="relative" rAng="0" ptsTypes="ffAA">
                                      <p:cBhvr>
                                        <p:cTn id="32" dur="3000" fill="hold"/>
                                        <p:tgtEl>
                                          <p:spTgt spid="109652"/>
                                        </p:tgtEl>
                                        <p:attrNameLst>
                                          <p:attrName>ppt_x</p:attrName>
                                          <p:attrName>ppt_y</p:attrName>
                                        </p:attrNameLst>
                                      </p:cBhvr>
                                      <p:rCtr x="30800" y="-4600"/>
                                    </p:animMotion>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09655"/>
                                        </p:tgtEl>
                                        <p:attrNameLst>
                                          <p:attrName>style.visibility</p:attrName>
                                        </p:attrNameLst>
                                      </p:cBhvr>
                                      <p:to>
                                        <p:strVal val="visible"/>
                                      </p:to>
                                    </p:set>
                                    <p:animEffect transition="in" filter="fade">
                                      <p:cBhvr>
                                        <p:cTn id="36" dur="2000"/>
                                        <p:tgtEl>
                                          <p:spTgt spid="109655"/>
                                        </p:tgtEl>
                                      </p:cBhvr>
                                    </p:animEffect>
                                  </p:childTnLst>
                                </p:cTn>
                              </p:par>
                            </p:childTnLst>
                          </p:cTn>
                        </p:par>
                        <p:par>
                          <p:cTn id="37" fill="hold" nodeType="afterGroup">
                            <p:stCondLst>
                              <p:cond delay="5000"/>
                            </p:stCondLst>
                            <p:childTnLst>
                              <p:par>
                                <p:cTn id="38" presetID="1" presetClass="entr" presetSubtype="0" fill="hold" grpId="1" nodeType="afterEffect">
                                  <p:stCondLst>
                                    <p:cond delay="1500"/>
                                  </p:stCondLst>
                                  <p:childTnLst>
                                    <p:set>
                                      <p:cBhvr>
                                        <p:cTn id="39" dur="1" fill="hold">
                                          <p:stCondLst>
                                            <p:cond delay="0"/>
                                          </p:stCondLst>
                                        </p:cTn>
                                        <p:tgtEl>
                                          <p:spTgt spid="109653"/>
                                        </p:tgtEl>
                                        <p:attrNameLst>
                                          <p:attrName>style.visibility</p:attrName>
                                        </p:attrNameLst>
                                      </p:cBhvr>
                                      <p:to>
                                        <p:strVal val="visible"/>
                                      </p:to>
                                    </p:set>
                                  </p:childTnLst>
                                </p:cTn>
                              </p:par>
                            </p:childTnLst>
                          </p:cTn>
                        </p:par>
                        <p:par>
                          <p:cTn id="40" fill="hold" nodeType="afterGroup">
                            <p:stCondLst>
                              <p:cond delay="6500"/>
                            </p:stCondLst>
                            <p:childTnLst>
                              <p:par>
                                <p:cTn id="41" presetID="0" presetClass="path" presetSubtype="0" accel="50000" decel="50000" fill="hold" grpId="0" nodeType="afterEffect">
                                  <p:stCondLst>
                                    <p:cond delay="0"/>
                                  </p:stCondLst>
                                  <p:childTnLst>
                                    <p:animMotion origin="layout" path="M -0.02292 0.03241 C 0.10087 0.02153 0.52917 -0.03333 0.38194 0.03681 C 0.37726 0.04653 0.36285 0.0632 0.35451 0.0669 C 0.34913 0.07176 0.34618 0.08149 0.3401 0.08403 C 0.33125 0.08774 0.32448 0.09537 0.3158 0.09908 C 0.31424 0.10047 0.3125 0.10162 0.31111 0.10348 C 0.30972 0.10533 0.30938 0.10857 0.30781 0.10996 C 0.30451 0.11274 0.30017 0.1125 0.29653 0.11412 C 0.28924 0.12385 0.28403 0.13334 0.27396 0.13774 C 0.27049 0.14075 0.26736 0.14352 0.26424 0.14653 C 0.26042 0.15 0.25868 0.15718 0.25451 0.15926 C 0.24583 0.16343 0.23819 0.1713 0.23108 0.17871 C 0.22465 0.18542 0.21736 0.19098 0.21007 0.19584 C 0.20521 0.20533 0.2 0.2088 0.19167 0.21088 C 0.18837 0.21366 0.18559 0.21783 0.18194 0.21945 C 0.17882 0.22084 0.1724 0.22385 0.1724 0.22408 C 0.15885 0.23588 0.16545 0.22871 0.15295 0.24537 C 0.15174 0.247 0.14965 0.24676 0.14809 0.24746 C 0.14288 0.24977 0.13889 0.25371 0.13368 0.25602 C 0.12882 0.2625 0.12552 0.26621 0.1191 0.26899 C 0.11563 0.27223 0.11302 0.27709 0.10694 0.27987 C 0.10399 0.28195 0.10052 0.28264 0.0974 0.28403 C 0.09583 0.28473 0.09236 0.28612 0.09236 0.28635 " pathEditMode="relative" rAng="0" ptsTypes="ffffffffffffffffffffffA">
                                      <p:cBhvr>
                                        <p:cTn id="42" dur="2000" fill="hold"/>
                                        <p:tgtEl>
                                          <p:spTgt spid="109653"/>
                                        </p:tgtEl>
                                        <p:attrNameLst>
                                          <p:attrName>ppt_x</p:attrName>
                                          <p:attrName>ppt_y</p:attrName>
                                        </p:attrNameLst>
                                      </p:cBhvr>
                                      <p:rCtr x="27600" y="9400"/>
                                    </p:animMotion>
                                  </p:childTnLst>
                                </p:cTn>
                              </p:par>
                            </p:childTnLst>
                          </p:cTn>
                        </p:par>
                        <p:par>
                          <p:cTn id="43" fill="hold" nodeType="afterGroup">
                            <p:stCondLst>
                              <p:cond delay="8500"/>
                            </p:stCondLst>
                            <p:childTnLst>
                              <p:par>
                                <p:cTn id="44" presetID="10" presetClass="entr" presetSubtype="0" fill="hold" grpId="0" nodeType="afterEffect">
                                  <p:stCondLst>
                                    <p:cond delay="0"/>
                                  </p:stCondLst>
                                  <p:childTnLst>
                                    <p:set>
                                      <p:cBhvr>
                                        <p:cTn id="45" dur="1" fill="hold">
                                          <p:stCondLst>
                                            <p:cond delay="0"/>
                                          </p:stCondLst>
                                        </p:cTn>
                                        <p:tgtEl>
                                          <p:spTgt spid="109656"/>
                                        </p:tgtEl>
                                        <p:attrNameLst>
                                          <p:attrName>style.visibility</p:attrName>
                                        </p:attrNameLst>
                                      </p:cBhvr>
                                      <p:to>
                                        <p:strVal val="visible"/>
                                      </p:to>
                                    </p:set>
                                    <p:animEffect transition="in" filter="fade">
                                      <p:cBhvr>
                                        <p:cTn id="46" dur="2000"/>
                                        <p:tgtEl>
                                          <p:spTgt spid="109656"/>
                                        </p:tgtEl>
                                      </p:cBhvr>
                                    </p:animEffect>
                                  </p:childTnLst>
                                </p:cTn>
                              </p:par>
                            </p:childTnLst>
                          </p:cTn>
                        </p:par>
                        <p:par>
                          <p:cTn id="47" fill="hold" nodeType="afterGroup">
                            <p:stCondLst>
                              <p:cond delay="10500"/>
                            </p:stCondLst>
                            <p:childTnLst>
                              <p:par>
                                <p:cTn id="48" presetID="1" presetClass="entr" presetSubtype="0" fill="hold" grpId="1" nodeType="afterEffect">
                                  <p:stCondLst>
                                    <p:cond delay="1000"/>
                                  </p:stCondLst>
                                  <p:childTnLst>
                                    <p:set>
                                      <p:cBhvr>
                                        <p:cTn id="49" dur="1" fill="hold">
                                          <p:stCondLst>
                                            <p:cond delay="0"/>
                                          </p:stCondLst>
                                        </p:cTn>
                                        <p:tgtEl>
                                          <p:spTgt spid="109658"/>
                                        </p:tgtEl>
                                        <p:attrNameLst>
                                          <p:attrName>style.visibility</p:attrName>
                                        </p:attrNameLst>
                                      </p:cBhvr>
                                      <p:to>
                                        <p:strVal val="visible"/>
                                      </p:to>
                                    </p:set>
                                  </p:childTnLst>
                                </p:cTn>
                              </p:par>
                            </p:childTnLst>
                          </p:cTn>
                        </p:par>
                        <p:par>
                          <p:cTn id="50" fill="hold" nodeType="afterGroup">
                            <p:stCondLst>
                              <p:cond delay="11500"/>
                            </p:stCondLst>
                            <p:childTnLst>
                              <p:par>
                                <p:cTn id="51" presetID="0" presetClass="path" presetSubtype="0" accel="50000" decel="50000" fill="hold" grpId="0" nodeType="afterEffect">
                                  <p:stCondLst>
                                    <p:cond delay="0"/>
                                  </p:stCondLst>
                                  <p:childTnLst>
                                    <p:animMotion origin="layout" path="M -7.5E-6 1.11111E-6 C 0.14357 0.0007 0.28715 0.00093 0.43072 0.00232 C 0.43697 0.00232 0.43975 0.01181 0.44513 0.01505 C 0.45642 0.02176 0.45989 0.01991 0.47413 0.02153 C 0.47934 0.02616 0.48142 0.03287 0.48715 0.03658 C 0.49652 0.04283 0.51996 0.04259 0.53229 0.04514 C 0.546 0.05162 0.55815 0.05996 0.57256 0.06459 C 0.5802 0.06713 0.59114 0.06574 0.5967 0.07315 " pathEditMode="relative" ptsTypes="fffffffA">
                                      <p:cBhvr>
                                        <p:cTn id="52" dur="2000" fill="hold"/>
                                        <p:tgtEl>
                                          <p:spTgt spid="109658"/>
                                        </p:tgtEl>
                                        <p:attrNameLst>
                                          <p:attrName>ppt_x</p:attrName>
                                          <p:attrName>ppt_y</p:attrName>
                                        </p:attrNameLst>
                                      </p:cBhvr>
                                    </p:animMotion>
                                  </p:childTnLst>
                                </p:cTn>
                              </p:par>
                            </p:childTnLst>
                          </p:cTn>
                        </p:par>
                        <p:par>
                          <p:cTn id="53" fill="hold" nodeType="afterGroup">
                            <p:stCondLst>
                              <p:cond delay="13500"/>
                            </p:stCondLst>
                            <p:childTnLst>
                              <p:par>
                                <p:cTn id="54" presetID="10" presetClass="entr" presetSubtype="0" fill="hold" grpId="0" nodeType="afterEffect">
                                  <p:stCondLst>
                                    <p:cond delay="0"/>
                                  </p:stCondLst>
                                  <p:childTnLst>
                                    <p:set>
                                      <p:cBhvr>
                                        <p:cTn id="55" dur="1" fill="hold">
                                          <p:stCondLst>
                                            <p:cond delay="0"/>
                                          </p:stCondLst>
                                        </p:cTn>
                                        <p:tgtEl>
                                          <p:spTgt spid="109657"/>
                                        </p:tgtEl>
                                        <p:attrNameLst>
                                          <p:attrName>style.visibility</p:attrName>
                                        </p:attrNameLst>
                                      </p:cBhvr>
                                      <p:to>
                                        <p:strVal val="visible"/>
                                      </p:to>
                                    </p:set>
                                    <p:animEffect transition="in" filter="fade">
                                      <p:cBhvr>
                                        <p:cTn id="56" dur="2000"/>
                                        <p:tgtEl>
                                          <p:spTgt spid="109657"/>
                                        </p:tgtEl>
                                      </p:cBhvr>
                                    </p:animEffect>
                                  </p:childTnLst>
                                </p:cTn>
                              </p:par>
                            </p:childTnLst>
                          </p:cTn>
                        </p:par>
                        <p:par>
                          <p:cTn id="57" fill="hold" nodeType="afterGroup">
                            <p:stCondLst>
                              <p:cond delay="15500"/>
                            </p:stCondLst>
                            <p:childTnLst>
                              <p:par>
                                <p:cTn id="58" presetID="55" presetClass="entr" presetSubtype="0" fill="hold" grpId="0" nodeType="afterEffect">
                                  <p:stCondLst>
                                    <p:cond delay="0"/>
                                  </p:stCondLst>
                                  <p:childTnLst>
                                    <p:set>
                                      <p:cBhvr>
                                        <p:cTn id="59" dur="1" fill="hold">
                                          <p:stCondLst>
                                            <p:cond delay="0"/>
                                          </p:stCondLst>
                                        </p:cTn>
                                        <p:tgtEl>
                                          <p:spTgt spid="109650"/>
                                        </p:tgtEl>
                                        <p:attrNameLst>
                                          <p:attrName>style.visibility</p:attrName>
                                        </p:attrNameLst>
                                      </p:cBhvr>
                                      <p:to>
                                        <p:strVal val="visible"/>
                                      </p:to>
                                    </p:set>
                                    <p:anim calcmode="lin" valueType="num">
                                      <p:cBhvr>
                                        <p:cTn id="60" dur="1000" fill="hold"/>
                                        <p:tgtEl>
                                          <p:spTgt spid="109650"/>
                                        </p:tgtEl>
                                        <p:attrNameLst>
                                          <p:attrName>ppt_w</p:attrName>
                                        </p:attrNameLst>
                                      </p:cBhvr>
                                      <p:tavLst>
                                        <p:tav tm="0">
                                          <p:val>
                                            <p:strVal val="#ppt_w*0.70"/>
                                          </p:val>
                                        </p:tav>
                                        <p:tav tm="100000">
                                          <p:val>
                                            <p:strVal val="#ppt_w"/>
                                          </p:val>
                                        </p:tav>
                                      </p:tavLst>
                                    </p:anim>
                                    <p:anim calcmode="lin" valueType="num">
                                      <p:cBhvr>
                                        <p:cTn id="61" dur="1000" fill="hold"/>
                                        <p:tgtEl>
                                          <p:spTgt spid="109650"/>
                                        </p:tgtEl>
                                        <p:attrNameLst>
                                          <p:attrName>ppt_h</p:attrName>
                                        </p:attrNameLst>
                                      </p:cBhvr>
                                      <p:tavLst>
                                        <p:tav tm="0">
                                          <p:val>
                                            <p:strVal val="#ppt_h"/>
                                          </p:val>
                                        </p:tav>
                                        <p:tav tm="100000">
                                          <p:val>
                                            <p:strVal val="#ppt_h"/>
                                          </p:val>
                                        </p:tav>
                                      </p:tavLst>
                                    </p:anim>
                                    <p:animEffect transition="in" filter="fade">
                                      <p:cBhvr>
                                        <p:cTn id="62" dur="1000"/>
                                        <p:tgtEl>
                                          <p:spTgt spid="1096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nodeType="clickEffect">
                                  <p:stCondLst>
                                    <p:cond delay="0"/>
                                  </p:stCondLst>
                                  <p:childTnLst>
                                    <p:set>
                                      <p:cBhvr>
                                        <p:cTn id="66" dur="1" fill="hold">
                                          <p:stCondLst>
                                            <p:cond delay="0"/>
                                          </p:stCondLst>
                                        </p:cTn>
                                        <p:tgtEl>
                                          <p:spTgt spid="109661"/>
                                        </p:tgtEl>
                                        <p:attrNameLst>
                                          <p:attrName>style.visibility</p:attrName>
                                        </p:attrNameLst>
                                      </p:cBhvr>
                                      <p:to>
                                        <p:strVal val="visible"/>
                                      </p:to>
                                    </p:set>
                                    <p:anim calcmode="lin" valueType="num">
                                      <p:cBhvr>
                                        <p:cTn id="67" dur="1000" fill="hold"/>
                                        <p:tgtEl>
                                          <p:spTgt spid="109661"/>
                                        </p:tgtEl>
                                        <p:attrNameLst>
                                          <p:attrName>ppt_x</p:attrName>
                                        </p:attrNameLst>
                                      </p:cBhvr>
                                      <p:tavLst>
                                        <p:tav tm="0">
                                          <p:val>
                                            <p:strVal val="#ppt_x-.2"/>
                                          </p:val>
                                        </p:tav>
                                        <p:tav tm="100000">
                                          <p:val>
                                            <p:strVal val="#ppt_x"/>
                                          </p:val>
                                        </p:tav>
                                      </p:tavLst>
                                    </p:anim>
                                    <p:anim calcmode="lin" valueType="num">
                                      <p:cBhvr>
                                        <p:cTn id="68" dur="1000" fill="hold"/>
                                        <p:tgtEl>
                                          <p:spTgt spid="10966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096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09661"/>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 presetClass="mediacall" presetSubtype="0" fill="hold" nodeType="clickEffect">
                                  <p:stCondLst>
                                    <p:cond delay="0"/>
                                  </p:stCondLst>
                                  <p:childTnLst>
                                    <p:cmd type="call" cmd="togglePause">
                                      <p:cBhvr>
                                        <p:cTn id="74" dur="1" fill="hold"/>
                                        <p:tgtEl>
                                          <p:spTgt spid="109661"/>
                                        </p:tgtEl>
                                      </p:cBhvr>
                                    </p:cmd>
                                  </p:childTnLst>
                                </p:cTn>
                              </p:par>
                            </p:childTnLst>
                          </p:cTn>
                        </p:par>
                      </p:childTnLst>
                    </p:cTn>
                  </p:par>
                </p:childTnLst>
              </p:cTn>
              <p:nextCondLst>
                <p:cond evt="onClick" delay="0">
                  <p:tgtEl>
                    <p:spTgt spid="109661"/>
                  </p:tgtEl>
                </p:cond>
              </p:nextCondLst>
            </p:seq>
            <p:video fullScrn="1">
              <p:cMediaNode>
                <p:cTn id="75" fill="hold" display="0">
                  <p:stCondLst>
                    <p:cond delay="indefinite"/>
                  </p:stCondLst>
                  <p:endCondLst>
                    <p:cond evt="onNext" delay="0">
                      <p:tgtEl>
                        <p:sldTgt/>
                      </p:tgtEl>
                    </p:cond>
                    <p:cond evt="onPrev" delay="0">
                      <p:tgtEl>
                        <p:sldTgt/>
                      </p:tgtEl>
                    </p:cond>
                  </p:endCondLst>
                </p:cTn>
                <p:tgtEl>
                  <p:spTgt spid="109661"/>
                </p:tgtEl>
              </p:cMediaNode>
            </p:video>
          </p:childTnLst>
        </p:cTn>
      </p:par>
    </p:tnLst>
    <p:bldLst>
      <p:bldP spid="109650" grpId="0"/>
      <p:bldP spid="109652" grpId="0"/>
      <p:bldP spid="109652" grpId="1"/>
      <p:bldP spid="109653" grpId="0"/>
      <p:bldP spid="109653" grpId="1"/>
      <p:bldP spid="109654" grpId="0"/>
      <p:bldP spid="109655" grpId="0" animBg="1"/>
      <p:bldP spid="109656" grpId="0" animBg="1"/>
      <p:bldP spid="109657" grpId="0" animBg="1"/>
      <p:bldP spid="109658" grpId="0"/>
      <p:bldP spid="109658" grpId="1"/>
      <p:bldP spid="10965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274638"/>
            <a:ext cx="8229600" cy="762000"/>
          </a:xfrm>
        </p:spPr>
        <p:txBody>
          <a:bodyPr lIns="92075" tIns="46038" rIns="92075" bIns="46038" anchor="t" anchorCtr="1">
            <a:spAutoFit/>
          </a:bodyPr>
          <a:lstStyle/>
          <a:p>
            <a:pPr eaLnBrk="1" hangingPunct="1"/>
            <a:r>
              <a:rPr lang="en-US" altLang="en-US" smtClean="0"/>
              <a:t>Density and the Atom</a:t>
            </a:r>
          </a:p>
        </p:txBody>
      </p:sp>
      <p:sp>
        <p:nvSpPr>
          <p:cNvPr id="111619" name="Rectangle 3"/>
          <p:cNvSpPr>
            <a:spLocks noGrp="1" noChangeArrowheads="1"/>
          </p:cNvSpPr>
          <p:nvPr>
            <p:ph type="body" idx="4294967295"/>
          </p:nvPr>
        </p:nvSpPr>
        <p:spPr>
          <a:xfrm>
            <a:off x="701675" y="1219199"/>
            <a:ext cx="8077200" cy="4841875"/>
          </a:xfrm>
        </p:spPr>
        <p:txBody>
          <a:bodyPr lIns="92075" tIns="46038" rIns="92075" bIns="46038"/>
          <a:lstStyle/>
          <a:p>
            <a:pPr eaLnBrk="1" hangingPunct="1">
              <a:lnSpc>
                <a:spcPct val="90000"/>
              </a:lnSpc>
            </a:pPr>
            <a:r>
              <a:rPr lang="en-US" altLang="en-US" dirty="0" smtClean="0"/>
              <a:t>Since most of the particles went through, the atom was mostly </a:t>
            </a:r>
            <a:r>
              <a:rPr lang="en-US" altLang="en-US" dirty="0" smtClean="0"/>
              <a:t>empty space.</a:t>
            </a:r>
            <a:endParaRPr lang="en-US" altLang="en-US" dirty="0" smtClean="0"/>
          </a:p>
          <a:p>
            <a:pPr eaLnBrk="1" hangingPunct="1">
              <a:lnSpc>
                <a:spcPct val="90000"/>
              </a:lnSpc>
            </a:pPr>
            <a:r>
              <a:rPr lang="en-US" altLang="en-US" dirty="0" smtClean="0"/>
              <a:t>Because the alpha rays were deflected so much, the positive pieces it was striking were heavy</a:t>
            </a:r>
            <a:r>
              <a:rPr lang="en-US" altLang="en-US" dirty="0" smtClean="0"/>
              <a:t>.</a:t>
            </a:r>
          </a:p>
          <a:p>
            <a:pPr eaLnBrk="1" hangingPunct="1">
              <a:lnSpc>
                <a:spcPct val="90000"/>
              </a:lnSpc>
            </a:pPr>
            <a:r>
              <a:rPr lang="en-US" altLang="en-US" dirty="0" smtClean="0"/>
              <a:t>Majority of mass is in the center of atom.</a:t>
            </a:r>
            <a:endParaRPr lang="en-US" altLang="en-US" dirty="0" smtClean="0"/>
          </a:p>
          <a:p>
            <a:pPr eaLnBrk="1" hangingPunct="1">
              <a:lnSpc>
                <a:spcPct val="90000"/>
              </a:lnSpc>
            </a:pPr>
            <a:r>
              <a:rPr lang="en-US" altLang="en-US" dirty="0" smtClean="0"/>
              <a:t>Small volume and big mass =  big density</a:t>
            </a:r>
          </a:p>
          <a:p>
            <a:pPr eaLnBrk="1" hangingPunct="1">
              <a:lnSpc>
                <a:spcPct val="90000"/>
              </a:lnSpc>
            </a:pPr>
            <a:r>
              <a:rPr lang="en-US" altLang="en-US" dirty="0" smtClean="0"/>
              <a:t>This small dense positive area is the </a:t>
            </a:r>
            <a:r>
              <a:rPr lang="en-US" altLang="en-US" b="1" u="sng" dirty="0" smtClean="0">
                <a:solidFill>
                  <a:schemeClr val="tx2"/>
                </a:solidFill>
              </a:rPr>
              <a:t>nucleus</a:t>
            </a:r>
          </a:p>
        </p:txBody>
      </p:sp>
      <p:sp>
        <p:nvSpPr>
          <p:cNvPr id="24580" name="Text Box 7"/>
          <p:cNvSpPr txBox="1">
            <a:spLocks noChangeArrowheads="1"/>
          </p:cNvSpPr>
          <p:nvPr/>
        </p:nvSpPr>
        <p:spPr bwMode="auto">
          <a:xfrm>
            <a:off x="8289925" y="60610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Effect transition="in" filter="fade">
                                      <p:cBhvr>
                                        <p:cTn id="21" dur="1000"/>
                                        <p:tgtEl>
                                          <p:spTgt spid="111619">
                                            <p:txEl>
                                              <p:pRg st="2" end="2"/>
                                            </p:txEl>
                                          </p:spTgt>
                                        </p:tgtEl>
                                      </p:cBhvr>
                                    </p:animEffect>
                                    <p:anim calcmode="lin" valueType="num">
                                      <p:cBhvr>
                                        <p:cTn id="22" dur="1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fade">
                                      <p:cBhvr>
                                        <p:cTn id="28" dur="1000"/>
                                        <p:tgtEl>
                                          <p:spTgt spid="111619">
                                            <p:txEl>
                                              <p:pRg st="3" end="3"/>
                                            </p:txEl>
                                          </p:spTgt>
                                        </p:tgtEl>
                                      </p:cBhvr>
                                    </p:animEffect>
                                    <p:anim calcmode="lin" valueType="num">
                                      <p:cBhvr>
                                        <p:cTn id="29"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1619">
                                            <p:txEl>
                                              <p:pRg st="4" end="4"/>
                                            </p:txEl>
                                          </p:spTgt>
                                        </p:tgtEl>
                                        <p:attrNameLst>
                                          <p:attrName>style.visibility</p:attrName>
                                        </p:attrNameLst>
                                      </p:cBhvr>
                                      <p:to>
                                        <p:strVal val="visible"/>
                                      </p:to>
                                    </p:set>
                                    <p:animEffect transition="in" filter="fade">
                                      <p:cBhvr>
                                        <p:cTn id="35" dur="1000"/>
                                        <p:tgtEl>
                                          <p:spTgt spid="111619">
                                            <p:txEl>
                                              <p:pRg st="4" end="4"/>
                                            </p:txEl>
                                          </p:spTgt>
                                        </p:tgtEl>
                                      </p:cBhvr>
                                    </p:animEffect>
                                    <p:anim calcmode="lin" valueType="num">
                                      <p:cBhvr>
                                        <p:cTn id="36" dur="10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sz="3200" smtClean="0"/>
              <a:t>Explanation of Alpha-Scattering Results</a:t>
            </a:r>
          </a:p>
        </p:txBody>
      </p:sp>
      <p:sp>
        <p:nvSpPr>
          <p:cNvPr id="25603" name="Text Box 3"/>
          <p:cNvSpPr txBox="1">
            <a:spLocks noChangeArrowheads="1"/>
          </p:cNvSpPr>
          <p:nvPr/>
        </p:nvSpPr>
        <p:spPr bwMode="auto">
          <a:xfrm>
            <a:off x="1066800" y="5486400"/>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Plum-pudding atom</a:t>
            </a:r>
          </a:p>
        </p:txBody>
      </p:sp>
      <p:grpSp>
        <p:nvGrpSpPr>
          <p:cNvPr id="2" name="Group 4" descr="plum pudding model of atom"/>
          <p:cNvGrpSpPr>
            <a:grpSpLocks/>
          </p:cNvGrpSpPr>
          <p:nvPr/>
        </p:nvGrpSpPr>
        <p:grpSpPr bwMode="auto">
          <a:xfrm>
            <a:off x="381000" y="1981200"/>
            <a:ext cx="3603625" cy="3216275"/>
            <a:chOff x="240" y="1248"/>
            <a:chExt cx="2270" cy="2026"/>
          </a:xfrm>
        </p:grpSpPr>
        <p:sp>
          <p:nvSpPr>
            <p:cNvPr id="25637" name="Oval 5"/>
            <p:cNvSpPr>
              <a:spLocks noChangeArrowheads="1"/>
            </p:cNvSpPr>
            <p:nvPr/>
          </p:nvSpPr>
          <p:spPr bwMode="auto">
            <a:xfrm>
              <a:off x="590" y="1546"/>
              <a:ext cx="1728" cy="1728"/>
            </a:xfrm>
            <a:prstGeom prst="ellipse">
              <a:avLst/>
            </a:prstGeom>
            <a:solidFill>
              <a:srgbClr val="FFFF99">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8" name="Line 6"/>
            <p:cNvSpPr>
              <a:spLocks noChangeShapeType="1"/>
            </p:cNvSpPr>
            <p:nvPr/>
          </p:nvSpPr>
          <p:spPr bwMode="auto">
            <a:xfrm>
              <a:off x="398" y="1882"/>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9" name="Line 7"/>
            <p:cNvSpPr>
              <a:spLocks noChangeShapeType="1"/>
            </p:cNvSpPr>
            <p:nvPr/>
          </p:nvSpPr>
          <p:spPr bwMode="auto">
            <a:xfrm>
              <a:off x="398" y="2074"/>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0" name="Line 8"/>
            <p:cNvSpPr>
              <a:spLocks noChangeShapeType="1"/>
            </p:cNvSpPr>
            <p:nvPr/>
          </p:nvSpPr>
          <p:spPr bwMode="auto">
            <a:xfrm>
              <a:off x="350" y="2266"/>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1" name="Line 9"/>
            <p:cNvSpPr>
              <a:spLocks noChangeShapeType="1"/>
            </p:cNvSpPr>
            <p:nvPr/>
          </p:nvSpPr>
          <p:spPr bwMode="auto">
            <a:xfrm>
              <a:off x="398" y="2458"/>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2" name="Line 10"/>
            <p:cNvSpPr>
              <a:spLocks noChangeShapeType="1"/>
            </p:cNvSpPr>
            <p:nvPr/>
          </p:nvSpPr>
          <p:spPr bwMode="auto">
            <a:xfrm>
              <a:off x="446" y="2650"/>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3" name="Line 11"/>
            <p:cNvSpPr>
              <a:spLocks noChangeShapeType="1"/>
            </p:cNvSpPr>
            <p:nvPr/>
          </p:nvSpPr>
          <p:spPr bwMode="auto">
            <a:xfrm>
              <a:off x="398" y="2842"/>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4" name="Text Box 12"/>
            <p:cNvSpPr txBox="1">
              <a:spLocks noChangeArrowheads="1"/>
            </p:cNvSpPr>
            <p:nvPr/>
          </p:nvSpPr>
          <p:spPr bwMode="auto">
            <a:xfrm>
              <a:off x="1694" y="169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45" name="Text Box 13"/>
            <p:cNvSpPr txBox="1">
              <a:spLocks noChangeArrowheads="1"/>
            </p:cNvSpPr>
            <p:nvPr/>
          </p:nvSpPr>
          <p:spPr bwMode="auto">
            <a:xfrm>
              <a:off x="1166" y="1642"/>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46" name="Text Box 14"/>
            <p:cNvSpPr txBox="1">
              <a:spLocks noChangeArrowheads="1"/>
            </p:cNvSpPr>
            <p:nvPr/>
          </p:nvSpPr>
          <p:spPr bwMode="auto">
            <a:xfrm>
              <a:off x="1598" y="2074"/>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47" name="Text Box 15"/>
            <p:cNvSpPr txBox="1">
              <a:spLocks noChangeArrowheads="1"/>
            </p:cNvSpPr>
            <p:nvPr/>
          </p:nvSpPr>
          <p:spPr bwMode="auto">
            <a:xfrm>
              <a:off x="878" y="2266"/>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48" name="Text Box 16"/>
            <p:cNvSpPr txBox="1">
              <a:spLocks noChangeArrowheads="1"/>
            </p:cNvSpPr>
            <p:nvPr/>
          </p:nvSpPr>
          <p:spPr bwMode="auto">
            <a:xfrm>
              <a:off x="1886" y="2506"/>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49" name="Text Box 17"/>
            <p:cNvSpPr txBox="1">
              <a:spLocks noChangeArrowheads="1"/>
            </p:cNvSpPr>
            <p:nvPr/>
          </p:nvSpPr>
          <p:spPr bwMode="auto">
            <a:xfrm>
              <a:off x="1166" y="265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50" name="Text Box 18"/>
            <p:cNvSpPr txBox="1">
              <a:spLocks noChangeArrowheads="1"/>
            </p:cNvSpPr>
            <p:nvPr/>
          </p:nvSpPr>
          <p:spPr bwMode="auto">
            <a:xfrm>
              <a:off x="1694" y="289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51" name="Text Box 19"/>
            <p:cNvSpPr txBox="1">
              <a:spLocks noChangeArrowheads="1"/>
            </p:cNvSpPr>
            <p:nvPr/>
          </p:nvSpPr>
          <p:spPr bwMode="auto">
            <a:xfrm>
              <a:off x="1070" y="193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t>+</a:t>
              </a:r>
            </a:p>
          </p:txBody>
        </p:sp>
        <p:sp>
          <p:nvSpPr>
            <p:cNvPr id="25652" name="Oval 20"/>
            <p:cNvSpPr>
              <a:spLocks noChangeArrowheads="1"/>
            </p:cNvSpPr>
            <p:nvPr/>
          </p:nvSpPr>
          <p:spPr bwMode="auto">
            <a:xfrm>
              <a:off x="1502" y="1786"/>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3" name="Oval 21"/>
            <p:cNvSpPr>
              <a:spLocks noChangeArrowheads="1"/>
            </p:cNvSpPr>
            <p:nvPr/>
          </p:nvSpPr>
          <p:spPr bwMode="auto">
            <a:xfrm>
              <a:off x="1886" y="2218"/>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4" name="Oval 22"/>
            <p:cNvSpPr>
              <a:spLocks noChangeArrowheads="1"/>
            </p:cNvSpPr>
            <p:nvPr/>
          </p:nvSpPr>
          <p:spPr bwMode="auto">
            <a:xfrm>
              <a:off x="1550" y="260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5" name="Oval 23"/>
            <p:cNvSpPr>
              <a:spLocks noChangeArrowheads="1"/>
            </p:cNvSpPr>
            <p:nvPr/>
          </p:nvSpPr>
          <p:spPr bwMode="auto">
            <a:xfrm>
              <a:off x="926" y="279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6" name="Oval 24"/>
            <p:cNvSpPr>
              <a:spLocks noChangeArrowheads="1"/>
            </p:cNvSpPr>
            <p:nvPr/>
          </p:nvSpPr>
          <p:spPr bwMode="auto">
            <a:xfrm>
              <a:off x="1454" y="303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7" name="Oval 25"/>
            <p:cNvSpPr>
              <a:spLocks noChangeArrowheads="1"/>
            </p:cNvSpPr>
            <p:nvPr/>
          </p:nvSpPr>
          <p:spPr bwMode="auto">
            <a:xfrm>
              <a:off x="1118" y="231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8" name="Oval 26"/>
            <p:cNvSpPr>
              <a:spLocks noChangeArrowheads="1"/>
            </p:cNvSpPr>
            <p:nvPr/>
          </p:nvSpPr>
          <p:spPr bwMode="auto">
            <a:xfrm>
              <a:off x="878" y="188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59" name="Oval 27"/>
            <p:cNvSpPr>
              <a:spLocks noChangeArrowheads="1"/>
            </p:cNvSpPr>
            <p:nvPr/>
          </p:nvSpPr>
          <p:spPr bwMode="auto">
            <a:xfrm>
              <a:off x="1934" y="284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a:t>-</a:t>
              </a:r>
            </a:p>
          </p:txBody>
        </p:sp>
        <p:sp>
          <p:nvSpPr>
            <p:cNvPr id="25660" name="Text Box 28"/>
            <p:cNvSpPr txBox="1">
              <a:spLocks noChangeArrowheads="1"/>
            </p:cNvSpPr>
            <p:nvPr/>
          </p:nvSpPr>
          <p:spPr bwMode="auto">
            <a:xfrm>
              <a:off x="240" y="1248"/>
              <a:ext cx="11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Alpha particles</a:t>
              </a:r>
            </a:p>
          </p:txBody>
        </p:sp>
        <p:sp>
          <p:nvSpPr>
            <p:cNvPr id="25661" name="Line 29"/>
            <p:cNvSpPr>
              <a:spLocks noChangeShapeType="1"/>
            </p:cNvSpPr>
            <p:nvPr/>
          </p:nvSpPr>
          <p:spPr bwMode="auto">
            <a:xfrm>
              <a:off x="494" y="1498"/>
              <a:ext cx="48" cy="3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30" descr="Rutherford's model of atom"/>
          <p:cNvGrpSpPr>
            <a:grpSpLocks/>
          </p:cNvGrpSpPr>
          <p:nvPr/>
        </p:nvGrpSpPr>
        <p:grpSpPr bwMode="auto">
          <a:xfrm>
            <a:off x="5334000" y="1981200"/>
            <a:ext cx="3276600" cy="3962400"/>
            <a:chOff x="3360" y="1248"/>
            <a:chExt cx="2064" cy="2496"/>
          </a:xfrm>
        </p:grpSpPr>
        <p:sp>
          <p:nvSpPr>
            <p:cNvPr id="25609" name="Oval 31"/>
            <p:cNvSpPr>
              <a:spLocks noChangeArrowheads="1"/>
            </p:cNvSpPr>
            <p:nvPr/>
          </p:nvSpPr>
          <p:spPr bwMode="auto">
            <a:xfrm>
              <a:off x="3648" y="1680"/>
              <a:ext cx="1728" cy="1728"/>
            </a:xfrm>
            <a:prstGeom prst="ellipse">
              <a:avLst/>
            </a:prstGeom>
            <a:solidFill>
              <a:srgbClr val="FFFF99">
                <a:alpha val="705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10" name="Oval 32"/>
            <p:cNvSpPr>
              <a:spLocks noChangeArrowheads="1"/>
            </p:cNvSpPr>
            <p:nvPr/>
          </p:nvSpPr>
          <p:spPr bwMode="auto">
            <a:xfrm>
              <a:off x="3600" y="1536"/>
              <a:ext cx="1728" cy="1728"/>
            </a:xfrm>
            <a:prstGeom prst="ellipse">
              <a:avLst/>
            </a:prstGeom>
            <a:solidFill>
              <a:srgbClr val="FFFF99">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5611" name="Group 33"/>
            <p:cNvGrpSpPr>
              <a:grpSpLocks noChangeAspect="1"/>
            </p:cNvGrpSpPr>
            <p:nvPr/>
          </p:nvGrpSpPr>
          <p:grpSpPr bwMode="auto">
            <a:xfrm>
              <a:off x="4372" y="2256"/>
              <a:ext cx="236" cy="236"/>
              <a:chOff x="3072" y="3312"/>
              <a:chExt cx="768" cy="768"/>
            </a:xfrm>
          </p:grpSpPr>
          <p:sp>
            <p:nvSpPr>
              <p:cNvPr id="25623" name="Oval 34"/>
              <p:cNvSpPr>
                <a:spLocks noChangeAspect="1" noChangeArrowheads="1"/>
              </p:cNvSpPr>
              <p:nvPr/>
            </p:nvSpPr>
            <p:spPr bwMode="auto">
              <a:xfrm>
                <a:off x="3168" y="3552"/>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4" name="Oval 35"/>
              <p:cNvSpPr>
                <a:spLocks noChangeAspect="1" noChangeArrowheads="1"/>
              </p:cNvSpPr>
              <p:nvPr/>
            </p:nvSpPr>
            <p:spPr bwMode="auto">
              <a:xfrm>
                <a:off x="3360" y="3600"/>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5" name="Oval 36"/>
              <p:cNvSpPr>
                <a:spLocks noChangeAspect="1" noChangeArrowheads="1"/>
              </p:cNvSpPr>
              <p:nvPr/>
            </p:nvSpPr>
            <p:spPr bwMode="auto">
              <a:xfrm>
                <a:off x="3360" y="3792"/>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6" name="Oval 37"/>
              <p:cNvSpPr>
                <a:spLocks noChangeAspect="1" noChangeArrowheads="1"/>
              </p:cNvSpPr>
              <p:nvPr/>
            </p:nvSpPr>
            <p:spPr bwMode="auto">
              <a:xfrm>
                <a:off x="3360" y="3360"/>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7" name="Oval 38"/>
              <p:cNvSpPr>
                <a:spLocks noChangeAspect="1" noChangeArrowheads="1"/>
              </p:cNvSpPr>
              <p:nvPr/>
            </p:nvSpPr>
            <p:spPr bwMode="auto">
              <a:xfrm>
                <a:off x="3072" y="3744"/>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8" name="Oval 39"/>
              <p:cNvSpPr>
                <a:spLocks noChangeAspect="1" noChangeArrowheads="1"/>
              </p:cNvSpPr>
              <p:nvPr/>
            </p:nvSpPr>
            <p:spPr bwMode="auto">
              <a:xfrm>
                <a:off x="3264" y="3312"/>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29" name="Oval 40"/>
              <p:cNvSpPr>
                <a:spLocks noChangeAspect="1" noChangeArrowheads="1"/>
              </p:cNvSpPr>
              <p:nvPr/>
            </p:nvSpPr>
            <p:spPr bwMode="auto">
              <a:xfrm>
                <a:off x="3552" y="3504"/>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0" name="Oval 41"/>
              <p:cNvSpPr>
                <a:spLocks noChangeAspect="1" noChangeArrowheads="1"/>
              </p:cNvSpPr>
              <p:nvPr/>
            </p:nvSpPr>
            <p:spPr bwMode="auto">
              <a:xfrm>
                <a:off x="3168" y="3792"/>
                <a:ext cx="288" cy="28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1" name="Oval 42"/>
              <p:cNvSpPr>
                <a:spLocks noChangeAspect="1" noChangeArrowheads="1"/>
              </p:cNvSpPr>
              <p:nvPr/>
            </p:nvSpPr>
            <p:spPr bwMode="auto">
              <a:xfrm>
                <a:off x="3072" y="3408"/>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2" name="Oval 43"/>
              <p:cNvSpPr>
                <a:spLocks noChangeAspect="1" noChangeArrowheads="1"/>
              </p:cNvSpPr>
              <p:nvPr/>
            </p:nvSpPr>
            <p:spPr bwMode="auto">
              <a:xfrm>
                <a:off x="3504" y="3696"/>
                <a:ext cx="288" cy="28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3" name="Oval 44"/>
              <p:cNvSpPr>
                <a:spLocks noChangeAspect="1" noChangeArrowheads="1"/>
              </p:cNvSpPr>
              <p:nvPr/>
            </p:nvSpPr>
            <p:spPr bwMode="auto">
              <a:xfrm>
                <a:off x="3504" y="3696"/>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4" name="Oval 45"/>
              <p:cNvSpPr>
                <a:spLocks noChangeAspect="1" noChangeArrowheads="1"/>
              </p:cNvSpPr>
              <p:nvPr/>
            </p:nvSpPr>
            <p:spPr bwMode="auto">
              <a:xfrm>
                <a:off x="3360" y="3792"/>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5" name="Oval 46"/>
              <p:cNvSpPr>
                <a:spLocks noChangeAspect="1" noChangeArrowheads="1"/>
              </p:cNvSpPr>
              <p:nvPr/>
            </p:nvSpPr>
            <p:spPr bwMode="auto">
              <a:xfrm>
                <a:off x="3168" y="3792"/>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636" name="Oval 47"/>
              <p:cNvSpPr>
                <a:spLocks noChangeAspect="1" noChangeArrowheads="1"/>
              </p:cNvSpPr>
              <p:nvPr/>
            </p:nvSpPr>
            <p:spPr bwMode="auto">
              <a:xfrm>
                <a:off x="3552" y="3504"/>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5612" name="Line 48"/>
            <p:cNvSpPr>
              <a:spLocks noChangeShapeType="1"/>
            </p:cNvSpPr>
            <p:nvPr/>
          </p:nvSpPr>
          <p:spPr bwMode="auto">
            <a:xfrm>
              <a:off x="3504" y="1872"/>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3" name="Line 49"/>
            <p:cNvSpPr>
              <a:spLocks noChangeShapeType="1"/>
            </p:cNvSpPr>
            <p:nvPr/>
          </p:nvSpPr>
          <p:spPr bwMode="auto">
            <a:xfrm>
              <a:off x="3456" y="2064"/>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4" name="Line 50"/>
            <p:cNvSpPr>
              <a:spLocks noChangeShapeType="1"/>
            </p:cNvSpPr>
            <p:nvPr/>
          </p:nvSpPr>
          <p:spPr bwMode="auto">
            <a:xfrm>
              <a:off x="3504"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51"/>
            <p:cNvSpPr>
              <a:spLocks noChangeShapeType="1"/>
            </p:cNvSpPr>
            <p:nvPr/>
          </p:nvSpPr>
          <p:spPr bwMode="auto">
            <a:xfrm>
              <a:off x="3456" y="244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52"/>
            <p:cNvSpPr>
              <a:spLocks noChangeShapeType="1"/>
            </p:cNvSpPr>
            <p:nvPr/>
          </p:nvSpPr>
          <p:spPr bwMode="auto">
            <a:xfrm>
              <a:off x="3552" y="2640"/>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Line 53"/>
            <p:cNvSpPr>
              <a:spLocks noChangeShapeType="1"/>
            </p:cNvSpPr>
            <p:nvPr/>
          </p:nvSpPr>
          <p:spPr bwMode="auto">
            <a:xfrm>
              <a:off x="3456" y="2832"/>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8" name="Text Box 54"/>
            <p:cNvSpPr txBox="1">
              <a:spLocks noChangeArrowheads="1"/>
            </p:cNvSpPr>
            <p:nvPr/>
          </p:nvSpPr>
          <p:spPr bwMode="auto">
            <a:xfrm>
              <a:off x="3829" y="3456"/>
              <a:ext cx="12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Nuclear atom</a:t>
              </a:r>
            </a:p>
          </p:txBody>
        </p:sp>
        <p:sp>
          <p:nvSpPr>
            <p:cNvPr id="25619" name="Text Box 55"/>
            <p:cNvSpPr txBox="1">
              <a:spLocks noChangeArrowheads="1"/>
            </p:cNvSpPr>
            <p:nvPr/>
          </p:nvSpPr>
          <p:spPr bwMode="auto">
            <a:xfrm>
              <a:off x="3360" y="1248"/>
              <a:ext cx="6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Nucleus</a:t>
              </a:r>
            </a:p>
          </p:txBody>
        </p:sp>
        <p:sp>
          <p:nvSpPr>
            <p:cNvPr id="25620" name="Line 56"/>
            <p:cNvSpPr>
              <a:spLocks noChangeShapeType="1"/>
            </p:cNvSpPr>
            <p:nvPr/>
          </p:nvSpPr>
          <p:spPr bwMode="auto">
            <a:xfrm>
              <a:off x="3936" y="1440"/>
              <a:ext cx="528" cy="9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57"/>
            <p:cNvSpPr>
              <a:spLocks noChangeShapeType="1"/>
            </p:cNvSpPr>
            <p:nvPr/>
          </p:nvSpPr>
          <p:spPr bwMode="auto">
            <a:xfrm flipV="1">
              <a:off x="4464" y="1920"/>
              <a:ext cx="96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58"/>
            <p:cNvSpPr>
              <a:spLocks noChangeShapeType="1"/>
            </p:cNvSpPr>
            <p:nvPr/>
          </p:nvSpPr>
          <p:spPr bwMode="auto">
            <a:xfrm flipH="1">
              <a:off x="3360" y="2448"/>
              <a:ext cx="100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7819" name="Text Box 59"/>
          <p:cNvSpPr txBox="1">
            <a:spLocks noChangeArrowheads="1"/>
          </p:cNvSpPr>
          <p:nvPr/>
        </p:nvSpPr>
        <p:spPr bwMode="auto">
          <a:xfrm>
            <a:off x="1316038" y="6003925"/>
            <a:ext cx="218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Thomson’s model</a:t>
            </a:r>
          </a:p>
        </p:txBody>
      </p:sp>
      <p:sp>
        <p:nvSpPr>
          <p:cNvPr id="117820" name="Text Box 60"/>
          <p:cNvSpPr txBox="1">
            <a:spLocks noChangeArrowheads="1"/>
          </p:cNvSpPr>
          <p:nvPr/>
        </p:nvSpPr>
        <p:spPr bwMode="auto">
          <a:xfrm>
            <a:off x="5900738" y="6003925"/>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Rutherford’s model</a:t>
            </a:r>
          </a:p>
        </p:txBody>
      </p:sp>
      <p:sp>
        <p:nvSpPr>
          <p:cNvPr id="25608" name="Text Box 63"/>
          <p:cNvSpPr txBox="1">
            <a:spLocks noChangeArrowheads="1"/>
          </p:cNvSpPr>
          <p:nvPr/>
        </p:nvSpPr>
        <p:spPr bwMode="auto">
          <a:xfrm>
            <a:off x="8458200" y="628967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7819"/>
                                        </p:tgtEl>
                                        <p:attrNameLst>
                                          <p:attrName>style.visibility</p:attrName>
                                        </p:attrNameLst>
                                      </p:cBhvr>
                                      <p:to>
                                        <p:strVal val="visible"/>
                                      </p:to>
                                    </p:set>
                                    <p:anim calcmode="lin" valueType="num">
                                      <p:cBhvr>
                                        <p:cTn id="25" dur="500" fill="hold"/>
                                        <p:tgtEl>
                                          <p:spTgt spid="117819"/>
                                        </p:tgtEl>
                                        <p:attrNameLst>
                                          <p:attrName>ppt_w</p:attrName>
                                        </p:attrNameLst>
                                      </p:cBhvr>
                                      <p:tavLst>
                                        <p:tav tm="0">
                                          <p:val>
                                            <p:fltVal val="0"/>
                                          </p:val>
                                        </p:tav>
                                        <p:tav tm="100000">
                                          <p:val>
                                            <p:strVal val="#ppt_w"/>
                                          </p:val>
                                        </p:tav>
                                      </p:tavLst>
                                    </p:anim>
                                    <p:anim calcmode="lin" valueType="num">
                                      <p:cBhvr>
                                        <p:cTn id="26" dur="500" fill="hold"/>
                                        <p:tgtEl>
                                          <p:spTgt spid="117819"/>
                                        </p:tgtEl>
                                        <p:attrNameLst>
                                          <p:attrName>ppt_h</p:attrName>
                                        </p:attrNameLst>
                                      </p:cBhvr>
                                      <p:tavLst>
                                        <p:tav tm="0">
                                          <p:val>
                                            <p:fltVal val="0"/>
                                          </p:val>
                                        </p:tav>
                                        <p:tav tm="100000">
                                          <p:val>
                                            <p:strVal val="#ppt_h"/>
                                          </p:val>
                                        </p:tav>
                                      </p:tavLst>
                                    </p:anim>
                                    <p:animEffect transition="in" filter="fade">
                                      <p:cBhvr>
                                        <p:cTn id="27" dur="500"/>
                                        <p:tgtEl>
                                          <p:spTgt spid="1178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7820"/>
                                        </p:tgtEl>
                                        <p:attrNameLst>
                                          <p:attrName>style.visibility</p:attrName>
                                        </p:attrNameLst>
                                      </p:cBhvr>
                                      <p:to>
                                        <p:strVal val="visible"/>
                                      </p:to>
                                    </p:set>
                                    <p:anim calcmode="lin" valueType="num">
                                      <p:cBhvr>
                                        <p:cTn id="32" dur="500" fill="hold"/>
                                        <p:tgtEl>
                                          <p:spTgt spid="117820"/>
                                        </p:tgtEl>
                                        <p:attrNameLst>
                                          <p:attrName>ppt_w</p:attrName>
                                        </p:attrNameLst>
                                      </p:cBhvr>
                                      <p:tavLst>
                                        <p:tav tm="0">
                                          <p:val>
                                            <p:fltVal val="0"/>
                                          </p:val>
                                        </p:tav>
                                        <p:tav tm="100000">
                                          <p:val>
                                            <p:strVal val="#ppt_w"/>
                                          </p:val>
                                        </p:tav>
                                      </p:tavLst>
                                    </p:anim>
                                    <p:anim calcmode="lin" valueType="num">
                                      <p:cBhvr>
                                        <p:cTn id="33" dur="500" fill="hold"/>
                                        <p:tgtEl>
                                          <p:spTgt spid="117820"/>
                                        </p:tgtEl>
                                        <p:attrNameLst>
                                          <p:attrName>ppt_h</p:attrName>
                                        </p:attrNameLst>
                                      </p:cBhvr>
                                      <p:tavLst>
                                        <p:tav tm="0">
                                          <p:val>
                                            <p:fltVal val="0"/>
                                          </p:val>
                                        </p:tav>
                                        <p:tav tm="100000">
                                          <p:val>
                                            <p:strVal val="#ppt_h"/>
                                          </p:val>
                                        </p:tav>
                                      </p:tavLst>
                                    </p:anim>
                                    <p:animEffect transition="in" filter="fade">
                                      <p:cBhvr>
                                        <p:cTn id="34" dur="500"/>
                                        <p:tgtEl>
                                          <p:spTgt spid="117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19" grpId="0"/>
      <p:bldP spid="1178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09600" y="2438400"/>
            <a:ext cx="4114800" cy="1143000"/>
          </a:xfrm>
        </p:spPr>
        <p:txBody>
          <a:bodyPr/>
          <a:lstStyle/>
          <a:p>
            <a:pPr algn="l" eaLnBrk="1" hangingPunct="1"/>
            <a:r>
              <a:rPr lang="en-US" altLang="en-US" sz="4000" smtClean="0"/>
              <a:t>Rutherford’s</a:t>
            </a:r>
            <a:br>
              <a:rPr lang="en-US" altLang="en-US" sz="4000" smtClean="0"/>
            </a:br>
            <a:r>
              <a:rPr lang="en-US" altLang="en-US" sz="4000" smtClean="0"/>
              <a:t>Gold-Leaf Experiment</a:t>
            </a:r>
            <a:r>
              <a:rPr lang="en-US" altLang="en-US" smtClean="0"/>
              <a:t/>
            </a:r>
            <a:br>
              <a:rPr lang="en-US" altLang="en-US" smtClean="0"/>
            </a:br>
            <a:r>
              <a:rPr lang="en-US" altLang="en-US" smtClean="0"/>
              <a:t/>
            </a:r>
            <a:br>
              <a:rPr lang="en-US" altLang="en-US" smtClean="0"/>
            </a:br>
            <a:r>
              <a:rPr lang="en-US" altLang="en-US" sz="3200" smtClean="0"/>
              <a:t>Conclusions:</a:t>
            </a:r>
            <a:br>
              <a:rPr lang="en-US" altLang="en-US" sz="3200" smtClean="0"/>
            </a:br>
            <a:r>
              <a:rPr lang="en-US" altLang="en-US" sz="3200" smtClean="0"/>
              <a:t/>
            </a:r>
            <a:br>
              <a:rPr lang="en-US" altLang="en-US" sz="3200" smtClean="0"/>
            </a:br>
            <a:r>
              <a:rPr lang="en-US" altLang="en-US" sz="1800" smtClean="0"/>
              <a:t>1. Atom is mostly empty space</a:t>
            </a:r>
            <a:br>
              <a:rPr lang="en-US" altLang="en-US" sz="1800" smtClean="0"/>
            </a:br>
            <a:r>
              <a:rPr lang="en-US" altLang="en-US" sz="1800" smtClean="0"/>
              <a:t/>
            </a:r>
            <a:br>
              <a:rPr lang="en-US" altLang="en-US" sz="1800" smtClean="0"/>
            </a:br>
            <a:r>
              <a:rPr lang="en-US" altLang="en-US" sz="1800" smtClean="0"/>
              <a:t>2. Nucleus has (+) charge</a:t>
            </a:r>
            <a:br>
              <a:rPr lang="en-US" altLang="en-US" sz="1800" smtClean="0"/>
            </a:br>
            <a:r>
              <a:rPr lang="en-US" altLang="en-US" sz="1800" smtClean="0"/>
              <a:t/>
            </a:r>
            <a:br>
              <a:rPr lang="en-US" altLang="en-US" sz="1800" smtClean="0"/>
            </a:br>
            <a:r>
              <a:rPr lang="en-US" altLang="en-US" sz="1800" smtClean="0"/>
              <a:t>3. Electrons float around nucleus</a:t>
            </a:r>
          </a:p>
        </p:txBody>
      </p:sp>
      <p:pic>
        <p:nvPicPr>
          <p:cNvPr id="26627" name="Picture 3" descr="Rutherford's gold foil experiment"/>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a:stretch>
            <a:fillRect/>
          </a:stretch>
        </p:blipFill>
        <p:spPr bwMode="auto">
          <a:xfrm>
            <a:off x="4357688" y="0"/>
            <a:ext cx="47863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76200" y="6553200"/>
            <a:ext cx="397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Dorin, Demmin, Gabel, </a:t>
            </a:r>
            <a:r>
              <a:rPr lang="en-US" altLang="en-US" sz="800" u="sng"/>
              <a:t>Chemistry The Study of Matter </a:t>
            </a:r>
            <a:r>
              <a:rPr lang="en-US" altLang="en-US" sz="800"/>
              <a:t> , 3</a:t>
            </a:r>
            <a:r>
              <a:rPr lang="en-US" altLang="en-US" sz="800" baseline="30000"/>
              <a:t>rd</a:t>
            </a:r>
            <a:r>
              <a:rPr lang="en-US" altLang="en-US" sz="800"/>
              <a:t> Edition, 1990, page 120</a:t>
            </a:r>
          </a:p>
        </p:txBody>
      </p:sp>
      <p:sp>
        <p:nvSpPr>
          <p:cNvPr id="26629" name="Rectangle 6">
            <a:hlinkClick r:id="rId4" tooltip="Wikipedia -  G O L D   F O I L   Experiment"/>
          </p:cNvPr>
          <p:cNvSpPr>
            <a:spLocks noChangeArrowheads="1"/>
          </p:cNvSpPr>
          <p:nvPr/>
        </p:nvSpPr>
        <p:spPr bwMode="auto">
          <a:xfrm>
            <a:off x="546100" y="1306513"/>
            <a:ext cx="28146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630" name="Text Box 8"/>
          <p:cNvSpPr txBox="1">
            <a:spLocks noChangeArrowheads="1"/>
          </p:cNvSpPr>
          <p:nvPr/>
        </p:nvSpPr>
        <p:spPr bwMode="auto">
          <a:xfrm>
            <a:off x="8305800" y="6172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idx="4294967295"/>
          </p:nvPr>
        </p:nvSpPr>
        <p:spPr/>
        <p:txBody>
          <a:bodyPr/>
          <a:lstStyle/>
          <a:p>
            <a:pPr eaLnBrk="1" hangingPunct="1"/>
            <a:r>
              <a:rPr lang="en-US" altLang="en-US" smtClean="0"/>
              <a:t>The Rutherford Atom</a:t>
            </a:r>
          </a:p>
        </p:txBody>
      </p:sp>
      <p:sp>
        <p:nvSpPr>
          <p:cNvPr id="27651" name="Rectangle 4"/>
          <p:cNvSpPr>
            <a:spLocks noChangeArrowheads="1"/>
          </p:cNvSpPr>
          <p:nvPr/>
        </p:nvSpPr>
        <p:spPr bwMode="auto">
          <a:xfrm>
            <a:off x="76200" y="6553200"/>
            <a:ext cx="31226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Zumdahl, Zumdahl, DeCoste, </a:t>
            </a:r>
            <a:r>
              <a:rPr lang="en-US" altLang="en-US" sz="800" u="sng"/>
              <a:t>World of Chemistry</a:t>
            </a:r>
            <a:r>
              <a:rPr lang="en-US" altLang="en-US" sz="800"/>
              <a:t> </a:t>
            </a:r>
            <a:r>
              <a:rPr lang="en-US" altLang="en-US" sz="800">
                <a:latin typeface="Symbol" pitchFamily="18" charset="2"/>
              </a:rPr>
              <a:t> </a:t>
            </a:r>
            <a:r>
              <a:rPr lang="en-US" altLang="en-US" sz="800"/>
              <a:t>2002, page 57</a:t>
            </a:r>
          </a:p>
        </p:txBody>
      </p:sp>
      <p:sp>
        <p:nvSpPr>
          <p:cNvPr id="27652" name="Text Box 118"/>
          <p:cNvSpPr txBox="1">
            <a:spLocks noChangeArrowheads="1"/>
          </p:cNvSpPr>
          <p:nvPr/>
        </p:nvSpPr>
        <p:spPr bwMode="auto">
          <a:xfrm>
            <a:off x="85947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26</a:t>
            </a:r>
          </a:p>
        </p:txBody>
      </p:sp>
      <p:sp>
        <p:nvSpPr>
          <p:cNvPr id="27653" name="Text Box 120"/>
          <p:cNvSpPr txBox="1">
            <a:spLocks noChangeArrowheads="1"/>
          </p:cNvSpPr>
          <p:nvPr/>
        </p:nvSpPr>
        <p:spPr bwMode="auto">
          <a:xfrm>
            <a:off x="4403725" y="3165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a:latin typeface="Times New Roman" pitchFamily="18" charset="0"/>
            </a:endParaRPr>
          </a:p>
        </p:txBody>
      </p:sp>
      <p:sp>
        <p:nvSpPr>
          <p:cNvPr id="27654" name="Text Box 122"/>
          <p:cNvSpPr txBox="1">
            <a:spLocks noChangeArrowheads="1"/>
          </p:cNvSpPr>
          <p:nvPr/>
        </p:nvSpPr>
        <p:spPr bwMode="auto">
          <a:xfrm>
            <a:off x="4403725" y="286067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a:latin typeface="Times New Roman" pitchFamily="18" charset="0"/>
            </a:endParaRPr>
          </a:p>
        </p:txBody>
      </p:sp>
      <p:pic>
        <p:nvPicPr>
          <p:cNvPr id="27655" name="Pictur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62175"/>
            <a:ext cx="70104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idx="4294967295"/>
          </p:nvPr>
        </p:nvSpPr>
        <p:spPr>
          <a:xfrm>
            <a:off x="457200" y="655638"/>
            <a:ext cx="8229600" cy="762000"/>
          </a:xfrm>
        </p:spPr>
        <p:txBody>
          <a:bodyPr lIns="92075" tIns="46038" rIns="92075" bIns="46038" anchor="b" anchorCtr="1">
            <a:spAutoFit/>
          </a:bodyPr>
          <a:lstStyle/>
          <a:p>
            <a:pPr eaLnBrk="1" hangingPunct="1"/>
            <a:r>
              <a:rPr lang="en-US" altLang="en-US" smtClean="0">
                <a:solidFill>
                  <a:schemeClr val="tx1"/>
                </a:solidFill>
              </a:rPr>
              <a:t>Bohr’s Model</a:t>
            </a:r>
            <a:endParaRPr lang="en-US" altLang="en-US" smtClean="0">
              <a:solidFill>
                <a:schemeClr val="bg1"/>
              </a:solidFill>
            </a:endParaRPr>
          </a:p>
        </p:txBody>
      </p:sp>
      <p:sp>
        <p:nvSpPr>
          <p:cNvPr id="28675" name="Text Box 148"/>
          <p:cNvSpPr txBox="1">
            <a:spLocks noChangeArrowheads="1"/>
          </p:cNvSpPr>
          <p:nvPr/>
        </p:nvSpPr>
        <p:spPr bwMode="auto">
          <a:xfrm>
            <a:off x="8670925" y="62134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27</a:t>
            </a:r>
          </a:p>
        </p:txBody>
      </p:sp>
      <p:pic>
        <p:nvPicPr>
          <p:cNvPr id="28676"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81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mtClean="0"/>
              <a:t>Bohr Model of Atom</a:t>
            </a:r>
          </a:p>
        </p:txBody>
      </p:sp>
      <p:pic>
        <p:nvPicPr>
          <p:cNvPr id="29699" name="Picture 3" descr="Enlarge">
            <a:hlinkClick r:id="rId3"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354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228600" y="1524000"/>
            <a:ext cx="365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t>The Bohr model of the atom, like many ideas in the history of science, was at first prompted by </a:t>
            </a:r>
            <a:r>
              <a:rPr lang="en-US" altLang="en-US" sz="2000" dirty="0" smtClean="0"/>
              <a:t>and </a:t>
            </a:r>
            <a:r>
              <a:rPr lang="en-US" altLang="en-US" sz="2000" dirty="0"/>
              <a:t>later partially disproved by experimentation. </a:t>
            </a:r>
            <a:r>
              <a:rPr lang="en-US" altLang="en-US" sz="2000" dirty="0" smtClean="0"/>
              <a:t> Bohr studied hydrogen’s line emission spectrum.   </a:t>
            </a:r>
            <a:r>
              <a:rPr lang="en-US" altLang="en-US" sz="2000" b="1" dirty="0"/>
              <a:t>Bohr modified Rutherford’s model to specify that the electrons travel in an orbit that is a set distance from the nucleus.  This results in each electron orbit containing a specific amount of energy.</a:t>
            </a:r>
          </a:p>
        </p:txBody>
      </p:sp>
      <p:sp>
        <p:nvSpPr>
          <p:cNvPr id="29701" name="Rectangle 5"/>
          <p:cNvSpPr>
            <a:spLocks noChangeArrowheads="1"/>
          </p:cNvSpPr>
          <p:nvPr/>
        </p:nvSpPr>
        <p:spPr bwMode="auto">
          <a:xfrm>
            <a:off x="463550" y="6262688"/>
            <a:ext cx="2813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hlinkClick r:id="rId5"/>
              </a:rPr>
              <a:t>http://en.wikipedia.org/wiki/Category:Chemistry</a:t>
            </a:r>
            <a:endParaRPr lang="en-US" altLang="en-US" sz="1000"/>
          </a:p>
          <a:p>
            <a:pPr eaLnBrk="1" hangingPunct="1"/>
            <a:endParaRPr lang="en-US" altLang="en-US"/>
          </a:p>
        </p:txBody>
      </p:sp>
      <p:sp>
        <p:nvSpPr>
          <p:cNvPr id="29702" name="Oval 6"/>
          <p:cNvSpPr>
            <a:spLocks noChangeArrowheads="1"/>
          </p:cNvSpPr>
          <p:nvPr/>
        </p:nvSpPr>
        <p:spPr bwMode="auto">
          <a:xfrm>
            <a:off x="5257800" y="2667000"/>
            <a:ext cx="914400" cy="914400"/>
          </a:xfrm>
          <a:prstGeom prst="ellipse">
            <a:avLst/>
          </a:prstGeom>
          <a:noFill/>
          <a:ln w="952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03" name="Oval 7"/>
          <p:cNvSpPr>
            <a:spLocks noChangeAspect="1" noChangeArrowheads="1"/>
          </p:cNvSpPr>
          <p:nvPr/>
        </p:nvSpPr>
        <p:spPr bwMode="auto">
          <a:xfrm>
            <a:off x="4800600" y="2209800"/>
            <a:ext cx="1828800" cy="1828800"/>
          </a:xfrm>
          <a:prstGeom prst="ellipse">
            <a:avLst/>
          </a:prstGeom>
          <a:noFill/>
          <a:ln w="952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04" name="Oval 8"/>
          <p:cNvSpPr>
            <a:spLocks noChangeAspect="1" noChangeArrowheads="1"/>
          </p:cNvSpPr>
          <p:nvPr/>
        </p:nvSpPr>
        <p:spPr bwMode="auto">
          <a:xfrm>
            <a:off x="4344988" y="1754188"/>
            <a:ext cx="2741612" cy="2741612"/>
          </a:xfrm>
          <a:prstGeom prst="ellipse">
            <a:avLst/>
          </a:prstGeom>
          <a:noFill/>
          <a:ln w="9525">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05" name="Oval 9" descr="30%"/>
          <p:cNvSpPr>
            <a:spLocks noChangeArrowheads="1"/>
          </p:cNvSpPr>
          <p:nvPr/>
        </p:nvSpPr>
        <p:spPr bwMode="auto">
          <a:xfrm>
            <a:off x="5638800" y="3048000"/>
            <a:ext cx="152400" cy="152400"/>
          </a:xfrm>
          <a:prstGeom prst="ellipse">
            <a:avLst/>
          </a:prstGeom>
          <a:pattFill prst="pct30">
            <a:fgClr>
              <a:srgbClr val="FF0000"/>
            </a:fgClr>
            <a:bgClr>
              <a:srgbClr val="FF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706" name="Line 10"/>
          <p:cNvSpPr>
            <a:spLocks noChangeShapeType="1"/>
          </p:cNvSpPr>
          <p:nvPr/>
        </p:nvSpPr>
        <p:spPr bwMode="auto">
          <a:xfrm flipV="1">
            <a:off x="5715000" y="2133600"/>
            <a:ext cx="1371600" cy="990600"/>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Text Box 11"/>
          <p:cNvSpPr txBox="1">
            <a:spLocks noChangeArrowheads="1"/>
          </p:cNvSpPr>
          <p:nvPr/>
        </p:nvSpPr>
        <p:spPr bwMode="auto">
          <a:xfrm>
            <a:off x="6400800" y="1524000"/>
            <a:ext cx="1798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solidFill>
                  <a:schemeClr val="accent2"/>
                </a:solidFill>
              </a:rPr>
              <a:t>Increasing energy</a:t>
            </a:r>
          </a:p>
          <a:p>
            <a:pPr algn="ctr" eaLnBrk="1" hangingPunct="1"/>
            <a:r>
              <a:rPr lang="en-US" altLang="en-US" sz="1600">
                <a:solidFill>
                  <a:schemeClr val="accent2"/>
                </a:solidFill>
              </a:rPr>
              <a:t>of orbits</a:t>
            </a:r>
          </a:p>
        </p:txBody>
      </p:sp>
      <p:sp>
        <p:nvSpPr>
          <p:cNvPr id="29708" name="Text Box 12"/>
          <p:cNvSpPr txBox="1">
            <a:spLocks noChangeArrowheads="1"/>
          </p:cNvSpPr>
          <p:nvPr/>
        </p:nvSpPr>
        <p:spPr bwMode="auto">
          <a:xfrm>
            <a:off x="5486400" y="26670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CC6600"/>
                </a:solidFill>
              </a:rPr>
              <a:t>n = 1</a:t>
            </a:r>
          </a:p>
        </p:txBody>
      </p:sp>
      <p:sp>
        <p:nvSpPr>
          <p:cNvPr id="29709" name="Text Box 13"/>
          <p:cNvSpPr txBox="1">
            <a:spLocks noChangeArrowheads="1"/>
          </p:cNvSpPr>
          <p:nvPr/>
        </p:nvSpPr>
        <p:spPr bwMode="auto">
          <a:xfrm>
            <a:off x="5492750" y="2239963"/>
            <a:ext cx="536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CC6600"/>
                </a:solidFill>
              </a:rPr>
              <a:t>n = 2</a:t>
            </a:r>
          </a:p>
        </p:txBody>
      </p:sp>
      <p:sp>
        <p:nvSpPr>
          <p:cNvPr id="29710" name="Text Box 14"/>
          <p:cNvSpPr txBox="1">
            <a:spLocks noChangeArrowheads="1"/>
          </p:cNvSpPr>
          <p:nvPr/>
        </p:nvSpPr>
        <p:spPr bwMode="auto">
          <a:xfrm>
            <a:off x="5486400" y="17526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CC6600"/>
                </a:solidFill>
              </a:rPr>
              <a:t>n = 3</a:t>
            </a:r>
          </a:p>
        </p:txBody>
      </p:sp>
      <p:sp>
        <p:nvSpPr>
          <p:cNvPr id="33807" name="Oval 15"/>
          <p:cNvSpPr>
            <a:spLocks noChangeArrowheads="1"/>
          </p:cNvSpPr>
          <p:nvPr/>
        </p:nvSpPr>
        <p:spPr bwMode="auto">
          <a:xfrm>
            <a:off x="4876800" y="4191000"/>
            <a:ext cx="152400" cy="152400"/>
          </a:xfrm>
          <a:prstGeom prst="ellipse">
            <a:avLst/>
          </a:prstGeom>
          <a:gradFill rotWithShape="1">
            <a:gsLst>
              <a:gs pos="0">
                <a:srgbClr val="99CC00"/>
              </a:gs>
              <a:gs pos="50000">
                <a:srgbClr val="8BBA00"/>
              </a:gs>
              <a:gs pos="100000">
                <a:srgbClr val="99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08" name="Line 16"/>
          <p:cNvSpPr>
            <a:spLocks noChangeShapeType="1"/>
          </p:cNvSpPr>
          <p:nvPr/>
        </p:nvSpPr>
        <p:spPr bwMode="auto">
          <a:xfrm flipV="1">
            <a:off x="4953000" y="39624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Oval 17"/>
          <p:cNvSpPr>
            <a:spLocks noChangeArrowheads="1"/>
          </p:cNvSpPr>
          <p:nvPr/>
        </p:nvSpPr>
        <p:spPr bwMode="auto">
          <a:xfrm>
            <a:off x="4876800" y="4191000"/>
            <a:ext cx="152400" cy="152400"/>
          </a:xfrm>
          <a:prstGeom prst="ellipse">
            <a:avLst/>
          </a:prstGeom>
          <a:gradFill rotWithShape="1">
            <a:gsLst>
              <a:gs pos="0">
                <a:srgbClr val="99CC00"/>
              </a:gs>
              <a:gs pos="50000">
                <a:srgbClr val="8BBA00"/>
              </a:gs>
              <a:gs pos="100000">
                <a:srgbClr val="99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810" name="Freeform 18"/>
          <p:cNvSpPr>
            <a:spLocks/>
          </p:cNvSpPr>
          <p:nvPr/>
        </p:nvSpPr>
        <p:spPr bwMode="auto">
          <a:xfrm rot="5363168" flipV="1">
            <a:off x="5486400" y="3733800"/>
            <a:ext cx="1143000" cy="1905000"/>
          </a:xfrm>
          <a:custGeom>
            <a:avLst/>
            <a:gdLst>
              <a:gd name="T0" fmla="*/ 0 w 960"/>
              <a:gd name="T1" fmla="*/ 17477 h 1744"/>
              <a:gd name="T2" fmla="*/ 171450 w 960"/>
              <a:gd name="T3" fmla="*/ 69908 h 1744"/>
              <a:gd name="T4" fmla="*/ 57150 w 960"/>
              <a:gd name="T5" fmla="*/ 436927 h 1744"/>
              <a:gd name="T6" fmla="*/ 400050 w 960"/>
              <a:gd name="T7" fmla="*/ 541789 h 1744"/>
              <a:gd name="T8" fmla="*/ 285750 w 960"/>
              <a:gd name="T9" fmla="*/ 908807 h 1744"/>
              <a:gd name="T10" fmla="*/ 685800 w 960"/>
              <a:gd name="T11" fmla="*/ 1013670 h 1744"/>
              <a:gd name="T12" fmla="*/ 571500 w 960"/>
              <a:gd name="T13" fmla="*/ 1380688 h 1744"/>
              <a:gd name="T14" fmla="*/ 914400 w 960"/>
              <a:gd name="T15" fmla="*/ 1485550 h 1744"/>
              <a:gd name="T16" fmla="*/ 800100 w 960"/>
              <a:gd name="T17" fmla="*/ 1800138 h 1744"/>
              <a:gd name="T18" fmla="*/ 1143000 w 960"/>
              <a:gd name="T19" fmla="*/ 1905000 h 1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744"/>
              <a:gd name="T32" fmla="*/ 960 w 960"/>
              <a:gd name="T33" fmla="*/ 1744 h 1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744">
                <a:moveTo>
                  <a:pt x="0" y="16"/>
                </a:moveTo>
                <a:cubicBezTo>
                  <a:pt x="68" y="8"/>
                  <a:pt x="136" y="0"/>
                  <a:pt x="144" y="64"/>
                </a:cubicBezTo>
                <a:cubicBezTo>
                  <a:pt x="152" y="128"/>
                  <a:pt x="16" y="328"/>
                  <a:pt x="48" y="400"/>
                </a:cubicBezTo>
                <a:cubicBezTo>
                  <a:pt x="80" y="472"/>
                  <a:pt x="304" y="424"/>
                  <a:pt x="336" y="496"/>
                </a:cubicBezTo>
                <a:cubicBezTo>
                  <a:pt x="368" y="568"/>
                  <a:pt x="200" y="760"/>
                  <a:pt x="240" y="832"/>
                </a:cubicBezTo>
                <a:cubicBezTo>
                  <a:pt x="280" y="904"/>
                  <a:pt x="536" y="856"/>
                  <a:pt x="576" y="928"/>
                </a:cubicBezTo>
                <a:cubicBezTo>
                  <a:pt x="616" y="1000"/>
                  <a:pt x="448" y="1192"/>
                  <a:pt x="480" y="1264"/>
                </a:cubicBezTo>
                <a:cubicBezTo>
                  <a:pt x="512" y="1336"/>
                  <a:pt x="736" y="1296"/>
                  <a:pt x="768" y="1360"/>
                </a:cubicBezTo>
                <a:cubicBezTo>
                  <a:pt x="800" y="1424"/>
                  <a:pt x="640" y="1584"/>
                  <a:pt x="672" y="1648"/>
                </a:cubicBezTo>
                <a:cubicBezTo>
                  <a:pt x="704" y="1712"/>
                  <a:pt x="912" y="1728"/>
                  <a:pt x="960" y="1744"/>
                </a:cubicBezTo>
              </a:path>
            </a:pathLst>
          </a:custGeom>
          <a:noFill/>
          <a:ln w="4445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1" name="Text Box 19"/>
          <p:cNvSpPr txBox="1">
            <a:spLocks noChangeArrowheads="1"/>
          </p:cNvSpPr>
          <p:nvPr/>
        </p:nvSpPr>
        <p:spPr bwMode="auto">
          <a:xfrm>
            <a:off x="6604000" y="4359275"/>
            <a:ext cx="1836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a:solidFill>
                  <a:srgbClr val="FF0000"/>
                </a:solidFill>
              </a:rPr>
              <a:t>A photon is emitted</a:t>
            </a:r>
          </a:p>
          <a:p>
            <a:pPr eaLnBrk="1" hangingPunct="1"/>
            <a:r>
              <a:rPr lang="en-US" altLang="en-US" sz="1400" b="1">
                <a:solidFill>
                  <a:srgbClr val="FF0000"/>
                </a:solidFill>
              </a:rPr>
              <a:t>with energy </a:t>
            </a:r>
            <a:r>
              <a:rPr lang="en-US" altLang="en-US" sz="1400" b="1" i="1">
                <a:solidFill>
                  <a:srgbClr val="FF0000"/>
                </a:solidFill>
              </a:rPr>
              <a:t>E  = hf</a:t>
            </a:r>
          </a:p>
        </p:txBody>
      </p:sp>
      <p:grpSp>
        <p:nvGrpSpPr>
          <p:cNvPr id="2" name="Group 20"/>
          <p:cNvGrpSpPr>
            <a:grpSpLocks/>
          </p:cNvGrpSpPr>
          <p:nvPr/>
        </p:nvGrpSpPr>
        <p:grpSpPr bwMode="auto">
          <a:xfrm>
            <a:off x="5181600" y="2971800"/>
            <a:ext cx="1200150" cy="533400"/>
            <a:chOff x="3264" y="1872"/>
            <a:chExt cx="756" cy="336"/>
          </a:xfrm>
        </p:grpSpPr>
        <p:sp>
          <p:nvSpPr>
            <p:cNvPr id="29728" name="Text Box 21"/>
            <p:cNvSpPr txBox="1">
              <a:spLocks noChangeArrowheads="1"/>
            </p:cNvSpPr>
            <p:nvPr/>
          </p:nvSpPr>
          <p:spPr bwMode="auto">
            <a:xfrm>
              <a:off x="3264" y="1977"/>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9" name="Text Box 22"/>
            <p:cNvSpPr txBox="1">
              <a:spLocks noChangeArrowheads="1"/>
            </p:cNvSpPr>
            <p:nvPr/>
          </p:nvSpPr>
          <p:spPr bwMode="auto">
            <a:xfrm>
              <a:off x="3792" y="187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grpSp>
      <p:grpSp>
        <p:nvGrpSpPr>
          <p:cNvPr id="3" name="Group 23"/>
          <p:cNvGrpSpPr>
            <a:grpSpLocks/>
          </p:cNvGrpSpPr>
          <p:nvPr/>
        </p:nvGrpSpPr>
        <p:grpSpPr bwMode="auto">
          <a:xfrm>
            <a:off x="4648200" y="2133600"/>
            <a:ext cx="2114550" cy="2057400"/>
            <a:chOff x="2928" y="1344"/>
            <a:chExt cx="1332" cy="1296"/>
          </a:xfrm>
        </p:grpSpPr>
        <p:sp>
          <p:nvSpPr>
            <p:cNvPr id="29720" name="Text Box 24"/>
            <p:cNvSpPr txBox="1">
              <a:spLocks noChangeArrowheads="1"/>
            </p:cNvSpPr>
            <p:nvPr/>
          </p:nvSpPr>
          <p:spPr bwMode="auto">
            <a:xfrm>
              <a:off x="3888" y="227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1" name="Text Box 25"/>
            <p:cNvSpPr txBox="1">
              <a:spLocks noChangeArrowheads="1"/>
            </p:cNvSpPr>
            <p:nvPr/>
          </p:nvSpPr>
          <p:spPr bwMode="auto">
            <a:xfrm>
              <a:off x="4032" y="1977"/>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2" name="Text Box 26"/>
            <p:cNvSpPr txBox="1">
              <a:spLocks noChangeArrowheads="1"/>
            </p:cNvSpPr>
            <p:nvPr/>
          </p:nvSpPr>
          <p:spPr bwMode="auto">
            <a:xfrm>
              <a:off x="3984" y="1593"/>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3" name="Text Box 27"/>
            <p:cNvSpPr txBox="1">
              <a:spLocks noChangeArrowheads="1"/>
            </p:cNvSpPr>
            <p:nvPr/>
          </p:nvSpPr>
          <p:spPr bwMode="auto">
            <a:xfrm>
              <a:off x="3792" y="1344"/>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4" name="Text Box 28"/>
            <p:cNvSpPr txBox="1">
              <a:spLocks noChangeArrowheads="1"/>
            </p:cNvSpPr>
            <p:nvPr/>
          </p:nvSpPr>
          <p:spPr bwMode="auto">
            <a:xfrm>
              <a:off x="2928" y="2016"/>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5" name="Text Box 29"/>
            <p:cNvSpPr txBox="1">
              <a:spLocks noChangeArrowheads="1"/>
            </p:cNvSpPr>
            <p:nvPr/>
          </p:nvSpPr>
          <p:spPr bwMode="auto">
            <a:xfrm>
              <a:off x="3120" y="1401"/>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6" name="Text Box 30"/>
            <p:cNvSpPr txBox="1">
              <a:spLocks noChangeArrowheads="1"/>
            </p:cNvSpPr>
            <p:nvPr/>
          </p:nvSpPr>
          <p:spPr bwMode="auto">
            <a:xfrm>
              <a:off x="2928" y="172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27" name="Text Box 31"/>
            <p:cNvSpPr txBox="1">
              <a:spLocks noChangeArrowheads="1"/>
            </p:cNvSpPr>
            <p:nvPr/>
          </p:nvSpPr>
          <p:spPr bwMode="auto">
            <a:xfrm>
              <a:off x="3408" y="240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grpSp>
      <p:sp>
        <p:nvSpPr>
          <p:cNvPr id="33824" name="Text Box 32"/>
          <p:cNvSpPr txBox="1">
            <a:spLocks noChangeArrowheads="1"/>
          </p:cNvSpPr>
          <p:nvPr/>
        </p:nvSpPr>
        <p:spPr bwMode="auto">
          <a:xfrm>
            <a:off x="4800600" y="40528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a:t>
            </a:r>
            <a:r>
              <a:rPr lang="en-US" altLang="en-US" baseline="30000"/>
              <a:t>-</a:t>
            </a:r>
          </a:p>
        </p:txBody>
      </p:sp>
      <p:sp>
        <p:nvSpPr>
          <p:cNvPr id="29719" name="Text Box 36"/>
          <p:cNvSpPr txBox="1">
            <a:spLocks noChangeArrowheads="1"/>
          </p:cNvSpPr>
          <p:nvPr/>
        </p:nvSpPr>
        <p:spPr bwMode="auto">
          <a:xfrm>
            <a:off x="8518525" y="63658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1" nodeType="clickEffect">
                                  <p:stCondLst>
                                    <p:cond delay="0"/>
                                  </p:stCondLst>
                                  <p:childTnLst>
                                    <p:animEffect transition="out" filter="dissolve">
                                      <p:cBhvr>
                                        <p:cTn id="28" dur="500"/>
                                        <p:tgtEl>
                                          <p:spTgt spid="33824"/>
                                        </p:tgtEl>
                                      </p:cBhvr>
                                    </p:animEffect>
                                    <p:set>
                                      <p:cBhvr>
                                        <p:cTn id="29" dur="1" fill="hold">
                                          <p:stCondLst>
                                            <p:cond delay="499"/>
                                          </p:stCondLst>
                                        </p:cTn>
                                        <p:tgtEl>
                                          <p:spTgt spid="3382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grpId="0" nodeType="clickEffect">
                                  <p:stCondLst>
                                    <p:cond delay="0"/>
                                  </p:stCondLst>
                                  <p:childTnLst>
                                    <p:animMotion origin="layout" path="M 3.33333E-6 7.76699E-7 L 0.025 -0.05548 " pathEditMode="relative" rAng="0" ptsTypes="AA">
                                      <p:cBhvr>
                                        <p:cTn id="33" dur="2000" fill="hold"/>
                                        <p:tgtEl>
                                          <p:spTgt spid="33809"/>
                                        </p:tgtEl>
                                        <p:attrNameLst>
                                          <p:attrName>ppt_x</p:attrName>
                                          <p:attrName>ppt_y</p:attrName>
                                        </p:attrNameLst>
                                      </p:cBhvr>
                                      <p:rCtr x="1300" y="-2800"/>
                                    </p:animMotion>
                                  </p:childTnLst>
                                </p:cTn>
                              </p:par>
                              <p:par>
                                <p:cTn id="34" presetID="9" presetClass="entr" presetSubtype="0" fill="hold" grpId="0" nodeType="withEffect">
                                  <p:stCondLst>
                                    <p:cond delay="0"/>
                                  </p:stCondLst>
                                  <p:childTnLst>
                                    <p:set>
                                      <p:cBhvr>
                                        <p:cTn id="35" dur="1" fill="hold">
                                          <p:stCondLst>
                                            <p:cond delay="0"/>
                                          </p:stCondLst>
                                        </p:cTn>
                                        <p:tgtEl>
                                          <p:spTgt spid="33808"/>
                                        </p:tgtEl>
                                        <p:attrNameLst>
                                          <p:attrName>style.visibility</p:attrName>
                                        </p:attrNameLst>
                                      </p:cBhvr>
                                      <p:to>
                                        <p:strVal val="visible"/>
                                      </p:to>
                                    </p:set>
                                    <p:animEffect transition="in" filter="dissolve">
                                      <p:cBhvr>
                                        <p:cTn id="36" dur="500"/>
                                        <p:tgtEl>
                                          <p:spTgt spid="3380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810"/>
                                        </p:tgtEl>
                                        <p:attrNameLst>
                                          <p:attrName>style.visibility</p:attrName>
                                        </p:attrNameLst>
                                      </p:cBhvr>
                                      <p:to>
                                        <p:strVal val="visible"/>
                                      </p:to>
                                    </p:set>
                                    <p:animEffect transition="in" filter="wipe(left)">
                                      <p:cBhvr>
                                        <p:cTn id="39" dur="2000"/>
                                        <p:tgtEl>
                                          <p:spTgt spid="33810"/>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3811"/>
                                        </p:tgtEl>
                                        <p:attrNameLst>
                                          <p:attrName>style.visibility</p:attrName>
                                        </p:attrNameLst>
                                      </p:cBhvr>
                                      <p:to>
                                        <p:strVal val="visible"/>
                                      </p:to>
                                    </p:set>
                                    <p:animEffect transition="in" filter="wipe(left)">
                                      <p:cBhvr>
                                        <p:cTn id="43" dur="500"/>
                                        <p:tgtEl>
                                          <p:spTgt spid="33811"/>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3807"/>
                                        </p:tgtEl>
                                        <p:attrNameLst>
                                          <p:attrName>style.visibility</p:attrName>
                                        </p:attrNameLst>
                                      </p:cBhvr>
                                      <p:to>
                                        <p:strVal val="visible"/>
                                      </p:to>
                                    </p:set>
                                    <p:animEffect transition="in" filter="fade">
                                      <p:cBhvr>
                                        <p:cTn id="47" dur="2000"/>
                                        <p:tgtEl>
                                          <p:spTgt spid="33807"/>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3809"/>
                                        </p:tgtEl>
                                        <p:attrNameLst>
                                          <p:attrName>style.visibility</p:attrName>
                                        </p:attrNameLst>
                                      </p:cBhvr>
                                      <p:to>
                                        <p:strVal val="visible"/>
                                      </p:to>
                                    </p:set>
                                    <p:animEffect transition="in" filter="fade">
                                      <p:cBhvr>
                                        <p:cTn id="50" dur="2000"/>
                                        <p:tgtEl>
                                          <p:spTgt spid="33809"/>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3807"/>
                                        </p:tgtEl>
                                        <p:attrNameLst>
                                          <p:attrName>style.visibility</p:attrName>
                                        </p:attrNameLst>
                                      </p:cBhvr>
                                      <p:to>
                                        <p:strVal val="visible"/>
                                      </p:to>
                                    </p:set>
                                    <p:animEffect transition="in" filter="fade">
                                      <p:cBhvr>
                                        <p:cTn id="53" dur="2000"/>
                                        <p:tgtEl>
                                          <p:spTgt spid="33807"/>
                                        </p:tgtEl>
                                      </p:cBhvr>
                                    </p:animEffect>
                                  </p:childTnLst>
                                </p:cTn>
                              </p:par>
                              <p:par>
                                <p:cTn id="54" presetID="9" presetClass="emph" presetSubtype="0" grpId="2" nodeType="withEffect">
                                  <p:stCondLst>
                                    <p:cond delay="0"/>
                                  </p:stCondLst>
                                  <p:childTnLst>
                                    <p:set>
                                      <p:cBhvr rctx="PPT">
                                        <p:cTn id="55" dur="indefinite"/>
                                        <p:tgtEl>
                                          <p:spTgt spid="33807"/>
                                        </p:tgtEl>
                                        <p:attrNameLst>
                                          <p:attrName>style.opacity</p:attrName>
                                        </p:attrNameLst>
                                      </p:cBhvr>
                                      <p:to>
                                        <p:strVal val="0.25"/>
                                      </p:to>
                                    </p:set>
                                    <p:animEffect filter="image" prLst="opacity: 0.25">
                                      <p:cBhvr rctx="IE">
                                        <p:cTn id="56" dur="indefinite"/>
                                        <p:tgtEl>
                                          <p:spTgt spid="3380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3796"/>
                                        </p:tgtEl>
                                        <p:attrNameLst>
                                          <p:attrName>style.visibility</p:attrName>
                                        </p:attrNameLst>
                                      </p:cBhvr>
                                      <p:to>
                                        <p:strVal val="visible"/>
                                      </p:to>
                                    </p:set>
                                    <p:animEffect transition="in" filter="fade">
                                      <p:cBhvr>
                                        <p:cTn id="61" dur="1000"/>
                                        <p:tgtEl>
                                          <p:spTgt spid="33796"/>
                                        </p:tgtEl>
                                      </p:cBhvr>
                                    </p:animEffect>
                                    <p:anim calcmode="lin" valueType="num">
                                      <p:cBhvr>
                                        <p:cTn id="62" dur="1000" fill="hold"/>
                                        <p:tgtEl>
                                          <p:spTgt spid="33796"/>
                                        </p:tgtEl>
                                        <p:attrNameLst>
                                          <p:attrName>ppt_x</p:attrName>
                                        </p:attrNameLst>
                                      </p:cBhvr>
                                      <p:tavLst>
                                        <p:tav tm="0">
                                          <p:val>
                                            <p:strVal val="#ppt_x"/>
                                          </p:val>
                                        </p:tav>
                                        <p:tav tm="100000">
                                          <p:val>
                                            <p:strVal val="#ppt_x"/>
                                          </p:val>
                                        </p:tav>
                                      </p:tavLst>
                                    </p:anim>
                                    <p:anim calcmode="lin" valueType="num">
                                      <p:cBhvr>
                                        <p:cTn id="63"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807" grpId="0" animBg="1"/>
      <p:bldP spid="33807" grpId="1" animBg="1"/>
      <p:bldP spid="33807" grpId="2" animBg="1"/>
      <p:bldP spid="33808" grpId="0" animBg="1"/>
      <p:bldP spid="33809" grpId="0" animBg="1"/>
      <p:bldP spid="33809" grpId="1" animBg="1"/>
      <p:bldP spid="33810" grpId="0" animBg="1"/>
      <p:bldP spid="33811" grpId="0"/>
      <p:bldP spid="33824" grpId="0"/>
      <p:bldP spid="338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25463" y="1246188"/>
            <a:ext cx="592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chemeClr val="accent2"/>
                </a:solidFill>
              </a:rPr>
              <a:t>DEMOCRITUS </a:t>
            </a:r>
            <a:r>
              <a:rPr lang="en-US" altLang="en-US" sz="2000"/>
              <a:t>(400 BC) – First Atomic Hypothesis</a:t>
            </a:r>
          </a:p>
        </p:txBody>
      </p:sp>
      <p:sp>
        <p:nvSpPr>
          <p:cNvPr id="4099" name="Text Box 3"/>
          <p:cNvSpPr txBox="1">
            <a:spLocks noChangeArrowheads="1"/>
          </p:cNvSpPr>
          <p:nvPr/>
        </p:nvSpPr>
        <p:spPr bwMode="auto">
          <a:xfrm>
            <a:off x="577850" y="1803400"/>
            <a:ext cx="803433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t>Atomos:  Greek for “uncuttable”.  Chop up a piece of matter until you reach the atomos.</a:t>
            </a:r>
          </a:p>
          <a:p>
            <a:pPr eaLnBrk="1" hangingPunct="1"/>
            <a:endParaRPr lang="en-US" altLang="en-US" sz="1600"/>
          </a:p>
          <a:p>
            <a:pPr eaLnBrk="1" hangingPunct="1"/>
            <a:r>
              <a:rPr lang="en-US" altLang="en-US" sz="1600"/>
              <a:t>Properties of atoms:</a:t>
            </a:r>
          </a:p>
          <a:p>
            <a:pPr lvl="1" eaLnBrk="1" hangingPunct="1">
              <a:buFontTx/>
              <a:buChar char="•"/>
            </a:pPr>
            <a:r>
              <a:rPr lang="en-US" altLang="en-US" sz="1600"/>
              <a:t> indestructible.</a:t>
            </a:r>
          </a:p>
          <a:p>
            <a:pPr lvl="1" eaLnBrk="1" hangingPunct="1">
              <a:buFontTx/>
              <a:buChar char="•"/>
            </a:pPr>
            <a:r>
              <a:rPr lang="en-US" altLang="en-US" sz="1600"/>
              <a:t> changeable, however, into different forms.</a:t>
            </a:r>
          </a:p>
          <a:p>
            <a:pPr lvl="1" eaLnBrk="1" hangingPunct="1">
              <a:buFontTx/>
              <a:buChar char="•"/>
            </a:pPr>
            <a:r>
              <a:rPr lang="en-US" altLang="en-US" sz="1600"/>
              <a:t> an infinite number of kinds so there are an infinite number of elements.</a:t>
            </a:r>
          </a:p>
          <a:p>
            <a:pPr lvl="1" eaLnBrk="1" hangingPunct="1">
              <a:buFontTx/>
              <a:buChar char="•"/>
            </a:pPr>
            <a:r>
              <a:rPr lang="en-US" altLang="en-US" sz="1600"/>
              <a:t> hard substances have rough, prickly atoms that stick together.</a:t>
            </a:r>
          </a:p>
          <a:p>
            <a:pPr lvl="1" eaLnBrk="1" hangingPunct="1">
              <a:buFontTx/>
              <a:buChar char="•"/>
            </a:pPr>
            <a:r>
              <a:rPr lang="en-US" altLang="en-US" sz="1600"/>
              <a:t> liquids have round, smooth atoms that slide over one another.</a:t>
            </a:r>
          </a:p>
          <a:p>
            <a:pPr lvl="1" eaLnBrk="1" hangingPunct="1">
              <a:buFontTx/>
              <a:buChar char="•"/>
            </a:pPr>
            <a:r>
              <a:rPr lang="en-US" altLang="en-US" sz="1600"/>
              <a:t> smell is caused by atoms interacting with the nose – rough atoms hurt.</a:t>
            </a:r>
          </a:p>
          <a:p>
            <a:pPr lvl="1" eaLnBrk="1" hangingPunct="1">
              <a:buFontTx/>
              <a:buChar char="•"/>
            </a:pPr>
            <a:r>
              <a:rPr lang="en-US" altLang="en-US" sz="1600"/>
              <a:t> sleep is caused by atoms escaping the brain.</a:t>
            </a:r>
          </a:p>
          <a:p>
            <a:pPr lvl="1" eaLnBrk="1" hangingPunct="1">
              <a:buFontTx/>
              <a:buChar char="•"/>
            </a:pPr>
            <a:r>
              <a:rPr lang="en-US" altLang="en-US" sz="1600"/>
              <a:t> death – too many escaped or didn’t return.</a:t>
            </a:r>
          </a:p>
          <a:p>
            <a:pPr lvl="1" eaLnBrk="1" hangingPunct="1">
              <a:buFontTx/>
              <a:buChar char="•"/>
            </a:pPr>
            <a:r>
              <a:rPr lang="en-US" altLang="en-US" sz="1600"/>
              <a:t> the heart is the center of anger.</a:t>
            </a:r>
          </a:p>
          <a:p>
            <a:pPr lvl="1" eaLnBrk="1" hangingPunct="1">
              <a:buFontTx/>
              <a:buChar char="•"/>
            </a:pPr>
            <a:r>
              <a:rPr lang="en-US" altLang="en-US" sz="1600"/>
              <a:t> the brain is the center of thought.</a:t>
            </a:r>
          </a:p>
          <a:p>
            <a:pPr lvl="1" eaLnBrk="1" hangingPunct="1">
              <a:buFontTx/>
              <a:buChar char="•"/>
            </a:pPr>
            <a:r>
              <a:rPr lang="en-US" altLang="en-US" sz="1600"/>
              <a:t> the liver is the seat of desire.</a:t>
            </a:r>
          </a:p>
        </p:txBody>
      </p:sp>
      <p:sp>
        <p:nvSpPr>
          <p:cNvPr id="4100" name="Text Box 4"/>
          <p:cNvSpPr txBox="1">
            <a:spLocks noChangeArrowheads="1"/>
          </p:cNvSpPr>
          <p:nvPr/>
        </p:nvSpPr>
        <p:spPr bwMode="auto">
          <a:xfrm>
            <a:off x="673100" y="5934075"/>
            <a:ext cx="779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solidFill>
                  <a:srgbClr val="CC0000"/>
                </a:solidFill>
              </a:rPr>
              <a:t>“Nothing exists but atoms and space, all else is opinion”.</a:t>
            </a:r>
          </a:p>
        </p:txBody>
      </p:sp>
      <p:sp>
        <p:nvSpPr>
          <p:cNvPr id="4101" name="Rectangle 5"/>
          <p:cNvSpPr>
            <a:spLocks noGrp="1" noChangeArrowheads="1"/>
          </p:cNvSpPr>
          <p:nvPr>
            <p:ph type="title" idx="4294967295"/>
          </p:nvPr>
        </p:nvSpPr>
        <p:spPr/>
        <p:txBody>
          <a:bodyPr/>
          <a:lstStyle/>
          <a:p>
            <a:pPr eaLnBrk="1" hangingPunct="1"/>
            <a:r>
              <a:rPr lang="en-US" altLang="en-US" smtClean="0"/>
              <a:t>Democritus</a:t>
            </a:r>
          </a:p>
        </p:txBody>
      </p:sp>
      <p:pic>
        <p:nvPicPr>
          <p:cNvPr id="4102" name="Picture 6" descr="Democr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4137025"/>
            <a:ext cx="1203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8"/>
          <p:cNvSpPr txBox="1">
            <a:spLocks noChangeArrowheads="1"/>
          </p:cNvSpPr>
          <p:nvPr/>
        </p:nvSpPr>
        <p:spPr bwMode="auto">
          <a:xfrm>
            <a:off x="8747125" y="628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1752600"/>
            <a:ext cx="7772400" cy="1143000"/>
          </a:xfrm>
        </p:spPr>
        <p:txBody>
          <a:bodyPr/>
          <a:lstStyle/>
          <a:p>
            <a:pPr eaLnBrk="1" hangingPunct="1"/>
            <a:r>
              <a:rPr lang="en-US" altLang="en-US" smtClean="0"/>
              <a:t>Dalton Model of the Atom</a:t>
            </a:r>
          </a:p>
        </p:txBody>
      </p:sp>
      <p:sp>
        <p:nvSpPr>
          <p:cNvPr id="41987" name="Rectangle 3"/>
          <p:cNvSpPr>
            <a:spLocks noChangeArrowheads="1"/>
          </p:cNvSpPr>
          <p:nvPr/>
        </p:nvSpPr>
        <p:spPr bwMode="auto">
          <a:xfrm>
            <a:off x="685800" y="2971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800"/>
              <a:t>Late 1700’s - John Dalton- England</a:t>
            </a:r>
          </a:p>
          <a:p>
            <a:pPr algn="ctr" eaLnBrk="1" hangingPunct="1">
              <a:spcBef>
                <a:spcPct val="20000"/>
              </a:spcBef>
            </a:pPr>
            <a:r>
              <a:rPr lang="en-US" altLang="en-US" sz="2800"/>
              <a:t>Teacher- summarized results of his experiments and those of others</a:t>
            </a:r>
          </a:p>
          <a:p>
            <a:pPr algn="ctr" eaLnBrk="1" hangingPunct="1">
              <a:spcBef>
                <a:spcPct val="20000"/>
              </a:spcBef>
            </a:pPr>
            <a:endParaRPr lang="en-US" altLang="en-US" sz="2800"/>
          </a:p>
          <a:p>
            <a:pPr algn="ctr" eaLnBrk="1" hangingPunct="1">
              <a:spcBef>
                <a:spcPct val="20000"/>
              </a:spcBef>
            </a:pPr>
            <a:r>
              <a:rPr lang="en-US" altLang="en-US" sz="2800"/>
              <a:t>Combined ideas of elements with that of atoms in </a:t>
            </a:r>
            <a:r>
              <a:rPr lang="en-US" altLang="en-US" sz="2800">
                <a:hlinkClick r:id="rId3" action="ppaction://hlinksldjump"/>
              </a:rPr>
              <a:t>Dalton’s Atomic Theory</a:t>
            </a:r>
            <a:endParaRPr lang="en-US" altLang="en-US" sz="2800"/>
          </a:p>
        </p:txBody>
      </p:sp>
      <p:sp>
        <p:nvSpPr>
          <p:cNvPr id="5124" name="Text Box 6"/>
          <p:cNvSpPr txBox="1">
            <a:spLocks noChangeArrowheads="1"/>
          </p:cNvSpPr>
          <p:nvPr/>
        </p:nvSpPr>
        <p:spPr bwMode="auto">
          <a:xfrm>
            <a:off x="8594725" y="621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Effect transition="in" filter="fade">
                                      <p:cBhvr>
                                        <p:cTn id="21" dur="1000"/>
                                        <p:tgtEl>
                                          <p:spTgt spid="41987">
                                            <p:txEl>
                                              <p:pRg st="3" end="3"/>
                                            </p:txEl>
                                          </p:spTgt>
                                        </p:tgtEl>
                                      </p:cBhvr>
                                    </p:animEffect>
                                    <p:anim calcmode="lin" valueType="num">
                                      <p:cBhvr>
                                        <p:cTn id="22"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381000" y="914400"/>
            <a:ext cx="8229600" cy="5562600"/>
          </a:xfrm>
        </p:spPr>
        <p:txBody>
          <a:bodyPr/>
          <a:lstStyle/>
          <a:p>
            <a:pPr eaLnBrk="1" hangingPunct="1">
              <a:lnSpc>
                <a:spcPct val="80000"/>
              </a:lnSpc>
            </a:pPr>
            <a:r>
              <a:rPr lang="en-US" altLang="en-US" sz="2400" dirty="0" smtClean="0"/>
              <a:t>In 1803,  Dalton proposed that elements consist of individual particles called </a:t>
            </a:r>
            <a:r>
              <a:rPr lang="en-US" altLang="en-US" sz="2400" b="1" i="1" dirty="0" smtClean="0"/>
              <a:t>atoms.</a:t>
            </a:r>
            <a:r>
              <a:rPr lang="en-US" altLang="en-US" sz="2400" i="1" dirty="0" smtClean="0"/>
              <a:t>  </a:t>
            </a:r>
          </a:p>
          <a:p>
            <a:pPr eaLnBrk="1" hangingPunct="1">
              <a:lnSpc>
                <a:spcPct val="80000"/>
              </a:lnSpc>
            </a:pPr>
            <a:r>
              <a:rPr lang="en-US" altLang="en-US" sz="2400" dirty="0" smtClean="0"/>
              <a:t>His </a:t>
            </a:r>
            <a:r>
              <a:rPr lang="en-US" altLang="en-US" sz="2400" b="1" i="1" dirty="0" smtClean="0"/>
              <a:t>atomic theory of</a:t>
            </a:r>
            <a:r>
              <a:rPr lang="en-US" altLang="en-US" sz="2400" dirty="0" smtClean="0"/>
              <a:t> </a:t>
            </a:r>
            <a:r>
              <a:rPr lang="en-US" altLang="en-US" sz="2400" b="1" i="1" dirty="0" smtClean="0"/>
              <a:t>matter</a:t>
            </a:r>
            <a:r>
              <a:rPr lang="en-US" altLang="en-US" sz="2400" dirty="0" smtClean="0"/>
              <a:t> contains four hypotheses: </a:t>
            </a:r>
          </a:p>
          <a:p>
            <a:pPr eaLnBrk="1" hangingPunct="1">
              <a:lnSpc>
                <a:spcPct val="80000"/>
              </a:lnSpc>
              <a:buFontTx/>
              <a:buNone/>
            </a:pPr>
            <a:r>
              <a:rPr lang="en-US" altLang="en-US" sz="1000" dirty="0" smtClean="0"/>
              <a:t>                </a:t>
            </a:r>
          </a:p>
          <a:p>
            <a:pPr lvl="2" eaLnBrk="1" hangingPunct="1">
              <a:lnSpc>
                <a:spcPct val="80000"/>
              </a:lnSpc>
              <a:buFontTx/>
              <a:buNone/>
            </a:pPr>
            <a:r>
              <a:rPr lang="en-US" altLang="en-US" sz="1800" dirty="0" smtClean="0"/>
              <a:t>     </a:t>
            </a:r>
            <a:r>
              <a:rPr lang="en-US" altLang="en-US" sz="2000" dirty="0" smtClean="0"/>
              <a:t>1. </a:t>
            </a:r>
            <a:r>
              <a:rPr lang="en-US" altLang="en-US" sz="2000" u="sng" dirty="0" smtClean="0"/>
              <a:t>All matter</a:t>
            </a:r>
            <a:r>
              <a:rPr lang="en-US" altLang="en-US" sz="2000" dirty="0" smtClean="0"/>
              <a:t> is </a:t>
            </a:r>
            <a:r>
              <a:rPr lang="en-US" altLang="en-US" sz="2000" u="sng" dirty="0" smtClean="0"/>
              <a:t>composed of</a:t>
            </a:r>
            <a:r>
              <a:rPr lang="en-US" altLang="en-US" sz="2000" dirty="0" smtClean="0"/>
              <a:t> tiny particles called </a:t>
            </a:r>
            <a:r>
              <a:rPr lang="en-US" altLang="en-US" sz="2000" i="1" u="sng" dirty="0" smtClean="0"/>
              <a:t>atoms</a:t>
            </a:r>
            <a:r>
              <a:rPr lang="en-US" altLang="en-US" sz="2000" i="1" dirty="0" smtClean="0"/>
              <a:t>.</a:t>
            </a:r>
          </a:p>
          <a:p>
            <a:pPr lvl="2" eaLnBrk="1" hangingPunct="1">
              <a:lnSpc>
                <a:spcPct val="80000"/>
              </a:lnSpc>
              <a:buFontTx/>
              <a:buNone/>
            </a:pPr>
            <a:endParaRPr lang="en-US" altLang="en-US" sz="800" i="1" dirty="0" smtClean="0"/>
          </a:p>
          <a:p>
            <a:pPr lvl="2" eaLnBrk="1" hangingPunct="1">
              <a:lnSpc>
                <a:spcPct val="80000"/>
              </a:lnSpc>
              <a:buFontTx/>
              <a:buNone/>
            </a:pPr>
            <a:r>
              <a:rPr lang="en-US" altLang="en-US" sz="2000" dirty="0" smtClean="0"/>
              <a:t>    2. </a:t>
            </a:r>
            <a:r>
              <a:rPr lang="en-US" altLang="en-US" sz="2000" u="sng" dirty="0" smtClean="0"/>
              <a:t>All atoms of an element are identical</a:t>
            </a:r>
            <a:r>
              <a:rPr lang="en-US" altLang="en-US" sz="2000" dirty="0" smtClean="0"/>
              <a:t> in mass and   </a:t>
            </a:r>
          </a:p>
          <a:p>
            <a:pPr lvl="2" eaLnBrk="1" hangingPunct="1">
              <a:lnSpc>
                <a:spcPct val="80000"/>
              </a:lnSpc>
              <a:buFontTx/>
              <a:buNone/>
            </a:pPr>
            <a:r>
              <a:rPr lang="en-US" altLang="en-US" sz="2000" dirty="0" smtClean="0"/>
              <a:t>        fundamental chemical properties.</a:t>
            </a:r>
          </a:p>
          <a:p>
            <a:pPr lvl="2" eaLnBrk="1" hangingPunct="1">
              <a:lnSpc>
                <a:spcPct val="80000"/>
              </a:lnSpc>
              <a:buFontTx/>
              <a:buNone/>
            </a:pPr>
            <a:endParaRPr lang="en-US" altLang="en-US" sz="800" dirty="0" smtClean="0"/>
          </a:p>
          <a:p>
            <a:pPr lvl="2" eaLnBrk="1" hangingPunct="1">
              <a:lnSpc>
                <a:spcPct val="80000"/>
              </a:lnSpc>
              <a:buFontTx/>
              <a:buNone/>
            </a:pPr>
            <a:r>
              <a:rPr lang="en-US" altLang="en-US" sz="2000" dirty="0" smtClean="0"/>
              <a:t>    3. </a:t>
            </a:r>
            <a:r>
              <a:rPr lang="en-US" altLang="en-US" sz="2000" dirty="0" smtClean="0"/>
              <a:t>Atoms of different elements chemically combine to form      </a:t>
            </a:r>
          </a:p>
          <a:p>
            <a:pPr lvl="2" eaLnBrk="1" hangingPunct="1">
              <a:lnSpc>
                <a:spcPct val="80000"/>
              </a:lnSpc>
              <a:buFontTx/>
              <a:buNone/>
            </a:pPr>
            <a:r>
              <a:rPr lang="en-US" altLang="en-US" sz="2000" dirty="0"/>
              <a:t> </a:t>
            </a:r>
            <a:r>
              <a:rPr lang="en-US" altLang="en-US" sz="2000" dirty="0" smtClean="0"/>
              <a:t>       chemical compounds.  A </a:t>
            </a:r>
            <a:r>
              <a:rPr lang="en-US" altLang="en-US" sz="2000" dirty="0" smtClean="0"/>
              <a:t>chemical compound is a </a:t>
            </a:r>
            <a:endParaRPr lang="en-US" altLang="en-US" sz="2000" dirty="0" smtClean="0"/>
          </a:p>
          <a:p>
            <a:pPr lvl="2" eaLnBrk="1" hangingPunct="1">
              <a:lnSpc>
                <a:spcPct val="80000"/>
              </a:lnSpc>
              <a:buFontTx/>
              <a:buNone/>
            </a:pPr>
            <a:r>
              <a:rPr lang="en-US" altLang="en-US" sz="2000" dirty="0"/>
              <a:t> </a:t>
            </a:r>
            <a:r>
              <a:rPr lang="en-US" altLang="en-US" sz="2000" dirty="0" smtClean="0"/>
              <a:t>       substance </a:t>
            </a:r>
            <a:r>
              <a:rPr lang="en-US" altLang="en-US" sz="2000" dirty="0" smtClean="0"/>
              <a:t>that always </a:t>
            </a:r>
            <a:r>
              <a:rPr lang="en-US" altLang="en-US" sz="2000" u="sng" dirty="0" smtClean="0"/>
              <a:t>contains </a:t>
            </a:r>
            <a:r>
              <a:rPr lang="en-US" altLang="en-US" sz="2000" u="sng" dirty="0" smtClean="0"/>
              <a:t>the same atoms in the </a:t>
            </a:r>
            <a:endParaRPr lang="en-US" altLang="en-US" sz="2000" u="sng" dirty="0" smtClean="0"/>
          </a:p>
          <a:p>
            <a:pPr lvl="2" eaLnBrk="1" hangingPunct="1">
              <a:lnSpc>
                <a:spcPct val="80000"/>
              </a:lnSpc>
              <a:buFontTx/>
              <a:buNone/>
            </a:pPr>
            <a:r>
              <a:rPr lang="en-US" altLang="en-US" sz="2000" dirty="0"/>
              <a:t> </a:t>
            </a:r>
            <a:r>
              <a:rPr lang="en-US" altLang="en-US" sz="2000" dirty="0" smtClean="0"/>
              <a:t>        </a:t>
            </a:r>
            <a:r>
              <a:rPr lang="en-US" altLang="en-US" sz="2000" u="sng" dirty="0" smtClean="0"/>
              <a:t>same </a:t>
            </a:r>
            <a:r>
              <a:rPr lang="en-US" altLang="en-US" sz="2000" u="sng" dirty="0" smtClean="0"/>
              <a:t>ratio</a:t>
            </a:r>
            <a:r>
              <a:rPr lang="en-US" altLang="en-US" sz="2000" dirty="0" smtClean="0"/>
              <a:t>.</a:t>
            </a:r>
          </a:p>
          <a:p>
            <a:pPr lvl="2" eaLnBrk="1" hangingPunct="1">
              <a:lnSpc>
                <a:spcPct val="80000"/>
              </a:lnSpc>
              <a:buFontTx/>
              <a:buNone/>
            </a:pPr>
            <a:endParaRPr lang="en-US" altLang="en-US" sz="800" dirty="0" smtClean="0"/>
          </a:p>
          <a:p>
            <a:pPr lvl="2" eaLnBrk="1" hangingPunct="1">
              <a:lnSpc>
                <a:spcPct val="80000"/>
              </a:lnSpc>
              <a:buFontTx/>
              <a:buNone/>
            </a:pPr>
            <a:r>
              <a:rPr lang="en-US" altLang="en-US" sz="2000" dirty="0" smtClean="0"/>
              <a:t>    4. In chemical reactions, </a:t>
            </a:r>
            <a:r>
              <a:rPr lang="en-US" altLang="en-US" sz="2000" u="sng" dirty="0" smtClean="0"/>
              <a:t>atoms </a:t>
            </a:r>
            <a:r>
              <a:rPr lang="en-US" altLang="en-US" sz="2000" dirty="0" smtClean="0"/>
              <a:t>from one or more </a:t>
            </a:r>
          </a:p>
          <a:p>
            <a:pPr lvl="2" eaLnBrk="1" hangingPunct="1">
              <a:lnSpc>
                <a:spcPct val="80000"/>
              </a:lnSpc>
              <a:buFontTx/>
              <a:buNone/>
            </a:pPr>
            <a:r>
              <a:rPr lang="en-US" altLang="en-US" sz="2000" dirty="0" smtClean="0"/>
              <a:t>        compounds or elements redistribute or</a:t>
            </a:r>
            <a:r>
              <a:rPr lang="en-US" altLang="en-US" sz="2000" u="sng" dirty="0" smtClean="0"/>
              <a:t> rearrange</a:t>
            </a:r>
            <a:r>
              <a:rPr lang="en-US" altLang="en-US" sz="2000" dirty="0" smtClean="0"/>
              <a:t> in </a:t>
            </a:r>
          </a:p>
          <a:p>
            <a:pPr lvl="2" eaLnBrk="1" hangingPunct="1">
              <a:lnSpc>
                <a:spcPct val="80000"/>
              </a:lnSpc>
              <a:buFontTx/>
              <a:buNone/>
            </a:pPr>
            <a:r>
              <a:rPr lang="en-US" altLang="en-US" sz="2000" dirty="0" smtClean="0"/>
              <a:t>        relation to other atoms to form one or more new </a:t>
            </a:r>
          </a:p>
          <a:p>
            <a:pPr lvl="2" eaLnBrk="1" hangingPunct="1">
              <a:lnSpc>
                <a:spcPct val="80000"/>
              </a:lnSpc>
              <a:buFontTx/>
              <a:buNone/>
            </a:pPr>
            <a:r>
              <a:rPr lang="en-US" altLang="en-US" sz="2000" dirty="0" smtClean="0"/>
              <a:t>        compounds. </a:t>
            </a:r>
            <a:r>
              <a:rPr lang="en-US" altLang="en-US" sz="2000" i="1" u="sng" dirty="0" smtClean="0"/>
              <a:t>Atoms themselves do not undergo a</a:t>
            </a:r>
          </a:p>
          <a:p>
            <a:pPr lvl="2" eaLnBrk="1" hangingPunct="1">
              <a:lnSpc>
                <a:spcPct val="80000"/>
              </a:lnSpc>
              <a:buFontTx/>
              <a:buNone/>
            </a:pPr>
            <a:r>
              <a:rPr lang="en-US" altLang="en-US" sz="2000" i="1" dirty="0"/>
              <a:t> </a:t>
            </a:r>
            <a:r>
              <a:rPr lang="en-US" altLang="en-US" sz="2000" i="1" dirty="0" smtClean="0"/>
              <a:t>      </a:t>
            </a:r>
            <a:r>
              <a:rPr lang="en-US" altLang="en-US" sz="2000" i="1" u="sng" dirty="0" smtClean="0"/>
              <a:t> </a:t>
            </a:r>
            <a:r>
              <a:rPr lang="en-US" altLang="en-US" sz="2000" i="1" u="sng" dirty="0" smtClean="0"/>
              <a:t>change of identity in chemical reactions</a:t>
            </a:r>
            <a:r>
              <a:rPr lang="en-US" altLang="en-US" sz="1800" u="sng" dirty="0" smtClean="0"/>
              <a:t>. </a:t>
            </a:r>
          </a:p>
          <a:p>
            <a:pPr eaLnBrk="1" hangingPunct="1">
              <a:lnSpc>
                <a:spcPct val="80000"/>
              </a:lnSpc>
              <a:buFontTx/>
              <a:buNone/>
            </a:pPr>
            <a:r>
              <a:rPr lang="en-US" altLang="en-US" sz="2400" dirty="0" smtClean="0"/>
              <a:t>     </a:t>
            </a:r>
          </a:p>
        </p:txBody>
      </p:sp>
      <p:sp>
        <p:nvSpPr>
          <p:cNvPr id="6147" name="Rectangle 3"/>
          <p:cNvSpPr>
            <a:spLocks noGrp="1" noChangeArrowheads="1"/>
          </p:cNvSpPr>
          <p:nvPr>
            <p:ph type="title" idx="4294967295"/>
          </p:nvPr>
        </p:nvSpPr>
        <p:spPr>
          <a:xfrm>
            <a:off x="444500" y="39688"/>
            <a:ext cx="8229600" cy="1143000"/>
          </a:xfrm>
        </p:spPr>
        <p:txBody>
          <a:bodyPr/>
          <a:lstStyle/>
          <a:p>
            <a:pPr eaLnBrk="1" hangingPunct="1"/>
            <a:r>
              <a:rPr lang="en-US" altLang="en-US" sz="3600" b="1" dirty="0" smtClean="0">
                <a:solidFill>
                  <a:srgbClr val="9A2216"/>
                </a:solidFill>
              </a:rPr>
              <a:t>The </a:t>
            </a:r>
            <a:r>
              <a:rPr lang="en-US" altLang="en-US" sz="3600" b="1" dirty="0" smtClean="0">
                <a:solidFill>
                  <a:srgbClr val="9A2216"/>
                </a:solidFill>
              </a:rPr>
              <a:t>First Atomic </a:t>
            </a:r>
            <a:r>
              <a:rPr lang="en-US" altLang="en-US" sz="3600" b="1" dirty="0" smtClean="0">
                <a:solidFill>
                  <a:srgbClr val="9A2216"/>
                </a:solidFill>
              </a:rPr>
              <a:t>Theory of Matter</a:t>
            </a:r>
            <a:endParaRPr lang="en-US" altLang="en-US" sz="3600" b="1" dirty="0" smtClean="0">
              <a:solidFill>
                <a:srgbClr val="CC0000"/>
              </a:solidFill>
            </a:endParaRPr>
          </a:p>
        </p:txBody>
      </p:sp>
      <p:sp>
        <p:nvSpPr>
          <p:cNvPr id="6148" name="Rectangle 4"/>
          <p:cNvSpPr>
            <a:spLocks noChangeArrowheads="1"/>
          </p:cNvSpPr>
          <p:nvPr/>
        </p:nvSpPr>
        <p:spPr bwMode="auto">
          <a:xfrm>
            <a:off x="76200" y="6554788"/>
            <a:ext cx="3289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Copyright © 2007 Pearson Benjamin Cummings.  All rights reserved.</a:t>
            </a:r>
          </a:p>
        </p:txBody>
      </p:sp>
      <p:sp>
        <p:nvSpPr>
          <p:cNvPr id="6149" name="Text Box 6"/>
          <p:cNvSpPr txBox="1">
            <a:spLocks noChangeArrowheads="1"/>
          </p:cNvSpPr>
          <p:nvPr/>
        </p:nvSpPr>
        <p:spPr bwMode="auto">
          <a:xfrm>
            <a:off x="8670925" y="628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circle(in)">
                                      <p:cBhvr>
                                        <p:cTn id="7" dur="20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fade">
                                      <p:cBhvr>
                                        <p:cTn id="12" dur="1000"/>
                                        <p:tgtEl>
                                          <p:spTgt spid="44034">
                                            <p:txEl>
                                              <p:pRg st="1" end="1"/>
                                            </p:txEl>
                                          </p:spTgt>
                                        </p:tgtEl>
                                      </p:cBhvr>
                                    </p:animEffect>
                                    <p:anim calcmode="lin" valueType="num">
                                      <p:cBhvr>
                                        <p:cTn id="13" dur="1000" fill="hold"/>
                                        <p:tgtEl>
                                          <p:spTgt spid="44034">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440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4034">
                                            <p:txEl>
                                              <p:pRg st="3" end="3"/>
                                            </p:txEl>
                                          </p:spTgt>
                                        </p:tgtEl>
                                        <p:attrNameLst>
                                          <p:attrName>style.visibility</p:attrName>
                                        </p:attrNameLst>
                                      </p:cBhvr>
                                      <p:to>
                                        <p:strVal val="visible"/>
                                      </p:to>
                                    </p:set>
                                    <p:animEffect transition="in" filter="dissolve">
                                      <p:cBhvr>
                                        <p:cTn id="19" dur="500"/>
                                        <p:tgtEl>
                                          <p:spTgt spid="44034">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4034">
                                            <p:txEl>
                                              <p:pRg st="5" end="5"/>
                                            </p:txEl>
                                          </p:spTgt>
                                        </p:tgtEl>
                                        <p:attrNameLst>
                                          <p:attrName>style.visibility</p:attrName>
                                        </p:attrNameLst>
                                      </p:cBhvr>
                                      <p:to>
                                        <p:strVal val="visible"/>
                                      </p:to>
                                    </p:set>
                                    <p:animEffect transition="in" filter="dissolve">
                                      <p:cBhvr>
                                        <p:cTn id="24" dur="500"/>
                                        <p:tgtEl>
                                          <p:spTgt spid="44034">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4034">
                                            <p:txEl>
                                              <p:pRg st="6" end="6"/>
                                            </p:txEl>
                                          </p:spTgt>
                                        </p:tgtEl>
                                        <p:attrNameLst>
                                          <p:attrName>style.visibility</p:attrName>
                                        </p:attrNameLst>
                                      </p:cBhvr>
                                      <p:to>
                                        <p:strVal val="visible"/>
                                      </p:to>
                                    </p:set>
                                    <p:animEffect transition="in" filter="dissolve">
                                      <p:cBhvr>
                                        <p:cTn id="27" dur="500"/>
                                        <p:tgtEl>
                                          <p:spTgt spid="4403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4034">
                                            <p:txEl>
                                              <p:pRg st="8" end="8"/>
                                            </p:txEl>
                                          </p:spTgt>
                                        </p:tgtEl>
                                        <p:attrNameLst>
                                          <p:attrName>style.visibility</p:attrName>
                                        </p:attrNameLst>
                                      </p:cBhvr>
                                      <p:to>
                                        <p:strVal val="visible"/>
                                      </p:to>
                                    </p:set>
                                    <p:animEffect transition="in" filter="dissolve">
                                      <p:cBhvr>
                                        <p:cTn id="32" dur="500"/>
                                        <p:tgtEl>
                                          <p:spTgt spid="4403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4034">
                                            <p:txEl>
                                              <p:pRg st="9" end="9"/>
                                            </p:txEl>
                                          </p:spTgt>
                                        </p:tgtEl>
                                        <p:attrNameLst>
                                          <p:attrName>style.visibility</p:attrName>
                                        </p:attrNameLst>
                                      </p:cBhvr>
                                      <p:to>
                                        <p:strVal val="visible"/>
                                      </p:to>
                                    </p:set>
                                    <p:animEffect transition="in" filter="dissolve">
                                      <p:cBhvr>
                                        <p:cTn id="37" dur="500"/>
                                        <p:tgtEl>
                                          <p:spTgt spid="4403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4034">
                                            <p:txEl>
                                              <p:pRg st="10" end="10"/>
                                            </p:txEl>
                                          </p:spTgt>
                                        </p:tgtEl>
                                        <p:attrNameLst>
                                          <p:attrName>style.visibility</p:attrName>
                                        </p:attrNameLst>
                                      </p:cBhvr>
                                      <p:to>
                                        <p:strVal val="visible"/>
                                      </p:to>
                                    </p:set>
                                    <p:animEffect transition="in" filter="dissolve">
                                      <p:cBhvr>
                                        <p:cTn id="42" dur="500"/>
                                        <p:tgtEl>
                                          <p:spTgt spid="4403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4034">
                                            <p:txEl>
                                              <p:pRg st="11" end="11"/>
                                            </p:txEl>
                                          </p:spTgt>
                                        </p:tgtEl>
                                        <p:attrNameLst>
                                          <p:attrName>style.visibility</p:attrName>
                                        </p:attrNameLst>
                                      </p:cBhvr>
                                      <p:to>
                                        <p:strVal val="visible"/>
                                      </p:to>
                                    </p:set>
                                    <p:animEffect transition="in" filter="dissolve">
                                      <p:cBhvr>
                                        <p:cTn id="47" dur="500"/>
                                        <p:tgtEl>
                                          <p:spTgt spid="44034">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4034">
                                            <p:txEl>
                                              <p:pRg st="13" end="13"/>
                                            </p:txEl>
                                          </p:spTgt>
                                        </p:tgtEl>
                                        <p:attrNameLst>
                                          <p:attrName>style.visibility</p:attrName>
                                        </p:attrNameLst>
                                      </p:cBhvr>
                                      <p:to>
                                        <p:strVal val="visible"/>
                                      </p:to>
                                    </p:set>
                                    <p:animEffect transition="in" filter="dissolve">
                                      <p:cBhvr>
                                        <p:cTn id="52" dur="500"/>
                                        <p:tgtEl>
                                          <p:spTgt spid="44034">
                                            <p:txEl>
                                              <p:pRg st="13" end="13"/>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4034">
                                            <p:txEl>
                                              <p:pRg st="14" end="14"/>
                                            </p:txEl>
                                          </p:spTgt>
                                        </p:tgtEl>
                                        <p:attrNameLst>
                                          <p:attrName>style.visibility</p:attrName>
                                        </p:attrNameLst>
                                      </p:cBhvr>
                                      <p:to>
                                        <p:strVal val="visible"/>
                                      </p:to>
                                    </p:set>
                                    <p:animEffect transition="in" filter="dissolve">
                                      <p:cBhvr>
                                        <p:cTn id="55" dur="500"/>
                                        <p:tgtEl>
                                          <p:spTgt spid="44034">
                                            <p:txEl>
                                              <p:pRg st="14" end="14"/>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44034">
                                            <p:txEl>
                                              <p:pRg st="15" end="15"/>
                                            </p:txEl>
                                          </p:spTgt>
                                        </p:tgtEl>
                                        <p:attrNameLst>
                                          <p:attrName>style.visibility</p:attrName>
                                        </p:attrNameLst>
                                      </p:cBhvr>
                                      <p:to>
                                        <p:strVal val="visible"/>
                                      </p:to>
                                    </p:set>
                                    <p:animEffect transition="in" filter="dissolve">
                                      <p:cBhvr>
                                        <p:cTn id="58" dur="500"/>
                                        <p:tgtEl>
                                          <p:spTgt spid="44034">
                                            <p:txEl>
                                              <p:pRg st="15" end="15"/>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44034">
                                            <p:txEl>
                                              <p:charRg st="605" end="659"/>
                                            </p:txEl>
                                          </p:spTgt>
                                        </p:tgtEl>
                                        <p:attrNameLst>
                                          <p:attrName>style.visibility</p:attrName>
                                        </p:attrNameLst>
                                      </p:cBhvr>
                                      <p:to>
                                        <p:strVal val="visible"/>
                                      </p:to>
                                    </p:set>
                                    <p:animEffect transition="in" filter="dissolve">
                                      <p:cBhvr>
                                        <p:cTn id="61" dur="500"/>
                                        <p:tgtEl>
                                          <p:spTgt spid="44034">
                                            <p:txEl>
                                              <p:charRg st="605" end="659"/>
                                            </p:txEl>
                                          </p:spTgt>
                                        </p:tgtEl>
                                      </p:cBhvr>
                                    </p:animEffect>
                                  </p:childTnLst>
                                </p:cTn>
                              </p:par>
                              <p:par>
                                <p:cTn id="62" presetID="9" presetClass="entr" presetSubtype="0" fill="hold" nodeType="withEffect">
                                  <p:stCondLst>
                                    <p:cond delay="0"/>
                                  </p:stCondLst>
                                  <p:childTnLst>
                                    <p:set>
                                      <p:cBhvr>
                                        <p:cTn id="63" dur="1" fill="hold">
                                          <p:stCondLst>
                                            <p:cond delay="0"/>
                                          </p:stCondLst>
                                        </p:cTn>
                                        <p:tgtEl>
                                          <p:spTgt spid="44034">
                                            <p:txEl>
                                              <p:pRg st="17" end="17"/>
                                            </p:txEl>
                                          </p:spTgt>
                                        </p:tgtEl>
                                        <p:attrNameLst>
                                          <p:attrName>style.visibility</p:attrName>
                                        </p:attrNameLst>
                                      </p:cBhvr>
                                      <p:to>
                                        <p:strVal val="visible"/>
                                      </p:to>
                                    </p:set>
                                    <p:animEffect transition="in" filter="dissolve">
                                      <p:cBhvr>
                                        <p:cTn id="64" dur="500"/>
                                        <p:tgtEl>
                                          <p:spTgt spid="4403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altLang="en-US" smtClean="0"/>
              <a:t>Daltons Atomic Theory</a:t>
            </a:r>
          </a:p>
        </p:txBody>
      </p:sp>
      <p:sp>
        <p:nvSpPr>
          <p:cNvPr id="7171" name="Rectangle 3"/>
          <p:cNvSpPr>
            <a:spLocks noGrp="1" noChangeArrowheads="1"/>
          </p:cNvSpPr>
          <p:nvPr>
            <p:ph type="body" sz="half" idx="4294967295"/>
          </p:nvPr>
        </p:nvSpPr>
        <p:spPr>
          <a:xfrm>
            <a:off x="495300" y="1685925"/>
            <a:ext cx="4033838" cy="4525963"/>
          </a:xfrm>
        </p:spPr>
        <p:txBody>
          <a:bodyPr/>
          <a:lstStyle/>
          <a:p>
            <a:pPr eaLnBrk="1" hangingPunct="1">
              <a:lnSpc>
                <a:spcPct val="90000"/>
              </a:lnSpc>
            </a:pPr>
            <a:r>
              <a:rPr lang="en-US" altLang="en-US" sz="2400" smtClean="0"/>
              <a:t>Dalton stated that elements consisted of tiny particles called atoms</a:t>
            </a:r>
          </a:p>
          <a:p>
            <a:pPr eaLnBrk="1" hangingPunct="1">
              <a:lnSpc>
                <a:spcPct val="90000"/>
              </a:lnSpc>
            </a:pPr>
            <a:endParaRPr lang="en-US" altLang="en-US" sz="2400" smtClean="0"/>
          </a:p>
          <a:p>
            <a:pPr eaLnBrk="1" hangingPunct="1">
              <a:lnSpc>
                <a:spcPct val="90000"/>
              </a:lnSpc>
            </a:pPr>
            <a:r>
              <a:rPr lang="en-US" altLang="en-US" sz="2400" smtClean="0"/>
              <a:t>He also called the elements pure substances because all atoms of an element were identical and that in particular they had the same mass. </a:t>
            </a:r>
          </a:p>
        </p:txBody>
      </p:sp>
      <p:graphicFrame>
        <p:nvGraphicFramePr>
          <p:cNvPr id="7172" name="Object 2" descr="John Dalton">
            <a:hlinkClick r:id="rId4"/>
          </p:cNvPr>
          <p:cNvGraphicFramePr>
            <a:graphicFrameLocks noChangeAspect="1"/>
          </p:cNvGraphicFramePr>
          <p:nvPr>
            <p:ph sz="half" idx="4294967295"/>
          </p:nvPr>
        </p:nvGraphicFramePr>
        <p:xfrm>
          <a:off x="5116513" y="1741488"/>
          <a:ext cx="3106737" cy="4243387"/>
        </p:xfrm>
        <a:graphic>
          <a:graphicData uri="http://schemas.openxmlformats.org/presentationml/2006/ole">
            <mc:AlternateContent xmlns:mc="http://schemas.openxmlformats.org/markup-compatibility/2006">
              <mc:Choice xmlns:v="urn:schemas-microsoft-com:vml" Requires="v">
                <p:oleObj spid="_x0000_s7177" name="Bitmap Image" r:id="rId5" imgW="2933333" imgH="3858164" progId="PBrush">
                  <p:embed/>
                </p:oleObj>
              </mc:Choice>
              <mc:Fallback>
                <p:oleObj name="Bitmap Image" r:id="rId5" imgW="2933333" imgH="3858164" progId="PBrush">
                  <p:embed/>
                  <p:pic>
                    <p:nvPicPr>
                      <p:cNvPr id="0" name="Object 2" descr="John Dal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1741488"/>
                        <a:ext cx="3106737" cy="42433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7"/>
          <p:cNvSpPr txBox="1">
            <a:spLocks noChangeArrowheads="1"/>
          </p:cNvSpPr>
          <p:nvPr/>
        </p:nvSpPr>
        <p:spPr bwMode="auto">
          <a:xfrm>
            <a:off x="8594725" y="628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6</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altLang="en-US" smtClean="0"/>
              <a:t>Dalton’s Symbols</a:t>
            </a:r>
          </a:p>
        </p:txBody>
      </p:sp>
      <p:pic>
        <p:nvPicPr>
          <p:cNvPr id="72707" name="Picture 3" descr="Dalton's symbols"/>
          <p:cNvPicPr>
            <a:picLocks noChangeAspect="1" noChangeArrowheads="1"/>
          </p:cNvPicPr>
          <p:nvPr/>
        </p:nvPicPr>
        <p:blipFill>
          <a:blip r:embed="rId4">
            <a:lum contrast="36000"/>
            <a:extLst>
              <a:ext uri="{28A0092B-C50C-407E-A947-70E740481C1C}">
                <a14:useLocalDpi xmlns:a14="http://schemas.microsoft.com/office/drawing/2010/main" val="0"/>
              </a:ext>
            </a:extLst>
          </a:blip>
          <a:srcRect t="8258" r="3500" b="1686"/>
          <a:stretch>
            <a:fillRect/>
          </a:stretch>
        </p:blipFill>
        <p:spPr bwMode="auto">
          <a:xfrm>
            <a:off x="4495800" y="1901825"/>
            <a:ext cx="319405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603375" y="499745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John Dalton</a:t>
            </a:r>
          </a:p>
          <a:p>
            <a:pPr eaLnBrk="1" hangingPunct="1"/>
            <a:r>
              <a:rPr lang="en-US" altLang="en-US"/>
              <a:t>     1808</a:t>
            </a:r>
          </a:p>
        </p:txBody>
      </p:sp>
      <p:graphicFrame>
        <p:nvGraphicFramePr>
          <p:cNvPr id="8197" name="Object 2" descr="John Dalton">
            <a:hlinkClick r:id="rId5" tooltip="Wikipedia -  J O H N   D A L T O N"/>
          </p:cNvPr>
          <p:cNvGraphicFramePr>
            <a:graphicFrameLocks noChangeAspect="1"/>
          </p:cNvGraphicFramePr>
          <p:nvPr>
            <p:ph idx="4294967295"/>
          </p:nvPr>
        </p:nvGraphicFramePr>
        <p:xfrm>
          <a:off x="1182688" y="1768475"/>
          <a:ext cx="2290762" cy="3127375"/>
        </p:xfrm>
        <a:graphic>
          <a:graphicData uri="http://schemas.openxmlformats.org/presentationml/2006/ole">
            <mc:AlternateContent xmlns:mc="http://schemas.openxmlformats.org/markup-compatibility/2006">
              <mc:Choice xmlns:v="urn:schemas-microsoft-com:vml" Requires="v">
                <p:oleObj spid="_x0000_s8202" name="Bitmap Image" r:id="rId6" imgW="2933333" imgH="3858164" progId="PBrush">
                  <p:embed/>
                </p:oleObj>
              </mc:Choice>
              <mc:Fallback>
                <p:oleObj name="Bitmap Image" r:id="rId6" imgW="2933333" imgH="3858164" progId="PBrush">
                  <p:embed/>
                  <p:pic>
                    <p:nvPicPr>
                      <p:cNvPr id="0" name="Object 2" descr="John Dal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688" y="1768475"/>
                        <a:ext cx="2290762" cy="312737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8"/>
          <p:cNvSpPr txBox="1">
            <a:spLocks noChangeArrowheads="1"/>
          </p:cNvSpPr>
          <p:nvPr/>
        </p:nvSpPr>
        <p:spPr bwMode="auto">
          <a:xfrm>
            <a:off x="8594725" y="628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2000" fill="hold"/>
                                        <p:tgtEl>
                                          <p:spTgt spid="72707"/>
                                        </p:tgtEl>
                                        <p:attrNameLst>
                                          <p:attrName>ppt_w</p:attrName>
                                        </p:attrNameLst>
                                      </p:cBhvr>
                                      <p:tavLst>
                                        <p:tav tm="0">
                                          <p:val>
                                            <p:fltVal val="0"/>
                                          </p:val>
                                        </p:tav>
                                        <p:tav tm="100000">
                                          <p:val>
                                            <p:strVal val="#ppt_w"/>
                                          </p:val>
                                        </p:tav>
                                      </p:tavLst>
                                    </p:anim>
                                    <p:anim calcmode="lin" valueType="num">
                                      <p:cBhvr>
                                        <p:cTn id="8" dur="2000" fill="hold"/>
                                        <p:tgtEl>
                                          <p:spTgt spid="72707"/>
                                        </p:tgtEl>
                                        <p:attrNameLst>
                                          <p:attrName>ppt_h</p:attrName>
                                        </p:attrNameLst>
                                      </p:cBhvr>
                                      <p:tavLst>
                                        <p:tav tm="0">
                                          <p:val>
                                            <p:fltVal val="0"/>
                                          </p:val>
                                        </p:tav>
                                        <p:tav tm="100000">
                                          <p:val>
                                            <p:strVal val="#ppt_h"/>
                                          </p:val>
                                        </p:tav>
                                      </p:tavLst>
                                    </p:anim>
                                    <p:animEffect transition="in" filter="fade">
                                      <p:cBhvr>
                                        <p:cTn id="9"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685800" y="1752600"/>
            <a:ext cx="7772400" cy="1143000"/>
          </a:xfrm>
        </p:spPr>
        <p:txBody>
          <a:bodyPr/>
          <a:lstStyle/>
          <a:p>
            <a:pPr eaLnBrk="1" hangingPunct="1"/>
            <a:r>
              <a:rPr lang="en-US" altLang="en-US" smtClean="0"/>
              <a:t>Thomson Model of the Atom</a:t>
            </a:r>
          </a:p>
        </p:txBody>
      </p:sp>
      <p:sp>
        <p:nvSpPr>
          <p:cNvPr id="48131" name="Rectangle 3"/>
          <p:cNvSpPr>
            <a:spLocks noChangeArrowheads="1"/>
          </p:cNvSpPr>
          <p:nvPr/>
        </p:nvSpPr>
        <p:spPr bwMode="auto">
          <a:xfrm>
            <a:off x="685800" y="33528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800"/>
              <a:t>J. J. Thomson - English physicist. 1897</a:t>
            </a:r>
          </a:p>
          <a:p>
            <a:pPr algn="ctr" eaLnBrk="1" hangingPunct="1">
              <a:spcBef>
                <a:spcPct val="20000"/>
              </a:spcBef>
            </a:pPr>
            <a:r>
              <a:rPr lang="en-US" altLang="en-US" sz="2800"/>
              <a:t>Made a piece of equipment  called a cathode ray tube.</a:t>
            </a:r>
          </a:p>
          <a:p>
            <a:pPr algn="ctr" eaLnBrk="1" hangingPunct="1">
              <a:spcBef>
                <a:spcPct val="20000"/>
              </a:spcBef>
            </a:pPr>
            <a:r>
              <a:rPr lang="en-US" altLang="en-US" sz="2800"/>
              <a:t>It is a vacuum tube - all the air has been pumped out.</a:t>
            </a:r>
          </a:p>
        </p:txBody>
      </p:sp>
      <p:sp>
        <p:nvSpPr>
          <p:cNvPr id="9220" name="Text Box 6"/>
          <p:cNvSpPr txBox="1">
            <a:spLocks noChangeArrowheads="1"/>
          </p:cNvSpPr>
          <p:nvPr/>
        </p:nvSpPr>
        <p:spPr bwMode="auto">
          <a:xfrm>
            <a:off x="8594725" y="621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fade">
                                      <p:cBhvr>
                                        <p:cTn id="14" dur="1000"/>
                                        <p:tgtEl>
                                          <p:spTgt spid="48131">
                                            <p:txEl>
                                              <p:pRg st="1" end="1"/>
                                            </p:txEl>
                                          </p:spTgt>
                                        </p:tgtEl>
                                      </p:cBhvr>
                                    </p:animEffect>
                                    <p:anim calcmode="lin" valueType="num">
                                      <p:cBhvr>
                                        <p:cTn id="15"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Effect transition="in" filter="fade">
                                      <p:cBhvr>
                                        <p:cTn id="21" dur="1000"/>
                                        <p:tgtEl>
                                          <p:spTgt spid="48131">
                                            <p:txEl>
                                              <p:pRg st="2" end="2"/>
                                            </p:txEl>
                                          </p:spTgt>
                                        </p:tgtEl>
                                      </p:cBhvr>
                                    </p:animEffect>
                                    <p:anim calcmode="lin" valueType="num">
                                      <p:cBhvr>
                                        <p:cTn id="22"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81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352800" y="609600"/>
            <a:ext cx="5486400" cy="1143000"/>
          </a:xfrm>
        </p:spPr>
        <p:txBody>
          <a:bodyPr/>
          <a:lstStyle/>
          <a:p>
            <a:pPr eaLnBrk="1" hangingPunct="1"/>
            <a:r>
              <a:rPr lang="en-US" altLang="en-US" smtClean="0"/>
              <a:t>A Cathode Ray Tube</a:t>
            </a:r>
          </a:p>
        </p:txBody>
      </p:sp>
      <p:pic>
        <p:nvPicPr>
          <p:cNvPr id="54275" name="Picture 3" descr="cathode ray 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2296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Thomson"/>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381000" y="228600"/>
            <a:ext cx="25146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76200" y="6553200"/>
            <a:ext cx="31226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Zumdahl, Zumdahl, DeCoste, </a:t>
            </a:r>
            <a:r>
              <a:rPr lang="en-US" altLang="en-US" sz="800" u="sng"/>
              <a:t>World of Chemistry</a:t>
            </a:r>
            <a:r>
              <a:rPr lang="en-US" altLang="en-US" sz="800"/>
              <a:t> </a:t>
            </a:r>
            <a:r>
              <a:rPr lang="en-US" altLang="en-US" sz="800">
                <a:latin typeface="Symbol" pitchFamily="18" charset="2"/>
              </a:rPr>
              <a:t> </a:t>
            </a:r>
            <a:r>
              <a:rPr lang="en-US" altLang="en-US" sz="800"/>
              <a:t>2002, page 58</a:t>
            </a:r>
          </a:p>
        </p:txBody>
      </p:sp>
      <p:sp>
        <p:nvSpPr>
          <p:cNvPr id="10246" name="Text Box 8"/>
          <p:cNvSpPr txBox="1">
            <a:spLocks noChangeArrowheads="1"/>
          </p:cNvSpPr>
          <p:nvPr/>
        </p:nvSpPr>
        <p:spPr bwMode="auto">
          <a:xfrm>
            <a:off x="8670925" y="621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350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186</TotalTime>
  <Words>1823</Words>
  <Application>Microsoft Office PowerPoint</Application>
  <PresentationFormat>On-screen Show (4:3)</PresentationFormat>
  <Paragraphs>439</Paragraphs>
  <Slides>28</Slides>
  <Notes>28</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Times New Roman</vt:lpstr>
      <vt:lpstr>Symbol</vt:lpstr>
      <vt:lpstr>Monotype Sorts</vt:lpstr>
      <vt:lpstr>Default Design</vt:lpstr>
      <vt:lpstr>Bitmap Image</vt:lpstr>
      <vt:lpstr>Unit 4: Development of Atomic Theory</vt:lpstr>
      <vt:lpstr>The Greeks History of the Atom</vt:lpstr>
      <vt:lpstr>Democritus</vt:lpstr>
      <vt:lpstr>Dalton Model of the Atom</vt:lpstr>
      <vt:lpstr>The First Atomic Theory of Matter</vt:lpstr>
      <vt:lpstr>Daltons Atomic Theory</vt:lpstr>
      <vt:lpstr>Dalton’s Symbols</vt:lpstr>
      <vt:lpstr>Thomson Model of the Atom</vt:lpstr>
      <vt:lpstr>A Cathode Ray Tube</vt:lpstr>
      <vt:lpstr>Thomson’s Experiment</vt:lpstr>
      <vt:lpstr>Thomson’s Experiment</vt:lpstr>
      <vt:lpstr>Thomson’s Experiment</vt:lpstr>
      <vt:lpstr>Thomson’s Plum-Pudding Model</vt:lpstr>
      <vt:lpstr>Thomson Model of the Atom</vt:lpstr>
      <vt:lpstr>Ernest Rutherford (1871-1937)</vt:lpstr>
      <vt:lpstr>Rutherford ‘Scattering’</vt:lpstr>
      <vt:lpstr>Rutherford’s Apparatus</vt:lpstr>
      <vt:lpstr>PowerPoint Presentation</vt:lpstr>
      <vt:lpstr>PowerPoint Presentation</vt:lpstr>
      <vt:lpstr>PowerPoint Presentation</vt:lpstr>
      <vt:lpstr>PowerPoint Presentation</vt:lpstr>
      <vt:lpstr>Interpreting the  Observed Deflections</vt:lpstr>
      <vt:lpstr>Density and the Atom</vt:lpstr>
      <vt:lpstr>Explanation of Alpha-Scattering Results</vt:lpstr>
      <vt:lpstr>Rutherford’s Gold-Leaf Experiment  Conclusions:  1. Atom is mostly empty space  2. Nucleus has (+) charge  3. Electrons float around nucleus</vt:lpstr>
      <vt:lpstr>The Rutherford Atom</vt:lpstr>
      <vt:lpstr>Bohr’s Model</vt:lpstr>
      <vt:lpstr>Bohr Model of Atom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Atom</dc:title>
  <dc:subject>Chemistry</dc:subject>
  <dc:creator>Jeff Christopherson</dc:creator>
  <dc:description>All rights reserved.</dc:description>
  <cp:lastModifiedBy>AISD Employee</cp:lastModifiedBy>
  <cp:revision>22</cp:revision>
  <dcterms:created xsi:type="dcterms:W3CDTF">2008-03-21T14:53:15Z</dcterms:created>
  <dcterms:modified xsi:type="dcterms:W3CDTF">2014-09-22T14:30:34Z</dcterms:modified>
</cp:coreProperties>
</file>