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43"/>
  </p:notesMasterIdLst>
  <p:sldIdLst>
    <p:sldId id="256" r:id="rId2"/>
    <p:sldId id="327" r:id="rId3"/>
    <p:sldId id="297" r:id="rId4"/>
    <p:sldId id="276" r:id="rId5"/>
    <p:sldId id="277" r:id="rId6"/>
    <p:sldId id="337" r:id="rId7"/>
    <p:sldId id="290" r:id="rId8"/>
    <p:sldId id="291" r:id="rId9"/>
    <p:sldId id="287" r:id="rId10"/>
    <p:sldId id="292" r:id="rId11"/>
    <p:sldId id="334" r:id="rId12"/>
    <p:sldId id="335" r:id="rId13"/>
    <p:sldId id="338" r:id="rId14"/>
    <p:sldId id="333" r:id="rId15"/>
    <p:sldId id="331" r:id="rId16"/>
    <p:sldId id="259" r:id="rId17"/>
    <p:sldId id="329" r:id="rId18"/>
    <p:sldId id="305" r:id="rId19"/>
    <p:sldId id="260" r:id="rId20"/>
    <p:sldId id="306" r:id="rId21"/>
    <p:sldId id="318" r:id="rId22"/>
    <p:sldId id="307" r:id="rId23"/>
    <p:sldId id="261" r:id="rId24"/>
    <p:sldId id="308" r:id="rId25"/>
    <p:sldId id="262" r:id="rId26"/>
    <p:sldId id="323" r:id="rId27"/>
    <p:sldId id="300" r:id="rId28"/>
    <p:sldId id="309" r:id="rId29"/>
    <p:sldId id="301" r:id="rId30"/>
    <p:sldId id="310" r:id="rId31"/>
    <p:sldId id="302" r:id="rId32"/>
    <p:sldId id="311" r:id="rId33"/>
    <p:sldId id="312" r:id="rId34"/>
    <p:sldId id="303" r:id="rId35"/>
    <p:sldId id="313" r:id="rId36"/>
    <p:sldId id="339" r:id="rId37"/>
    <p:sldId id="265" r:id="rId38"/>
    <p:sldId id="314" r:id="rId39"/>
    <p:sldId id="266" r:id="rId40"/>
    <p:sldId id="328" r:id="rId41"/>
    <p:sldId id="26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33CC33"/>
    <a:srgbClr val="CC00FF"/>
    <a:srgbClr val="0099CC"/>
    <a:srgbClr val="4E3B30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38" autoAdjust="0"/>
  </p:normalViewPr>
  <p:slideViewPr>
    <p:cSldViewPr>
      <p:cViewPr>
        <p:scale>
          <a:sx n="60" d="100"/>
          <a:sy n="60" d="100"/>
        </p:scale>
        <p:origin x="-166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B0AB22-40E8-4E0F-B31F-3396B9C334D4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607773-5409-45BE-92DD-39A064FEA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1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07A86C-337C-4DC9-A17A-7F63F67C052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6CE2-A328-4F05-810A-357B33CB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99BA-C87E-4A7A-9971-92B17499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5D58-7899-4B9E-9F5E-50A40DB1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E321-E241-4B12-9FC0-243AD668B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E4A7-ED63-40E2-9679-1501F665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717F-8BA4-4992-8A6D-5B7452965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3EB4-62D6-4295-B6D2-CF774B43B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0316-F3A0-4229-A8F4-8CA6AB25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DDAE-8144-4C4E-8F4F-A9B487E75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1BA2-6217-454F-9D23-8F40A7B05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655F-B32A-487D-AFFE-DDED7F35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6F07-F800-4838-9384-133C1A38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B79C-E7B9-423F-A6A7-612D185E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5AE7-CA10-49E2-92B5-7C5DF7CF8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5BE7-6109-46A8-8184-0CE1D4FB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F79E-9B15-4B79-A28E-5CA50B52E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AEA7-F22B-4294-A588-94EB349C1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F74F-C693-4D4F-81D2-91BC0805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98B7-B03C-4AE1-8D8F-65ADD0C5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D329C6-1DA3-46D8-8EA0-56CA5C04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Documents%20and%20Settings\lewisv\Local%20Settings\Temporary%20Internet%20Files\Content.IE5\K9SRMF6F\MPj02896540000%5b1%5d.jpg" TargetMode="Externa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Program%20Files\Microsoft%20Office\Media\CntCD1\Photo1\j0178460.jp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icrosoft%20Office\Media\CntCD1\Photo1\j0289771.jp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749" y="685800"/>
            <a:ext cx="7175351" cy="17931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Periodic Table of Elements </a:t>
            </a:r>
          </a:p>
        </p:txBody>
      </p:sp>
      <p:pic>
        <p:nvPicPr>
          <p:cNvPr id="2052" name="Picture 4" descr="perio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6007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Properties of Metalloids</a:t>
            </a:r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2857500" cy="3810000"/>
          </a:xfrm>
          <a:noFill/>
        </p:spPr>
      </p:pic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1910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99"/>
              </a:buClr>
              <a:buBlip>
                <a:blip r:embed="rId3"/>
              </a:buBlip>
            </a:pPr>
            <a:r>
              <a:rPr lang="en-US" sz="2800" b="1" dirty="0" smtClean="0"/>
              <a:t>Metalloids (metal-like) have properties of both metals and non-metals.</a:t>
            </a:r>
          </a:p>
          <a:p>
            <a:pPr>
              <a:lnSpc>
                <a:spcPct val="90000"/>
              </a:lnSpc>
              <a:buClr>
                <a:srgbClr val="FF3399"/>
              </a:buClr>
              <a:buBlip>
                <a:blip r:embed="rId3"/>
              </a:buBlip>
            </a:pPr>
            <a:r>
              <a:rPr lang="en-US" sz="2800" b="1" dirty="0" smtClean="0"/>
              <a:t>They are solids that can be shiny or dull.</a:t>
            </a:r>
          </a:p>
          <a:p>
            <a:pPr>
              <a:lnSpc>
                <a:spcPct val="90000"/>
              </a:lnSpc>
              <a:buClr>
                <a:srgbClr val="FF3399"/>
              </a:buClr>
              <a:buBlip>
                <a:blip r:embed="rId3"/>
              </a:buBlip>
            </a:pPr>
            <a:r>
              <a:rPr lang="en-US" sz="2800" b="1" dirty="0" smtClean="0"/>
              <a:t>They conduct heat and electricity better than non-metals but not as well as metals.</a:t>
            </a:r>
          </a:p>
          <a:p>
            <a:pPr>
              <a:lnSpc>
                <a:spcPct val="90000"/>
              </a:lnSpc>
              <a:buClr>
                <a:srgbClr val="FF3399"/>
              </a:buClr>
              <a:buBlip>
                <a:blip r:embed="rId3"/>
              </a:buBlip>
            </a:pPr>
            <a:r>
              <a:rPr lang="en-US" sz="2800" b="1" dirty="0" smtClean="0"/>
              <a:t>They are ductile and malleable.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447800" y="59436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>
                <a:latin typeface="Teletype" pitchFamily="2" charset="0"/>
              </a:rPr>
              <a:t>Silicon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Periods on the Periodic 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6699"/>
              </a:buClr>
              <a:buBlip>
                <a:blip r:embed="rId2"/>
              </a:buBlip>
            </a:pPr>
            <a:r>
              <a:rPr lang="en-US" sz="2800" b="1" dirty="0" smtClean="0"/>
              <a:t>Horizontal (left to right) rows are called periods.</a:t>
            </a:r>
          </a:p>
          <a:p>
            <a:pPr>
              <a:lnSpc>
                <a:spcPct val="150000"/>
              </a:lnSpc>
              <a:buClr>
                <a:srgbClr val="FF6699"/>
              </a:buClr>
              <a:buBlip>
                <a:blip r:embed="rId2"/>
              </a:buBlip>
            </a:pPr>
            <a:r>
              <a:rPr lang="en-US" sz="2800" b="1" dirty="0" smtClean="0"/>
              <a:t>Numbered 1, 2, 3, 4, 5 &amp; 6</a:t>
            </a:r>
          </a:p>
          <a:p>
            <a:pPr>
              <a:lnSpc>
                <a:spcPct val="150000"/>
              </a:lnSpc>
              <a:buClr>
                <a:srgbClr val="FF6699"/>
              </a:buClr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D409D-C078-4C7C-A2ED-E603E077DD1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5795963" y="5461000"/>
            <a:ext cx="765175" cy="688975"/>
            <a:chOff x="3651" y="3440"/>
            <a:chExt cx="482" cy="434"/>
          </a:xfrm>
        </p:grpSpPr>
        <p:sp>
          <p:nvSpPr>
            <p:cNvPr id="23579" name="Rectangle 5"/>
            <p:cNvSpPr>
              <a:spLocks noChangeArrowheads="1"/>
            </p:cNvSpPr>
            <p:nvPr/>
          </p:nvSpPr>
          <p:spPr bwMode="auto">
            <a:xfrm>
              <a:off x="3651" y="3499"/>
              <a:ext cx="375" cy="375"/>
            </a:xfrm>
            <a:prstGeom prst="rect">
              <a:avLst/>
            </a:prstGeom>
            <a:solidFill>
              <a:srgbClr val="FFFF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6"/>
            <p:cNvSpPr>
              <a:spLocks/>
            </p:cNvSpPr>
            <p:nvPr/>
          </p:nvSpPr>
          <p:spPr bwMode="auto">
            <a:xfrm>
              <a:off x="4026" y="3441"/>
              <a:ext cx="105" cy="432"/>
            </a:xfrm>
            <a:custGeom>
              <a:avLst/>
              <a:gdLst>
                <a:gd name="T0" fmla="*/ 0 w 317"/>
                <a:gd name="T1" fmla="*/ 58 h 1295"/>
                <a:gd name="T2" fmla="*/ 0 w 317"/>
                <a:gd name="T3" fmla="*/ 432 h 1295"/>
                <a:gd name="T4" fmla="*/ 105 w 317"/>
                <a:gd name="T5" fmla="*/ 359 h 1295"/>
                <a:gd name="T6" fmla="*/ 105 w 317"/>
                <a:gd name="T7" fmla="*/ 0 h 1295"/>
                <a:gd name="T8" fmla="*/ 0 w 317"/>
                <a:gd name="T9" fmla="*/ 58 h 1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295">
                  <a:moveTo>
                    <a:pt x="0" y="175"/>
                  </a:moveTo>
                  <a:lnTo>
                    <a:pt x="0" y="1295"/>
                  </a:lnTo>
                  <a:lnTo>
                    <a:pt x="317" y="1075"/>
                  </a:lnTo>
                  <a:lnTo>
                    <a:pt x="31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808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7"/>
            <p:cNvSpPr>
              <a:spLocks/>
            </p:cNvSpPr>
            <p:nvPr/>
          </p:nvSpPr>
          <p:spPr bwMode="auto">
            <a:xfrm>
              <a:off x="3653" y="3440"/>
              <a:ext cx="480" cy="60"/>
            </a:xfrm>
            <a:custGeom>
              <a:avLst/>
              <a:gdLst>
                <a:gd name="T0" fmla="*/ 0 w 1441"/>
                <a:gd name="T1" fmla="*/ 60 h 180"/>
                <a:gd name="T2" fmla="*/ 373 w 1441"/>
                <a:gd name="T3" fmla="*/ 60 h 180"/>
                <a:gd name="T4" fmla="*/ 480 w 1441"/>
                <a:gd name="T5" fmla="*/ 0 h 180"/>
                <a:gd name="T6" fmla="*/ 121 w 1441"/>
                <a:gd name="T7" fmla="*/ 0 h 180"/>
                <a:gd name="T8" fmla="*/ 0 w 1441"/>
                <a:gd name="T9" fmla="*/ 6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" h="180">
                  <a:moveTo>
                    <a:pt x="0" y="180"/>
                  </a:moveTo>
                  <a:lnTo>
                    <a:pt x="1119" y="180"/>
                  </a:lnTo>
                  <a:lnTo>
                    <a:pt x="1441" y="0"/>
                  </a:lnTo>
                  <a:lnTo>
                    <a:pt x="362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8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" name="Group 8"/>
          <p:cNvGrpSpPr>
            <a:grpSpLocks/>
          </p:cNvGrpSpPr>
          <p:nvPr/>
        </p:nvGrpSpPr>
        <p:grpSpPr bwMode="auto">
          <a:xfrm>
            <a:off x="6457950" y="5445125"/>
            <a:ext cx="765175" cy="688975"/>
            <a:chOff x="4068" y="3430"/>
            <a:chExt cx="482" cy="434"/>
          </a:xfrm>
        </p:grpSpPr>
        <p:sp>
          <p:nvSpPr>
            <p:cNvPr id="23576" name="Rectangle 9"/>
            <p:cNvSpPr>
              <a:spLocks noChangeArrowheads="1"/>
            </p:cNvSpPr>
            <p:nvPr/>
          </p:nvSpPr>
          <p:spPr bwMode="auto">
            <a:xfrm>
              <a:off x="4068" y="3489"/>
              <a:ext cx="375" cy="375"/>
            </a:xfrm>
            <a:prstGeom prst="rect">
              <a:avLst/>
            </a:prstGeom>
            <a:solidFill>
              <a:srgbClr val="0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10"/>
            <p:cNvSpPr>
              <a:spLocks/>
            </p:cNvSpPr>
            <p:nvPr/>
          </p:nvSpPr>
          <p:spPr bwMode="auto">
            <a:xfrm>
              <a:off x="4443" y="3431"/>
              <a:ext cx="105" cy="432"/>
            </a:xfrm>
            <a:custGeom>
              <a:avLst/>
              <a:gdLst>
                <a:gd name="T0" fmla="*/ 0 w 316"/>
                <a:gd name="T1" fmla="*/ 58 h 1295"/>
                <a:gd name="T2" fmla="*/ 0 w 316"/>
                <a:gd name="T3" fmla="*/ 432 h 1295"/>
                <a:gd name="T4" fmla="*/ 105 w 316"/>
                <a:gd name="T5" fmla="*/ 359 h 1295"/>
                <a:gd name="T6" fmla="*/ 105 w 316"/>
                <a:gd name="T7" fmla="*/ 0 h 1295"/>
                <a:gd name="T8" fmla="*/ 0 w 316"/>
                <a:gd name="T9" fmla="*/ 58 h 1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1295">
                  <a:moveTo>
                    <a:pt x="0" y="175"/>
                  </a:moveTo>
                  <a:lnTo>
                    <a:pt x="0" y="1295"/>
                  </a:lnTo>
                  <a:lnTo>
                    <a:pt x="316" y="1075"/>
                  </a:lnTo>
                  <a:lnTo>
                    <a:pt x="316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606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1"/>
            <p:cNvSpPr>
              <a:spLocks/>
            </p:cNvSpPr>
            <p:nvPr/>
          </p:nvSpPr>
          <p:spPr bwMode="auto">
            <a:xfrm>
              <a:off x="4069" y="3430"/>
              <a:ext cx="481" cy="60"/>
            </a:xfrm>
            <a:custGeom>
              <a:avLst/>
              <a:gdLst>
                <a:gd name="T0" fmla="*/ 0 w 1441"/>
                <a:gd name="T1" fmla="*/ 60 h 180"/>
                <a:gd name="T2" fmla="*/ 374 w 1441"/>
                <a:gd name="T3" fmla="*/ 60 h 180"/>
                <a:gd name="T4" fmla="*/ 481 w 1441"/>
                <a:gd name="T5" fmla="*/ 0 h 180"/>
                <a:gd name="T6" fmla="*/ 121 w 1441"/>
                <a:gd name="T7" fmla="*/ 0 h 180"/>
                <a:gd name="T8" fmla="*/ 0 w 1441"/>
                <a:gd name="T9" fmla="*/ 6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" h="180">
                  <a:moveTo>
                    <a:pt x="0" y="180"/>
                  </a:moveTo>
                  <a:lnTo>
                    <a:pt x="1120" y="180"/>
                  </a:lnTo>
                  <a:lnTo>
                    <a:pt x="1441" y="0"/>
                  </a:lnTo>
                  <a:lnTo>
                    <a:pt x="362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40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12"/>
          <p:cNvGrpSpPr>
            <a:grpSpLocks/>
          </p:cNvGrpSpPr>
          <p:nvPr/>
        </p:nvGrpSpPr>
        <p:grpSpPr bwMode="auto">
          <a:xfrm>
            <a:off x="7145338" y="5392738"/>
            <a:ext cx="765175" cy="687387"/>
            <a:chOff x="4501" y="3397"/>
            <a:chExt cx="482" cy="433"/>
          </a:xfrm>
        </p:grpSpPr>
        <p:sp>
          <p:nvSpPr>
            <p:cNvPr id="23573" name="Rectangle 13"/>
            <p:cNvSpPr>
              <a:spLocks noChangeArrowheads="1"/>
            </p:cNvSpPr>
            <p:nvPr/>
          </p:nvSpPr>
          <p:spPr bwMode="auto">
            <a:xfrm>
              <a:off x="4501" y="3455"/>
              <a:ext cx="376" cy="375"/>
            </a:xfrm>
            <a:prstGeom prst="rect">
              <a:avLst/>
            </a:prstGeom>
            <a:solidFill>
              <a:srgbClr val="FF00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14"/>
            <p:cNvSpPr>
              <a:spLocks/>
            </p:cNvSpPr>
            <p:nvPr/>
          </p:nvSpPr>
          <p:spPr bwMode="auto">
            <a:xfrm>
              <a:off x="4876" y="3398"/>
              <a:ext cx="106" cy="432"/>
            </a:xfrm>
            <a:custGeom>
              <a:avLst/>
              <a:gdLst>
                <a:gd name="T0" fmla="*/ 0 w 317"/>
                <a:gd name="T1" fmla="*/ 58 h 1294"/>
                <a:gd name="T2" fmla="*/ 0 w 317"/>
                <a:gd name="T3" fmla="*/ 432 h 1294"/>
                <a:gd name="T4" fmla="*/ 106 w 317"/>
                <a:gd name="T5" fmla="*/ 359 h 1294"/>
                <a:gd name="T6" fmla="*/ 106 w 317"/>
                <a:gd name="T7" fmla="*/ 0 h 1294"/>
                <a:gd name="T8" fmla="*/ 0 w 317"/>
                <a:gd name="T9" fmla="*/ 58 h 1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294">
                  <a:moveTo>
                    <a:pt x="0" y="174"/>
                  </a:moveTo>
                  <a:lnTo>
                    <a:pt x="0" y="1294"/>
                  </a:lnTo>
                  <a:lnTo>
                    <a:pt x="317" y="1074"/>
                  </a:lnTo>
                  <a:lnTo>
                    <a:pt x="317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80008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5"/>
            <p:cNvSpPr>
              <a:spLocks/>
            </p:cNvSpPr>
            <p:nvPr/>
          </p:nvSpPr>
          <p:spPr bwMode="auto">
            <a:xfrm>
              <a:off x="4503" y="3397"/>
              <a:ext cx="480" cy="59"/>
            </a:xfrm>
            <a:custGeom>
              <a:avLst/>
              <a:gdLst>
                <a:gd name="T0" fmla="*/ 0 w 1442"/>
                <a:gd name="T1" fmla="*/ 59 h 179"/>
                <a:gd name="T2" fmla="*/ 373 w 1442"/>
                <a:gd name="T3" fmla="*/ 59 h 179"/>
                <a:gd name="T4" fmla="*/ 480 w 1442"/>
                <a:gd name="T5" fmla="*/ 0 h 179"/>
                <a:gd name="T6" fmla="*/ 120 w 1442"/>
                <a:gd name="T7" fmla="*/ 0 h 179"/>
                <a:gd name="T8" fmla="*/ 0 w 1442"/>
                <a:gd name="T9" fmla="*/ 59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179">
                  <a:moveTo>
                    <a:pt x="0" y="179"/>
                  </a:moveTo>
                  <a:lnTo>
                    <a:pt x="1120" y="179"/>
                  </a:lnTo>
                  <a:lnTo>
                    <a:pt x="1442" y="0"/>
                  </a:lnTo>
                  <a:lnTo>
                    <a:pt x="362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4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16"/>
          <p:cNvGrpSpPr>
            <a:grpSpLocks/>
          </p:cNvGrpSpPr>
          <p:nvPr/>
        </p:nvGrpSpPr>
        <p:grpSpPr bwMode="auto">
          <a:xfrm>
            <a:off x="5938838" y="4851400"/>
            <a:ext cx="765175" cy="668338"/>
            <a:chOff x="3741" y="3056"/>
            <a:chExt cx="482" cy="421"/>
          </a:xfrm>
        </p:grpSpPr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3741" y="3102"/>
              <a:ext cx="375" cy="375"/>
            </a:xfrm>
            <a:prstGeom prst="rect">
              <a:avLst/>
            </a:prstGeom>
            <a:solidFill>
              <a:srgbClr val="FF8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8"/>
            <p:cNvSpPr>
              <a:spLocks/>
            </p:cNvSpPr>
            <p:nvPr/>
          </p:nvSpPr>
          <p:spPr bwMode="auto">
            <a:xfrm>
              <a:off x="4116" y="3056"/>
              <a:ext cx="106" cy="420"/>
            </a:xfrm>
            <a:custGeom>
              <a:avLst/>
              <a:gdLst>
                <a:gd name="T0" fmla="*/ 0 w 317"/>
                <a:gd name="T1" fmla="*/ 48 h 1262"/>
                <a:gd name="T2" fmla="*/ 0 w 317"/>
                <a:gd name="T3" fmla="*/ 420 h 1262"/>
                <a:gd name="T4" fmla="*/ 106 w 317"/>
                <a:gd name="T5" fmla="*/ 358 h 1262"/>
                <a:gd name="T6" fmla="*/ 106 w 317"/>
                <a:gd name="T7" fmla="*/ 0 h 1262"/>
                <a:gd name="T8" fmla="*/ 0 w 317"/>
                <a:gd name="T9" fmla="*/ 48 h 1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262">
                  <a:moveTo>
                    <a:pt x="0" y="143"/>
                  </a:moveTo>
                  <a:lnTo>
                    <a:pt x="0" y="1262"/>
                  </a:lnTo>
                  <a:lnTo>
                    <a:pt x="317" y="1075"/>
                  </a:lnTo>
                  <a:lnTo>
                    <a:pt x="317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804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9"/>
            <p:cNvSpPr>
              <a:spLocks/>
            </p:cNvSpPr>
            <p:nvPr/>
          </p:nvSpPr>
          <p:spPr bwMode="auto">
            <a:xfrm>
              <a:off x="3742" y="3056"/>
              <a:ext cx="481" cy="47"/>
            </a:xfrm>
            <a:custGeom>
              <a:avLst/>
              <a:gdLst>
                <a:gd name="T0" fmla="*/ 0 w 1443"/>
                <a:gd name="T1" fmla="*/ 47 h 143"/>
                <a:gd name="T2" fmla="*/ 374 w 1443"/>
                <a:gd name="T3" fmla="*/ 47 h 143"/>
                <a:gd name="T4" fmla="*/ 481 w 1443"/>
                <a:gd name="T5" fmla="*/ 0 h 143"/>
                <a:gd name="T6" fmla="*/ 121 w 1443"/>
                <a:gd name="T7" fmla="*/ 0 h 143"/>
                <a:gd name="T8" fmla="*/ 0 w 1443"/>
                <a:gd name="T9" fmla="*/ 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143">
                  <a:moveTo>
                    <a:pt x="0" y="143"/>
                  </a:moveTo>
                  <a:lnTo>
                    <a:pt x="1121" y="143"/>
                  </a:lnTo>
                  <a:lnTo>
                    <a:pt x="1443" y="0"/>
                  </a:lnTo>
                  <a:lnTo>
                    <a:pt x="362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A04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2" name="Group 20"/>
          <p:cNvGrpSpPr>
            <a:grpSpLocks/>
          </p:cNvGrpSpPr>
          <p:nvPr/>
        </p:nvGrpSpPr>
        <p:grpSpPr bwMode="auto">
          <a:xfrm>
            <a:off x="6669088" y="4840288"/>
            <a:ext cx="765175" cy="668337"/>
            <a:chOff x="4201" y="3049"/>
            <a:chExt cx="482" cy="421"/>
          </a:xfrm>
        </p:grpSpPr>
        <p:sp>
          <p:nvSpPr>
            <p:cNvPr id="23567" name="Rectangle 21"/>
            <p:cNvSpPr>
              <a:spLocks noChangeArrowheads="1"/>
            </p:cNvSpPr>
            <p:nvPr/>
          </p:nvSpPr>
          <p:spPr bwMode="auto">
            <a:xfrm>
              <a:off x="4201" y="3095"/>
              <a:ext cx="375" cy="375"/>
            </a:xfrm>
            <a:prstGeom prst="rect">
              <a:avLst/>
            </a:prstGeom>
            <a:solidFill>
              <a:srgbClr val="00E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22"/>
            <p:cNvSpPr>
              <a:spLocks/>
            </p:cNvSpPr>
            <p:nvPr/>
          </p:nvSpPr>
          <p:spPr bwMode="auto">
            <a:xfrm>
              <a:off x="4576" y="3049"/>
              <a:ext cx="106" cy="421"/>
            </a:xfrm>
            <a:custGeom>
              <a:avLst/>
              <a:gdLst>
                <a:gd name="T0" fmla="*/ 0 w 317"/>
                <a:gd name="T1" fmla="*/ 47 h 1262"/>
                <a:gd name="T2" fmla="*/ 0 w 317"/>
                <a:gd name="T3" fmla="*/ 421 h 1262"/>
                <a:gd name="T4" fmla="*/ 106 w 317"/>
                <a:gd name="T5" fmla="*/ 359 h 1262"/>
                <a:gd name="T6" fmla="*/ 106 w 317"/>
                <a:gd name="T7" fmla="*/ 0 h 1262"/>
                <a:gd name="T8" fmla="*/ 0 w 317"/>
                <a:gd name="T9" fmla="*/ 47 h 1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262">
                  <a:moveTo>
                    <a:pt x="0" y="141"/>
                  </a:moveTo>
                  <a:lnTo>
                    <a:pt x="0" y="1262"/>
                  </a:lnTo>
                  <a:lnTo>
                    <a:pt x="317" y="1075"/>
                  </a:lnTo>
                  <a:lnTo>
                    <a:pt x="317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6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23"/>
            <p:cNvSpPr>
              <a:spLocks/>
            </p:cNvSpPr>
            <p:nvPr/>
          </p:nvSpPr>
          <p:spPr bwMode="auto">
            <a:xfrm>
              <a:off x="4202" y="3049"/>
              <a:ext cx="481" cy="47"/>
            </a:xfrm>
            <a:custGeom>
              <a:avLst/>
              <a:gdLst>
                <a:gd name="T0" fmla="*/ 0 w 1443"/>
                <a:gd name="T1" fmla="*/ 47 h 141"/>
                <a:gd name="T2" fmla="*/ 374 w 1443"/>
                <a:gd name="T3" fmla="*/ 47 h 141"/>
                <a:gd name="T4" fmla="*/ 481 w 1443"/>
                <a:gd name="T5" fmla="*/ 0 h 141"/>
                <a:gd name="T6" fmla="*/ 121 w 1443"/>
                <a:gd name="T7" fmla="*/ 0 h 141"/>
                <a:gd name="T8" fmla="*/ 0 w 1443"/>
                <a:gd name="T9" fmla="*/ 47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141">
                  <a:moveTo>
                    <a:pt x="0" y="141"/>
                  </a:moveTo>
                  <a:lnTo>
                    <a:pt x="1121" y="141"/>
                  </a:lnTo>
                  <a:lnTo>
                    <a:pt x="1443" y="0"/>
                  </a:lnTo>
                  <a:lnTo>
                    <a:pt x="362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0FF8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3" name="Group 24"/>
          <p:cNvGrpSpPr>
            <a:grpSpLocks/>
          </p:cNvGrpSpPr>
          <p:nvPr/>
        </p:nvGrpSpPr>
        <p:grpSpPr bwMode="auto">
          <a:xfrm>
            <a:off x="6280150" y="4271963"/>
            <a:ext cx="763588" cy="639762"/>
            <a:chOff x="3956" y="2691"/>
            <a:chExt cx="481" cy="403"/>
          </a:xfrm>
        </p:grpSpPr>
        <p:sp>
          <p:nvSpPr>
            <p:cNvPr id="23564" name="Rectangle 25"/>
            <p:cNvSpPr>
              <a:spLocks noChangeArrowheads="1"/>
            </p:cNvSpPr>
            <p:nvPr/>
          </p:nvSpPr>
          <p:spPr bwMode="auto">
            <a:xfrm>
              <a:off x="3956" y="2719"/>
              <a:ext cx="375" cy="375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6"/>
            <p:cNvSpPr>
              <a:spLocks/>
            </p:cNvSpPr>
            <p:nvPr/>
          </p:nvSpPr>
          <p:spPr bwMode="auto">
            <a:xfrm>
              <a:off x="4331" y="2691"/>
              <a:ext cx="106" cy="403"/>
            </a:xfrm>
            <a:custGeom>
              <a:avLst/>
              <a:gdLst>
                <a:gd name="T0" fmla="*/ 0 w 318"/>
                <a:gd name="T1" fmla="*/ 30 h 1209"/>
                <a:gd name="T2" fmla="*/ 0 w 318"/>
                <a:gd name="T3" fmla="*/ 403 h 1209"/>
                <a:gd name="T4" fmla="*/ 106 w 318"/>
                <a:gd name="T5" fmla="*/ 354 h 1209"/>
                <a:gd name="T6" fmla="*/ 106 w 318"/>
                <a:gd name="T7" fmla="*/ 0 h 1209"/>
                <a:gd name="T8" fmla="*/ 0 w 318"/>
                <a:gd name="T9" fmla="*/ 30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1209">
                  <a:moveTo>
                    <a:pt x="0" y="90"/>
                  </a:moveTo>
                  <a:lnTo>
                    <a:pt x="0" y="1209"/>
                  </a:lnTo>
                  <a:lnTo>
                    <a:pt x="318" y="1063"/>
                  </a:lnTo>
                  <a:lnTo>
                    <a:pt x="318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27"/>
            <p:cNvSpPr>
              <a:spLocks/>
            </p:cNvSpPr>
            <p:nvPr/>
          </p:nvSpPr>
          <p:spPr bwMode="auto">
            <a:xfrm>
              <a:off x="3957" y="2691"/>
              <a:ext cx="480" cy="30"/>
            </a:xfrm>
            <a:custGeom>
              <a:avLst/>
              <a:gdLst>
                <a:gd name="T0" fmla="*/ 0 w 1440"/>
                <a:gd name="T1" fmla="*/ 30 h 90"/>
                <a:gd name="T2" fmla="*/ 374 w 1440"/>
                <a:gd name="T3" fmla="*/ 30 h 90"/>
                <a:gd name="T4" fmla="*/ 480 w 1440"/>
                <a:gd name="T5" fmla="*/ 0 h 90"/>
                <a:gd name="T6" fmla="*/ 118 w 1440"/>
                <a:gd name="T7" fmla="*/ 0 h 90"/>
                <a:gd name="T8" fmla="*/ 0 w 1440"/>
                <a:gd name="T9" fmla="*/ 3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0" h="90">
                  <a:moveTo>
                    <a:pt x="0" y="90"/>
                  </a:moveTo>
                  <a:lnTo>
                    <a:pt x="1121" y="90"/>
                  </a:lnTo>
                  <a:lnTo>
                    <a:pt x="1440" y="0"/>
                  </a:lnTo>
                  <a:lnTo>
                    <a:pt x="353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404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4"/>
          <p:cNvSpPr txBox="1">
            <a:spLocks noChangeArrowheads="1"/>
          </p:cNvSpPr>
          <p:nvPr/>
        </p:nvSpPr>
        <p:spPr>
          <a:xfrm>
            <a:off x="381000" y="3048000"/>
            <a:ext cx="5257800" cy="3505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horizontal row of elements is called a period.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elements in a period are not alike in properties.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fact, the properties change greatly across even given row.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element in a period is always an extremely active solid. The last element in a period, is always an inactive gas.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/>
              <a:t>Periods on the Periodic Table</a:t>
            </a:r>
            <a:r>
              <a:rPr lang="en-US"/>
              <a:t> 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1</a:t>
            </a:r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3</a:t>
            </a:r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4</a:t>
            </a:r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5</a:t>
            </a:r>
          </a:p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6</a:t>
            </a:r>
            <a:endParaRPr lang="en-US" b="1" smtClean="0"/>
          </a:p>
          <a:p>
            <a:endParaRPr lang="en-US" smtClean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84590-8ECF-40BB-B808-EA7E5662BF6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4" name="Rectangle 1028"/>
          <p:cNvSpPr>
            <a:spLocks noChangeArrowheads="1"/>
          </p:cNvSpPr>
          <p:nvPr/>
        </p:nvSpPr>
        <p:spPr bwMode="auto">
          <a:xfrm>
            <a:off x="838200" y="2667000"/>
            <a:ext cx="762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2775" name="Rectangle 1029"/>
          <p:cNvSpPr>
            <a:spLocks noChangeArrowheads="1"/>
          </p:cNvSpPr>
          <p:nvPr/>
        </p:nvSpPr>
        <p:spPr bwMode="auto">
          <a:xfrm>
            <a:off x="1600200" y="3200400"/>
            <a:ext cx="68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776" name="Rectangle 1030"/>
          <p:cNvSpPr>
            <a:spLocks noChangeArrowheads="1"/>
          </p:cNvSpPr>
          <p:nvPr/>
        </p:nvSpPr>
        <p:spPr bwMode="auto">
          <a:xfrm>
            <a:off x="52578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1031"/>
          <p:cNvSpPr>
            <a:spLocks noChangeArrowheads="1"/>
          </p:cNvSpPr>
          <p:nvPr/>
        </p:nvSpPr>
        <p:spPr bwMode="auto">
          <a:xfrm>
            <a:off x="59436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032"/>
          <p:cNvSpPr>
            <a:spLocks noChangeArrowheads="1"/>
          </p:cNvSpPr>
          <p:nvPr/>
        </p:nvSpPr>
        <p:spPr bwMode="auto">
          <a:xfrm>
            <a:off x="66294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033"/>
          <p:cNvSpPr>
            <a:spLocks noChangeArrowheads="1"/>
          </p:cNvSpPr>
          <p:nvPr/>
        </p:nvSpPr>
        <p:spPr bwMode="auto">
          <a:xfrm>
            <a:off x="45720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034"/>
          <p:cNvSpPr>
            <a:spLocks noChangeArrowheads="1"/>
          </p:cNvSpPr>
          <p:nvPr/>
        </p:nvSpPr>
        <p:spPr bwMode="auto">
          <a:xfrm>
            <a:off x="73152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81" name="Rectangle 1035"/>
          <p:cNvSpPr>
            <a:spLocks noChangeArrowheads="1"/>
          </p:cNvSpPr>
          <p:nvPr/>
        </p:nvSpPr>
        <p:spPr bwMode="auto">
          <a:xfrm>
            <a:off x="8001000" y="2514600"/>
            <a:ext cx="609600" cy="3581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036"/>
          <p:cNvSpPr>
            <a:spLocks noChangeShapeType="1"/>
          </p:cNvSpPr>
          <p:nvPr/>
        </p:nvSpPr>
        <p:spPr bwMode="auto">
          <a:xfrm>
            <a:off x="838200" y="43434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037"/>
          <p:cNvSpPr>
            <a:spLocks noChangeShapeType="1"/>
          </p:cNvSpPr>
          <p:nvPr/>
        </p:nvSpPr>
        <p:spPr bwMode="auto">
          <a:xfrm>
            <a:off x="914400" y="32004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038"/>
          <p:cNvSpPr>
            <a:spLocks noChangeShapeType="1"/>
          </p:cNvSpPr>
          <p:nvPr/>
        </p:nvSpPr>
        <p:spPr bwMode="auto">
          <a:xfrm>
            <a:off x="838200" y="37338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039"/>
          <p:cNvSpPr>
            <a:spLocks noChangeShapeType="1"/>
          </p:cNvSpPr>
          <p:nvPr/>
        </p:nvSpPr>
        <p:spPr bwMode="auto">
          <a:xfrm>
            <a:off x="868363" y="6072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040"/>
          <p:cNvSpPr>
            <a:spLocks noChangeShapeType="1"/>
          </p:cNvSpPr>
          <p:nvPr/>
        </p:nvSpPr>
        <p:spPr bwMode="auto">
          <a:xfrm>
            <a:off x="868363" y="4929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041"/>
          <p:cNvSpPr>
            <a:spLocks noChangeShapeType="1"/>
          </p:cNvSpPr>
          <p:nvPr/>
        </p:nvSpPr>
        <p:spPr bwMode="auto">
          <a:xfrm>
            <a:off x="868363" y="54625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1042"/>
          <p:cNvSpPr>
            <a:spLocks noChangeShapeType="1"/>
          </p:cNvSpPr>
          <p:nvPr/>
        </p:nvSpPr>
        <p:spPr bwMode="auto">
          <a:xfrm>
            <a:off x="1143000" y="28956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1043"/>
          <p:cNvSpPr>
            <a:spLocks noChangeShapeType="1"/>
          </p:cNvSpPr>
          <p:nvPr/>
        </p:nvSpPr>
        <p:spPr bwMode="auto">
          <a:xfrm>
            <a:off x="1143000" y="35052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1044"/>
          <p:cNvSpPr>
            <a:spLocks noChangeShapeType="1"/>
          </p:cNvSpPr>
          <p:nvPr/>
        </p:nvSpPr>
        <p:spPr bwMode="auto">
          <a:xfrm>
            <a:off x="1143000" y="41148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1045"/>
          <p:cNvSpPr>
            <a:spLocks noChangeShapeType="1"/>
          </p:cNvSpPr>
          <p:nvPr/>
        </p:nvSpPr>
        <p:spPr bwMode="auto">
          <a:xfrm>
            <a:off x="1143000" y="52578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1046"/>
          <p:cNvSpPr>
            <a:spLocks noChangeShapeType="1"/>
          </p:cNvSpPr>
          <p:nvPr/>
        </p:nvSpPr>
        <p:spPr bwMode="auto">
          <a:xfrm>
            <a:off x="1143000" y="57912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1047"/>
          <p:cNvSpPr>
            <a:spLocks noChangeShapeType="1"/>
          </p:cNvSpPr>
          <p:nvPr/>
        </p:nv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76400" y="1447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the periods on your periodic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382000" cy="472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 smtClean="0"/>
              <a:t>Vertical columns </a:t>
            </a:r>
            <a:r>
              <a:rPr lang="en-US" b="1" dirty="0"/>
              <a:t>of elements are called groups or families. </a:t>
            </a:r>
          </a:p>
          <a:p>
            <a:pPr>
              <a:lnSpc>
                <a:spcPct val="130000"/>
              </a:lnSpc>
              <a:buClr>
                <a:srgbClr val="FF6699"/>
              </a:buClr>
              <a:buBlip>
                <a:blip r:embed="rId2"/>
              </a:buBlip>
            </a:pPr>
            <a:r>
              <a:rPr lang="en-US" b="1" dirty="0"/>
              <a:t>Elements in each family have similar but not identical properties</a:t>
            </a:r>
            <a:r>
              <a:rPr lang="en-US" b="1" dirty="0" smtClean="0"/>
              <a:t>. Similar physical properties and similar chemical properties.</a:t>
            </a:r>
            <a:endParaRPr lang="en-US" b="1" dirty="0"/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/>
              <a:t>For example, lithium (Li), sodium (Na), potassium (K), and other members of family IA are all soft, white, shiny metals.</a:t>
            </a: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/>
              <a:t>All elements in a family have the same number of valence electrons.</a:t>
            </a: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Groups </a:t>
            </a:r>
            <a:r>
              <a:rPr lang="en-US" sz="4000" b="1" dirty="0" smtClean="0"/>
              <a:t>(families) on </a:t>
            </a:r>
            <a:r>
              <a:rPr lang="en-US" sz="4000" b="1" dirty="0"/>
              <a:t>the Periodic Table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2296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</a:t>
            </a:r>
            <a:r>
              <a:rPr lang="en-US" b="1" smtClean="0"/>
              <a:t>1	  2			  13  14   15  16  17  18</a:t>
            </a:r>
          </a:p>
          <a:p>
            <a:endParaRPr lang="en-US" smtClean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FFB688C-060B-4801-A5B8-4EF350E30C1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838200" y="2667000"/>
            <a:ext cx="762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1600200" y="3200400"/>
            <a:ext cx="68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52578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59436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66294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45720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73152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8001000" y="2514600"/>
            <a:ext cx="609600" cy="3581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>
            <a:off x="838200" y="43434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914400" y="32004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>
            <a:off x="838200" y="37338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868363" y="6072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6"/>
          <p:cNvSpPr>
            <a:spLocks noChangeShapeType="1"/>
          </p:cNvSpPr>
          <p:nvPr/>
        </p:nvSpPr>
        <p:spPr bwMode="auto">
          <a:xfrm>
            <a:off x="868363" y="4929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7"/>
          <p:cNvSpPr>
            <a:spLocks noChangeShapeType="1"/>
          </p:cNvSpPr>
          <p:nvPr/>
        </p:nvSpPr>
        <p:spPr bwMode="auto">
          <a:xfrm>
            <a:off x="868363" y="54625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8"/>
          <p:cNvSpPr>
            <a:spLocks noChangeShapeType="1"/>
          </p:cNvSpPr>
          <p:nvPr/>
        </p:nvSpPr>
        <p:spPr bwMode="auto">
          <a:xfrm>
            <a:off x="1143000" y="27432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19"/>
          <p:cNvSpPr>
            <a:spLocks noChangeShapeType="1"/>
          </p:cNvSpPr>
          <p:nvPr/>
        </p:nvSpPr>
        <p:spPr bwMode="auto">
          <a:xfrm>
            <a:off x="6248400" y="2590800"/>
            <a:ext cx="0" cy="3124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0"/>
          <p:cNvSpPr>
            <a:spLocks noChangeShapeType="1"/>
          </p:cNvSpPr>
          <p:nvPr/>
        </p:nvSpPr>
        <p:spPr bwMode="auto">
          <a:xfrm>
            <a:off x="4876800" y="2667000"/>
            <a:ext cx="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>
            <a:off x="5562600" y="2590800"/>
            <a:ext cx="0" cy="3124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2"/>
          <p:cNvSpPr>
            <a:spLocks noChangeShapeType="1"/>
          </p:cNvSpPr>
          <p:nvPr/>
        </p:nvSpPr>
        <p:spPr bwMode="auto">
          <a:xfrm>
            <a:off x="6934200" y="2590800"/>
            <a:ext cx="0" cy="3124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3"/>
          <p:cNvSpPr>
            <a:spLocks noChangeShapeType="1"/>
          </p:cNvSpPr>
          <p:nvPr/>
        </p:nvSpPr>
        <p:spPr bwMode="auto">
          <a:xfrm>
            <a:off x="8229600" y="2667000"/>
            <a:ext cx="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>
            <a:off x="7620000" y="2667000"/>
            <a:ext cx="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5"/>
          <p:cNvSpPr>
            <a:spLocks noChangeShapeType="1"/>
          </p:cNvSpPr>
          <p:nvPr/>
        </p:nvSpPr>
        <p:spPr bwMode="auto">
          <a:xfrm>
            <a:off x="1981200" y="27432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4813"/>
            <a:ext cx="7620000" cy="428625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382000" cy="1412875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dirty="0" smtClean="0">
                <a:effectLst/>
              </a:rPr>
              <a:t>Label your periodic table with the correct group numbers and period numbers as shown below.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eriodic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067800" cy="5867400"/>
          </a:xfrm>
          <a:noFill/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85800" y="228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Hydrogen is the “The lone wolf” of the periodic table.  Outline hydrogen in </a:t>
            </a:r>
            <a:r>
              <a:rPr lang="en-US" b="1"/>
              <a:t>Black </a:t>
            </a:r>
            <a:r>
              <a:rPr lang="en-US"/>
              <a:t>and lightly shade </a:t>
            </a:r>
            <a:r>
              <a:rPr lang="en-US" b="1">
                <a:solidFill>
                  <a:srgbClr val="FF0000"/>
                </a:solidFill>
              </a:rPr>
              <a:t>RED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Hydrogen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524000"/>
            <a:ext cx="7051675" cy="5029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The hydrogen square sits atop Group 1, but it is not a member of that family. Hydrogen is in a class of its own.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It’s a gas at room temperature.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It has one proton and one electron in its one and only energy level.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Hydrogen only needs 2 electrons to fill up its valence shell.</a:t>
            </a:r>
          </a:p>
        </p:txBody>
      </p:sp>
      <p:pic>
        <p:nvPicPr>
          <p:cNvPr id="159748" name="Picture 4" descr="hydroge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81000"/>
            <a:ext cx="1309688" cy="1371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Alkali Metals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475163" cy="46482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/>
              <a:t>The alkali metal group is found in the first column of the periodic table.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/>
              <a:t>Atoms of the alkali metals have a single electron in their outermost level, in other words, 1 valence electron.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/>
              <a:t>They are shiny, have the consistency of clay, and are easily cut with a knife.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sz="2800" b="1" dirty="0" smtClean="0"/>
          </a:p>
        </p:txBody>
      </p:sp>
      <p:graphicFrame>
        <p:nvGraphicFramePr>
          <p:cNvPr id="1075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02238" y="4038600"/>
          <a:ext cx="28670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Bitmap Image" r:id="rId4" imgW="2095793" imgH="1448002" progId="PBrush">
                  <p:embed/>
                </p:oleObj>
              </mc:Choice>
              <mc:Fallback>
                <p:oleObj name="Bitmap Image" r:id="rId4" imgW="2095793" imgH="1448002" progId="PBrush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4038600"/>
                        <a:ext cx="28670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5" name="Picture 5" descr="periodic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29200" y="1524000"/>
            <a:ext cx="3279775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periodic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33400" y="762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Group 1 are the Alkali Metals.  Color them </a:t>
            </a:r>
            <a:r>
              <a:rPr lang="en-US" dirty="0">
                <a:solidFill>
                  <a:srgbClr val="FFC000"/>
                </a:solidFill>
              </a:rPr>
              <a:t>orange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Mendeleev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638800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In 1869, Dmitri </a:t>
            </a:r>
            <a:r>
              <a:rPr lang="en-US" sz="2800" b="1" dirty="0" err="1" smtClean="0"/>
              <a:t>Ivanovitch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Mendeléev</a:t>
            </a:r>
            <a:r>
              <a:rPr lang="en-US" sz="2800" b="1" dirty="0" smtClean="0"/>
              <a:t> created the first accepted version of the periodic table. 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He grouped elements according to their atomic mass, and as he did, he found that the families had similar chemical properties.  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Blank spaces were left open to add the new elements he predicted would occur.  </a:t>
            </a:r>
          </a:p>
          <a:p>
            <a:pPr>
              <a:buBlip>
                <a:blip r:embed="rId2"/>
              </a:buBlip>
            </a:pPr>
            <a:endParaRPr lang="en-US" sz="2800" dirty="0" smtClean="0"/>
          </a:p>
        </p:txBody>
      </p:sp>
      <p:sp>
        <p:nvSpPr>
          <p:cNvPr id="19461" name="AutoShape 5" descr="Mendelee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5414" name="Picture 6" descr="Mendele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2152650"/>
            <a:ext cx="1905000" cy="2857500"/>
          </a:xfrm>
          <a:noFill/>
        </p:spPr>
      </p:pic>
      <p:sp>
        <p:nvSpPr>
          <p:cNvPr id="6" name="Oval Callout 5"/>
          <p:cNvSpPr/>
          <p:nvPr/>
        </p:nvSpPr>
        <p:spPr>
          <a:xfrm>
            <a:off x="7010400" y="685800"/>
            <a:ext cx="1752600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Hey Baby!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Alkali Metals</a:t>
            </a:r>
          </a:p>
        </p:txBody>
      </p:sp>
      <p:graphicFrame>
        <p:nvGraphicFramePr>
          <p:cNvPr id="10957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6800" y="2057400"/>
          <a:ext cx="32353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Bitmap Image" r:id="rId3" imgW="1390844" imgH="1571844" progId="PBrush">
                  <p:embed/>
                </p:oleObj>
              </mc:Choice>
              <mc:Fallback>
                <p:oleObj name="Bitmap Image" r:id="rId3" imgW="1390844" imgH="1571844" progId="PBrush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32353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838200"/>
            <a:ext cx="3754437" cy="57150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dirty="0" smtClean="0"/>
              <a:t>They are the most reactive metals.</a:t>
            </a:r>
          </a:p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dirty="0" smtClean="0"/>
              <a:t>They react violently with water &amp; must be stored in oil</a:t>
            </a:r>
          </a:p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dirty="0" smtClean="0"/>
              <a:t>Alkali metals are never found as free elements in nature. They are always bonded with another element.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What does it mean to be reactive?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638799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dirty="0" smtClean="0"/>
              <a:t>We will be describing elements according to their reactivity.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u="sng" dirty="0" smtClean="0">
                <a:solidFill>
                  <a:srgbClr val="FF0000"/>
                </a:solidFill>
              </a:rPr>
              <a:t>Elements that are reactive bond easily with other elements to make compounds.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dirty="0" smtClean="0"/>
              <a:t>Some elements are only found in nature bonded with other elements.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dirty="0" smtClean="0"/>
              <a:t>What makes an element reactive?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en-US" dirty="0" smtClean="0"/>
              <a:t>An incomplete valence electron level.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en-US" dirty="0" smtClean="0"/>
              <a:t>All atoms (except hydrogen) want to have 8 electrons in their very outermost energy level (This is called the rule of octet.)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en-US" dirty="0" smtClean="0"/>
              <a:t>Atoms bond until this level is complete. Atoms with few valence electrons lose them during bonding. Atoms with 6, 7, or 8 valence electrons gain electrons during bonding.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Alkaline Earth </a:t>
            </a:r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7661275" cy="2514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Alkaline earth metals are located in group 2.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They are never found uncombined in nature.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They have two valence electrons.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Alkaline earth metals include magnesium and calcium, among others.</a:t>
            </a:r>
          </a:p>
        </p:txBody>
      </p:sp>
      <p:pic>
        <p:nvPicPr>
          <p:cNvPr id="111622" name="Picture 6" descr="periodic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0075" y="4114800"/>
            <a:ext cx="3279775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periodic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Group 2 is the Alkaline Earth Metals.  Color them </a:t>
            </a:r>
            <a:r>
              <a:rPr lang="en-US">
                <a:solidFill>
                  <a:srgbClr val="0099CC"/>
                </a:solidFill>
              </a:rPr>
              <a:t>light blue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Transition Metals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219200"/>
            <a:ext cx="3754438" cy="56388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Transition Elements include those elements in Groups 3 through 12.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These are the metals you are probably most familiar: copper, tin, zinc, iron, nickel, gold, and silver.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They are good conductors of heat and electricity.</a:t>
            </a:r>
          </a:p>
        </p:txBody>
      </p:sp>
      <p:pic>
        <p:nvPicPr>
          <p:cNvPr id="113668" name="Picture 4" descr="periodic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14600"/>
            <a:ext cx="3754438" cy="22685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periodic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990600"/>
            <a:ext cx="9144000" cy="5562600"/>
          </a:xfrm>
          <a:noFill/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Transition metals are Groups 3-12.  Color them </a:t>
            </a:r>
            <a:r>
              <a:rPr lang="en-US">
                <a:solidFill>
                  <a:srgbClr val="CC00FF"/>
                </a:solidFill>
              </a:rPr>
              <a:t>purple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Transition Metals</a:t>
            </a:r>
          </a:p>
        </p:txBody>
      </p:sp>
      <p:pic>
        <p:nvPicPr>
          <p:cNvPr id="133127" name="MPj02896540000[1].j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1371600"/>
            <a:ext cx="3563938" cy="2389188"/>
          </a:xfrm>
        </p:spPr>
      </p:pic>
      <p:sp>
        <p:nvSpPr>
          <p:cNvPr id="133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14800"/>
            <a:ext cx="8534399" cy="236220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US" sz="2800" b="1" dirty="0" smtClean="0"/>
              <a:t>The compounds of transition metals are usually brightly colored and are often used to color paints.</a:t>
            </a:r>
          </a:p>
          <a:p>
            <a:pPr>
              <a:buBlip>
                <a:blip r:embed="rId4"/>
              </a:buBlip>
            </a:pPr>
            <a:r>
              <a:rPr lang="en-US" sz="2800" b="1" dirty="0" smtClean="0"/>
              <a:t>Transition elements have properties similar to one another and to other metals, but </a:t>
            </a:r>
            <a:r>
              <a:rPr lang="en-US" sz="2800" b="1" u="sng" dirty="0" smtClean="0"/>
              <a:t>their properties do not fit in with those of any other family.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2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effectLst/>
              </a:rPr>
              <a:t>GrOUP</a:t>
            </a:r>
            <a:r>
              <a:rPr lang="en-US" dirty="0" smtClean="0">
                <a:effectLst/>
              </a:rPr>
              <a:t> 13 IS THE BORON family</a:t>
            </a:r>
            <a:endParaRPr lang="en-US" dirty="0">
              <a:effectLst/>
            </a:endParaRPr>
          </a:p>
        </p:txBody>
      </p:sp>
      <p:pic>
        <p:nvPicPr>
          <p:cNvPr id="49155" name="Picture 4" descr="periodI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2103438"/>
            <a:ext cx="5676900" cy="3429000"/>
          </a:xfrm>
          <a:noFill/>
        </p:spPr>
      </p:pic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914400" y="1266825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Color the Boron Group </a:t>
            </a:r>
            <a:r>
              <a:rPr lang="en-US">
                <a:solidFill>
                  <a:srgbClr val="FF0000"/>
                </a:solidFill>
              </a:rPr>
              <a:t>Red.</a:t>
            </a:r>
            <a:endParaRPr lang="en-US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Boron Family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322763" cy="41148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The Boron Family is named after the first element in the family.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Atoms in this family have 3 valence electrons.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This family includes a metalloid (boron), and the rest are metals.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/>
              <a:t>This family includes the most abundant metal in the earth’s crust (aluminum).</a:t>
            </a:r>
          </a:p>
        </p:txBody>
      </p:sp>
      <p:pic>
        <p:nvPicPr>
          <p:cNvPr id="114697" name="Picture 9" descr="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295400"/>
            <a:ext cx="3276600" cy="2457450"/>
          </a:xfrm>
          <a:noFill/>
        </p:spPr>
      </p:pic>
      <p:pic>
        <p:nvPicPr>
          <p:cNvPr id="114694" name="Picture 6" descr="periodI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3886200"/>
            <a:ext cx="3279775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Group 14 is the carbon family</a:t>
            </a:r>
            <a:endParaRPr lang="en-US" dirty="0">
              <a:effectLst/>
            </a:endParaRPr>
          </a:p>
        </p:txBody>
      </p:sp>
      <p:pic>
        <p:nvPicPr>
          <p:cNvPr id="51203" name="Picture 4" descr="periodI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2103438"/>
            <a:ext cx="5676900" cy="3429000"/>
          </a:xfrm>
          <a:noFill/>
        </p:spPr>
      </p:pic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990600" y="1295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/>
              <a:t>Color the Carbon Family </a:t>
            </a:r>
            <a:r>
              <a:rPr lang="en-US" dirty="0">
                <a:solidFill>
                  <a:srgbClr val="FFFF00"/>
                </a:solidFill>
              </a:rPr>
              <a:t>Yellow.</a:t>
            </a:r>
            <a:endParaRPr lang="en-U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Periodic Table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b="1" dirty="0" smtClean="0"/>
              <a:t>The periodic table organizes the elements in a particular way. A great deal of information about an element can be gathered from its position in the period table.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b="1" dirty="0" smtClean="0"/>
              <a:t>For example, you can predict with reasonably good accuracy the physical and chemical properties of the element. You can also predict what other elements a particular element will react with chemically.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800" b="1" dirty="0" smtClean="0"/>
              <a:t>Understanding the organization and plan of the periodic table will help you obtain basic information about each of the 118 known elements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Carbon Family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800600" cy="5334000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/>
              <a:t>Atoms of this family have 4 valence electrons.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/>
              <a:t>This family includes a non-metal (carbon), metalloids, and metals.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b="1" dirty="0"/>
              <a:t>The element carbon is called the “basis of life.” There is an entire branch of chemistry devoted to carbon compounds called organic chemistry.</a:t>
            </a:r>
          </a:p>
        </p:txBody>
      </p:sp>
      <p:pic>
        <p:nvPicPr>
          <p:cNvPr id="115718" name="Picture 6" descr="period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209800"/>
            <a:ext cx="3279775" cy="198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Group 15 is the nitrogen family</a:t>
            </a:r>
            <a:endParaRPr lang="en-US" dirty="0">
              <a:effectLst/>
            </a:endParaRPr>
          </a:p>
        </p:txBody>
      </p:sp>
      <p:pic>
        <p:nvPicPr>
          <p:cNvPr id="53251" name="Picture 4" descr="periodI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2103438"/>
            <a:ext cx="5676900" cy="3429000"/>
          </a:xfrm>
          <a:noFill/>
        </p:spPr>
      </p:pic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838200" y="1447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Color the Nitrogen Group </a:t>
            </a:r>
            <a:r>
              <a:rPr lang="en-US">
                <a:solidFill>
                  <a:srgbClr val="33CC33"/>
                </a:solidFill>
              </a:rPr>
              <a:t>Green.</a:t>
            </a:r>
            <a:endParaRPr lang="en-U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Nitrogen Family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257800" cy="42672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The nitrogen family is named after the element that makes up 78% of our atmosphere.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This family includes non-metals, metalloids, and metals.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Atoms in the nitrogen family have 5 valence electrons. They tend to share electrons when they bond.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Other elements in this family are phosphorus, arsenic, antimony, and bismuth.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sz="2800" dirty="0" smtClean="0"/>
          </a:p>
        </p:txBody>
      </p:sp>
      <p:pic>
        <p:nvPicPr>
          <p:cNvPr id="116740" name="j0178460.j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838200"/>
            <a:ext cx="3830638" cy="2438400"/>
          </a:xfrm>
        </p:spPr>
      </p:pic>
      <p:pic>
        <p:nvPicPr>
          <p:cNvPr id="116742" name="Picture 6" descr="periodI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950" y="4038600"/>
            <a:ext cx="38290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Oxygen Family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398963" cy="4114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Atoms of this family have 6 valence electrons.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Most elements in this family share electrons when forming compounds.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Oxygen is the most abundant element in the earth’s crust. It is extremely active and combines with almost all elements.</a:t>
            </a:r>
          </a:p>
        </p:txBody>
      </p:sp>
      <p:pic>
        <p:nvPicPr>
          <p:cNvPr id="117770" name="Picture 10" descr="periodI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2700" y="1981200"/>
            <a:ext cx="3281363" cy="198120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Group 16 is the oxygen family</a:t>
            </a:r>
            <a:endParaRPr lang="en-US" dirty="0">
              <a:effectLst/>
            </a:endParaRPr>
          </a:p>
        </p:txBody>
      </p:sp>
      <p:pic>
        <p:nvPicPr>
          <p:cNvPr id="56323" name="Picture 4" descr="periodI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2103438"/>
            <a:ext cx="5676900" cy="3429000"/>
          </a:xfrm>
          <a:noFill/>
        </p:spPr>
      </p:pic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838200" y="15240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Color the Oxygen Group </a:t>
            </a:r>
            <a:r>
              <a:rPr lang="en-US">
                <a:solidFill>
                  <a:srgbClr val="0070C0"/>
                </a:solidFill>
              </a:rPr>
              <a:t>Dark Blue.</a:t>
            </a:r>
            <a:endParaRPr lang="en-U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Halogen Family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  <a:buSzTx/>
            </a:pPr>
            <a:r>
              <a:rPr lang="en-US" b="1" dirty="0" smtClean="0"/>
              <a:t>Group 17</a:t>
            </a:r>
          </a:p>
          <a:p>
            <a:pPr>
              <a:spcBef>
                <a:spcPct val="0"/>
              </a:spcBef>
              <a:buClr>
                <a:srgbClr val="FF0000"/>
              </a:buClr>
              <a:buSzTx/>
              <a:buNone/>
            </a:pPr>
            <a:endParaRPr lang="en-US" b="1" dirty="0" smtClean="0"/>
          </a:p>
          <a:p>
            <a:pPr>
              <a:spcBef>
                <a:spcPct val="0"/>
              </a:spcBef>
              <a:buClr>
                <a:srgbClr val="FF0000"/>
              </a:buClr>
              <a:buSzTx/>
            </a:pPr>
            <a:r>
              <a:rPr lang="en-US" b="1" dirty="0" smtClean="0"/>
              <a:t>Halogen </a:t>
            </a:r>
            <a:r>
              <a:rPr lang="en-US" b="1" dirty="0"/>
              <a:t>atoms only need to gain 1 electron to fill </a:t>
            </a:r>
            <a:r>
              <a:rPr lang="en-US" b="1" dirty="0" smtClean="0"/>
              <a:t>their 	outermost </a:t>
            </a:r>
            <a:r>
              <a:rPr lang="en-US" b="1" dirty="0"/>
              <a:t>energy level</a:t>
            </a:r>
            <a:r>
              <a:rPr lang="en-US" b="1" dirty="0" smtClean="0"/>
              <a:t>.</a:t>
            </a:r>
          </a:p>
          <a:p>
            <a:pPr>
              <a:spcBef>
                <a:spcPct val="0"/>
              </a:spcBef>
              <a:buClr>
                <a:srgbClr val="FF0000"/>
              </a:buClr>
              <a:buSzTx/>
              <a:buNone/>
            </a:pPr>
            <a:endParaRPr lang="en-US" b="1" dirty="0"/>
          </a:p>
          <a:p>
            <a:pPr>
              <a:spcBef>
                <a:spcPct val="0"/>
              </a:spcBef>
              <a:buClr>
                <a:srgbClr val="FF0000"/>
              </a:buClr>
              <a:buSzTx/>
            </a:pPr>
            <a:r>
              <a:rPr lang="en-US" b="1" dirty="0"/>
              <a:t>They react with alkali metals to form salts.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Tx/>
            </a:pPr>
            <a:endParaRPr lang="en-US" b="1" dirty="0"/>
          </a:p>
        </p:txBody>
      </p:sp>
      <p:pic>
        <p:nvPicPr>
          <p:cNvPr id="7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886200"/>
            <a:ext cx="4724400" cy="26373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Halogen Family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8392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/>
              <a:t>The halogens are five non-metallic elements found in group 17 of the periodic table. The term "halogen" means "salt-former" and compounds containing halogens are called "salts". All halogens have 7 electrons in their outer shells, giving them an oxidation number of -1. The halogens exist, at room temperature, in all three states of matter:</a:t>
            </a:r>
          </a:p>
          <a:p>
            <a:pPr>
              <a:buBlip>
                <a:blip r:embed="rId2"/>
              </a:buBlip>
            </a:pPr>
            <a:r>
              <a:rPr lang="it-IT" sz="1900" b="1" dirty="0" smtClean="0"/>
              <a:t>Solid- Iodine, Astatine </a:t>
            </a:r>
          </a:p>
          <a:p>
            <a:pPr>
              <a:buBlip>
                <a:blip r:embed="rId2"/>
              </a:buBlip>
            </a:pPr>
            <a:r>
              <a:rPr lang="it-IT" sz="1900" b="1" dirty="0" smtClean="0"/>
              <a:t>Liquid- Bromine </a:t>
            </a:r>
          </a:p>
          <a:p>
            <a:pPr>
              <a:buBlip>
                <a:blip r:embed="rId2"/>
              </a:buBlip>
            </a:pPr>
            <a:r>
              <a:rPr lang="it-IT" sz="1900" b="1" dirty="0" smtClean="0"/>
              <a:t>Gas- Fluorine, Chlorine </a:t>
            </a:r>
          </a:p>
          <a:p>
            <a:pPr>
              <a:buBlip>
                <a:blip r:embed="rId2"/>
              </a:buBlip>
            </a:pPr>
            <a:endParaRPr lang="en-US" sz="2400" b="1" dirty="0" smtClean="0"/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400" b="1" dirty="0" smtClean="0"/>
              <a:t>Halogens </a:t>
            </a:r>
            <a:r>
              <a:rPr lang="en-US" sz="2400" b="1" dirty="0"/>
              <a:t>have 7 valence electrons, which explains why they are the most active non-metals. They are never found free in nature</a:t>
            </a:r>
            <a:r>
              <a:rPr lang="en-US" sz="2400" b="1" dirty="0" smtClean="0"/>
              <a:t>.  They are very poisonous</a:t>
            </a: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7467600" cy="4168775"/>
          </a:xfrm>
          <a:noFill/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81000" y="3810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>
                <a:latin typeface="Franklin Gothic Medium Cond" pitchFamily="34" charset="0"/>
              </a:rPr>
              <a:t>GROUP 17 IS THE HALOGEN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792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Color the Halogen group </a:t>
            </a:r>
            <a:r>
              <a:rPr lang="en-US" dirty="0">
                <a:solidFill>
                  <a:schemeClr val="accent6"/>
                </a:solidFill>
              </a:rPr>
              <a:t>brown.</a:t>
            </a:r>
            <a:endParaRPr lang="en-U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Noble Gases</a:t>
            </a:r>
          </a:p>
        </p:txBody>
      </p:sp>
      <p:pic>
        <p:nvPicPr>
          <p:cNvPr id="119816" name="Picture 8" descr="periodic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71600"/>
            <a:ext cx="3279775" cy="1981200"/>
          </a:xfrm>
          <a:noFill/>
        </p:spPr>
      </p:pic>
      <p:pic>
        <p:nvPicPr>
          <p:cNvPr id="119817" name="Picture 9" descr="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04800"/>
            <a:ext cx="2400300" cy="3200400"/>
          </a:xfr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581400"/>
            <a:ext cx="8839199" cy="31242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/>
              <a:t>Noble Gases are colorless gases that are extremely </a:t>
            </a:r>
            <a:r>
              <a:rPr lang="en-US" sz="2000" b="1" dirty="0" smtClean="0"/>
              <a:t>un-reactive (inert). </a:t>
            </a:r>
            <a:endParaRPr 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/>
              <a:t>One important property of the noble gases is their inactivity. They are inactive because their outermost energy level is full.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/>
              <a:t>Because they do not readily combine with other elements to form compounds, the noble gases are called inert.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/>
              <a:t>The family of noble gases includes helium, neon, argon, krypton, xenon, and radon.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/>
              <a:t>All the noble gases are found in small amounts in the earth's atmosphere. </a:t>
            </a:r>
            <a:endParaRPr lang="en-US" sz="2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000" b="1" dirty="0" smtClean="0"/>
              <a:t>Contain 8 valence electrons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periodic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362200"/>
            <a:ext cx="7143750" cy="3810000"/>
          </a:xfrm>
          <a:noFill/>
        </p:spPr>
      </p:pic>
      <p:sp>
        <p:nvSpPr>
          <p:cNvPr id="59395" name="Rectangle 5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3600" b="1">
                <a:solidFill>
                  <a:schemeClr val="tx2"/>
                </a:solidFill>
                <a:latin typeface="Franklin Gothic Medium Cond" pitchFamily="34" charset="0"/>
              </a:rPr>
              <a:t>GROUP 18 IS THE NOBLE GASES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457200" y="1371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Color the Noble Gases </a:t>
            </a:r>
            <a:r>
              <a:rPr lang="en-US">
                <a:solidFill>
                  <a:srgbClr val="FF3399"/>
                </a:solidFill>
              </a:rPr>
              <a:t>pink.</a:t>
            </a:r>
            <a:endParaRPr lang="en-US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Key to the Periodic Table</a:t>
            </a: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7400"/>
            <a:ext cx="3754438" cy="3800475"/>
          </a:xfr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95400"/>
            <a:ext cx="4952999" cy="48006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0000"/>
                </a:solidFill>
              </a:rPr>
              <a:t>Elements are organized on </a:t>
            </a:r>
            <a:r>
              <a:rPr lang="en-US" sz="2400" dirty="0" smtClean="0">
                <a:solidFill>
                  <a:srgbClr val="000000"/>
                </a:solidFill>
              </a:rPr>
              <a:t>the modern periodic </a:t>
            </a:r>
            <a:r>
              <a:rPr lang="en-US" sz="2400" dirty="0">
                <a:solidFill>
                  <a:srgbClr val="000000"/>
                </a:solidFill>
              </a:rPr>
              <a:t>table according to their </a:t>
            </a:r>
            <a:r>
              <a:rPr lang="en-US" sz="2400" b="1" u="sng" dirty="0">
                <a:solidFill>
                  <a:srgbClr val="FF0000"/>
                </a:solidFill>
              </a:rPr>
              <a:t>atomic number</a:t>
            </a:r>
            <a:r>
              <a:rPr lang="en-US" sz="2400" dirty="0">
                <a:solidFill>
                  <a:srgbClr val="000000"/>
                </a:solidFill>
              </a:rPr>
              <a:t>, usually found near the top of the square.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0000"/>
                </a:solidFill>
              </a:rPr>
              <a:t>The atomic number refers to how many protons an atom of that element has.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0000"/>
                </a:solidFill>
              </a:rPr>
              <a:t>For instance, hydrogen has 1 proton, so it’s atomic number is 1.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0000"/>
                </a:solidFill>
              </a:rPr>
              <a:t>The atomic number is unique to that element. No two elements have the same atomic number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58037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INNER TRANSITION METALS</a:t>
            </a:r>
            <a:endParaRPr lang="en-US" dirty="0"/>
          </a:p>
        </p:txBody>
      </p:sp>
      <p:pic>
        <p:nvPicPr>
          <p:cNvPr id="148485" name="Picture 5" descr="periodic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4287838" cy="2590800"/>
          </a:xfrm>
          <a:noFill/>
        </p:spPr>
      </p:pic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981200"/>
            <a:ext cx="4059237" cy="411480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dirty="0" smtClean="0"/>
              <a:t>The thirty rare earth elements (inner transition elements) are composed of the lanthanide series (first row) and actinide series (second row).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dirty="0" smtClean="0"/>
              <a:t>One element of the lanthanide series and most of the elements in the actinide series are called trans-uranium, which means synthetic or man-made.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dirty="0" smtClean="0"/>
              <a:t>Notice how these elements are part of Periods 6 and 7.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05200" y="27432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295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Bottom two rows of periodic table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3200400"/>
            <a:ext cx="28194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periodic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38400"/>
            <a:ext cx="8229600" cy="43434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81000" y="1219200"/>
            <a:ext cx="8534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Color the Lanthanides (top row) </a:t>
            </a:r>
            <a:r>
              <a:rPr lang="en-US" dirty="0">
                <a:solidFill>
                  <a:srgbClr val="00B050"/>
                </a:solidFill>
              </a:rPr>
              <a:t>dark green </a:t>
            </a:r>
            <a:r>
              <a:rPr lang="en-US" dirty="0"/>
              <a:t>&amp; color the Actinides (bottom row)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/>
              <a:t>.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76200" y="3810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 dirty="0">
                <a:latin typeface="Franklin Gothic Medium Cond" pitchFamily="34" charset="0"/>
              </a:rPr>
              <a:t>THE BOTTOM TWO </a:t>
            </a:r>
            <a:r>
              <a:rPr lang="en-US" sz="3200" b="1" dirty="0" smtClean="0">
                <a:latin typeface="Franklin Gothic Medium Cond" pitchFamily="34" charset="0"/>
              </a:rPr>
              <a:t>ROWS </a:t>
            </a:r>
            <a:r>
              <a:rPr lang="en-US" sz="3200" b="1" dirty="0">
                <a:latin typeface="Franklin Gothic Medium Cond" pitchFamily="34" charset="0"/>
              </a:rPr>
              <a:t>ARE THE RARE EARTH METALS.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0" y="1600200"/>
            <a:ext cx="990600" cy="4343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57800" y="2057400"/>
            <a:ext cx="990600" cy="4343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What’s in a square?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475163" cy="47244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Different periodic tables can include various bits of information, but usually: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</a:rPr>
              <a:t>atomic number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</a:rPr>
              <a:t>symbol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</a:rPr>
              <a:t>atomic mass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</a:rPr>
              <a:t>number of valence electrons</a:t>
            </a:r>
          </a:p>
          <a:p>
            <a:pPr lvl="1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</a:rPr>
              <a:t>state of matter at room temperature.</a:t>
            </a:r>
          </a:p>
        </p:txBody>
      </p:sp>
      <p:graphicFrame>
        <p:nvGraphicFramePr>
          <p:cNvPr id="522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133600"/>
          <a:ext cx="37544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Bitmap Image" r:id="rId4" imgW="4057143" imgH="4105848" progId="PBrush">
                  <p:embed/>
                </p:oleObj>
              </mc:Choice>
              <mc:Fallback>
                <p:oleObj name="Bitmap Image" r:id="rId4" imgW="4057143" imgH="4105848" progId="PBrush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3754438" cy="379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797" y="152400"/>
            <a:ext cx="8686800" cy="8382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/>
              <a:t>Metals and Nonmetals</a:t>
            </a:r>
            <a:endParaRPr lang="en-US" dirty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idx="1"/>
          </p:nvPr>
        </p:nvSpPr>
        <p:spPr>
          <a:xfrm>
            <a:off x="528638" y="2212975"/>
            <a:ext cx="8112125" cy="388302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  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E303-0800-4EA6-B9B1-1507F8CD0A5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2209800" y="4876800"/>
            <a:ext cx="2362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838200" y="2667000"/>
            <a:ext cx="762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600200" y="3200400"/>
            <a:ext cx="68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52578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59436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66294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45720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7315200" y="3200400"/>
            <a:ext cx="685800" cy="289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8001000" y="2514600"/>
            <a:ext cx="609600" cy="3581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572000" y="4343400"/>
            <a:ext cx="403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4572000" y="3200400"/>
            <a:ext cx="411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4572000" y="3733800"/>
            <a:ext cx="403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4572000" y="3200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4572000" y="3733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5257800" y="3733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5257800" y="4343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>
            <a:off x="5943600" y="4343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 rot="1984136">
            <a:off x="5715000" y="4343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hlink"/>
                </a:solidFill>
              </a:rPr>
              <a:t>NONMETALS</a:t>
            </a:r>
            <a:endParaRPr lang="en-US" sz="3400">
              <a:solidFill>
                <a:schemeClr val="hlink"/>
              </a:solidFill>
            </a:endParaRPr>
          </a:p>
        </p:txBody>
      </p:sp>
      <p:sp>
        <p:nvSpPr>
          <p:cNvPr id="24599" name="Rectangle 22"/>
          <p:cNvSpPr>
            <a:spLocks noChangeArrowheads="1"/>
          </p:cNvSpPr>
          <p:nvPr/>
        </p:nvSpPr>
        <p:spPr bwMode="auto">
          <a:xfrm>
            <a:off x="838200" y="2667000"/>
            <a:ext cx="762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600" name="Line 23"/>
          <p:cNvSpPr>
            <a:spLocks noChangeShapeType="1"/>
          </p:cNvSpPr>
          <p:nvPr/>
        </p:nvSpPr>
        <p:spPr bwMode="auto">
          <a:xfrm flipH="1">
            <a:off x="762000" y="3200400"/>
            <a:ext cx="144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 flipH="1">
            <a:off x="838200" y="3810000"/>
            <a:ext cx="144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 flipH="1">
            <a:off x="838200" y="4419600"/>
            <a:ext cx="144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>
            <a:off x="868363" y="6072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>
            <a:off x="868363" y="49291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>
            <a:off x="868363" y="5462588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>
            <a:off x="5943600" y="4953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0"/>
          <p:cNvSpPr>
            <a:spLocks noChangeShapeType="1"/>
          </p:cNvSpPr>
          <p:nvPr/>
        </p:nvSpPr>
        <p:spPr bwMode="auto">
          <a:xfrm>
            <a:off x="6629400" y="4953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1"/>
          <p:cNvSpPr>
            <a:spLocks noChangeShapeType="1"/>
          </p:cNvSpPr>
          <p:nvPr/>
        </p:nvSpPr>
        <p:spPr bwMode="auto">
          <a:xfrm>
            <a:off x="6629400" y="5486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2"/>
          <p:cNvSpPr>
            <a:spLocks noChangeShapeType="1"/>
          </p:cNvSpPr>
          <p:nvPr/>
        </p:nvSpPr>
        <p:spPr bwMode="auto">
          <a:xfrm>
            <a:off x="7315200" y="5486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33"/>
          <p:cNvSpPr txBox="1">
            <a:spLocks noChangeArrowheads="1"/>
          </p:cNvSpPr>
          <p:nvPr/>
        </p:nvSpPr>
        <p:spPr bwMode="auto">
          <a:xfrm rot="1884818">
            <a:off x="151757" y="4527305"/>
            <a:ext cx="3216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chemeClr val="bg2"/>
                </a:solidFill>
              </a:rPr>
              <a:t>      METALS</a:t>
            </a:r>
            <a:endParaRPr lang="en-US" sz="3400" dirty="0">
              <a:solidFill>
                <a:schemeClr val="bg2"/>
              </a:solidFill>
            </a:endParaRPr>
          </a:p>
        </p:txBody>
      </p:sp>
      <p:sp>
        <p:nvSpPr>
          <p:cNvPr id="24611" name="Text Box 34"/>
          <p:cNvSpPr txBox="1">
            <a:spLocks noChangeArrowheads="1"/>
          </p:cNvSpPr>
          <p:nvPr/>
        </p:nvSpPr>
        <p:spPr bwMode="auto">
          <a:xfrm rot="1884818">
            <a:off x="3771900" y="5062538"/>
            <a:ext cx="3216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2"/>
                </a:solidFill>
              </a:rPr>
              <a:t>      METALS</a:t>
            </a:r>
            <a:endParaRPr lang="en-US" sz="3400">
              <a:solidFill>
                <a:schemeClr val="bg2"/>
              </a:solidFill>
            </a:endParaRPr>
          </a:p>
        </p:txBody>
      </p:sp>
      <p:sp>
        <p:nvSpPr>
          <p:cNvPr id="24612" name="Text Box 35"/>
          <p:cNvSpPr txBox="1">
            <a:spLocks noChangeArrowheads="1"/>
          </p:cNvSpPr>
          <p:nvPr/>
        </p:nvSpPr>
        <p:spPr bwMode="auto">
          <a:xfrm>
            <a:off x="2476500" y="3733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Transition metals</a:t>
            </a:r>
          </a:p>
        </p:txBody>
      </p:sp>
      <p:sp>
        <p:nvSpPr>
          <p:cNvPr id="24613" name="TextBox 1"/>
          <p:cNvSpPr txBox="1">
            <a:spLocks noChangeArrowheads="1"/>
          </p:cNvSpPr>
          <p:nvPr/>
        </p:nvSpPr>
        <p:spPr bwMode="auto">
          <a:xfrm>
            <a:off x="76200" y="106680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The periodic table can be separated into metals and nonmetals.  Everything to the left of the stair step line is a metal and everything to the right of the stair step line is a nonmetal</a:t>
            </a:r>
            <a:r>
              <a:rPr lang="en-US" b="1" dirty="0" smtClean="0"/>
              <a:t>.  Most elements are classified as metals.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363" y="6096000"/>
            <a:ext cx="8153400" cy="904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Outline the black stair step line on your periodic table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4864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/>
              <a:t>Metals are good conductors of heat and electricity.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/>
              <a:t>Metals are shiny.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/>
              <a:t>Metals are ductile (can be stretched into thin wires).</a:t>
            </a:r>
          </a:p>
          <a:p>
            <a:pPr>
              <a:lnSpc>
                <a:spcPct val="8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/>
              <a:t>Metals are malleable (can be pounded into thin sheets).</a:t>
            </a:r>
          </a:p>
          <a:p>
            <a:pPr>
              <a:lnSpc>
                <a:spcPct val="8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/>
              <a:t>A chemical property of metal is its reaction with water which results in corrosion</a:t>
            </a:r>
            <a:r>
              <a:rPr lang="en-US" sz="2400" dirty="0" smtClean="0"/>
              <a:t>.</a:t>
            </a:r>
          </a:p>
        </p:txBody>
      </p:sp>
      <p:pic>
        <p:nvPicPr>
          <p:cNvPr id="76806" name="j0289771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752600"/>
            <a:ext cx="3048000" cy="2286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Properties of Non-Metals</a:t>
            </a:r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57388"/>
            <a:ext cx="4211638" cy="3735387"/>
          </a:xfrm>
          <a:noFill/>
        </p:spPr>
      </p:pic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371600"/>
            <a:ext cx="4287837" cy="47244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/>
              <a:t>Non-metals are poor conductors of heat and electricity.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/>
              <a:t>Non-metals are not ductile or malleable.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/>
              <a:t>Solid non-metals are brittle and break easily.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/>
              <a:t>They are dull.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/>
              <a:t>Many non-metals are gases.</a:t>
            </a:r>
          </a:p>
        </p:txBody>
      </p:sp>
      <p:sp>
        <p:nvSpPr>
          <p:cNvPr id="28677" name="AutoShape 7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AutoShape 9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200" y="58674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>
                <a:latin typeface="Teletype" pitchFamily="2" charset="0"/>
              </a:rPr>
              <a:t>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048000" y="2362200"/>
            <a:ext cx="2743200" cy="15240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2234</TotalTime>
  <Words>1724</Words>
  <Application>Microsoft Office PowerPoint</Application>
  <PresentationFormat>On-screen Show (4:3)</PresentationFormat>
  <Paragraphs>179</Paragraphs>
  <Slides>41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Trek</vt:lpstr>
      <vt:lpstr>Bitmap Image</vt:lpstr>
      <vt:lpstr>Periodic Table of Elements </vt:lpstr>
      <vt:lpstr>Mendeleev</vt:lpstr>
      <vt:lpstr>Periodic Table</vt:lpstr>
      <vt:lpstr>Key to the Periodic Table</vt:lpstr>
      <vt:lpstr>What’s in a square?</vt:lpstr>
      <vt:lpstr>Metals and Nonmetals</vt:lpstr>
      <vt:lpstr>Properties of Metals</vt:lpstr>
      <vt:lpstr>Properties of Non-Metals</vt:lpstr>
      <vt:lpstr>PowerPoint Presentation</vt:lpstr>
      <vt:lpstr>Properties of Metalloids</vt:lpstr>
      <vt:lpstr>Periods on the Periodic Table</vt:lpstr>
      <vt:lpstr>Periods on the Periodic Table </vt:lpstr>
      <vt:lpstr>FAMILIES</vt:lpstr>
      <vt:lpstr>Groups (families) on the Periodic Table </vt:lpstr>
      <vt:lpstr>PowerPoint Presentation</vt:lpstr>
      <vt:lpstr>PowerPoint Presentation</vt:lpstr>
      <vt:lpstr>Hydrogen</vt:lpstr>
      <vt:lpstr>Alkali Metals</vt:lpstr>
      <vt:lpstr>PowerPoint Presentation</vt:lpstr>
      <vt:lpstr>Alkali Metals</vt:lpstr>
      <vt:lpstr>What does it mean to be reactive?</vt:lpstr>
      <vt:lpstr>Alkaline Earth Metals</vt:lpstr>
      <vt:lpstr>PowerPoint Presentation</vt:lpstr>
      <vt:lpstr>Transition Metals</vt:lpstr>
      <vt:lpstr>PowerPoint Presentation</vt:lpstr>
      <vt:lpstr>Transition Metals</vt:lpstr>
      <vt:lpstr>GrOUP 13 IS THE BORON family</vt:lpstr>
      <vt:lpstr>Boron Family</vt:lpstr>
      <vt:lpstr>Group 14 is the carbon family</vt:lpstr>
      <vt:lpstr>Carbon Family</vt:lpstr>
      <vt:lpstr>Group 15 is the nitrogen family</vt:lpstr>
      <vt:lpstr>Nitrogen Family</vt:lpstr>
      <vt:lpstr>Oxygen Family</vt:lpstr>
      <vt:lpstr>Group 16 is the oxygen family</vt:lpstr>
      <vt:lpstr>Halogen Family</vt:lpstr>
      <vt:lpstr>Halogen Family</vt:lpstr>
      <vt:lpstr>PowerPoint Presentation</vt:lpstr>
      <vt:lpstr>Noble Gases</vt:lpstr>
      <vt:lpstr>PowerPoint Presentation</vt:lpstr>
      <vt:lpstr>INNER TRANSITION METALS</vt:lpstr>
      <vt:lpstr>PowerPoint Presentation</vt:lpstr>
    </vt:vector>
  </TitlesOfParts>
  <Company>WJCC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lewisv</dc:creator>
  <cp:lastModifiedBy>AISD Employee</cp:lastModifiedBy>
  <cp:revision>126</cp:revision>
  <dcterms:created xsi:type="dcterms:W3CDTF">2005-03-29T23:51:49Z</dcterms:created>
  <dcterms:modified xsi:type="dcterms:W3CDTF">2013-09-09T18:52:00Z</dcterms:modified>
</cp:coreProperties>
</file>