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1" r:id="rId3"/>
    <p:sldId id="282" r:id="rId4"/>
    <p:sldId id="257" r:id="rId5"/>
    <p:sldId id="258" r:id="rId6"/>
    <p:sldId id="261" r:id="rId7"/>
    <p:sldId id="283" r:id="rId8"/>
    <p:sldId id="284" r:id="rId9"/>
    <p:sldId id="285" r:id="rId10"/>
    <p:sldId id="259" r:id="rId11"/>
    <p:sldId id="260" r:id="rId12"/>
    <p:sldId id="263" r:id="rId13"/>
    <p:sldId id="275" r:id="rId14"/>
    <p:sldId id="265" r:id="rId15"/>
    <p:sldId id="276" r:id="rId16"/>
    <p:sldId id="267" r:id="rId17"/>
    <p:sldId id="277" r:id="rId18"/>
    <p:sldId id="273" r:id="rId19"/>
    <p:sldId id="278" r:id="rId20"/>
    <p:sldId id="269" r:id="rId21"/>
    <p:sldId id="279" r:id="rId22"/>
    <p:sldId id="271" r:id="rId23"/>
    <p:sldId id="280" r:id="rId24"/>
    <p:sldId id="27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AC20"/>
    <a:srgbClr val="99CCFF"/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FC105-5E23-49DA-98F8-FA36B7718CED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FA2B0-24C7-4E64-A328-F9ED6310888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06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D215-31C4-4D9E-B88C-78B3044F8D5A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47A5D-FEB6-48B1-A0B1-618F70536F65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955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66B2-A737-40CB-85BE-21FCEEC93F1F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6FDA7-CE0A-4ECA-8DDC-48880CA6B753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740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A0EC-BEEA-4CEF-BF21-0DF2BD7E944D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1B91-66B7-4DBC-A8CB-AE9F9B3873D4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650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Corbel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/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94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099A5-B339-4209-B760-60EE4B52A9C7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94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94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BD50A-E5CE-4341-A5C4-D08005A6CE24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6308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FF91C-1D94-4792-86E1-7D23D52A2568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D2B89-4C5B-44A8-BE16-B9F1FAF2B09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097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8720C-1B01-44E7-B29C-DC715F405388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8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C7757-8A8C-467F-9C3F-2D136323C63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270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C72F4-B513-4129-8E62-DD7FBC68E51B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4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7D672-9E20-4CDB-A134-B1829E738EA3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169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2540-F934-4F03-8E10-3E4C505EC7E4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3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E5B6-1417-403E-8D58-F5B522A00004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859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/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F8316-45F2-4886-9D97-7631001FB6E9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F7C20-42F6-4B1D-ADDF-2D1C2258564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244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740275" y="795338"/>
            <a:ext cx="3960813" cy="5294312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0485F-A3C7-49CC-B153-72F0C3EA4199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8CFA2-D976-4273-ACBF-9D7E36D2019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485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" lastClr="FFFFFF"/>
              </a:solidFill>
              <a:latin typeface="Corbel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0" name="Rectangle 11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5063"/>
            <a:ext cx="2133600" cy="365125"/>
          </a:xfrm>
          <a:prstGeom prst="rect">
            <a:avLst/>
          </a:prstGeom>
        </p:spPr>
        <p:txBody>
          <a:bodyPr anchor="b" anchorCtr="0"/>
          <a:lstStyle>
            <a:lvl1pPr fontAlgn="auto">
              <a:spcBef>
                <a:spcPts val="0"/>
              </a:spcBef>
              <a:spcAft>
                <a:spcPts val="0"/>
              </a:spcAft>
              <a:defRPr lang="en-US" sz="1000" b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E1A71695-C2E8-4DAA-893F-AE7E15C99D90}" type="datetimeFigureOut">
              <a:rPr lang="en-US"/>
              <a:pPr>
                <a:defRPr/>
              </a:pPr>
              <a:t>9/9/2013</a:t>
            </a:fld>
            <a:endParaRPr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5063"/>
            <a:ext cx="2895600" cy="365125"/>
          </a:xfrm>
          <a:prstGeom prst="rect">
            <a:avLst/>
          </a:prstGeom>
        </p:spPr>
        <p:txBody>
          <a:bodyPr anchor="b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000" b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5063"/>
            <a:ext cx="2133600" cy="365125"/>
          </a:xfrm>
          <a:prstGeom prst="rect">
            <a:avLst/>
          </a:prstGeom>
        </p:spPr>
        <p:txBody>
          <a:bodyPr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000" b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7687AC43-22E5-46BE-BD93-33BC0F926BDF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11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12" r:id="rId9"/>
    <p:sldLayoutId id="2147483809" r:id="rId10"/>
    <p:sldLayoutId id="2147483810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rtl="0" eaLnBrk="0" fontAlgn="base" hangingPunct="0">
        <a:spcBef>
          <a:spcPct val="0"/>
        </a:spcBef>
        <a:spcAft>
          <a:spcPct val="0"/>
        </a:spcAft>
        <a:defRPr lang="en-US" sz="5300" b="1" kern="1200" dirty="0">
          <a:solidFill>
            <a:srgbClr val="171B73"/>
          </a:solidFill>
          <a:latin typeface="+mj-lt"/>
          <a:ea typeface="+mj-lt"/>
          <a:cs typeface="+mj-lt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300" b="1">
          <a:solidFill>
            <a:srgbClr val="171B73"/>
          </a:solidFill>
          <a:latin typeface="Bodoni MT" pitchFamily="18" charset="0"/>
          <a:ea typeface="Bodoni MT" pitchFamily="18" charset="0"/>
          <a:cs typeface="Bodoni MT" pitchFamily="18" charset="0"/>
        </a:defRPr>
      </a:lvl9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1875" indent="-228600" algn="l" rtl="0" eaLnBrk="0" fontAlgn="base" hangingPunct="0">
        <a:spcBef>
          <a:spcPct val="20000"/>
        </a:spcBef>
        <a:spcAft>
          <a:spcPct val="0"/>
        </a:spcAft>
        <a:buClr>
          <a:srgbClr val="C43D1F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6988" indent="-228600" algn="l" rtl="0" eaLnBrk="0" fontAlgn="base" hangingPunct="0">
        <a:spcBef>
          <a:spcPct val="20000"/>
        </a:spcBef>
        <a:spcAft>
          <a:spcPct val="0"/>
        </a:spcAft>
        <a:buClr>
          <a:srgbClr val="B42469"/>
        </a:buClr>
        <a:buFont typeface="Wingdings 2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7B309B"/>
        </a:buClr>
        <a:buFont typeface="Wingdings 2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4kids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4kids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X-EtAijcqUDyfM&amp;tbnid=tAxQNVEMFdih7M:&amp;ved=0CAUQjRw&amp;url=http://people.bu.edu/cwinrich/bonding.htm&amp;ei=9-ooUs_aBejD2QXhg4GQDQ&amp;bvm=bv.51773540,d.b2I&amp;psig=AFQjCNGfFfqLpHfO5j4lnyxypCk7r3bVeg&amp;ust=137849962135925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4kids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4kids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4kids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2578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smtClean="0"/>
              <a:t/>
            </a:r>
            <a:br>
              <a:rPr dirty="0" smtClean="0"/>
            </a:br>
            <a:r>
              <a:rPr dirty="0" smtClean="0"/>
              <a:t>Periodic </a:t>
            </a:r>
            <a:r>
              <a:rPr dirty="0"/>
              <a:t>Table </a:t>
            </a:r>
            <a:br>
              <a:rPr dirty="0"/>
            </a:br>
            <a:r>
              <a:rPr sz="3200" dirty="0"/>
              <a:t/>
            </a:r>
            <a:br>
              <a:rPr sz="3200" dirty="0"/>
            </a:br>
            <a:r>
              <a:rPr sz="3200" dirty="0" smtClean="0"/>
              <a:t/>
            </a:r>
            <a:br>
              <a:rPr sz="3200" dirty="0" smtClean="0"/>
            </a:br>
            <a:r>
              <a:rPr lang="en-US" sz="3200" dirty="0" smtClean="0"/>
              <a:t>How to use the Periodic Table in </a:t>
            </a:r>
            <a:r>
              <a:rPr sz="3200" dirty="0" smtClean="0"/>
              <a:t>Determining </a:t>
            </a:r>
            <a:r>
              <a:rPr sz="3200" dirty="0" smtClean="0"/>
              <a:t>Electron Shells </a:t>
            </a:r>
            <a:r>
              <a:rPr sz="3200" dirty="0"/>
              <a:t>and Valence Electrons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3276600" cy="323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3600" dirty="0">
                <a:solidFill>
                  <a:schemeClr val="tx2">
                    <a:shade val="85000"/>
                    <a:satMod val="150000"/>
                  </a:schemeClr>
                </a:solidFill>
              </a:rPr>
              <a:t>Determine the number of shells and the number of </a:t>
            </a:r>
            <a:r>
              <a:rPr sz="3600" dirty="0"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valence </a:t>
            </a:r>
            <a:r>
              <a:rPr sz="3600" dirty="0">
                <a:solidFill>
                  <a:schemeClr val="tx2">
                    <a:shade val="85000"/>
                    <a:satMod val="150000"/>
                  </a:schemeClr>
                </a:solidFill>
              </a:rPr>
              <a:t>electrons for: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1524000"/>
            <a:ext cx="425629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Carbon - C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332" y="2510135"/>
            <a:ext cx="561243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Located in 2</a:t>
            </a:r>
            <a:r>
              <a:rPr lang="en-US" sz="2400" b="1" baseline="30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nd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Period = 2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6181818" y="3429000"/>
            <a:ext cx="22573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14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=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4 valence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electrons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43000" y="29718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990600" y="3124200"/>
            <a:ext cx="1447800" cy="1143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3505200" y="4114800"/>
            <a:ext cx="2514600" cy="1676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4114800" y="4114800"/>
            <a:ext cx="18288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4191000" y="4114800"/>
            <a:ext cx="18288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505200" y="3505200"/>
            <a:ext cx="25146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Box 10"/>
          <p:cNvSpPr txBox="1">
            <a:spLocks noChangeArrowheads="1"/>
          </p:cNvSpPr>
          <p:nvPr/>
        </p:nvSpPr>
        <p:spPr bwMode="auto">
          <a:xfrm>
            <a:off x="5715000" y="61722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latin typeface="Verdana" pitchFamily="34" charset="0"/>
                <a:hlinkClick r:id="rId3"/>
              </a:rPr>
              <a:t>www.chem4kids.com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Sodium Orbital Graph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6705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3600" dirty="0">
                <a:solidFill>
                  <a:schemeClr val="tx2">
                    <a:shade val="85000"/>
                    <a:satMod val="150000"/>
                  </a:schemeClr>
                </a:solidFill>
              </a:rPr>
              <a:t>Determine the number of shells and the number of </a:t>
            </a:r>
            <a:r>
              <a:rPr sz="3600" dirty="0" smtClean="0">
                <a:solidFill>
                  <a:schemeClr val="tx2">
                    <a:shade val="85000"/>
                    <a:satMod val="150000"/>
                  </a:schemeClr>
                </a:solidFill>
              </a:rPr>
              <a:t>valence </a:t>
            </a:r>
            <a:r>
              <a:rPr sz="3600" dirty="0">
                <a:solidFill>
                  <a:schemeClr val="tx2">
                    <a:shade val="85000"/>
                    <a:satMod val="150000"/>
                  </a:schemeClr>
                </a:solidFill>
              </a:rPr>
              <a:t>electrons for: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7400" y="1524000"/>
            <a:ext cx="495680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Sodium - Na</a:t>
            </a:r>
          </a:p>
        </p:txBody>
      </p:sp>
      <p:sp>
        <p:nvSpPr>
          <p:cNvPr id="6" name="Rectangle 5"/>
          <p:cNvSpPr/>
          <p:nvPr/>
        </p:nvSpPr>
        <p:spPr>
          <a:xfrm>
            <a:off x="37531" y="2478037"/>
            <a:ext cx="556915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Located in 3</a:t>
            </a:r>
            <a:r>
              <a:rPr lang="en-US" sz="2400" b="1" baseline="30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rd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Period = 3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5670001" y="2819400"/>
            <a:ext cx="203773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 = </a:t>
            </a:r>
            <a:endParaRPr lang="en-US" sz="2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 valence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electron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066800" y="2971800"/>
            <a:ext cx="14478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533400" y="35052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048000" y="3200400"/>
            <a:ext cx="2438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723900" y="3314700"/>
            <a:ext cx="16764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227" name="TextBox 10"/>
          <p:cNvSpPr txBox="1">
            <a:spLocks noChangeArrowheads="1"/>
          </p:cNvSpPr>
          <p:nvPr/>
        </p:nvSpPr>
        <p:spPr bwMode="auto">
          <a:xfrm>
            <a:off x="3200400" y="62484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latin typeface="Verdana" pitchFamily="34" charset="0"/>
                <a:hlinkClick r:id="rId3"/>
              </a:rPr>
              <a:t>www.chem4kids.com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23142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23142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18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= 8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electrons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72249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nd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2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08234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Neon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0"/>
            <a:ext cx="2647950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= 1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electron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4644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st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1 shell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8614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Hydrogen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038600"/>
            <a:ext cx="2209800" cy="233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1721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1721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2 =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electrons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72249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nd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2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83896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Beryllium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703513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33012" y="1371600"/>
            <a:ext cx="6767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33012" y="1371600"/>
            <a:ext cx="6767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16 =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6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  electrons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67921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rd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3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22982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Sulfur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16563"/>
          </a:xfrm>
        </p:spPr>
        <p:txBody>
          <a:bodyPr/>
          <a:lstStyle/>
          <a:p>
            <a:pPr marL="184150" indent="0" algn="ctr">
              <a:buNone/>
            </a:pPr>
            <a:r>
              <a:rPr lang="en-US" sz="7500" dirty="0" smtClean="0">
                <a:latin typeface="Arial" panose="020B0604020202020204" pitchFamily="34" charset="0"/>
                <a:cs typeface="Arial" panose="020B0604020202020204" pitchFamily="34" charset="0"/>
              </a:rPr>
              <a:t>GET THE PERIODIC TABLE YOU COLORED</a:t>
            </a:r>
            <a:endParaRPr lang="en-US" sz="7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3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1334" y="1371600"/>
            <a:ext cx="71846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1334" y="1371600"/>
            <a:ext cx="71846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K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 =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electron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6711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4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th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4 shells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98323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Potassium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86200"/>
            <a:ext cx="2776538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22501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lt"/>
                <a:cs typeface="+mj-lt"/>
              </a:rPr>
              <a:t>Write your answers on your handout.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"/>
              <a:solidFill>
                <a:schemeClr val="tx2">
                  <a:shade val="85000"/>
                  <a:satMod val="1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371600"/>
            <a:ext cx="122501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429000"/>
            <a:ext cx="4114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18 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= 2 valence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		  electrons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91135"/>
            <a:ext cx="34644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</a:t>
            </a:r>
            <a:r>
              <a:rPr lang="en-US" sz="24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st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Period = 1 shell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3935"/>
            <a:ext cx="140455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Helium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25005"/>
            <a:ext cx="3962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Name the element.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Number of shells 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"/>
                <a:solidFill>
                  <a:schemeClr val="tx2">
                    <a:shade val="85000"/>
                    <a:satMod val="1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lt"/>
                <a:cs typeface="+mj-lt"/>
              </a:rPr>
              <a:t>Valence electrons ?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667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4419600"/>
            <a:ext cx="4572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b="1" dirty="0"/>
              <a:t> Helium is the exception in Group 8.  </a:t>
            </a:r>
          </a:p>
          <a:p>
            <a:pPr eaLnBrk="1" hangingPunct="1"/>
            <a:endParaRPr lang="en-US" altLang="en-US" b="1" dirty="0"/>
          </a:p>
          <a:p>
            <a:pPr eaLnBrk="1" hangingPunct="1">
              <a:buFont typeface="Arial" charset="0"/>
              <a:buChar char="•"/>
            </a:pPr>
            <a:r>
              <a:rPr lang="en-US" altLang="en-US" b="1" dirty="0"/>
              <a:t> Since it has just one shell, that shell can only fit 2 electrons instead of 8.</a:t>
            </a:r>
          </a:p>
          <a:p>
            <a:pPr eaLnBrk="1" hangingPunct="1"/>
            <a:endParaRPr lang="en-US" altLang="en-US" b="1" dirty="0"/>
          </a:p>
          <a:p>
            <a:pPr eaLnBrk="1" hangingPunct="1">
              <a:buFont typeface="Arial" charset="0"/>
              <a:buChar char="•"/>
            </a:pPr>
            <a:r>
              <a:rPr lang="en-US" altLang="en-US" b="1" dirty="0"/>
              <a:t> It is in this group because all the elements have a full outer shell.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0"/>
            <a:ext cx="7772400" cy="3108960"/>
          </a:xfrm>
        </p:spPr>
        <p:txBody>
          <a:bodyPr/>
          <a:lstStyle/>
          <a:p>
            <a:pPr eaLnBrk="1" hangingPunct="1">
              <a:defRPr/>
            </a:pPr>
            <a:r>
              <a:rPr dirty="0"/>
              <a:t>Be sure to have all your answers on the worksheet.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1508125"/>
          </a:xfrm>
        </p:spPr>
        <p:txBody>
          <a:bodyPr/>
          <a:lstStyle/>
          <a:p>
            <a:pPr eaLnBrk="1" hangingPunct="1">
              <a:defRPr/>
            </a:pPr>
            <a:r>
              <a:rPr dirty="0" smtClean="0"/>
              <a:t>End of Study Guide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Electrons and Shells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285999"/>
          </a:xfrm>
        </p:spPr>
        <p:txBody>
          <a:bodyPr/>
          <a:lstStyle/>
          <a:p>
            <a:pPr marL="184150" indent="0">
              <a:buNone/>
            </a:pPr>
            <a:r>
              <a:rPr lang="en-US" sz="2000" b="1" dirty="0" smtClean="0"/>
              <a:t>Electron Shell Basics</a:t>
            </a:r>
          </a:p>
          <a:p>
            <a:pPr marL="184150" indent="0">
              <a:buNone/>
            </a:pPr>
            <a:r>
              <a:rPr lang="en-US" sz="2000" dirty="0" smtClean="0"/>
              <a:t>Let's cover some basics of atomic shells:</a:t>
            </a:r>
            <a:br>
              <a:rPr lang="en-US" sz="2000" dirty="0" smtClean="0"/>
            </a:br>
            <a:r>
              <a:rPr lang="en-US" sz="2000" dirty="0" smtClean="0"/>
              <a:t>1. The center of the atom is called the nucleus.</a:t>
            </a:r>
            <a:br>
              <a:rPr lang="en-US" sz="2000" dirty="0" smtClean="0"/>
            </a:br>
            <a:r>
              <a:rPr lang="en-US" sz="2000" dirty="0" smtClean="0"/>
              <a:t>2. Electrons are found in areas called shells. A shell is sometimes called an </a:t>
            </a:r>
            <a:r>
              <a:rPr lang="en-US" sz="2000" b="1" dirty="0" smtClean="0"/>
              <a:t>energy level or electron orbital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3. Shells are areas that surround the center of an atom. </a:t>
            </a:r>
            <a:endParaRPr lang="en-US" sz="2000" dirty="0"/>
          </a:p>
        </p:txBody>
      </p:sp>
      <p:pic>
        <p:nvPicPr>
          <p:cNvPr id="34818" name="Picture 2" descr="https://encrypted-tbn0.gstatic.com/images?q=tbn:ANd9GcQDzWv3JCDAP8KntJh5ikQeDeRvEECmqiKufxW3vmuYgmWkuMXP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3613780"/>
            <a:ext cx="4572000" cy="3053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68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3233"/>
            <a:ext cx="2590800" cy="9144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solidFill>
                  <a:schemeClr val="tx2">
                    <a:shade val="85000"/>
                    <a:satMod val="150000"/>
                  </a:schemeClr>
                </a:solidFill>
              </a:rPr>
              <a:t>Periods</a:t>
            </a:r>
          </a:p>
        </p:txBody>
      </p:sp>
      <p:pic>
        <p:nvPicPr>
          <p:cNvPr id="1026" name="Picture 2" descr="Periodic Table showing Perio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55" y="2526984"/>
            <a:ext cx="3699273" cy="277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05200" y="6858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2400" b="1" dirty="0">
                <a:cs typeface="Arial" charset="0"/>
              </a:rPr>
              <a:t>Each row is called a “period”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3528" y="2296151"/>
            <a:ext cx="493975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1</a:t>
            </a:r>
            <a:r>
              <a:rPr lang="en-US" sz="2400" b="1" spc="50" baseline="3000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st</a:t>
            </a: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 Period = 1 </a:t>
            </a:r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energy level</a:t>
            </a:r>
            <a:endParaRPr lang="en-US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6170" y="2757816"/>
            <a:ext cx="520424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2</a:t>
            </a:r>
            <a:r>
              <a:rPr lang="en-US" sz="2400" b="1" spc="50" baseline="3000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nd</a:t>
            </a: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 Period = </a:t>
            </a:r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99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2 energy levels</a:t>
            </a:r>
            <a:endParaRPr lang="en-US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99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77809" y="3219481"/>
            <a:ext cx="516096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3</a:t>
            </a:r>
            <a:r>
              <a:rPr lang="en-US" sz="2400" b="1" spc="50" baseline="3000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rd</a:t>
            </a: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 Period = 3 </a:t>
            </a:r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energy levels</a:t>
            </a:r>
            <a:endParaRPr lang="en-US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77809" y="3629650"/>
            <a:ext cx="515294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4AC2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4</a:t>
            </a:r>
            <a:r>
              <a:rPr lang="en-US" sz="2400" b="1" spc="50" baseline="3000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4AC2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th</a:t>
            </a:r>
            <a:r>
              <a:rPr 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4AC2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 Period = </a:t>
            </a:r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04AC2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</a:rPr>
              <a:t>4 energy levels</a:t>
            </a:r>
            <a:endParaRPr lang="en-US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04AC2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" y="1219200"/>
            <a:ext cx="8305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2400" b="1" dirty="0">
                <a:cs typeface="Arial" charset="0"/>
              </a:rPr>
              <a:t>The elements in each period have the same number of electron </a:t>
            </a:r>
            <a:r>
              <a:rPr lang="en-US" altLang="en-US" sz="2400" b="1" dirty="0" smtClean="0">
                <a:cs typeface="Arial" charset="0"/>
              </a:rPr>
              <a:t>shells (place around the nucleus where the electrons are located.</a:t>
            </a:r>
            <a:endParaRPr lang="en-US" altLang="en-US" sz="2400" b="1" dirty="0">
              <a:cs typeface="Arial" charset="0"/>
            </a:endParaRPr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3200400" y="62484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latin typeface="Verdana" pitchFamily="34" charset="0"/>
                <a:hlinkClick r:id="rId3"/>
              </a:rPr>
              <a:t>www.chem4kids.com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505200" y="2442422"/>
            <a:ext cx="457200" cy="3382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344443" y="2988648"/>
            <a:ext cx="564106" cy="845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397896" y="3340603"/>
            <a:ext cx="564504" cy="1097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3496842" y="3551981"/>
            <a:ext cx="457200" cy="2583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20040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solidFill>
                  <a:schemeClr val="tx2">
                    <a:shade val="85000"/>
                    <a:satMod val="150000"/>
                  </a:schemeClr>
                </a:solidFill>
              </a:rPr>
              <a:t>Groups</a:t>
            </a:r>
          </a:p>
        </p:txBody>
      </p:sp>
      <p:pic>
        <p:nvPicPr>
          <p:cNvPr id="39938" name="Picture 2" descr="Periodic Table showing Grou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51054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38800" y="2590800"/>
            <a:ext cx="289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b="1" dirty="0">
                <a:latin typeface="Verdana" pitchFamily="34" charset="0"/>
              </a:rPr>
              <a:t>Each column is called a “group”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38800" y="3352800"/>
            <a:ext cx="2895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b="1" dirty="0">
                <a:latin typeface="Verdana" pitchFamily="34" charset="0"/>
              </a:rPr>
              <a:t>Each element in a group has the same number of electrons in their outer </a:t>
            </a:r>
            <a:r>
              <a:rPr lang="en-US" altLang="en-US" b="1" dirty="0" smtClean="0">
                <a:latin typeface="Verdana" pitchFamily="34" charset="0"/>
              </a:rPr>
              <a:t>energy level.</a:t>
            </a:r>
            <a:endParaRPr lang="en-US" altLang="en-US" b="1" dirty="0"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1447800"/>
            <a:ext cx="39624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 = 1 electron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609600" y="22098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371600" y="1981200"/>
            <a:ext cx="39624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2 = 2 electrons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1181100" y="24765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95800" y="762000"/>
            <a:ext cx="4191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905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Group 18 = 8 electrons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838700" y="1562100"/>
            <a:ext cx="15240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324600" y="1752600"/>
            <a:ext cx="2286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Except for He, it has 2 electrons</a:t>
            </a:r>
          </a:p>
        </p:txBody>
      </p:sp>
      <p:sp>
        <p:nvSpPr>
          <p:cNvPr id="22" name="5-Point Star 21"/>
          <p:cNvSpPr/>
          <p:nvPr/>
        </p:nvSpPr>
        <p:spPr>
          <a:xfrm>
            <a:off x="4953000" y="2743200"/>
            <a:ext cx="381000" cy="381000"/>
          </a:xfrm>
          <a:prstGeom prst="star5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5-Point Star 23"/>
          <p:cNvSpPr/>
          <p:nvPr/>
        </p:nvSpPr>
        <p:spPr>
          <a:xfrm>
            <a:off x="5943600" y="1828800"/>
            <a:ext cx="381000" cy="381000"/>
          </a:xfrm>
          <a:prstGeom prst="star5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654722" y="4872037"/>
            <a:ext cx="28956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latin typeface="+mn-lt"/>
              </a:rPr>
              <a:t>The electrons in the outer </a:t>
            </a:r>
            <a:r>
              <a:rPr lang="en-US" b="1" dirty="0" smtClean="0">
                <a:latin typeface="+mn-lt"/>
              </a:rPr>
              <a:t>level </a:t>
            </a:r>
            <a:r>
              <a:rPr lang="en-US" b="1" dirty="0">
                <a:latin typeface="+mn-lt"/>
              </a:rPr>
              <a:t>are called “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valence</a:t>
            </a:r>
            <a:r>
              <a:rPr lang="en-US" b="1" dirty="0">
                <a:latin typeface="+mn-lt"/>
              </a:rPr>
              <a:t> electrons”</a:t>
            </a:r>
          </a:p>
        </p:txBody>
      </p:sp>
      <p:sp>
        <p:nvSpPr>
          <p:cNvPr id="6160" name="TextBox 10"/>
          <p:cNvSpPr txBox="1">
            <a:spLocks noChangeArrowheads="1"/>
          </p:cNvSpPr>
          <p:nvPr/>
        </p:nvSpPr>
        <p:spPr bwMode="auto">
          <a:xfrm>
            <a:off x="1447800" y="62484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latin typeface="Verdana" pitchFamily="34" charset="0"/>
                <a:hlinkClick r:id="rId3"/>
              </a:rPr>
              <a:t>www.chem4kids.com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66868" y="2819400"/>
            <a:ext cx="17526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13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,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14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,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9CCF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15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,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16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,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17</a:t>
            </a: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1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solidFill>
                  <a:schemeClr val="tx2">
                    <a:shade val="85000"/>
                    <a:satMod val="150000"/>
                  </a:schemeClr>
                </a:solidFill>
              </a:rPr>
              <a:t>Transition Metals</a:t>
            </a:r>
          </a:p>
        </p:txBody>
      </p:sp>
      <p:pic>
        <p:nvPicPr>
          <p:cNvPr id="55298" name="Picture 2" descr="Transition metals in the periodic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5181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0" y="1981200"/>
            <a:ext cx="25146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b="1" dirty="0">
                <a:latin typeface="Verdana" pitchFamily="34" charset="0"/>
              </a:rPr>
              <a:t>Transition Metals have slightly different rules for shells and valence electrons</a:t>
            </a:r>
            <a:r>
              <a:rPr lang="en-US" altLang="en-US" b="1" dirty="0" smtClean="0">
                <a:latin typeface="Verdana" pitchFamily="34" charset="0"/>
              </a:rPr>
              <a:t>. For right now, skip the transition metals.</a:t>
            </a:r>
            <a:endParaRPr lang="en-US" altLang="en-US" b="1" dirty="0">
              <a:latin typeface="Verdana" pitchFamily="34" charset="0"/>
            </a:endParaRPr>
          </a:p>
        </p:txBody>
      </p:sp>
      <p:sp>
        <p:nvSpPr>
          <p:cNvPr id="7174" name="TextBox 10"/>
          <p:cNvSpPr txBox="1">
            <a:spLocks noChangeArrowheads="1"/>
          </p:cNvSpPr>
          <p:nvPr/>
        </p:nvSpPr>
        <p:spPr bwMode="auto">
          <a:xfrm>
            <a:off x="3200400" y="6248400"/>
            <a:ext cx="2743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latin typeface="Verdana" pitchFamily="34" charset="0"/>
                <a:hlinkClick r:id="rId3"/>
              </a:rPr>
              <a:t>www.chem4kids.com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Determining Number of Electrons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energy level can hold a certain number of electrons.  How many can each hold?  Just look at your periodic table.</a:t>
            </a:r>
            <a:endParaRPr lang="en-US" dirty="0"/>
          </a:p>
        </p:txBody>
      </p:sp>
      <p:pic>
        <p:nvPicPr>
          <p:cNvPr id="4" name="Picture 2" descr="Periodic Table showing Perio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87" y="3276600"/>
            <a:ext cx="3699273" cy="277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68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elements are located in period 1?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933560" y="3608696"/>
            <a:ext cx="7908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3943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3689" y="4495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electrons can fit in period 1?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97266" y="5334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6019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Determining Number of Electrons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energy level can hold a certain number of electrons.  How many can each hold?  Just look at your periodic table.</a:t>
            </a:r>
            <a:endParaRPr lang="en-US" dirty="0"/>
          </a:p>
        </p:txBody>
      </p:sp>
      <p:pic>
        <p:nvPicPr>
          <p:cNvPr id="4" name="Picture 2" descr="Periodic Table showing Perio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87" y="3276600"/>
            <a:ext cx="3699273" cy="277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68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elements are located in period 2?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933560" y="3770531"/>
            <a:ext cx="7908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3943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943689" y="4495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electrons can fit in period 2?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97266" y="5334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728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Determining Number of Electrons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energy level can hold a certain number of electrons.  How many can each hold?  Just look at your periodic table.</a:t>
            </a:r>
            <a:endParaRPr lang="en-US" dirty="0"/>
          </a:p>
        </p:txBody>
      </p:sp>
      <p:pic>
        <p:nvPicPr>
          <p:cNvPr id="4" name="Picture 2" descr="Periodic Table showing Perio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87" y="3276600"/>
            <a:ext cx="3699273" cy="277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68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elements are located in period 3?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86523" y="4000380"/>
            <a:ext cx="7908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3943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943689" y="4495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electrons can fit in period 3?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97266" y="5334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6093767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YOU GET THE IDEA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99820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Carnival</Template>
  <TotalTime>500</TotalTime>
  <Words>733</Words>
  <Application>Microsoft Office PowerPoint</Application>
  <PresentationFormat>On-screen Show (4:3)</PresentationFormat>
  <Paragraphs>150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Carnival</vt:lpstr>
      <vt:lpstr> Periodic Table    How to use the Periodic Table in Determining Electron Shells and Valence Electrons</vt:lpstr>
      <vt:lpstr>PowerPoint Presentation</vt:lpstr>
      <vt:lpstr>Electrons and Shells</vt:lpstr>
      <vt:lpstr>Periods</vt:lpstr>
      <vt:lpstr>Groups</vt:lpstr>
      <vt:lpstr>Transition Metals</vt:lpstr>
      <vt:lpstr>Determining Number of Electrons</vt:lpstr>
      <vt:lpstr>Determining Number of Electrons</vt:lpstr>
      <vt:lpstr>Determining Number of Electrons</vt:lpstr>
      <vt:lpstr>Determine the number of shells and the number of valence electrons for:</vt:lpstr>
      <vt:lpstr>Determine the number of shells and the number of valence electrons for: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 sure to have all your answers on the worksheet.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</dc:creator>
  <cp:lastModifiedBy>AISD Employee</cp:lastModifiedBy>
  <cp:revision>56</cp:revision>
  <dcterms:created xsi:type="dcterms:W3CDTF">2008-11-13T01:45:55Z</dcterms:created>
  <dcterms:modified xsi:type="dcterms:W3CDTF">2013-09-09T14:43:25Z</dcterms:modified>
</cp:coreProperties>
</file>