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92" r:id="rId2"/>
    <p:sldId id="256" r:id="rId3"/>
    <p:sldId id="257" r:id="rId4"/>
    <p:sldId id="287" r:id="rId5"/>
    <p:sldId id="288" r:id="rId6"/>
    <p:sldId id="293" r:id="rId7"/>
    <p:sldId id="294" r:id="rId8"/>
    <p:sldId id="289" r:id="rId9"/>
    <p:sldId id="290" r:id="rId10"/>
    <p:sldId id="291" r:id="rId11"/>
    <p:sldId id="270" r:id="rId12"/>
    <p:sldId id="258" r:id="rId13"/>
    <p:sldId id="295" r:id="rId14"/>
    <p:sldId id="297" r:id="rId15"/>
    <p:sldId id="296" r:id="rId16"/>
    <p:sldId id="298" r:id="rId17"/>
    <p:sldId id="299" r:id="rId18"/>
    <p:sldId id="300" r:id="rId19"/>
    <p:sldId id="267" r:id="rId20"/>
    <p:sldId id="273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6600CC"/>
    <a:srgbClr val="0000FF"/>
    <a:srgbClr val="FF6600"/>
    <a:srgbClr val="009900"/>
    <a:srgbClr val="FF0000"/>
    <a:srgbClr val="FFFF00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0" autoAdjust="0"/>
    <p:restoredTop sz="94660"/>
  </p:normalViewPr>
  <p:slideViewPr>
    <p:cSldViewPr>
      <p:cViewPr>
        <p:scale>
          <a:sx n="66" d="100"/>
          <a:sy n="66" d="100"/>
        </p:scale>
        <p:origin x="-1686" y="-5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7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7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10FF3B0A-0483-4072-BFA3-9C7F4D2DC5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1880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B9923A-9CE7-48D9-B35C-B1A28E228553}" type="datetimeFigureOut">
              <a:rPr lang="en-US" smtClean="0"/>
              <a:t>4/1/2016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B6C292-9AE2-410E-A4D4-77D7D3C6A8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708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83BCF3-8C52-473D-BD9E-2EA0B14AA002}" type="slidenum">
              <a:rPr lang="en-US"/>
              <a:pPr/>
              <a:t>1</a:t>
            </a:fld>
            <a:endParaRPr lang="en-US"/>
          </a:p>
        </p:txBody>
      </p:sp>
      <p:sp>
        <p:nvSpPr>
          <p:cNvPr id="290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0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FCACF5-A0B6-4B86-B5D1-954E716F3AE9}" type="slidenum">
              <a:rPr lang="en-US"/>
              <a:pPr/>
              <a:t>6</a:t>
            </a:fld>
            <a:endParaRPr lang="en-US"/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DB6283-D787-4E94-BA7C-CF18623C786F}" type="slidenum">
              <a:rPr lang="en-US"/>
              <a:pPr/>
              <a:t>7</a:t>
            </a:fld>
            <a:endParaRPr lang="en-US"/>
          </a:p>
        </p:txBody>
      </p:sp>
      <p:sp>
        <p:nvSpPr>
          <p:cNvPr id="309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9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80B32C-CB0F-4419-9197-26B078FD4971}" type="slidenum">
              <a:rPr lang="en-US"/>
              <a:pPr/>
              <a:t>13</a:t>
            </a:fld>
            <a:endParaRPr lang="en-US"/>
          </a:p>
        </p:txBody>
      </p:sp>
      <p:sp>
        <p:nvSpPr>
          <p:cNvPr id="14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954009A-AEEC-4D9F-9055-B3B2C7260711}" type="slidenum">
              <a:rPr lang="en-US" altLang="en-US" smtClean="0"/>
              <a:pPr eaLnBrk="1" hangingPunct="1"/>
              <a:t>14</a:t>
            </a:fld>
            <a:endParaRPr lang="en-US" altLang="en-US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577361-7576-411F-99B6-77B9DD93E2E3}" type="slidenum">
              <a:rPr lang="en-US"/>
              <a:pPr/>
              <a:t>15</a:t>
            </a:fld>
            <a:endParaRPr lang="en-US"/>
          </a:p>
        </p:txBody>
      </p:sp>
      <p:sp>
        <p:nvSpPr>
          <p:cNvPr id="14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39B5E7E-2E48-4253-B500-06EDF23BC7A5}" type="slidenum">
              <a:rPr lang="en-US" altLang="en-US" smtClean="0"/>
              <a:pPr eaLnBrk="1" hangingPunct="1"/>
              <a:t>16</a:t>
            </a:fld>
            <a:endParaRPr lang="en-US" altLang="en-US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A0C86D6-F172-491D-9244-AB62229D9A89}" type="slidenum">
              <a:rPr lang="en-US" altLang="en-US" smtClean="0"/>
              <a:pPr eaLnBrk="1" hangingPunct="1"/>
              <a:t>17</a:t>
            </a:fld>
            <a:endParaRPr lang="en-US" altLang="en-US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3E9F1B1-D1CF-4A23-A67E-E350AD721666}" type="slidenum">
              <a:rPr lang="en-US" altLang="en-US" smtClean="0"/>
              <a:pPr eaLnBrk="1" hangingPunct="1"/>
              <a:t>18</a:t>
            </a:fld>
            <a:endParaRPr lang="en-US" altLang="en-US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59C89E-1920-4685-9715-B584D72FC1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093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95665B-7247-45BA-8A91-A7E72F1663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547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B9C946-C006-4927-B1C0-A40D6ADD3B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7089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F961BB-DA40-4BB3-BB7C-A470B869B0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3683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68E8F0-E6B1-42B5-8B90-0F95DCDFC9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3102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27D581-2182-4D0C-934D-6F2CC6BF5E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9905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D49333-17AF-4F0F-86B5-AA43D2B129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0353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21AC3C-8F9F-4F45-8CB2-2B17188F89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929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183454-67AE-47C8-9D07-5EAA2097A4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185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38ADE5-B361-48AE-810B-1344312467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642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AC6656-3EE8-4D02-A995-FA3B018567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353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FAC4C9-9354-4C57-A6DC-FE0E28B679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666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CAA881-4F80-4035-90BA-19130D53A1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721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76541D-DDF0-41BE-81F5-60C9B30772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620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43C08D-61DF-47A0-BD05-A002AAA2BE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955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9AB921-23D1-417E-BDA8-89FC5F4D82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469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67469F61-9020-4E08-A716-2CD37498AD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media" Target="../media/media4.wma"/><Relationship Id="rId7" Type="http://schemas.openxmlformats.org/officeDocument/2006/relationships/oleObject" Target="../embeddings/oleObject2.bin"/><Relationship Id="rId2" Type="http://schemas.openxmlformats.org/officeDocument/2006/relationships/tags" Target="../tags/tag1.xml"/><Relationship Id="rId1" Type="http://schemas.openxmlformats.org/officeDocument/2006/relationships/vmlDrawing" Target="../drawings/vmlDrawing2.vml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14.xml"/><Relationship Id="rId4" Type="http://schemas.openxmlformats.org/officeDocument/2006/relationships/audio" Target="../media/media4.wma"/><Relationship Id="rId9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wma"/><Relationship Id="rId2" Type="http://schemas.microsoft.com/office/2007/relationships/media" Target="../media/media5.wma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images.google.com/imgres?imgurl=http://bp1.blogger.com/_kqbSIambUy0/SBQffj4VShI/AAAAAAAAAM0/hSpg3g50UWA/s320/Plum_pudding_atom.png&amp;imgrefurl=http://origamifabrege.blogspot.com/2008/04/explanation-of-plum-pudding-model.html&amp;h=320&amp;w=320&amp;sz=79&amp;hl=en&amp;start=25&amp;usg=__QdJ3yQF_QOHA1pKIqORcia7TF4o=&amp;tbnid=27B2iGx7WnuaOM:&amp;tbnh=118&amp;tbnw=118&amp;prev=/images?q%3DThomson%2BAtomic%2BModels%26start%3D21%26gbv%3D2%26hl%3Den%26safe%3Dstrict%26sa%3DN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6" Type="http://schemas.openxmlformats.org/officeDocument/2006/relationships/hyperlink" Target="http://www.slideshare.net/laburkett/history-of-the-atom" TargetMode="External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6" Type="http://schemas.openxmlformats.org/officeDocument/2006/relationships/image" Target="../media/image2.png"/><Relationship Id="rId5" Type="http://schemas.openxmlformats.org/officeDocument/2006/relationships/image" Target="../media/image9.jpeg"/><Relationship Id="rId4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797" name="Picture 5" descr="http://images.tutorcircle.com/cms/images/44/atomic-theory-timelin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779" y="92803"/>
            <a:ext cx="7239000" cy="6810375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9799" name="~PP21023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2675" y="64166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4800" y="4365671"/>
            <a:ext cx="990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First guy to use the term “atoms”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352550" y="533400"/>
            <a:ext cx="1104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First </a:t>
            </a:r>
            <a:r>
              <a:rPr lang="en-US" dirty="0" err="1" smtClean="0"/>
              <a:t>Atomc</a:t>
            </a:r>
            <a:r>
              <a:rPr lang="en-US" dirty="0" smtClean="0"/>
              <a:t> Theory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57600" y="2438400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Discovered </a:t>
            </a:r>
            <a:r>
              <a:rPr lang="en-US" dirty="0" smtClean="0"/>
              <a:t>nucleus &amp; that atom is mostly empty space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378779" y="5716822"/>
            <a:ext cx="114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Plum pudding model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6493"/>
      </p:ext>
    </p:extLst>
  </p:cSld>
  <p:clrMapOvr>
    <a:masterClrMapping/>
  </p:clrMapOvr>
  <p:transition advTm="8841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451" fill="hold"/>
                                        <p:tgtEl>
                                          <p:spTgt spid="28979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9799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100"/>
            <a:ext cx="91440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7162800" y="5638800"/>
            <a:ext cx="1981200" cy="1187450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/>
              <a:t>Quantum Mechanical Model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25"/>
          <p:cNvGraphicFramePr>
            <a:graphicFrameLocks noGrp="1" noChangeAspect="1"/>
          </p:cNvGraphicFramePr>
          <p:nvPr>
            <p:ph/>
          </p:nvPr>
        </p:nvGraphicFramePr>
        <p:xfrm>
          <a:off x="5105400" y="762000"/>
          <a:ext cx="3860800" cy="601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7" name="Bitmap Image" r:id="rId3" imgW="2400635" imgH="3742857" progId="Paint.Picture">
                  <p:embed/>
                </p:oleObj>
              </mc:Choice>
              <mc:Fallback>
                <p:oleObj name="Bitmap Image" r:id="rId3" imgW="2400635" imgH="3742857" progId="Paint.Picture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762000"/>
                        <a:ext cx="3860800" cy="6019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19" name="Text Box 27"/>
          <p:cNvSpPr txBox="1">
            <a:spLocks noChangeArrowheads="1"/>
          </p:cNvSpPr>
          <p:nvPr/>
        </p:nvSpPr>
        <p:spPr bwMode="auto">
          <a:xfrm>
            <a:off x="304800" y="814388"/>
            <a:ext cx="4724400" cy="5724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2400" b="1" u="sng" dirty="0"/>
              <a:t>Diagram</a:t>
            </a:r>
            <a:r>
              <a:rPr lang="en-US" altLang="en-US" sz="2400" b="1" u="sng" dirty="0" smtClean="0"/>
              <a:t>:</a:t>
            </a:r>
            <a:endParaRPr lang="en-US" altLang="en-US" sz="2400" dirty="0"/>
          </a:p>
          <a:p>
            <a:pPr algn="ctr" eaLnBrk="1" hangingPunct="1"/>
            <a:endParaRPr lang="en-US" altLang="en-US" sz="2400" dirty="0"/>
          </a:p>
          <a:p>
            <a:pPr eaLnBrk="1" hangingPunct="1">
              <a:spcAft>
                <a:spcPct val="75000"/>
              </a:spcAft>
              <a:buSzPct val="150000"/>
              <a:buFontTx/>
              <a:buChar char="•"/>
            </a:pPr>
            <a:r>
              <a:rPr lang="en-US" altLang="en-US" sz="2400" dirty="0"/>
              <a:t> The energy levels in an atom are sort of like _________ of a ladder.</a:t>
            </a:r>
          </a:p>
          <a:p>
            <a:pPr eaLnBrk="1" hangingPunct="1">
              <a:spcAft>
                <a:spcPct val="75000"/>
              </a:spcAft>
              <a:buSzPct val="150000"/>
              <a:buFontTx/>
              <a:buChar char="•"/>
            </a:pPr>
            <a:r>
              <a:rPr lang="en-US" altLang="en-US" sz="2400" dirty="0"/>
              <a:t> The more energy an electron has, the __________  away from the nucleus it usually will be.</a:t>
            </a:r>
          </a:p>
          <a:p>
            <a:pPr eaLnBrk="1" hangingPunct="1">
              <a:spcAft>
                <a:spcPct val="75000"/>
              </a:spcAft>
              <a:buSzPct val="150000"/>
              <a:buFontTx/>
              <a:buChar char="•"/>
            </a:pPr>
            <a:r>
              <a:rPr lang="en-US" altLang="en-US" sz="2400" dirty="0"/>
              <a:t> The energy levels are not evenly spaced. They get ___________ together as you travel farther away. </a:t>
            </a:r>
          </a:p>
          <a:p>
            <a:pPr eaLnBrk="1" hangingPunct="1">
              <a:spcAft>
                <a:spcPct val="75000"/>
              </a:spcAft>
              <a:buSzPct val="150000"/>
              <a:buFontTx/>
              <a:buChar char="•"/>
            </a:pPr>
            <a:r>
              <a:rPr lang="en-US" altLang="en-US" sz="2400" dirty="0"/>
              <a:t> To move from one “rung” to another requires a “____________” of energy.</a:t>
            </a:r>
          </a:p>
        </p:txBody>
      </p:sp>
      <p:sp>
        <p:nvSpPr>
          <p:cNvPr id="9220" name="Text Box 28"/>
          <p:cNvSpPr txBox="1">
            <a:spLocks noChangeArrowheads="1"/>
          </p:cNvSpPr>
          <p:nvPr/>
        </p:nvSpPr>
        <p:spPr bwMode="auto">
          <a:xfrm>
            <a:off x="2743200" y="0"/>
            <a:ext cx="3505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>
                <a:solidFill>
                  <a:srgbClr val="990000"/>
                </a:solidFill>
              </a:rPr>
              <a:t>Energy Levels</a:t>
            </a:r>
          </a:p>
        </p:txBody>
      </p:sp>
      <p:sp>
        <p:nvSpPr>
          <p:cNvPr id="16413" name="Text Box 29"/>
          <p:cNvSpPr txBox="1">
            <a:spLocks noChangeArrowheads="1"/>
          </p:cNvSpPr>
          <p:nvPr/>
        </p:nvSpPr>
        <p:spPr bwMode="auto">
          <a:xfrm>
            <a:off x="1143000" y="1828800"/>
            <a:ext cx="2743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00CC"/>
                </a:solidFill>
              </a:rPr>
              <a:t>rungs</a:t>
            </a:r>
          </a:p>
        </p:txBody>
      </p:sp>
      <p:sp>
        <p:nvSpPr>
          <p:cNvPr id="16414" name="Text Box 30"/>
          <p:cNvSpPr txBox="1">
            <a:spLocks noChangeArrowheads="1"/>
          </p:cNvSpPr>
          <p:nvPr/>
        </p:nvSpPr>
        <p:spPr bwMode="auto">
          <a:xfrm>
            <a:off x="304800" y="2895600"/>
            <a:ext cx="2743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00CC"/>
                </a:solidFill>
              </a:rPr>
              <a:t>farther</a:t>
            </a:r>
          </a:p>
        </p:txBody>
      </p:sp>
      <p:sp>
        <p:nvSpPr>
          <p:cNvPr id="16415" name="Text Box 31"/>
          <p:cNvSpPr txBox="1">
            <a:spLocks noChangeArrowheads="1"/>
          </p:cNvSpPr>
          <p:nvPr/>
        </p:nvSpPr>
        <p:spPr bwMode="auto">
          <a:xfrm>
            <a:off x="1981200" y="4267200"/>
            <a:ext cx="2743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00CC"/>
                </a:solidFill>
              </a:rPr>
              <a:t>closer</a:t>
            </a:r>
          </a:p>
        </p:txBody>
      </p:sp>
      <p:sp>
        <p:nvSpPr>
          <p:cNvPr id="16416" name="Text Box 32"/>
          <p:cNvSpPr txBox="1">
            <a:spLocks noChangeArrowheads="1"/>
          </p:cNvSpPr>
          <p:nvPr/>
        </p:nvSpPr>
        <p:spPr bwMode="auto">
          <a:xfrm>
            <a:off x="2209800" y="5638800"/>
            <a:ext cx="2743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00CC"/>
                </a:solidFill>
              </a:rPr>
              <a:t>quantum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4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4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13" grpId="0"/>
      <p:bldP spid="16414" grpId="0"/>
      <p:bldP spid="16415" grpId="0"/>
      <p:bldP spid="164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991600" cy="411163"/>
          </a:xfrm>
        </p:spPr>
        <p:txBody>
          <a:bodyPr/>
          <a:lstStyle/>
          <a:p>
            <a:pPr eaLnBrk="1" hangingPunct="1"/>
            <a:r>
              <a:rPr lang="en-US" altLang="en-US" sz="3600" dirty="0" smtClean="0">
                <a:solidFill>
                  <a:srgbClr val="990000"/>
                </a:solidFill>
              </a:rPr>
              <a:t>Quantum Numbers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8458200" cy="563880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75000"/>
              </a:spcAft>
              <a:buSzPct val="150000"/>
            </a:pPr>
            <a:r>
              <a:rPr lang="en-US" altLang="en-US" sz="2400" dirty="0" smtClean="0"/>
              <a:t>Describe the ______________ of the e</a:t>
            </a:r>
            <a:r>
              <a:rPr lang="en-US" altLang="en-US" sz="2400" baseline="30000" dirty="0" smtClean="0"/>
              <a:t>-</a:t>
            </a:r>
            <a:r>
              <a:rPr lang="en-US" altLang="en-US" sz="2400" dirty="0" smtClean="0"/>
              <a:t>’s around the nucleus. </a:t>
            </a:r>
          </a:p>
          <a:p>
            <a:pPr eaLnBrk="1" hangingPunct="1">
              <a:spcBef>
                <a:spcPct val="0"/>
              </a:spcBef>
              <a:spcAft>
                <a:spcPct val="75000"/>
              </a:spcAft>
              <a:buSzPct val="150000"/>
            </a:pPr>
            <a:r>
              <a:rPr lang="en-US" altLang="en-US" sz="2400" dirty="0" smtClean="0"/>
              <a:t>Electron configurations are sort of like a home _____________ for the electron.</a:t>
            </a:r>
          </a:p>
          <a:p>
            <a:pPr eaLnBrk="1" hangingPunct="1">
              <a:spcBef>
                <a:spcPct val="0"/>
              </a:spcBef>
              <a:spcAft>
                <a:spcPct val="75000"/>
              </a:spcAft>
              <a:buSzPct val="150000"/>
            </a:pPr>
            <a:r>
              <a:rPr lang="en-US" altLang="en-US" sz="2400" dirty="0" smtClean="0"/>
              <a:t>This information about the location of the e</a:t>
            </a:r>
            <a:r>
              <a:rPr lang="en-US" altLang="en-US" sz="2400" baseline="30000" dirty="0" smtClean="0"/>
              <a:t>-</a:t>
            </a:r>
            <a:r>
              <a:rPr lang="en-US" altLang="en-US" sz="2400" dirty="0" smtClean="0"/>
              <a:t>’s in an atom can be used to:</a:t>
            </a:r>
          </a:p>
          <a:p>
            <a:pPr eaLnBrk="1" hangingPunct="1">
              <a:spcBef>
                <a:spcPct val="0"/>
              </a:spcBef>
              <a:spcAft>
                <a:spcPct val="75000"/>
              </a:spcAft>
              <a:buFont typeface="Wingdings" pitchFamily="2" charset="2"/>
              <a:buNone/>
            </a:pPr>
            <a:r>
              <a:rPr lang="en-US" altLang="en-US" sz="2400" smtClean="0"/>
              <a:t>	(1)   determine chemical &amp; physical _____________ for the 	elements.</a:t>
            </a:r>
          </a:p>
          <a:p>
            <a:pPr eaLnBrk="1" hangingPunct="1">
              <a:spcBef>
                <a:spcPct val="0"/>
              </a:spcBef>
              <a:spcAft>
                <a:spcPct val="75000"/>
              </a:spcAft>
              <a:buFont typeface="Wingdings" pitchFamily="2" charset="2"/>
              <a:buNone/>
            </a:pPr>
            <a:r>
              <a:rPr lang="en-US" altLang="en-US" sz="2400" dirty="0" smtClean="0"/>
              <a:t>	(2)   show how the _______________ __________ is organized.</a:t>
            </a:r>
          </a:p>
          <a:p>
            <a:pPr eaLnBrk="1" hangingPunct="1">
              <a:spcBef>
                <a:spcPct val="0"/>
              </a:spcBef>
              <a:spcAft>
                <a:spcPct val="75000"/>
              </a:spcAft>
              <a:buFont typeface="Wingdings" pitchFamily="2" charset="2"/>
              <a:buNone/>
            </a:pPr>
            <a:r>
              <a:rPr lang="en-US" altLang="en-US" sz="2400" dirty="0" smtClean="0"/>
              <a:t>	(3)   show _____ and _____ elements combine to form 	compounds. 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2057400" y="914400"/>
            <a:ext cx="2743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00CC"/>
                </a:solidFill>
              </a:rPr>
              <a:t>location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6200775" y="1524000"/>
            <a:ext cx="2743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00CC"/>
                </a:solidFill>
              </a:rPr>
              <a:t>address</a:t>
            </a: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4800600" y="3505200"/>
            <a:ext cx="2743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00CC"/>
                </a:solidFill>
              </a:rPr>
              <a:t>properties</a:t>
            </a: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3505200" y="4495800"/>
            <a:ext cx="320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00CC"/>
                </a:solidFill>
              </a:rPr>
              <a:t>  Periodic              Table</a:t>
            </a: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1066800" y="5181600"/>
            <a:ext cx="2743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00CC"/>
                </a:solidFill>
              </a:rPr>
              <a:t>how</a:t>
            </a:r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2438400" y="5181600"/>
            <a:ext cx="2743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00CC"/>
                </a:solidFill>
              </a:rPr>
              <a:t>why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  <p:bldP spid="4101" grpId="0"/>
      <p:bldP spid="4102" grpId="0"/>
      <p:bldP spid="4103" grpId="0"/>
      <p:bldP spid="4104" grpId="0"/>
      <p:bldP spid="410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838200"/>
            <a:ext cx="8686800" cy="60198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50000"/>
              </a:spcAft>
              <a:buSzPct val="150000"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Electron configurations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are notations that represent the four Quantum #’s for all of the electrons in a particular atom.  Here are the rules for these notations:</a:t>
            </a:r>
            <a:endParaRPr lang="en-US" sz="2400" b="1" u="sng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50000"/>
              </a:spcAft>
              <a:buSzPct val="150000"/>
            </a:pP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Rule #1 (Aufbau Principle):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Electrons fill ________ energy orbitals first.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50000"/>
              </a:spcAft>
              <a:buSzPct val="150000"/>
            </a:pPr>
            <a:endParaRPr lang="en-US" sz="200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50000"/>
              </a:spcAft>
              <a:buSzPct val="150000"/>
            </a:pPr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50000"/>
              </a:spcAft>
              <a:buSzPct val="150000"/>
            </a:pPr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50000"/>
              </a:spcAft>
              <a:buSzPct val="150000"/>
            </a:pPr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50000"/>
              </a:spcAft>
              <a:buSzPct val="150000"/>
            </a:pPr>
            <a:endParaRPr lang="en-US" sz="80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50000"/>
              </a:spcAft>
              <a:buSzPct val="150000"/>
              <a:buFontTx/>
              <a:buNone/>
            </a:pPr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50000"/>
              </a:spcAft>
              <a:buSzPct val="150000"/>
              <a:buFontTx/>
              <a:buNone/>
            </a:pPr>
            <a:r>
              <a:rPr lang="en-US" sz="2400" i="1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i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Examples: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	1s would be filled before ____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50000"/>
              </a:spcAft>
              <a:buSzPct val="150000"/>
              <a:buFontTx/>
              <a:buNone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			3s would fill before ____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 		</a:t>
            </a:r>
          </a:p>
        </p:txBody>
      </p:sp>
      <p:sp>
        <p:nvSpPr>
          <p:cNvPr id="144387" name="Text Box 3"/>
          <p:cNvSpPr txBox="1">
            <a:spLocks noChangeArrowheads="1"/>
          </p:cNvSpPr>
          <p:nvPr/>
        </p:nvSpPr>
        <p:spPr bwMode="auto">
          <a:xfrm>
            <a:off x="1066800" y="76200"/>
            <a:ext cx="6934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u="sng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Electron Configurations</a:t>
            </a:r>
          </a:p>
        </p:txBody>
      </p:sp>
      <p:graphicFrame>
        <p:nvGraphicFramePr>
          <p:cNvPr id="144388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1600200" y="2754313"/>
          <a:ext cx="6019800" cy="2579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9" name="Bitmap Image" r:id="rId7" imgW="4086795" imgH="1752381" progId="Paint.Picture">
                  <p:embed/>
                </p:oleObj>
              </mc:Choice>
              <mc:Fallback>
                <p:oleObj name="Bitmap Image" r:id="rId7" imgW="4086795" imgH="1752381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2754313"/>
                        <a:ext cx="6019800" cy="2579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4389" name="Text Box 5"/>
          <p:cNvSpPr txBox="1">
            <a:spLocks noChangeArrowheads="1"/>
          </p:cNvSpPr>
          <p:nvPr/>
        </p:nvSpPr>
        <p:spPr bwMode="auto">
          <a:xfrm>
            <a:off x="5791200" y="1981200"/>
            <a:ext cx="144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lowest</a:t>
            </a:r>
          </a:p>
        </p:txBody>
      </p:sp>
      <p:sp>
        <p:nvSpPr>
          <p:cNvPr id="144390" name="Text Box 6"/>
          <p:cNvSpPr txBox="1">
            <a:spLocks noChangeArrowheads="1"/>
          </p:cNvSpPr>
          <p:nvPr/>
        </p:nvSpPr>
        <p:spPr bwMode="auto">
          <a:xfrm>
            <a:off x="4800600" y="5486400"/>
            <a:ext cx="144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2s</a:t>
            </a:r>
          </a:p>
        </p:txBody>
      </p:sp>
      <p:sp>
        <p:nvSpPr>
          <p:cNvPr id="144391" name="Text Box 7"/>
          <p:cNvSpPr txBox="1">
            <a:spLocks noChangeArrowheads="1"/>
          </p:cNvSpPr>
          <p:nvPr/>
        </p:nvSpPr>
        <p:spPr bwMode="auto">
          <a:xfrm>
            <a:off x="4191000" y="6019800"/>
            <a:ext cx="144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3p</a:t>
            </a:r>
          </a:p>
        </p:txBody>
      </p:sp>
      <p:pic>
        <p:nvPicPr>
          <p:cNvPr id="144392" name="~PP21101.WAV">
            <a:hlinkClick r:id="" action="ppaction://media"/>
          </p:cNvPr>
          <p:cNvPicPr>
            <a:picLocks noChangeAspect="1" noChangeArrowheads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2675" y="64166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483846671"/>
      </p:ext>
    </p:extLst>
  </p:cSld>
  <p:clrMapOvr>
    <a:masterClrMapping/>
  </p:clrMapOvr>
  <p:transition advTm="8121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439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4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4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43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43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4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4392"/>
                </p:tgtEl>
              </p:cMediaNode>
            </p:audio>
          </p:childTnLst>
        </p:cTn>
      </p:par>
    </p:tnLst>
    <p:bldLst>
      <p:bldP spid="144389" grpId="0"/>
      <p:bldP spid="144390" grpId="0"/>
      <p:bldP spid="14439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3" y="942975"/>
            <a:ext cx="8829675" cy="497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Rectangle 2"/>
          <p:cNvSpPr>
            <a:spLocks noChangeArrowheads="1"/>
          </p:cNvSpPr>
          <p:nvPr/>
        </p:nvSpPr>
        <p:spPr bwMode="auto">
          <a:xfrm>
            <a:off x="2133600" y="196850"/>
            <a:ext cx="4876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3600">
                <a:solidFill>
                  <a:srgbClr val="990000"/>
                </a:solidFill>
              </a:rPr>
              <a:t>Electron Configurations</a:t>
            </a:r>
          </a:p>
        </p:txBody>
      </p:sp>
      <p:sp>
        <p:nvSpPr>
          <p:cNvPr id="29700" name="Text Box 3"/>
          <p:cNvSpPr txBox="1">
            <a:spLocks noChangeArrowheads="1"/>
          </p:cNvSpPr>
          <p:nvPr/>
        </p:nvSpPr>
        <p:spPr bwMode="auto">
          <a:xfrm>
            <a:off x="228600" y="1905000"/>
            <a:ext cx="8915400" cy="115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endParaRPr lang="en-US" altLang="en-US" sz="2400"/>
          </a:p>
          <a:p>
            <a:pPr eaLnBrk="1" hangingPunct="1">
              <a:lnSpc>
                <a:spcPct val="150000"/>
              </a:lnSpc>
              <a:spcBef>
                <a:spcPct val="20000"/>
              </a:spcBef>
            </a:pPr>
            <a:endParaRPr lang="en-US" altLang="en-US" sz="2000" u="sng"/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4724400" y="4891088"/>
            <a:ext cx="3962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990000"/>
                </a:solidFill>
              </a:rPr>
              <a:t>(Energy Level Diagram)</a:t>
            </a: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1295400" y="6096000"/>
            <a:ext cx="6629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1s, 2s, 2p, 3s, 3p, 4s, 3d, 4p, 5s, 4d, 5p, 6s, 4f, 5d, 6p, 7s, 5f, 6d, 7p…</a:t>
            </a:r>
          </a:p>
        </p:txBody>
      </p:sp>
      <p:sp>
        <p:nvSpPr>
          <p:cNvPr id="71687" name="Text Box 7"/>
          <p:cNvSpPr txBox="1">
            <a:spLocks noChangeArrowheads="1"/>
          </p:cNvSpPr>
          <p:nvPr/>
        </p:nvSpPr>
        <p:spPr bwMode="auto">
          <a:xfrm>
            <a:off x="1676400" y="5424488"/>
            <a:ext cx="304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  <a:cs typeface="Times New Roman" pitchFamily="18" charset="0"/>
              </a:rPr>
              <a:t>↑</a:t>
            </a:r>
          </a:p>
        </p:txBody>
      </p:sp>
      <p:sp>
        <p:nvSpPr>
          <p:cNvPr id="71688" name="Text Box 8"/>
          <p:cNvSpPr txBox="1">
            <a:spLocks noChangeArrowheads="1"/>
          </p:cNvSpPr>
          <p:nvPr/>
        </p:nvSpPr>
        <p:spPr bwMode="auto">
          <a:xfrm>
            <a:off x="1752600" y="5424488"/>
            <a:ext cx="228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  <a:cs typeface="Times New Roman" pitchFamily="18" charset="0"/>
              </a:rPr>
              <a:t>↓</a:t>
            </a:r>
          </a:p>
        </p:txBody>
      </p:sp>
      <p:sp>
        <p:nvSpPr>
          <p:cNvPr id="71689" name="Text Box 9"/>
          <p:cNvSpPr txBox="1">
            <a:spLocks noChangeArrowheads="1"/>
          </p:cNvSpPr>
          <p:nvPr/>
        </p:nvSpPr>
        <p:spPr bwMode="auto">
          <a:xfrm>
            <a:off x="1676400" y="4586288"/>
            <a:ext cx="304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  <a:cs typeface="Times New Roman" pitchFamily="18" charset="0"/>
              </a:rPr>
              <a:t>↑</a:t>
            </a:r>
          </a:p>
        </p:txBody>
      </p:sp>
      <p:sp>
        <p:nvSpPr>
          <p:cNvPr id="71690" name="Text Box 10"/>
          <p:cNvSpPr txBox="1">
            <a:spLocks noChangeArrowheads="1"/>
          </p:cNvSpPr>
          <p:nvPr/>
        </p:nvSpPr>
        <p:spPr bwMode="auto">
          <a:xfrm>
            <a:off x="1752600" y="3671888"/>
            <a:ext cx="228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  <a:cs typeface="Times New Roman" pitchFamily="18" charset="0"/>
              </a:rPr>
              <a:t>↓</a:t>
            </a:r>
          </a:p>
        </p:txBody>
      </p:sp>
      <p:sp>
        <p:nvSpPr>
          <p:cNvPr id="71691" name="Text Box 11"/>
          <p:cNvSpPr txBox="1">
            <a:spLocks noChangeArrowheads="1"/>
          </p:cNvSpPr>
          <p:nvPr/>
        </p:nvSpPr>
        <p:spPr bwMode="auto">
          <a:xfrm>
            <a:off x="1752600" y="4586288"/>
            <a:ext cx="228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  <a:cs typeface="Times New Roman" pitchFamily="18" charset="0"/>
              </a:rPr>
              <a:t>↓</a:t>
            </a:r>
          </a:p>
        </p:txBody>
      </p:sp>
      <p:sp>
        <p:nvSpPr>
          <p:cNvPr id="71692" name="Text Box 12"/>
          <p:cNvSpPr txBox="1">
            <a:spLocks noChangeArrowheads="1"/>
          </p:cNvSpPr>
          <p:nvPr/>
        </p:nvSpPr>
        <p:spPr bwMode="auto">
          <a:xfrm>
            <a:off x="2743200" y="4281488"/>
            <a:ext cx="228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  <a:cs typeface="Times New Roman" pitchFamily="18" charset="0"/>
              </a:rPr>
              <a:t>↓</a:t>
            </a:r>
          </a:p>
        </p:txBody>
      </p:sp>
      <p:sp>
        <p:nvSpPr>
          <p:cNvPr id="71693" name="Text Box 13"/>
          <p:cNvSpPr txBox="1">
            <a:spLocks noChangeArrowheads="1"/>
          </p:cNvSpPr>
          <p:nvPr/>
        </p:nvSpPr>
        <p:spPr bwMode="auto">
          <a:xfrm>
            <a:off x="2667000" y="3367088"/>
            <a:ext cx="304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  <a:cs typeface="Times New Roman" pitchFamily="18" charset="0"/>
              </a:rPr>
              <a:t>↑</a:t>
            </a:r>
          </a:p>
        </p:txBody>
      </p:sp>
      <p:sp>
        <p:nvSpPr>
          <p:cNvPr id="71694" name="Text Box 14"/>
          <p:cNvSpPr txBox="1">
            <a:spLocks noChangeArrowheads="1"/>
          </p:cNvSpPr>
          <p:nvPr/>
        </p:nvSpPr>
        <p:spPr bwMode="auto">
          <a:xfrm>
            <a:off x="2971800" y="4281488"/>
            <a:ext cx="304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  <a:cs typeface="Times New Roman" pitchFamily="18" charset="0"/>
              </a:rPr>
              <a:t>↑</a:t>
            </a:r>
          </a:p>
        </p:txBody>
      </p:sp>
      <p:sp>
        <p:nvSpPr>
          <p:cNvPr id="71695" name="Text Box 15"/>
          <p:cNvSpPr txBox="1">
            <a:spLocks noChangeArrowheads="1"/>
          </p:cNvSpPr>
          <p:nvPr/>
        </p:nvSpPr>
        <p:spPr bwMode="auto">
          <a:xfrm>
            <a:off x="2971800" y="3352800"/>
            <a:ext cx="304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  <a:cs typeface="Times New Roman" pitchFamily="18" charset="0"/>
              </a:rPr>
              <a:t>↑</a:t>
            </a:r>
          </a:p>
        </p:txBody>
      </p:sp>
      <p:sp>
        <p:nvSpPr>
          <p:cNvPr id="71696" name="Text Box 16"/>
          <p:cNvSpPr txBox="1">
            <a:spLocks noChangeArrowheads="1"/>
          </p:cNvSpPr>
          <p:nvPr/>
        </p:nvSpPr>
        <p:spPr bwMode="auto">
          <a:xfrm>
            <a:off x="1676400" y="3671888"/>
            <a:ext cx="304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  <a:cs typeface="Times New Roman" pitchFamily="18" charset="0"/>
              </a:rPr>
              <a:t>↑</a:t>
            </a:r>
          </a:p>
        </p:txBody>
      </p:sp>
      <p:sp>
        <p:nvSpPr>
          <p:cNvPr id="71697" name="Text Box 17"/>
          <p:cNvSpPr txBox="1">
            <a:spLocks noChangeArrowheads="1"/>
          </p:cNvSpPr>
          <p:nvPr/>
        </p:nvSpPr>
        <p:spPr bwMode="auto">
          <a:xfrm>
            <a:off x="3276600" y="4281488"/>
            <a:ext cx="304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  <a:cs typeface="Times New Roman" pitchFamily="18" charset="0"/>
              </a:rPr>
              <a:t>↑</a:t>
            </a:r>
          </a:p>
        </p:txBody>
      </p:sp>
      <p:sp>
        <p:nvSpPr>
          <p:cNvPr id="71698" name="Text Box 18"/>
          <p:cNvSpPr txBox="1">
            <a:spLocks noChangeArrowheads="1"/>
          </p:cNvSpPr>
          <p:nvPr/>
        </p:nvSpPr>
        <p:spPr bwMode="auto">
          <a:xfrm>
            <a:off x="2667000" y="4281488"/>
            <a:ext cx="304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  <a:cs typeface="Times New Roman" pitchFamily="18" charset="0"/>
              </a:rPr>
              <a:t>↑</a:t>
            </a:r>
          </a:p>
        </p:txBody>
      </p:sp>
      <p:sp>
        <p:nvSpPr>
          <p:cNvPr id="71699" name="Text Box 19"/>
          <p:cNvSpPr txBox="1">
            <a:spLocks noChangeArrowheads="1"/>
          </p:cNvSpPr>
          <p:nvPr/>
        </p:nvSpPr>
        <p:spPr bwMode="auto">
          <a:xfrm>
            <a:off x="3048000" y="4281488"/>
            <a:ext cx="228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  <a:cs typeface="Times New Roman" pitchFamily="18" charset="0"/>
              </a:rPr>
              <a:t>↓</a:t>
            </a:r>
          </a:p>
        </p:txBody>
      </p:sp>
      <p:sp>
        <p:nvSpPr>
          <p:cNvPr id="71700" name="Text Box 20"/>
          <p:cNvSpPr txBox="1">
            <a:spLocks noChangeArrowheads="1"/>
          </p:cNvSpPr>
          <p:nvPr/>
        </p:nvSpPr>
        <p:spPr bwMode="auto">
          <a:xfrm>
            <a:off x="3352800" y="4281488"/>
            <a:ext cx="228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  <a:cs typeface="Times New Roman" pitchFamily="18" charset="0"/>
              </a:rPr>
              <a:t>↓</a:t>
            </a:r>
          </a:p>
        </p:txBody>
      </p:sp>
      <p:sp>
        <p:nvSpPr>
          <p:cNvPr id="29717" name="Text Box 21"/>
          <p:cNvSpPr txBox="1">
            <a:spLocks noChangeArrowheads="1"/>
          </p:cNvSpPr>
          <p:nvPr/>
        </p:nvSpPr>
        <p:spPr bwMode="auto">
          <a:xfrm>
            <a:off x="6400800" y="2209800"/>
            <a:ext cx="2057400" cy="8239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800"/>
              <a:t>Silicon</a:t>
            </a:r>
          </a:p>
        </p:txBody>
      </p:sp>
    </p:spTree>
    <p:extLst>
      <p:ext uri="{BB962C8B-B14F-4D97-AF65-F5344CB8AC3E}">
        <p14:creationId xmlns:p14="http://schemas.microsoft.com/office/powerpoint/2010/main" val="3998368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6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6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6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6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6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6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6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16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16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16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16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1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1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1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1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1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16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16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1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1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716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71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716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716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7" grpId="0"/>
      <p:bldP spid="71688" grpId="0"/>
      <p:bldP spid="71689" grpId="0"/>
      <p:bldP spid="71690" grpId="0"/>
      <p:bldP spid="71691" grpId="0"/>
      <p:bldP spid="71692" grpId="0"/>
      <p:bldP spid="71693" grpId="0"/>
      <p:bldP spid="71694" grpId="0"/>
      <p:bldP spid="71695" grpId="0"/>
      <p:bldP spid="71696" grpId="0"/>
      <p:bldP spid="71697" grpId="0"/>
      <p:bldP spid="71698" grpId="0"/>
      <p:bldP spid="71699" grpId="0"/>
      <p:bldP spid="7170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Oval 2"/>
          <p:cNvSpPr>
            <a:spLocks noChangeArrowheads="1"/>
          </p:cNvSpPr>
          <p:nvPr/>
        </p:nvSpPr>
        <p:spPr bwMode="auto">
          <a:xfrm>
            <a:off x="5334000" y="5029200"/>
            <a:ext cx="685800" cy="6096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483" name="Line 3"/>
          <p:cNvSpPr>
            <a:spLocks noChangeShapeType="1"/>
          </p:cNvSpPr>
          <p:nvPr/>
        </p:nvSpPr>
        <p:spPr bwMode="auto">
          <a:xfrm flipV="1">
            <a:off x="5410200" y="5105400"/>
            <a:ext cx="457200" cy="431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8484" name="Oval 4"/>
          <p:cNvSpPr>
            <a:spLocks noChangeArrowheads="1"/>
          </p:cNvSpPr>
          <p:nvPr/>
        </p:nvSpPr>
        <p:spPr bwMode="auto">
          <a:xfrm>
            <a:off x="4724400" y="762000"/>
            <a:ext cx="457200" cy="4572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485" name="Line 5"/>
          <p:cNvSpPr>
            <a:spLocks noChangeShapeType="1"/>
          </p:cNvSpPr>
          <p:nvPr/>
        </p:nvSpPr>
        <p:spPr bwMode="auto">
          <a:xfrm flipV="1">
            <a:off x="4800600" y="838200"/>
            <a:ext cx="304800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848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28600" y="304800"/>
            <a:ext cx="8763000" cy="59436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50000"/>
              </a:spcAft>
              <a:buSzPct val="150000"/>
            </a:pP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Rule #2: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 Only ___ electrons can fit into each orientation. </a:t>
            </a:r>
          </a:p>
          <a:p>
            <a:pPr>
              <a:lnSpc>
                <a:spcPct val="90000"/>
              </a:lnSpc>
              <a:spcBef>
                <a:spcPct val="0"/>
              </a:spcBef>
              <a:buSzPct val="150000"/>
              <a:buFontTx/>
              <a:buNone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400" i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Example: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___    ___    not  ____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50000"/>
              </a:spcAft>
              <a:buSzPct val="150000"/>
              <a:buFontTx/>
              <a:buNone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			        1s      2s              1s</a:t>
            </a:r>
            <a:endParaRPr lang="en-US" sz="2400" b="1" u="sng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50000"/>
              </a:spcAft>
              <a:buSzPct val="150000"/>
            </a:pP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Rule #3 (Pauli Exclusion Principle):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 Electrons in the same orientation have ______________ spin.</a:t>
            </a:r>
          </a:p>
          <a:p>
            <a:pPr>
              <a:lnSpc>
                <a:spcPct val="90000"/>
              </a:lnSpc>
              <a:spcBef>
                <a:spcPct val="0"/>
              </a:spcBef>
              <a:buSzPct val="150000"/>
              <a:buFontTx/>
              <a:buNone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400" i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Example: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     ___   not  ___  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50000"/>
              </a:spcAft>
              <a:buSzPct val="150000"/>
              <a:buFontTx/>
              <a:buNone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			           1s            1s              </a:t>
            </a:r>
            <a:endParaRPr lang="en-US" sz="2400" b="1" u="sng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50000"/>
              </a:spcAft>
              <a:buSzPct val="150000"/>
            </a:pP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Rule #4 (Hund’s Rule):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 “_______________ rule” or “Bus Seating” rule---&gt; Every “</a:t>
            </a:r>
            <a:r>
              <a:rPr lang="en-US" sz="4800">
                <a:latin typeface="Times New Roman" pitchFamily="18" charset="0"/>
                <a:cs typeface="Times New Roman" pitchFamily="18" charset="0"/>
              </a:rPr>
              <a:t>□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” in an orbital shape gets an electron before any orientation gets a second e</a:t>
            </a:r>
            <a:r>
              <a:rPr lang="en-US" sz="2400" baseline="30000">
                <a:latin typeface="Times New Roman" pitchFamily="18" charset="0"/>
                <a:cs typeface="Times New Roman" pitchFamily="18" charset="0"/>
              </a:rPr>
              <a:t>−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.	</a:t>
            </a:r>
          </a:p>
          <a:p>
            <a:pPr>
              <a:lnSpc>
                <a:spcPct val="90000"/>
              </a:lnSpc>
              <a:spcBef>
                <a:spcPct val="0"/>
              </a:spcBef>
              <a:buSzPct val="150000"/>
              <a:buFontTx/>
              <a:buNone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400" i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Example: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	</a:t>
            </a:r>
            <a:r>
              <a:rPr lang="en-US" sz="5400">
                <a:latin typeface="Times New Roman" pitchFamily="18" charset="0"/>
                <a:cs typeface="Times New Roman" pitchFamily="18" charset="0"/>
              </a:rPr>
              <a:t>□□□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   not   </a:t>
            </a:r>
            <a:r>
              <a:rPr lang="en-US" sz="5400">
                <a:latin typeface="Times New Roman" pitchFamily="18" charset="0"/>
                <a:cs typeface="Times New Roman" pitchFamily="18" charset="0"/>
              </a:rPr>
              <a:t>□□□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50000"/>
              </a:spcAft>
              <a:buSzPct val="150000"/>
              <a:buFontTx/>
              <a:buNone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		                              2p		        2p</a:t>
            </a:r>
          </a:p>
        </p:txBody>
      </p:sp>
      <p:sp>
        <p:nvSpPr>
          <p:cNvPr id="148487" name="Text Box 7"/>
          <p:cNvSpPr txBox="1">
            <a:spLocks noChangeArrowheads="1"/>
          </p:cNvSpPr>
          <p:nvPr/>
        </p:nvSpPr>
        <p:spPr bwMode="auto">
          <a:xfrm>
            <a:off x="3048000" y="2514600"/>
            <a:ext cx="228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↓</a:t>
            </a:r>
          </a:p>
        </p:txBody>
      </p:sp>
      <p:sp>
        <p:nvSpPr>
          <p:cNvPr id="148488" name="Text Box 8"/>
          <p:cNvSpPr txBox="1">
            <a:spLocks noChangeArrowheads="1"/>
          </p:cNvSpPr>
          <p:nvPr/>
        </p:nvSpPr>
        <p:spPr bwMode="auto">
          <a:xfrm>
            <a:off x="2819400" y="838200"/>
            <a:ext cx="228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↓</a:t>
            </a:r>
          </a:p>
        </p:txBody>
      </p:sp>
      <p:sp>
        <p:nvSpPr>
          <p:cNvPr id="148489" name="Text Box 9"/>
          <p:cNvSpPr txBox="1">
            <a:spLocks noChangeArrowheads="1"/>
          </p:cNvSpPr>
          <p:nvPr/>
        </p:nvSpPr>
        <p:spPr bwMode="auto">
          <a:xfrm>
            <a:off x="2667000" y="838200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↑</a:t>
            </a:r>
          </a:p>
        </p:txBody>
      </p:sp>
      <p:sp>
        <p:nvSpPr>
          <p:cNvPr id="148490" name="Text Box 10"/>
          <p:cNvSpPr txBox="1">
            <a:spLocks noChangeArrowheads="1"/>
          </p:cNvSpPr>
          <p:nvPr/>
        </p:nvSpPr>
        <p:spPr bwMode="auto">
          <a:xfrm>
            <a:off x="3429000" y="838200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↑</a:t>
            </a:r>
          </a:p>
        </p:txBody>
      </p:sp>
      <p:sp>
        <p:nvSpPr>
          <p:cNvPr id="148491" name="Text Box 11"/>
          <p:cNvSpPr txBox="1">
            <a:spLocks noChangeArrowheads="1"/>
          </p:cNvSpPr>
          <p:nvPr/>
        </p:nvSpPr>
        <p:spPr bwMode="auto">
          <a:xfrm>
            <a:off x="2667000" y="304800"/>
            <a:ext cx="30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48492" name="Text Box 12"/>
          <p:cNvSpPr txBox="1">
            <a:spLocks noChangeArrowheads="1"/>
          </p:cNvSpPr>
          <p:nvPr/>
        </p:nvSpPr>
        <p:spPr bwMode="auto">
          <a:xfrm>
            <a:off x="4800600" y="838200"/>
            <a:ext cx="228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↓</a:t>
            </a:r>
          </a:p>
        </p:txBody>
      </p:sp>
      <p:sp>
        <p:nvSpPr>
          <p:cNvPr id="148493" name="Text Box 13"/>
          <p:cNvSpPr txBox="1">
            <a:spLocks noChangeArrowheads="1"/>
          </p:cNvSpPr>
          <p:nvPr/>
        </p:nvSpPr>
        <p:spPr bwMode="auto">
          <a:xfrm>
            <a:off x="4648200" y="838200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↑</a:t>
            </a:r>
          </a:p>
        </p:txBody>
      </p:sp>
      <p:sp>
        <p:nvSpPr>
          <p:cNvPr id="148494" name="Text Box 14"/>
          <p:cNvSpPr txBox="1">
            <a:spLocks noChangeArrowheads="1"/>
          </p:cNvSpPr>
          <p:nvPr/>
        </p:nvSpPr>
        <p:spPr bwMode="auto">
          <a:xfrm>
            <a:off x="4953000" y="838200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↑</a:t>
            </a:r>
          </a:p>
        </p:txBody>
      </p:sp>
      <p:sp>
        <p:nvSpPr>
          <p:cNvPr id="148495" name="Oval 15"/>
          <p:cNvSpPr>
            <a:spLocks noChangeArrowheads="1"/>
          </p:cNvSpPr>
          <p:nvPr/>
        </p:nvSpPr>
        <p:spPr bwMode="auto">
          <a:xfrm>
            <a:off x="4038600" y="2514600"/>
            <a:ext cx="457200" cy="4572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496" name="Line 16"/>
          <p:cNvSpPr>
            <a:spLocks noChangeShapeType="1"/>
          </p:cNvSpPr>
          <p:nvPr/>
        </p:nvSpPr>
        <p:spPr bwMode="auto">
          <a:xfrm flipV="1">
            <a:off x="4114800" y="2590800"/>
            <a:ext cx="304800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8497" name="Text Box 17"/>
          <p:cNvSpPr txBox="1">
            <a:spLocks noChangeArrowheads="1"/>
          </p:cNvSpPr>
          <p:nvPr/>
        </p:nvSpPr>
        <p:spPr bwMode="auto">
          <a:xfrm>
            <a:off x="2819400" y="19812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opposite</a:t>
            </a:r>
          </a:p>
        </p:txBody>
      </p:sp>
      <p:sp>
        <p:nvSpPr>
          <p:cNvPr id="148498" name="Text Box 18"/>
          <p:cNvSpPr txBox="1">
            <a:spLocks noChangeArrowheads="1"/>
          </p:cNvSpPr>
          <p:nvPr/>
        </p:nvSpPr>
        <p:spPr bwMode="auto">
          <a:xfrm>
            <a:off x="2895600" y="2514600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↑</a:t>
            </a:r>
          </a:p>
        </p:txBody>
      </p:sp>
      <p:sp>
        <p:nvSpPr>
          <p:cNvPr id="148499" name="Text Box 19"/>
          <p:cNvSpPr txBox="1">
            <a:spLocks noChangeArrowheads="1"/>
          </p:cNvSpPr>
          <p:nvPr/>
        </p:nvSpPr>
        <p:spPr bwMode="auto">
          <a:xfrm>
            <a:off x="4038600" y="2528888"/>
            <a:ext cx="304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↑</a:t>
            </a:r>
          </a:p>
        </p:txBody>
      </p:sp>
      <p:sp>
        <p:nvSpPr>
          <p:cNvPr id="148500" name="Text Box 20"/>
          <p:cNvSpPr txBox="1">
            <a:spLocks noChangeArrowheads="1"/>
          </p:cNvSpPr>
          <p:nvPr/>
        </p:nvSpPr>
        <p:spPr bwMode="auto">
          <a:xfrm>
            <a:off x="4191000" y="2528888"/>
            <a:ext cx="304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↑</a:t>
            </a:r>
          </a:p>
        </p:txBody>
      </p:sp>
      <p:sp>
        <p:nvSpPr>
          <p:cNvPr id="148501" name="Text Box 21"/>
          <p:cNvSpPr txBox="1">
            <a:spLocks noChangeArrowheads="1"/>
          </p:cNvSpPr>
          <p:nvPr/>
        </p:nvSpPr>
        <p:spPr bwMode="auto">
          <a:xfrm>
            <a:off x="4343400" y="3276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Monopoly</a:t>
            </a:r>
          </a:p>
        </p:txBody>
      </p:sp>
      <p:sp>
        <p:nvSpPr>
          <p:cNvPr id="148502" name="Text Box 22"/>
          <p:cNvSpPr txBox="1">
            <a:spLocks noChangeArrowheads="1"/>
          </p:cNvSpPr>
          <p:nvPr/>
        </p:nvSpPr>
        <p:spPr bwMode="auto">
          <a:xfrm>
            <a:off x="3124200" y="5105400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↑</a:t>
            </a:r>
          </a:p>
        </p:txBody>
      </p:sp>
      <p:sp>
        <p:nvSpPr>
          <p:cNvPr id="148503" name="Text Box 23"/>
          <p:cNvSpPr txBox="1">
            <a:spLocks noChangeArrowheads="1"/>
          </p:cNvSpPr>
          <p:nvPr/>
        </p:nvSpPr>
        <p:spPr bwMode="auto">
          <a:xfrm>
            <a:off x="3505200" y="5119688"/>
            <a:ext cx="304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↑</a:t>
            </a:r>
          </a:p>
        </p:txBody>
      </p:sp>
      <p:sp>
        <p:nvSpPr>
          <p:cNvPr id="148504" name="Text Box 24"/>
          <p:cNvSpPr txBox="1">
            <a:spLocks noChangeArrowheads="1"/>
          </p:cNvSpPr>
          <p:nvPr/>
        </p:nvSpPr>
        <p:spPr bwMode="auto">
          <a:xfrm>
            <a:off x="3886200" y="5119688"/>
            <a:ext cx="304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↑</a:t>
            </a:r>
          </a:p>
        </p:txBody>
      </p:sp>
      <p:sp>
        <p:nvSpPr>
          <p:cNvPr id="148505" name="Text Box 25"/>
          <p:cNvSpPr txBox="1">
            <a:spLocks noChangeArrowheads="1"/>
          </p:cNvSpPr>
          <p:nvPr/>
        </p:nvSpPr>
        <p:spPr bwMode="auto">
          <a:xfrm>
            <a:off x="5257800" y="5119688"/>
            <a:ext cx="304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↑</a:t>
            </a:r>
          </a:p>
        </p:txBody>
      </p:sp>
      <p:sp>
        <p:nvSpPr>
          <p:cNvPr id="148506" name="Text Box 26"/>
          <p:cNvSpPr txBox="1">
            <a:spLocks noChangeArrowheads="1"/>
          </p:cNvSpPr>
          <p:nvPr/>
        </p:nvSpPr>
        <p:spPr bwMode="auto">
          <a:xfrm>
            <a:off x="5715000" y="5119688"/>
            <a:ext cx="304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↑</a:t>
            </a:r>
          </a:p>
        </p:txBody>
      </p:sp>
      <p:sp>
        <p:nvSpPr>
          <p:cNvPr id="148507" name="Text Box 27"/>
          <p:cNvSpPr txBox="1">
            <a:spLocks noChangeArrowheads="1"/>
          </p:cNvSpPr>
          <p:nvPr/>
        </p:nvSpPr>
        <p:spPr bwMode="auto">
          <a:xfrm>
            <a:off x="5334000" y="5119688"/>
            <a:ext cx="228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↓</a:t>
            </a:r>
          </a:p>
        </p:txBody>
      </p:sp>
      <p:pic>
        <p:nvPicPr>
          <p:cNvPr id="148509" name="~PP11116.WAV">
            <a:hlinkClick r:id="" action="ppaction://media"/>
          </p:cNvPr>
          <p:cNvPicPr>
            <a:picLocks noChangeAspect="1" noChangeArrowheads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2675" y="64166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73983427"/>
      </p:ext>
    </p:extLst>
  </p:cSld>
  <p:clrMapOvr>
    <a:masterClrMapping/>
  </p:clrMapOvr>
  <p:transition advTm="1172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315" fill="hold"/>
                                        <p:tgtEl>
                                          <p:spTgt spid="14850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8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8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8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84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84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8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84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84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8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8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8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8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8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8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8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8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8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8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8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8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8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8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8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8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48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48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48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48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48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48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48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484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484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48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48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48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48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48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48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485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485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48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485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48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485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485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485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485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48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148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148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48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148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148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148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148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148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148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5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8509"/>
                </p:tgtEl>
              </p:cMediaNode>
            </p:audio>
          </p:childTnLst>
        </p:cTn>
      </p:par>
    </p:tnLst>
    <p:bldLst>
      <p:bldP spid="148482" grpId="0" animBg="1"/>
      <p:bldP spid="148483" grpId="0" animBg="1"/>
      <p:bldP spid="148484" grpId="0" animBg="1"/>
      <p:bldP spid="148485" grpId="0" animBg="1"/>
      <p:bldP spid="148487" grpId="0"/>
      <p:bldP spid="148488" grpId="0"/>
      <p:bldP spid="148489" grpId="0"/>
      <p:bldP spid="148490" grpId="0"/>
      <p:bldP spid="148491" grpId="0"/>
      <p:bldP spid="148492" grpId="0"/>
      <p:bldP spid="148493" grpId="0"/>
      <p:bldP spid="148494" grpId="0"/>
      <p:bldP spid="148495" grpId="0" animBg="1"/>
      <p:bldP spid="148496" grpId="0" animBg="1"/>
      <p:bldP spid="148497" grpId="0"/>
      <p:bldP spid="148498" grpId="0"/>
      <p:bldP spid="148499" grpId="0"/>
      <p:bldP spid="148500" grpId="0"/>
      <p:bldP spid="148501" grpId="0"/>
      <p:bldP spid="148502" grpId="0"/>
      <p:bldP spid="148503" grpId="0"/>
      <p:bldP spid="148504" grpId="0"/>
      <p:bldP spid="148505" grpId="0"/>
      <p:bldP spid="148506" grpId="0"/>
      <p:bldP spid="14850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228600"/>
            <a:ext cx="8839200" cy="6400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50000"/>
              </a:spcAft>
              <a:buSzPct val="150000"/>
            </a:pPr>
            <a:r>
              <a:rPr lang="en-US" altLang="en-US" sz="2400" b="1" u="sng" dirty="0" smtClean="0"/>
              <a:t>Rule #5:</a:t>
            </a:r>
            <a:r>
              <a:rPr lang="en-US" altLang="en-US" sz="2400" dirty="0" smtClean="0"/>
              <a:t>  </a:t>
            </a:r>
            <a:r>
              <a:rPr lang="en-US" altLang="en-US" sz="2400" b="1" i="1" dirty="0" smtClean="0"/>
              <a:t>The Exceptions</a:t>
            </a:r>
            <a:r>
              <a:rPr lang="en-US" altLang="en-US" sz="2400" dirty="0" smtClean="0"/>
              <a:t>  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spcAft>
                <a:spcPct val="50000"/>
              </a:spcAft>
              <a:buSzPct val="150000"/>
            </a:pPr>
            <a:r>
              <a:rPr lang="en-US" altLang="en-US" sz="2000" dirty="0" smtClean="0"/>
              <a:t>	</a:t>
            </a:r>
            <a:r>
              <a:rPr lang="en-US" altLang="en-US" sz="2400" dirty="0" smtClean="0"/>
              <a:t>Half-filled or completely filled d &amp; f sublevels have ________ energies and are more stable than partially filled d’s and f’s.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spcAft>
                <a:spcPct val="50000"/>
              </a:spcAft>
              <a:buSzPct val="150000"/>
            </a:pPr>
            <a:r>
              <a:rPr lang="en-US" altLang="en-US" sz="2400" dirty="0" smtClean="0"/>
              <a:t>  This means that an atom can “borrow” one of its “s” electrons  	from the previous orbital to become more stable.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spcAft>
                <a:spcPct val="50000"/>
              </a:spcAft>
              <a:buSzPct val="150000"/>
              <a:buFontTx/>
              <a:buNone/>
            </a:pPr>
            <a:endParaRPr lang="en-US" altLang="en-US" sz="2400" dirty="0" smtClean="0"/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50000"/>
              </a:spcAft>
              <a:buSzPct val="150000"/>
              <a:buFontTx/>
              <a:buNone/>
            </a:pPr>
            <a:r>
              <a:rPr lang="en-US" altLang="en-US" sz="2400" dirty="0" smtClean="0"/>
              <a:t>	</a:t>
            </a:r>
            <a:r>
              <a:rPr lang="en-US" altLang="en-US" sz="2400" i="1" dirty="0" smtClean="0">
                <a:solidFill>
                  <a:srgbClr val="009900"/>
                </a:solidFill>
              </a:rPr>
              <a:t>Example:</a:t>
            </a:r>
            <a:r>
              <a:rPr lang="en-US" altLang="en-US" sz="2400" i="1" dirty="0" smtClean="0"/>
              <a:t> </a:t>
            </a:r>
            <a:r>
              <a:rPr lang="en-US" altLang="en-US" sz="2000" b="1" i="1" dirty="0" smtClean="0"/>
              <a:t>Silver #47</a:t>
            </a:r>
            <a:r>
              <a:rPr lang="en-US" altLang="en-US" sz="2400" i="1" dirty="0" smtClean="0"/>
              <a:t>	</a:t>
            </a:r>
            <a:r>
              <a:rPr lang="en-US" altLang="en-US" sz="2400" dirty="0" smtClean="0"/>
              <a:t>___          ___   ___   ___   ___   ___  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50000"/>
              </a:spcAft>
              <a:buSzPct val="150000"/>
              <a:buFontTx/>
              <a:buNone/>
            </a:pPr>
            <a:r>
              <a:rPr lang="en-US" altLang="en-US" sz="2400" dirty="0" smtClean="0"/>
              <a:t>		  		 5s	     	          4d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50000"/>
              </a:spcAft>
              <a:buSzPct val="150000"/>
              <a:buFontTx/>
              <a:buNone/>
            </a:pPr>
            <a:r>
              <a:rPr lang="en-US" altLang="en-US" sz="2400" dirty="0" smtClean="0"/>
              <a:t>											becomes	___        ___   ___   ___   ___   ___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50000"/>
              </a:spcAft>
              <a:buSzPct val="150000"/>
              <a:buFontTx/>
              <a:buNone/>
            </a:pPr>
            <a:r>
              <a:rPr lang="en-US" altLang="en-US" sz="2400" dirty="0" smtClean="0"/>
              <a:t>				  5s	     	         4d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spcAft>
                <a:spcPct val="50000"/>
              </a:spcAft>
              <a:buSzPct val="150000"/>
            </a:pPr>
            <a:r>
              <a:rPr lang="en-US" altLang="en-US" sz="2000" dirty="0" smtClean="0"/>
              <a:t> </a:t>
            </a:r>
            <a:r>
              <a:rPr lang="en-US" altLang="en-US" sz="2400" dirty="0" smtClean="0"/>
              <a:t>Because the 4d sublevel is now full, the atom is at a ________ energy state and therefore _________ stable.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spcAft>
                <a:spcPct val="50000"/>
              </a:spcAft>
              <a:buSzPct val="150000"/>
              <a:buFontTx/>
              <a:buNone/>
            </a:pPr>
            <a:endParaRPr lang="en-US" altLang="en-US" sz="2000" dirty="0" smtClean="0"/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7086600" y="5257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00CC"/>
                </a:solidFill>
                <a:cs typeface="Times New Roman" pitchFamily="18" charset="0"/>
              </a:rPr>
              <a:t>lower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7696200" y="685800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00CC"/>
                </a:solidFill>
                <a:cs typeface="Times New Roman" pitchFamily="18" charset="0"/>
              </a:rPr>
              <a:t>lower</a:t>
            </a: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3962400" y="55626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00CC"/>
                </a:solidFill>
                <a:cs typeface="Times New Roman" pitchFamily="18" charset="0"/>
              </a:rPr>
              <a:t>more</a:t>
            </a: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3124200" y="2895600"/>
            <a:ext cx="22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0000CC"/>
                </a:solidFill>
                <a:cs typeface="Times New Roman" pitchFamily="18" charset="0"/>
              </a:rPr>
              <a:t>↓</a:t>
            </a: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2971800" y="2909888"/>
            <a:ext cx="304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0000CC"/>
                </a:solidFill>
                <a:cs typeface="Times New Roman" pitchFamily="18" charset="0"/>
              </a:rPr>
              <a:t>↑</a:t>
            </a:r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4419600" y="2895600"/>
            <a:ext cx="22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0000CC"/>
                </a:solidFill>
                <a:cs typeface="Times New Roman" pitchFamily="18" charset="0"/>
              </a:rPr>
              <a:t>↓</a:t>
            </a:r>
          </a:p>
        </p:txBody>
      </p:sp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4267200" y="2909888"/>
            <a:ext cx="304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0000CC"/>
                </a:solidFill>
                <a:cs typeface="Times New Roman" pitchFamily="18" charset="0"/>
              </a:rPr>
              <a:t>↑</a:t>
            </a:r>
          </a:p>
        </p:txBody>
      </p:sp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5029200" y="2895600"/>
            <a:ext cx="22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0000CC"/>
                </a:solidFill>
                <a:cs typeface="Times New Roman" pitchFamily="18" charset="0"/>
              </a:rPr>
              <a:t>↓</a:t>
            </a:r>
          </a:p>
        </p:txBody>
      </p:sp>
      <p:sp>
        <p:nvSpPr>
          <p:cNvPr id="10252" name="Text Box 12"/>
          <p:cNvSpPr txBox="1">
            <a:spLocks noChangeArrowheads="1"/>
          </p:cNvSpPr>
          <p:nvPr/>
        </p:nvSpPr>
        <p:spPr bwMode="auto">
          <a:xfrm>
            <a:off x="4876800" y="2909888"/>
            <a:ext cx="304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0000CC"/>
                </a:solidFill>
                <a:cs typeface="Times New Roman" pitchFamily="18" charset="0"/>
              </a:rPr>
              <a:t>↑</a:t>
            </a:r>
          </a:p>
        </p:txBody>
      </p:sp>
      <p:sp>
        <p:nvSpPr>
          <p:cNvPr id="10253" name="Text Box 13"/>
          <p:cNvSpPr txBox="1">
            <a:spLocks noChangeArrowheads="1"/>
          </p:cNvSpPr>
          <p:nvPr/>
        </p:nvSpPr>
        <p:spPr bwMode="auto">
          <a:xfrm>
            <a:off x="5715000" y="2895600"/>
            <a:ext cx="22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0000CC"/>
                </a:solidFill>
                <a:cs typeface="Times New Roman" pitchFamily="18" charset="0"/>
              </a:rPr>
              <a:t>↓</a:t>
            </a:r>
          </a:p>
        </p:txBody>
      </p:sp>
      <p:sp>
        <p:nvSpPr>
          <p:cNvPr id="10254" name="Text Box 14"/>
          <p:cNvSpPr txBox="1">
            <a:spLocks noChangeArrowheads="1"/>
          </p:cNvSpPr>
          <p:nvPr/>
        </p:nvSpPr>
        <p:spPr bwMode="auto">
          <a:xfrm>
            <a:off x="5562600" y="2909888"/>
            <a:ext cx="304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0000CC"/>
                </a:solidFill>
                <a:cs typeface="Times New Roman" pitchFamily="18" charset="0"/>
              </a:rPr>
              <a:t>↑</a:t>
            </a:r>
          </a:p>
        </p:txBody>
      </p:sp>
      <p:sp>
        <p:nvSpPr>
          <p:cNvPr id="10255" name="Text Box 15"/>
          <p:cNvSpPr txBox="1">
            <a:spLocks noChangeArrowheads="1"/>
          </p:cNvSpPr>
          <p:nvPr/>
        </p:nvSpPr>
        <p:spPr bwMode="auto">
          <a:xfrm>
            <a:off x="6400800" y="2895600"/>
            <a:ext cx="22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0000CC"/>
                </a:solidFill>
                <a:cs typeface="Times New Roman" pitchFamily="18" charset="0"/>
              </a:rPr>
              <a:t>↓</a:t>
            </a:r>
          </a:p>
        </p:txBody>
      </p:sp>
      <p:sp>
        <p:nvSpPr>
          <p:cNvPr id="10256" name="Text Box 16"/>
          <p:cNvSpPr txBox="1">
            <a:spLocks noChangeArrowheads="1"/>
          </p:cNvSpPr>
          <p:nvPr/>
        </p:nvSpPr>
        <p:spPr bwMode="auto">
          <a:xfrm>
            <a:off x="6248400" y="2909888"/>
            <a:ext cx="304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0000CC"/>
                </a:solidFill>
                <a:cs typeface="Times New Roman" pitchFamily="18" charset="0"/>
              </a:rPr>
              <a:t>↑</a:t>
            </a:r>
          </a:p>
        </p:txBody>
      </p:sp>
      <p:sp>
        <p:nvSpPr>
          <p:cNvPr id="10258" name="Text Box 18"/>
          <p:cNvSpPr txBox="1">
            <a:spLocks noChangeArrowheads="1"/>
          </p:cNvSpPr>
          <p:nvPr/>
        </p:nvSpPr>
        <p:spPr bwMode="auto">
          <a:xfrm>
            <a:off x="6934200" y="2909888"/>
            <a:ext cx="304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0000CC"/>
                </a:solidFill>
                <a:cs typeface="Times New Roman" pitchFamily="18" charset="0"/>
              </a:rPr>
              <a:t>↑</a:t>
            </a:r>
          </a:p>
        </p:txBody>
      </p:sp>
      <p:sp>
        <p:nvSpPr>
          <p:cNvPr id="10259" name="Text Box 19"/>
          <p:cNvSpPr txBox="1">
            <a:spLocks noChangeArrowheads="1"/>
          </p:cNvSpPr>
          <p:nvPr/>
        </p:nvSpPr>
        <p:spPr bwMode="auto">
          <a:xfrm>
            <a:off x="7048500" y="4267199"/>
            <a:ext cx="22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0000CC"/>
                </a:solidFill>
                <a:cs typeface="Times New Roman" pitchFamily="18" charset="0"/>
              </a:rPr>
              <a:t>↓</a:t>
            </a:r>
          </a:p>
        </p:txBody>
      </p:sp>
      <p:sp>
        <p:nvSpPr>
          <p:cNvPr id="10260" name="Text Box 20"/>
          <p:cNvSpPr txBox="1">
            <a:spLocks noChangeArrowheads="1"/>
          </p:cNvSpPr>
          <p:nvPr/>
        </p:nvSpPr>
        <p:spPr bwMode="auto">
          <a:xfrm>
            <a:off x="2952750" y="4264580"/>
            <a:ext cx="5715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solidFill>
                  <a:srgbClr val="0000CC"/>
                </a:solidFill>
                <a:cs typeface="Times New Roman" pitchFamily="18" charset="0"/>
              </a:rPr>
              <a:t>↑</a:t>
            </a:r>
          </a:p>
        </p:txBody>
      </p:sp>
      <p:sp>
        <p:nvSpPr>
          <p:cNvPr id="10261" name="Text Box 21"/>
          <p:cNvSpPr txBox="1">
            <a:spLocks noChangeArrowheads="1"/>
          </p:cNvSpPr>
          <p:nvPr/>
        </p:nvSpPr>
        <p:spPr bwMode="auto">
          <a:xfrm>
            <a:off x="4191000" y="4267200"/>
            <a:ext cx="22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0000CC"/>
                </a:solidFill>
                <a:cs typeface="Times New Roman" pitchFamily="18" charset="0"/>
              </a:rPr>
              <a:t>↓</a:t>
            </a:r>
          </a:p>
        </p:txBody>
      </p:sp>
      <p:sp>
        <p:nvSpPr>
          <p:cNvPr id="10262" name="Text Box 22"/>
          <p:cNvSpPr txBox="1">
            <a:spLocks noChangeArrowheads="1"/>
          </p:cNvSpPr>
          <p:nvPr/>
        </p:nvSpPr>
        <p:spPr bwMode="auto">
          <a:xfrm>
            <a:off x="4114800" y="4281488"/>
            <a:ext cx="304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0000CC"/>
                </a:solidFill>
                <a:cs typeface="Times New Roman" pitchFamily="18" charset="0"/>
              </a:rPr>
              <a:t>↑</a:t>
            </a:r>
          </a:p>
        </p:txBody>
      </p:sp>
      <p:sp>
        <p:nvSpPr>
          <p:cNvPr id="10263" name="Text Box 23"/>
          <p:cNvSpPr txBox="1">
            <a:spLocks noChangeArrowheads="1"/>
          </p:cNvSpPr>
          <p:nvPr/>
        </p:nvSpPr>
        <p:spPr bwMode="auto">
          <a:xfrm>
            <a:off x="4800600" y="4267200"/>
            <a:ext cx="22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0000CC"/>
                </a:solidFill>
                <a:cs typeface="Times New Roman" pitchFamily="18" charset="0"/>
              </a:rPr>
              <a:t>↓</a:t>
            </a:r>
          </a:p>
        </p:txBody>
      </p:sp>
      <p:sp>
        <p:nvSpPr>
          <p:cNvPr id="10264" name="Text Box 24"/>
          <p:cNvSpPr txBox="1">
            <a:spLocks noChangeArrowheads="1"/>
          </p:cNvSpPr>
          <p:nvPr/>
        </p:nvSpPr>
        <p:spPr bwMode="auto">
          <a:xfrm>
            <a:off x="4724400" y="4281488"/>
            <a:ext cx="304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0000CC"/>
                </a:solidFill>
                <a:cs typeface="Times New Roman" pitchFamily="18" charset="0"/>
              </a:rPr>
              <a:t>↑</a:t>
            </a:r>
          </a:p>
        </p:txBody>
      </p:sp>
      <p:sp>
        <p:nvSpPr>
          <p:cNvPr id="10265" name="Text Box 25"/>
          <p:cNvSpPr txBox="1">
            <a:spLocks noChangeArrowheads="1"/>
          </p:cNvSpPr>
          <p:nvPr/>
        </p:nvSpPr>
        <p:spPr bwMode="auto">
          <a:xfrm>
            <a:off x="5486400" y="4267200"/>
            <a:ext cx="22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0000CC"/>
                </a:solidFill>
                <a:cs typeface="Times New Roman" pitchFamily="18" charset="0"/>
              </a:rPr>
              <a:t>↓</a:t>
            </a:r>
          </a:p>
        </p:txBody>
      </p:sp>
      <p:sp>
        <p:nvSpPr>
          <p:cNvPr id="10266" name="Text Box 26"/>
          <p:cNvSpPr txBox="1">
            <a:spLocks noChangeArrowheads="1"/>
          </p:cNvSpPr>
          <p:nvPr/>
        </p:nvSpPr>
        <p:spPr bwMode="auto">
          <a:xfrm>
            <a:off x="5410200" y="4281488"/>
            <a:ext cx="304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0000CC"/>
                </a:solidFill>
                <a:cs typeface="Times New Roman" pitchFamily="18" charset="0"/>
              </a:rPr>
              <a:t>↑</a:t>
            </a:r>
          </a:p>
        </p:txBody>
      </p:sp>
      <p:sp>
        <p:nvSpPr>
          <p:cNvPr id="10267" name="Text Box 27"/>
          <p:cNvSpPr txBox="1">
            <a:spLocks noChangeArrowheads="1"/>
          </p:cNvSpPr>
          <p:nvPr/>
        </p:nvSpPr>
        <p:spPr bwMode="auto">
          <a:xfrm>
            <a:off x="6172200" y="4267200"/>
            <a:ext cx="22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0000CC"/>
                </a:solidFill>
                <a:cs typeface="Times New Roman" pitchFamily="18" charset="0"/>
              </a:rPr>
              <a:t>↓</a:t>
            </a:r>
          </a:p>
        </p:txBody>
      </p:sp>
      <p:sp>
        <p:nvSpPr>
          <p:cNvPr id="10268" name="Text Box 28"/>
          <p:cNvSpPr txBox="1">
            <a:spLocks noChangeArrowheads="1"/>
          </p:cNvSpPr>
          <p:nvPr/>
        </p:nvSpPr>
        <p:spPr bwMode="auto">
          <a:xfrm>
            <a:off x="6096000" y="4281488"/>
            <a:ext cx="304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0000CC"/>
                </a:solidFill>
                <a:cs typeface="Times New Roman" pitchFamily="18" charset="0"/>
              </a:rPr>
              <a:t>↑</a:t>
            </a:r>
          </a:p>
        </p:txBody>
      </p:sp>
      <p:sp>
        <p:nvSpPr>
          <p:cNvPr id="10269" name="Text Box 29"/>
          <p:cNvSpPr txBox="1">
            <a:spLocks noChangeArrowheads="1"/>
          </p:cNvSpPr>
          <p:nvPr/>
        </p:nvSpPr>
        <p:spPr bwMode="auto">
          <a:xfrm>
            <a:off x="6858000" y="4267200"/>
            <a:ext cx="304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0000CC"/>
                </a:solidFill>
                <a:cs typeface="Times New Roman" pitchFamily="18" charset="0"/>
              </a:rPr>
              <a:t>↑</a:t>
            </a:r>
          </a:p>
        </p:txBody>
      </p:sp>
    </p:spTree>
    <p:extLst>
      <p:ext uri="{BB962C8B-B14F-4D97-AF65-F5344CB8AC3E}">
        <p14:creationId xmlns:p14="http://schemas.microsoft.com/office/powerpoint/2010/main" val="4168155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02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0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02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0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0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02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0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0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02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0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0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02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0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0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0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0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0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0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0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0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10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0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0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102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0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0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3.33333E-6 -0.01225 C 0.00104 -0.02127 0.00173 -0.03861 0.00955 -0.04393 C 0.0125 -0.04601 0.01597 -0.0467 0.01909 -0.04809 C 0.03177 -0.05364 0.01753 -0.05017 0.02708 -0.05664 C 0.03003 -0.05873 0.03663 -0.06081 0.03663 -0.06058 C 0.05434 -0.07653 0.08524 -0.07745 0.10486 -0.07977 C 0.12795 -0.08254 0.15017 -0.08925 0.17309 -0.09248 C 0.25729 -0.09179 0.34132 -0.09318 0.42552 -0.0904 C 0.43107 -0.09017 0.43489 -0.0037 0.42066 -0.0037 " pathEditMode="relative" rAng="0" ptsTypes="ffffffffA">
                                      <p:cBhvr>
                                        <p:cTn id="127" dur="20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36" y="-3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/>
      <p:bldP spid="10245" grpId="0"/>
      <p:bldP spid="10246" grpId="0"/>
      <p:bldP spid="10247" grpId="0"/>
      <p:bldP spid="10248" grpId="0"/>
      <p:bldP spid="10249" grpId="0"/>
      <p:bldP spid="10250" grpId="0"/>
      <p:bldP spid="10251" grpId="0"/>
      <p:bldP spid="10252" grpId="0"/>
      <p:bldP spid="10253" grpId="0"/>
      <p:bldP spid="10254" grpId="0"/>
      <p:bldP spid="10255" grpId="0"/>
      <p:bldP spid="10256" grpId="0"/>
      <p:bldP spid="10258" grpId="0"/>
      <p:bldP spid="10259" grpId="0"/>
      <p:bldP spid="10259" grpId="1"/>
      <p:bldP spid="10260" grpId="0"/>
      <p:bldP spid="10261" grpId="0"/>
      <p:bldP spid="10262" grpId="0"/>
      <p:bldP spid="10263" grpId="0"/>
      <p:bldP spid="10264" grpId="0"/>
      <p:bldP spid="10265" grpId="0"/>
      <p:bldP spid="10266" grpId="0"/>
      <p:bldP spid="10267" grpId="0"/>
      <p:bldP spid="10268" grpId="0"/>
      <p:bldP spid="1026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563562"/>
          </a:xfrm>
        </p:spPr>
        <p:txBody>
          <a:bodyPr/>
          <a:lstStyle/>
          <a:p>
            <a:pPr eaLnBrk="1" hangingPunct="1"/>
            <a:r>
              <a:rPr lang="en-US" altLang="en-US" sz="3200" b="1" smtClean="0">
                <a:solidFill>
                  <a:srgbClr val="990000"/>
                </a:solidFill>
              </a:rPr>
              <a:t>How Electron Configurations Relate to the </a:t>
            </a:r>
            <a:br>
              <a:rPr lang="en-US" altLang="en-US" sz="3200" b="1" smtClean="0">
                <a:solidFill>
                  <a:srgbClr val="990000"/>
                </a:solidFill>
              </a:rPr>
            </a:br>
            <a:r>
              <a:rPr lang="en-US" altLang="en-US" sz="3200" b="1" smtClean="0">
                <a:solidFill>
                  <a:srgbClr val="990000"/>
                </a:solidFill>
              </a:rPr>
              <a:t>Organization of the Periodic Table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51038"/>
            <a:ext cx="8229600" cy="4525962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altLang="en-US" sz="2000" smtClean="0">
              <a:solidFill>
                <a:srgbClr val="990000"/>
              </a:solidFill>
            </a:endParaRPr>
          </a:p>
          <a:p>
            <a:pPr eaLnBrk="1" hangingPunct="1">
              <a:buFontTx/>
              <a:buNone/>
            </a:pPr>
            <a:r>
              <a:rPr lang="en-US" altLang="en-US" smtClean="0"/>
              <a:t/>
            </a:r>
            <a:br>
              <a:rPr lang="en-US" altLang="en-US" smtClean="0"/>
            </a:br>
            <a:endParaRPr lang="en-US" altLang="en-US" smtClean="0"/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1143000" y="1646238"/>
            <a:ext cx="762000" cy="289560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1676400" y="4770438"/>
            <a:ext cx="5867400" cy="91440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5791200" y="2255838"/>
            <a:ext cx="2362200" cy="228600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3799" name="Rectangle 7"/>
          <p:cNvSpPr>
            <a:spLocks noChangeArrowheads="1"/>
          </p:cNvSpPr>
          <p:nvPr/>
        </p:nvSpPr>
        <p:spPr bwMode="auto">
          <a:xfrm>
            <a:off x="1905000" y="2865438"/>
            <a:ext cx="3886200" cy="167640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1219200" y="1722438"/>
            <a:ext cx="6858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800" b="1">
                <a:solidFill>
                  <a:srgbClr val="0000CC"/>
                </a:solidFill>
              </a:rPr>
              <a:t>s</a:t>
            </a:r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6629400" y="2560638"/>
            <a:ext cx="6858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800" b="1">
                <a:solidFill>
                  <a:srgbClr val="0000CC"/>
                </a:solidFill>
              </a:rPr>
              <a:t>p</a:t>
            </a:r>
          </a:p>
        </p:txBody>
      </p:sp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3505200" y="3017838"/>
            <a:ext cx="6858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800" b="1">
                <a:solidFill>
                  <a:srgbClr val="0000CC"/>
                </a:solidFill>
              </a:rPr>
              <a:t>d</a:t>
            </a:r>
          </a:p>
        </p:txBody>
      </p:sp>
      <p:sp>
        <p:nvSpPr>
          <p:cNvPr id="12299" name="Text Box 11"/>
          <p:cNvSpPr txBox="1">
            <a:spLocks noChangeArrowheads="1"/>
          </p:cNvSpPr>
          <p:nvPr/>
        </p:nvSpPr>
        <p:spPr bwMode="auto">
          <a:xfrm>
            <a:off x="4114800" y="4770438"/>
            <a:ext cx="6858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800" b="1">
                <a:solidFill>
                  <a:srgbClr val="0000CC"/>
                </a:solidFill>
              </a:rPr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39886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6" grpId="0"/>
      <p:bldP spid="12297" grpId="0"/>
      <p:bldP spid="12298" grpId="0"/>
      <p:bldP spid="1229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533400"/>
          </a:xfrm>
        </p:spPr>
        <p:txBody>
          <a:bodyPr/>
          <a:lstStyle/>
          <a:p>
            <a:pPr eaLnBrk="1" hangingPunct="1"/>
            <a:r>
              <a:rPr lang="en-US" altLang="en-US" sz="2000" smtClean="0"/>
              <a:t>Figure 11.31:  Orbitals being filled for elements in various parts of the periodic table.</a:t>
            </a:r>
          </a:p>
        </p:txBody>
      </p:sp>
      <p:pic>
        <p:nvPicPr>
          <p:cNvPr id="34819" name="Picture 3" descr="Zumdahl11_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09588"/>
            <a:ext cx="8915400" cy="63484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7797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411163"/>
          </a:xfrm>
        </p:spPr>
        <p:txBody>
          <a:bodyPr/>
          <a:lstStyle/>
          <a:p>
            <a:pPr eaLnBrk="1" hangingPunct="1"/>
            <a:r>
              <a:rPr lang="en-US" altLang="en-US" sz="3600" smtClean="0">
                <a:solidFill>
                  <a:srgbClr val="990000"/>
                </a:solidFill>
              </a:rPr>
              <a:t>Electron Configurations &amp; Properties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609600"/>
            <a:ext cx="8991600" cy="624840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50000"/>
              </a:spcAft>
              <a:buSzPct val="150000"/>
            </a:pPr>
            <a:r>
              <a:rPr lang="en-US" altLang="en-US" sz="2400" smtClean="0"/>
              <a:t>How do electron configurations relate to the chemical and physical properties of an element?</a:t>
            </a:r>
            <a:r>
              <a:rPr lang="en-US" altLang="en-US" sz="2400" b="1" u="sng" smtClean="0"/>
              <a:t> </a:t>
            </a:r>
            <a:endParaRPr lang="en-US" altLang="en-US" sz="2400" smtClean="0"/>
          </a:p>
          <a:p>
            <a:pPr eaLnBrk="1" hangingPunct="1">
              <a:spcBef>
                <a:spcPct val="0"/>
              </a:spcBef>
              <a:spcAft>
                <a:spcPct val="50000"/>
              </a:spcAft>
              <a:buSzPct val="150000"/>
            </a:pPr>
            <a:r>
              <a:rPr lang="en-US" altLang="en-US" sz="2400" smtClean="0"/>
              <a:t>All elements with the _________ outer shell e</a:t>
            </a:r>
            <a:r>
              <a:rPr lang="en-US" altLang="en-US" sz="2400" baseline="30000" smtClean="0"/>
              <a:t>-</a:t>
            </a:r>
            <a:r>
              <a:rPr lang="en-US" altLang="en-US" sz="2400" smtClean="0"/>
              <a:t> configurations have the ________ properties.  </a:t>
            </a:r>
          </a:p>
          <a:p>
            <a:pPr eaLnBrk="1" hangingPunct="1">
              <a:spcBef>
                <a:spcPct val="0"/>
              </a:spcBef>
              <a:spcAft>
                <a:spcPct val="50000"/>
              </a:spcAft>
              <a:buSzPct val="150000"/>
            </a:pPr>
            <a:r>
              <a:rPr lang="en-US" altLang="en-US" sz="2400" smtClean="0"/>
              <a:t>This means that elements in the same ____________ group have similar properties.</a:t>
            </a:r>
          </a:p>
          <a:p>
            <a:pPr eaLnBrk="1" hangingPunct="1">
              <a:spcBef>
                <a:spcPct val="0"/>
              </a:spcBef>
              <a:spcAft>
                <a:spcPct val="50000"/>
              </a:spcAft>
              <a:buSzPct val="150000"/>
              <a:buFontTx/>
              <a:buNone/>
            </a:pPr>
            <a:r>
              <a:rPr lang="en-US" altLang="en-US" sz="2400" smtClean="0"/>
              <a:t>	</a:t>
            </a:r>
            <a:r>
              <a:rPr lang="en-US" altLang="en-US" sz="2400" i="1" smtClean="0">
                <a:solidFill>
                  <a:srgbClr val="009900"/>
                </a:solidFill>
              </a:rPr>
              <a:t>Examples:</a:t>
            </a:r>
            <a:r>
              <a:rPr lang="en-US" altLang="en-US" sz="2400" i="1" smtClean="0"/>
              <a:t> </a:t>
            </a:r>
            <a:r>
              <a:rPr lang="en-US" altLang="en-US" sz="2400" smtClean="0"/>
              <a:t> (1) Li, Na, K, Rb, and Cs all have __ lone “__” e</a:t>
            </a:r>
            <a:r>
              <a:rPr lang="en-US" altLang="en-US" sz="2400" baseline="30000" smtClean="0"/>
              <a:t>-</a:t>
            </a:r>
            <a:r>
              <a:rPr lang="en-US" altLang="en-US" sz="2400" smtClean="0"/>
              <a:t> for 	their last orbital... (_____, _____, _____, etc.) This makes all of 	them ___________ reactive.  They all react with __________ to 	produce hydrogen gas.</a:t>
            </a:r>
          </a:p>
          <a:p>
            <a:pPr eaLnBrk="1" hangingPunct="1">
              <a:spcBef>
                <a:spcPct val="0"/>
              </a:spcBef>
              <a:spcAft>
                <a:spcPct val="50000"/>
              </a:spcAft>
              <a:buSzPct val="150000"/>
              <a:buFontTx/>
              <a:buNone/>
            </a:pPr>
            <a:r>
              <a:rPr lang="en-US" altLang="en-US" sz="2400" smtClean="0"/>
              <a:t>		(2) Ne, Ar, Kr, Xe, and Rn all have the outer energy level 	completely __________ with electrons...(________, ________, 	________, etc.) This makes all of them ______________.  		They do not produce __________________!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3352800" y="1447800"/>
            <a:ext cx="121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00CC"/>
                </a:solidFill>
                <a:cs typeface="Times New Roman" pitchFamily="18" charset="0"/>
              </a:rPr>
              <a:t>same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1066800" y="1828800"/>
            <a:ext cx="121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00CC"/>
                </a:solidFill>
                <a:cs typeface="Times New Roman" pitchFamily="18" charset="0"/>
              </a:rPr>
              <a:t>similar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5486400" y="2362200"/>
            <a:ext cx="121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00CC"/>
                </a:solidFill>
                <a:cs typeface="Times New Roman" pitchFamily="18" charset="0"/>
              </a:rPr>
              <a:t>vertical</a:t>
            </a: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6096000" y="33528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00CC"/>
                </a:solidFill>
                <a:cs typeface="Times New Roman" pitchFamily="18" charset="0"/>
              </a:rPr>
              <a:t>1</a:t>
            </a:r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7239000" y="33528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00CC"/>
                </a:solidFill>
                <a:cs typeface="Times New Roman" pitchFamily="18" charset="0"/>
              </a:rPr>
              <a:t>s</a:t>
            </a:r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3505200" y="37338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00CC"/>
                </a:solidFill>
                <a:cs typeface="Times New Roman" pitchFamily="18" charset="0"/>
              </a:rPr>
              <a:t>1s</a:t>
            </a:r>
            <a:r>
              <a:rPr lang="en-US" altLang="en-US" sz="2400" baseline="30000">
                <a:solidFill>
                  <a:srgbClr val="0000CC"/>
                </a:solidFill>
                <a:cs typeface="Times New Roman" pitchFamily="18" charset="0"/>
              </a:rPr>
              <a:t>1</a:t>
            </a:r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4419600" y="37338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00CC"/>
                </a:solidFill>
                <a:cs typeface="Times New Roman" pitchFamily="18" charset="0"/>
              </a:rPr>
              <a:t>2s</a:t>
            </a:r>
            <a:r>
              <a:rPr lang="en-US" altLang="en-US" sz="2400" baseline="30000">
                <a:solidFill>
                  <a:srgbClr val="0000CC"/>
                </a:solidFill>
                <a:cs typeface="Times New Roman" pitchFamily="18" charset="0"/>
              </a:rPr>
              <a:t>1</a:t>
            </a:r>
          </a:p>
        </p:txBody>
      </p:sp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5410200" y="37338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00CC"/>
                </a:solidFill>
                <a:cs typeface="Times New Roman" pitchFamily="18" charset="0"/>
              </a:rPr>
              <a:t>3s</a:t>
            </a:r>
            <a:r>
              <a:rPr lang="en-US" altLang="en-US" sz="2400" baseline="30000">
                <a:solidFill>
                  <a:srgbClr val="0000CC"/>
                </a:solidFill>
                <a:cs typeface="Times New Roman" pitchFamily="18" charset="0"/>
              </a:rPr>
              <a:t>1</a:t>
            </a:r>
          </a:p>
        </p:txBody>
      </p:sp>
      <p:sp>
        <p:nvSpPr>
          <p:cNvPr id="13324" name="Text Box 12"/>
          <p:cNvSpPr txBox="1">
            <a:spLocks noChangeArrowheads="1"/>
          </p:cNvSpPr>
          <p:nvPr/>
        </p:nvSpPr>
        <p:spPr bwMode="auto">
          <a:xfrm>
            <a:off x="1981200" y="4038600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00CC"/>
                </a:solidFill>
                <a:cs typeface="Times New Roman" pitchFamily="18" charset="0"/>
              </a:rPr>
              <a:t>very</a:t>
            </a:r>
            <a:endParaRPr lang="en-US" altLang="en-US" sz="2400" baseline="30000">
              <a:solidFill>
                <a:srgbClr val="0000CC"/>
              </a:solidFill>
              <a:cs typeface="Times New Roman" pitchFamily="18" charset="0"/>
            </a:endParaRPr>
          </a:p>
        </p:txBody>
      </p:sp>
      <p:sp>
        <p:nvSpPr>
          <p:cNvPr id="13325" name="Text Box 13"/>
          <p:cNvSpPr txBox="1">
            <a:spLocks noChangeArrowheads="1"/>
          </p:cNvSpPr>
          <p:nvPr/>
        </p:nvSpPr>
        <p:spPr bwMode="auto">
          <a:xfrm>
            <a:off x="7543800" y="40386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00CC"/>
                </a:solidFill>
                <a:cs typeface="Times New Roman" pitchFamily="18" charset="0"/>
              </a:rPr>
              <a:t>water</a:t>
            </a:r>
            <a:endParaRPr lang="en-US" altLang="en-US" sz="2400" baseline="30000">
              <a:solidFill>
                <a:srgbClr val="0000CC"/>
              </a:solidFill>
              <a:cs typeface="Times New Roman" pitchFamily="18" charset="0"/>
            </a:endParaRPr>
          </a:p>
        </p:txBody>
      </p:sp>
      <p:sp>
        <p:nvSpPr>
          <p:cNvPr id="13326" name="Text Box 14"/>
          <p:cNvSpPr txBox="1">
            <a:spLocks noChangeArrowheads="1"/>
          </p:cNvSpPr>
          <p:nvPr/>
        </p:nvSpPr>
        <p:spPr bwMode="auto">
          <a:xfrm>
            <a:off x="2895600" y="53340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00CC"/>
                </a:solidFill>
                <a:cs typeface="Times New Roman" pitchFamily="18" charset="0"/>
              </a:rPr>
              <a:t>filled</a:t>
            </a:r>
            <a:endParaRPr lang="en-US" altLang="en-US" sz="2400" baseline="30000">
              <a:solidFill>
                <a:srgbClr val="0000CC"/>
              </a:solidFill>
              <a:cs typeface="Times New Roman" pitchFamily="18" charset="0"/>
            </a:endParaRPr>
          </a:p>
        </p:txBody>
      </p:sp>
      <p:sp>
        <p:nvSpPr>
          <p:cNvPr id="13327" name="Text Box 15"/>
          <p:cNvSpPr txBox="1">
            <a:spLocks noChangeArrowheads="1"/>
          </p:cNvSpPr>
          <p:nvPr/>
        </p:nvSpPr>
        <p:spPr bwMode="auto">
          <a:xfrm>
            <a:off x="6096000" y="5334000"/>
            <a:ext cx="121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00CC"/>
                </a:solidFill>
                <a:cs typeface="Times New Roman" pitchFamily="18" charset="0"/>
              </a:rPr>
              <a:t>2s</a:t>
            </a:r>
            <a:r>
              <a:rPr lang="en-US" altLang="en-US" sz="2400" baseline="30000">
                <a:solidFill>
                  <a:srgbClr val="0000CC"/>
                </a:solidFill>
                <a:cs typeface="Times New Roman" pitchFamily="18" charset="0"/>
              </a:rPr>
              <a:t>2</a:t>
            </a:r>
            <a:r>
              <a:rPr lang="en-US" altLang="en-US" sz="2400">
                <a:solidFill>
                  <a:srgbClr val="0000CC"/>
                </a:solidFill>
                <a:cs typeface="Times New Roman" pitchFamily="18" charset="0"/>
              </a:rPr>
              <a:t> 2p</a:t>
            </a:r>
            <a:r>
              <a:rPr lang="en-US" altLang="en-US" sz="2400" baseline="30000">
                <a:solidFill>
                  <a:srgbClr val="0000CC"/>
                </a:solidFill>
                <a:cs typeface="Times New Roman" pitchFamily="18" charset="0"/>
              </a:rPr>
              <a:t>6</a:t>
            </a:r>
          </a:p>
        </p:txBody>
      </p:sp>
      <p:sp>
        <p:nvSpPr>
          <p:cNvPr id="13328" name="Text Box 16"/>
          <p:cNvSpPr txBox="1">
            <a:spLocks noChangeArrowheads="1"/>
          </p:cNvSpPr>
          <p:nvPr/>
        </p:nvSpPr>
        <p:spPr bwMode="auto">
          <a:xfrm>
            <a:off x="7620000" y="5334000"/>
            <a:ext cx="121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00CC"/>
                </a:solidFill>
                <a:cs typeface="Times New Roman" pitchFamily="18" charset="0"/>
              </a:rPr>
              <a:t>3s</a:t>
            </a:r>
            <a:r>
              <a:rPr lang="en-US" altLang="en-US" sz="2400" baseline="30000">
                <a:solidFill>
                  <a:srgbClr val="0000CC"/>
                </a:solidFill>
                <a:cs typeface="Times New Roman" pitchFamily="18" charset="0"/>
              </a:rPr>
              <a:t>2</a:t>
            </a:r>
            <a:r>
              <a:rPr lang="en-US" altLang="en-US" sz="2400">
                <a:solidFill>
                  <a:srgbClr val="0000CC"/>
                </a:solidFill>
                <a:cs typeface="Times New Roman" pitchFamily="18" charset="0"/>
              </a:rPr>
              <a:t> 3p</a:t>
            </a:r>
            <a:r>
              <a:rPr lang="en-US" altLang="en-US" sz="2400" baseline="30000">
                <a:solidFill>
                  <a:srgbClr val="0000CC"/>
                </a:solidFill>
                <a:cs typeface="Times New Roman" pitchFamily="18" charset="0"/>
              </a:rPr>
              <a:t>6</a:t>
            </a:r>
          </a:p>
        </p:txBody>
      </p:sp>
      <p:sp>
        <p:nvSpPr>
          <p:cNvPr id="13329" name="Text Box 17"/>
          <p:cNvSpPr txBox="1">
            <a:spLocks noChangeArrowheads="1"/>
          </p:cNvSpPr>
          <p:nvPr/>
        </p:nvSpPr>
        <p:spPr bwMode="auto">
          <a:xfrm>
            <a:off x="1219200" y="5715000"/>
            <a:ext cx="121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00CC"/>
                </a:solidFill>
                <a:cs typeface="Times New Roman" pitchFamily="18" charset="0"/>
              </a:rPr>
              <a:t>4s</a:t>
            </a:r>
            <a:r>
              <a:rPr lang="en-US" altLang="en-US" sz="2400" baseline="30000">
                <a:solidFill>
                  <a:srgbClr val="0000CC"/>
                </a:solidFill>
                <a:cs typeface="Times New Roman" pitchFamily="18" charset="0"/>
              </a:rPr>
              <a:t>2</a:t>
            </a:r>
            <a:r>
              <a:rPr lang="en-US" altLang="en-US" sz="2400">
                <a:solidFill>
                  <a:srgbClr val="0000CC"/>
                </a:solidFill>
                <a:cs typeface="Times New Roman" pitchFamily="18" charset="0"/>
              </a:rPr>
              <a:t> 4p</a:t>
            </a:r>
            <a:r>
              <a:rPr lang="en-US" altLang="en-US" sz="2400" baseline="30000">
                <a:solidFill>
                  <a:srgbClr val="0000CC"/>
                </a:solidFill>
                <a:cs typeface="Times New Roman" pitchFamily="18" charset="0"/>
              </a:rPr>
              <a:t>6</a:t>
            </a:r>
          </a:p>
        </p:txBody>
      </p:sp>
      <p:sp>
        <p:nvSpPr>
          <p:cNvPr id="13330" name="Text Box 18"/>
          <p:cNvSpPr txBox="1">
            <a:spLocks noChangeArrowheads="1"/>
          </p:cNvSpPr>
          <p:nvPr/>
        </p:nvSpPr>
        <p:spPr bwMode="auto">
          <a:xfrm>
            <a:off x="6400800" y="5715000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00CC"/>
                </a:solidFill>
                <a:cs typeface="Times New Roman" pitchFamily="18" charset="0"/>
              </a:rPr>
              <a:t>inert</a:t>
            </a:r>
            <a:endParaRPr lang="en-US" altLang="en-US" sz="2400" baseline="30000">
              <a:solidFill>
                <a:srgbClr val="0000CC"/>
              </a:solidFill>
              <a:cs typeface="Times New Roman" pitchFamily="18" charset="0"/>
            </a:endParaRPr>
          </a:p>
        </p:txBody>
      </p:sp>
      <p:sp>
        <p:nvSpPr>
          <p:cNvPr id="13331" name="Text Box 19"/>
          <p:cNvSpPr txBox="1">
            <a:spLocks noChangeArrowheads="1"/>
          </p:cNvSpPr>
          <p:nvPr/>
        </p:nvSpPr>
        <p:spPr bwMode="auto">
          <a:xfrm>
            <a:off x="4343400" y="6096000"/>
            <a:ext cx="175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00CC"/>
                </a:solidFill>
                <a:cs typeface="Times New Roman" pitchFamily="18" charset="0"/>
              </a:rPr>
              <a:t>compounds</a:t>
            </a:r>
            <a:endParaRPr lang="en-US" altLang="en-US" sz="2400" baseline="30000">
              <a:solidFill>
                <a:srgbClr val="0000CC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3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3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3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33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33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3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/>
      <p:bldP spid="13317" grpId="0"/>
      <p:bldP spid="13318" grpId="0"/>
      <p:bldP spid="13319" grpId="0"/>
      <p:bldP spid="13320" grpId="0"/>
      <p:bldP spid="13321" grpId="0"/>
      <p:bldP spid="13322" grpId="0"/>
      <p:bldP spid="13323" grpId="0"/>
      <p:bldP spid="13324" grpId="0"/>
      <p:bldP spid="13325" grpId="0"/>
      <p:bldP spid="13326" grpId="0"/>
      <p:bldP spid="13327" grpId="0"/>
      <p:bldP spid="13328" grpId="0"/>
      <p:bldP spid="13329" grpId="0"/>
      <p:bldP spid="13330" grpId="0"/>
      <p:bldP spid="1333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76200"/>
            <a:ext cx="8534400" cy="3810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990000"/>
                </a:solidFill>
              </a:rPr>
              <a:t>Electrons Arrangement in Atoms</a:t>
            </a:r>
            <a:endParaRPr lang="en-US" altLang="en-US" dirty="0" smtClean="0"/>
          </a:p>
        </p:txBody>
      </p:sp>
      <p:sp>
        <p:nvSpPr>
          <p:cNvPr id="2051" name="Rectangle 5"/>
          <p:cNvSpPr>
            <a:spLocks noChangeArrowheads="1"/>
          </p:cNvSpPr>
          <p:nvPr/>
        </p:nvSpPr>
        <p:spPr bwMode="auto">
          <a:xfrm>
            <a:off x="304800" y="609600"/>
            <a:ext cx="8534400" cy="601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2400" u="sng" dirty="0">
                <a:solidFill>
                  <a:srgbClr val="990000"/>
                </a:solidFill>
              </a:rPr>
              <a:t>Atomic Models</a:t>
            </a:r>
          </a:p>
          <a:p>
            <a:pPr algn="ctr" eaLnBrk="1" hangingPunct="1"/>
            <a:endParaRPr lang="en-US" altLang="en-US" sz="2400" i="1" dirty="0" smtClean="0">
              <a:solidFill>
                <a:srgbClr val="990000"/>
              </a:solidFill>
            </a:endParaRPr>
          </a:p>
          <a:p>
            <a:pPr algn="ctr" eaLnBrk="1" hangingPunct="1"/>
            <a:endParaRPr lang="en-US" altLang="en-US" sz="2400" i="1" dirty="0">
              <a:solidFill>
                <a:srgbClr val="990000"/>
              </a:solidFill>
            </a:endParaRPr>
          </a:p>
          <a:p>
            <a:pPr eaLnBrk="1" hangingPunct="1">
              <a:spcAft>
                <a:spcPct val="75000"/>
              </a:spcAft>
            </a:pPr>
            <a:r>
              <a:rPr lang="en-US" altLang="en-US" sz="2400" dirty="0"/>
              <a:t> (1) </a:t>
            </a:r>
            <a:r>
              <a:rPr lang="en-US" altLang="en-US" sz="2400" u="sng" dirty="0"/>
              <a:t>                                  Model:</a:t>
            </a:r>
            <a:r>
              <a:rPr lang="en-US" altLang="en-US" sz="2400" dirty="0"/>
              <a:t> </a:t>
            </a:r>
          </a:p>
          <a:p>
            <a:pPr lvl="1" eaLnBrk="1" hangingPunct="1">
              <a:spcAft>
                <a:spcPct val="75000"/>
              </a:spcAft>
              <a:buSzPct val="150000"/>
              <a:buFontTx/>
              <a:buChar char="•"/>
            </a:pPr>
            <a:r>
              <a:rPr lang="en-US" altLang="en-US" sz="2400" dirty="0"/>
              <a:t>  a ball of (+) charge containing a number of e</a:t>
            </a:r>
            <a:r>
              <a:rPr lang="en-US" altLang="en-US" sz="2400" baseline="30000" dirty="0"/>
              <a:t>-</a:t>
            </a:r>
            <a:r>
              <a:rPr lang="en-US" altLang="en-US" sz="2400" dirty="0"/>
              <a:t> </a:t>
            </a:r>
          </a:p>
          <a:p>
            <a:pPr lvl="1" eaLnBrk="1" hangingPunct="1">
              <a:spcAft>
                <a:spcPct val="75000"/>
              </a:spcAft>
              <a:buSzPct val="150000"/>
              <a:buFontTx/>
              <a:buChar char="•"/>
            </a:pPr>
            <a:r>
              <a:rPr lang="en-US" altLang="en-US" sz="2400" dirty="0"/>
              <a:t>  no ________________ </a:t>
            </a:r>
          </a:p>
          <a:p>
            <a:pPr lvl="1" eaLnBrk="1" hangingPunct="1">
              <a:spcAft>
                <a:spcPct val="75000"/>
              </a:spcAft>
              <a:buSzPct val="150000"/>
              <a:buFontTx/>
              <a:buChar char="•"/>
            </a:pPr>
            <a:r>
              <a:rPr lang="en-US" altLang="en-US" sz="2400" dirty="0"/>
              <a:t>  often described as the “________ _______________” atom.</a:t>
            </a:r>
          </a:p>
          <a:p>
            <a:pPr eaLnBrk="1" hangingPunct="1">
              <a:spcAft>
                <a:spcPct val="75000"/>
              </a:spcAft>
              <a:buFont typeface="Wingdings" pitchFamily="2" charset="2"/>
              <a:buNone/>
            </a:pPr>
            <a:r>
              <a:rPr lang="en-US" altLang="en-US" sz="2400" dirty="0"/>
              <a:t>(2) </a:t>
            </a:r>
            <a:r>
              <a:rPr lang="en-US" altLang="en-US" sz="2400" u="sng" dirty="0"/>
              <a:t>                                   Model</a:t>
            </a:r>
            <a:r>
              <a:rPr lang="en-US" altLang="en-US" sz="2400" dirty="0"/>
              <a:t>:  </a:t>
            </a:r>
          </a:p>
          <a:p>
            <a:pPr lvl="1" eaLnBrk="1" hangingPunct="1">
              <a:spcAft>
                <a:spcPct val="75000"/>
              </a:spcAft>
              <a:buSzPct val="150000"/>
              <a:buFontTx/>
              <a:buChar char="•"/>
            </a:pPr>
            <a:r>
              <a:rPr lang="en-US" altLang="en-US" sz="2400" dirty="0"/>
              <a:t>  a ____________ of (+) charge surrounded by                         a number of e</a:t>
            </a:r>
            <a:r>
              <a:rPr lang="en-US" altLang="en-US" sz="2400" baseline="30000" dirty="0"/>
              <a:t>-</a:t>
            </a:r>
            <a:r>
              <a:rPr lang="en-US" altLang="en-US" sz="2400" dirty="0"/>
              <a:t> </a:t>
            </a:r>
            <a:r>
              <a:rPr lang="en-US" altLang="en-US" sz="2400" dirty="0" smtClean="0"/>
              <a:t>. Atom is mostly empty space. </a:t>
            </a:r>
          </a:p>
          <a:p>
            <a:pPr lvl="1" eaLnBrk="1" hangingPunct="1">
              <a:spcAft>
                <a:spcPct val="75000"/>
              </a:spcAft>
              <a:buSzPct val="150000"/>
              <a:buFontTx/>
              <a:buChar char="•"/>
            </a:pPr>
            <a:r>
              <a:rPr lang="en-US" altLang="en-US" sz="2400" dirty="0" smtClean="0"/>
              <a:t>  no _____________ and no e</a:t>
            </a:r>
            <a:r>
              <a:rPr lang="en-US" altLang="en-US" sz="2400" baseline="30000" dirty="0" smtClean="0"/>
              <a:t>-</a:t>
            </a:r>
            <a:r>
              <a:rPr lang="en-US" altLang="en-US" sz="2400" dirty="0" smtClean="0"/>
              <a:t> orbitals </a:t>
            </a:r>
          </a:p>
          <a:p>
            <a:pPr eaLnBrk="1" hangingPunct="1"/>
            <a:r>
              <a:rPr lang="en-US" altLang="en-US" sz="2400" dirty="0"/>
              <a:t>		</a:t>
            </a: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838200" y="1676400"/>
            <a:ext cx="2743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00CC"/>
                </a:solidFill>
              </a:rPr>
              <a:t>Thomson</a:t>
            </a:r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1447800" y="2971800"/>
            <a:ext cx="2743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00CC"/>
                </a:solidFill>
              </a:rPr>
              <a:t>nucleus</a:t>
            </a:r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4114800" y="3581400"/>
            <a:ext cx="3657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00CC"/>
                </a:solidFill>
              </a:rPr>
              <a:t>    plum             pudding</a:t>
            </a:r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762000" y="4191000"/>
            <a:ext cx="2743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00CC"/>
                </a:solidFill>
              </a:rPr>
              <a:t>Rutherford</a:t>
            </a:r>
          </a:p>
        </p:txBody>
      </p:sp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1143000" y="4876800"/>
            <a:ext cx="2743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00CC"/>
                </a:solidFill>
              </a:rPr>
              <a:t>nucleus</a:t>
            </a:r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1295400" y="5867400"/>
            <a:ext cx="2743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00CC"/>
                </a:solidFill>
              </a:rPr>
              <a:t>neutrons</a:t>
            </a:r>
          </a:p>
        </p:txBody>
      </p:sp>
      <p:pic>
        <p:nvPicPr>
          <p:cNvPr id="2" name="Picture 13" descr="Plum_pudding_atom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066800"/>
            <a:ext cx="1752600" cy="175260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5" descr="rutherford%20mode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1350" y="4511675"/>
            <a:ext cx="2076450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/>
      <p:bldP spid="2055" grpId="0"/>
      <p:bldP spid="2056" grpId="0"/>
      <p:bldP spid="2057" grpId="0"/>
      <p:bldP spid="2058" grpId="0"/>
      <p:bldP spid="205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76200"/>
            <a:ext cx="8839200" cy="6400800"/>
          </a:xfrm>
        </p:spPr>
        <p:txBody>
          <a:bodyPr/>
          <a:lstStyle/>
          <a:p>
            <a:pPr marL="457200" indent="-457200" algn="ctr" eaLnBrk="1" hangingPunct="1">
              <a:lnSpc>
                <a:spcPct val="80000"/>
              </a:lnSpc>
              <a:spcBef>
                <a:spcPct val="0"/>
              </a:spcBef>
              <a:spcAft>
                <a:spcPct val="50000"/>
              </a:spcAft>
              <a:buFontTx/>
              <a:buNone/>
            </a:pPr>
            <a:r>
              <a:rPr lang="en-US" altLang="en-US" sz="4000" smtClean="0">
                <a:solidFill>
                  <a:srgbClr val="990000"/>
                </a:solidFill>
              </a:rPr>
              <a:t>More Practice Problems</a:t>
            </a:r>
            <a:r>
              <a:rPr lang="en-US" altLang="en-US" sz="2800" smtClean="0"/>
              <a:t> </a:t>
            </a:r>
          </a:p>
          <a:p>
            <a:pPr marL="457200" indent="-457200" eaLnBrk="1" hangingPunct="1">
              <a:lnSpc>
                <a:spcPct val="80000"/>
              </a:lnSpc>
              <a:spcBef>
                <a:spcPct val="0"/>
              </a:spcBef>
              <a:spcAft>
                <a:spcPct val="50000"/>
              </a:spcAft>
              <a:buFontTx/>
              <a:buNone/>
            </a:pPr>
            <a:r>
              <a:rPr lang="en-US" altLang="en-US" sz="2800" smtClean="0"/>
              <a:t>(1) What does 3p4 mean? _____ principle quantum number (energy level), ____ sublevel, ______ electrons.  What element is this?_________</a:t>
            </a:r>
            <a:r>
              <a:rPr lang="en-US" altLang="en-US" sz="2800" u="sng" smtClean="0"/>
              <a:t>sulfur_____</a:t>
            </a:r>
          </a:p>
          <a:p>
            <a:pPr marL="457200" indent="-457200" eaLnBrk="1" hangingPunct="1">
              <a:lnSpc>
                <a:spcPct val="80000"/>
              </a:lnSpc>
              <a:spcBef>
                <a:spcPct val="0"/>
              </a:spcBef>
              <a:spcAft>
                <a:spcPct val="50000"/>
              </a:spcAft>
              <a:buFontTx/>
              <a:buNone/>
            </a:pPr>
            <a:r>
              <a:rPr lang="en-US" altLang="en-US" sz="2800" smtClean="0"/>
              <a:t>(2) Which element has its last electron as a 4p</a:t>
            </a:r>
            <a:r>
              <a:rPr lang="en-US" altLang="en-US" sz="2800" baseline="30000" smtClean="0"/>
              <a:t>5</a:t>
            </a:r>
            <a:r>
              <a:rPr lang="en-US" altLang="en-US" sz="2800" smtClean="0"/>
              <a:t>? ___________</a:t>
            </a:r>
          </a:p>
          <a:p>
            <a:pPr marL="457200" indent="-457200" eaLnBrk="1" hangingPunct="1">
              <a:lnSpc>
                <a:spcPct val="80000"/>
              </a:lnSpc>
              <a:spcBef>
                <a:spcPct val="0"/>
              </a:spcBef>
              <a:spcAft>
                <a:spcPct val="50000"/>
              </a:spcAft>
              <a:buFontTx/>
              <a:buNone/>
            </a:pPr>
            <a:r>
              <a:rPr lang="en-US" altLang="en-US" sz="2800" smtClean="0"/>
              <a:t>(3) Which elements are similar in properties as Bromine? __________</a:t>
            </a:r>
          </a:p>
          <a:p>
            <a:pPr marL="457200" indent="-457200" eaLnBrk="1" hangingPunct="1">
              <a:lnSpc>
                <a:spcPct val="80000"/>
              </a:lnSpc>
              <a:spcBef>
                <a:spcPct val="0"/>
              </a:spcBef>
              <a:spcAft>
                <a:spcPct val="50000"/>
              </a:spcAft>
              <a:buFontTx/>
              <a:buNone/>
            </a:pPr>
            <a:r>
              <a:rPr lang="en-US" altLang="en-US" sz="2800" smtClean="0"/>
              <a:t>(4) What would the outer shell electron configuration look like for the element </a:t>
            </a:r>
            <a:r>
              <a:rPr lang="en-US" altLang="en-US" sz="2800" i="1" u="sng" smtClean="0"/>
              <a:t>underneath</a:t>
            </a:r>
            <a:r>
              <a:rPr lang="en-US" altLang="en-US" sz="2800" smtClean="0"/>
              <a:t> Radon, (Rn)?</a:t>
            </a:r>
          </a:p>
          <a:p>
            <a:pPr marL="457200" indent="-457200" eaLnBrk="1" hangingPunct="1">
              <a:lnSpc>
                <a:spcPct val="80000"/>
              </a:lnSpc>
              <a:spcBef>
                <a:spcPct val="0"/>
              </a:spcBef>
              <a:spcAft>
                <a:spcPct val="50000"/>
              </a:spcAft>
              <a:buFontTx/>
              <a:buNone/>
            </a:pPr>
            <a:r>
              <a:rPr lang="en-US" altLang="en-US" sz="2800" smtClean="0"/>
              <a:t>		</a:t>
            </a:r>
          </a:p>
          <a:p>
            <a:pPr marL="457200" indent="-457200" eaLnBrk="1" hangingPunct="1">
              <a:lnSpc>
                <a:spcPct val="80000"/>
              </a:lnSpc>
              <a:spcBef>
                <a:spcPct val="0"/>
              </a:spcBef>
              <a:spcAft>
                <a:spcPct val="50000"/>
              </a:spcAft>
              <a:buFontTx/>
              <a:buNone/>
            </a:pPr>
            <a:r>
              <a:rPr lang="en-US" altLang="en-US" sz="2800" smtClean="0"/>
              <a:t>(5) Which electron is added after 6s</a:t>
            </a:r>
            <a:r>
              <a:rPr lang="en-US" altLang="en-US" sz="2800" baseline="30000" smtClean="0"/>
              <a:t>2</a:t>
            </a:r>
            <a:r>
              <a:rPr lang="en-US" altLang="en-US" sz="2800" smtClean="0"/>
              <a:t>? ________</a:t>
            </a:r>
          </a:p>
          <a:p>
            <a:pPr marL="457200" indent="-457200" eaLnBrk="1" hangingPunct="1">
              <a:lnSpc>
                <a:spcPct val="80000"/>
              </a:lnSpc>
              <a:spcBef>
                <a:spcPct val="0"/>
              </a:spcBef>
              <a:spcAft>
                <a:spcPct val="50000"/>
              </a:spcAft>
              <a:buFontTx/>
              <a:buNone/>
            </a:pPr>
            <a:endParaRPr lang="en-US" altLang="en-US" sz="2800" smtClean="0"/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914400" y="24384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00CC"/>
                </a:solidFill>
              </a:rPr>
              <a:t>Bromine</a:t>
            </a: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838200" y="33528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00CC"/>
                </a:solidFill>
              </a:rPr>
              <a:t>F, Cl, I, At</a:t>
            </a:r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1143000" y="4800600"/>
            <a:ext cx="609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00CC"/>
                </a:solidFill>
              </a:rPr>
              <a:t>…7s</a:t>
            </a:r>
            <a:r>
              <a:rPr lang="en-US" altLang="en-US" sz="2400" baseline="30000">
                <a:solidFill>
                  <a:srgbClr val="0000CC"/>
                </a:solidFill>
              </a:rPr>
              <a:t>2</a:t>
            </a:r>
            <a:r>
              <a:rPr lang="en-US" altLang="en-US" sz="2400">
                <a:solidFill>
                  <a:srgbClr val="0000CC"/>
                </a:solidFill>
              </a:rPr>
              <a:t> 5f</a:t>
            </a:r>
            <a:r>
              <a:rPr lang="en-US" altLang="en-US" sz="2400" baseline="30000">
                <a:solidFill>
                  <a:srgbClr val="0000CC"/>
                </a:solidFill>
              </a:rPr>
              <a:t>14</a:t>
            </a:r>
            <a:r>
              <a:rPr lang="en-US" altLang="en-US" sz="2400">
                <a:solidFill>
                  <a:srgbClr val="0000CC"/>
                </a:solidFill>
              </a:rPr>
              <a:t> 6d</a:t>
            </a:r>
            <a:r>
              <a:rPr lang="en-US" altLang="en-US" sz="2400" baseline="30000">
                <a:solidFill>
                  <a:srgbClr val="0000CC"/>
                </a:solidFill>
              </a:rPr>
              <a:t>10</a:t>
            </a:r>
            <a:r>
              <a:rPr lang="en-US" altLang="en-US" sz="2400">
                <a:solidFill>
                  <a:srgbClr val="0000CC"/>
                </a:solidFill>
              </a:rPr>
              <a:t> 7p</a:t>
            </a:r>
            <a:r>
              <a:rPr lang="en-US" altLang="en-US" sz="2400" baseline="30000">
                <a:solidFill>
                  <a:srgbClr val="0000CC"/>
                </a:solidFill>
              </a:rPr>
              <a:t>6</a:t>
            </a:r>
            <a:endParaRPr lang="en-US" altLang="en-US" sz="2400">
              <a:solidFill>
                <a:srgbClr val="0000CC"/>
              </a:solidFill>
            </a:endParaRPr>
          </a:p>
        </p:txBody>
      </p:sp>
      <p:sp>
        <p:nvSpPr>
          <p:cNvPr id="28681" name="Text Box 9"/>
          <p:cNvSpPr txBox="1">
            <a:spLocks noChangeArrowheads="1"/>
          </p:cNvSpPr>
          <p:nvPr/>
        </p:nvSpPr>
        <p:spPr bwMode="auto">
          <a:xfrm>
            <a:off x="3962400" y="838200"/>
            <a:ext cx="99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00CC"/>
                </a:solidFill>
              </a:rPr>
              <a:t>3rd</a:t>
            </a:r>
          </a:p>
        </p:txBody>
      </p:sp>
      <p:sp>
        <p:nvSpPr>
          <p:cNvPr id="28682" name="Text Box 10"/>
          <p:cNvSpPr txBox="1">
            <a:spLocks noChangeArrowheads="1"/>
          </p:cNvSpPr>
          <p:nvPr/>
        </p:nvSpPr>
        <p:spPr bwMode="auto">
          <a:xfrm>
            <a:off x="2743200" y="1143000"/>
            <a:ext cx="99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00CC"/>
                </a:solidFill>
              </a:rPr>
              <a:t>p</a:t>
            </a:r>
          </a:p>
        </p:txBody>
      </p:sp>
      <p:sp>
        <p:nvSpPr>
          <p:cNvPr id="28683" name="Text Box 11"/>
          <p:cNvSpPr txBox="1">
            <a:spLocks noChangeArrowheads="1"/>
          </p:cNvSpPr>
          <p:nvPr/>
        </p:nvSpPr>
        <p:spPr bwMode="auto">
          <a:xfrm>
            <a:off x="4953000" y="1143000"/>
            <a:ext cx="99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00CC"/>
                </a:solidFill>
              </a:rPr>
              <a:t>4</a:t>
            </a:r>
          </a:p>
        </p:txBody>
      </p:sp>
      <p:sp>
        <p:nvSpPr>
          <p:cNvPr id="28684" name="Text Box 12"/>
          <p:cNvSpPr txBox="1">
            <a:spLocks noChangeArrowheads="1"/>
          </p:cNvSpPr>
          <p:nvPr/>
        </p:nvSpPr>
        <p:spPr bwMode="auto">
          <a:xfrm>
            <a:off x="5562600" y="53340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2400">
                <a:solidFill>
                  <a:srgbClr val="0000CC"/>
                </a:solidFill>
              </a:rPr>
              <a:t>4f</a:t>
            </a:r>
            <a:r>
              <a:rPr lang="en-US" altLang="en-US" sz="2400" baseline="30000">
                <a:solidFill>
                  <a:srgbClr val="0000CC"/>
                </a:solidFill>
              </a:rPr>
              <a:t>1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/>
      <p:bldP spid="28677" grpId="0"/>
      <p:bldP spid="28678" grpId="0"/>
      <p:bldP spid="28681" grpId="0"/>
      <p:bldP spid="28682" grpId="0"/>
      <p:bldP spid="28683" grpId="0"/>
      <p:bldP spid="28684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6"/>
          <p:cNvSpPr txBox="1">
            <a:spLocks noChangeArrowheads="1"/>
          </p:cNvSpPr>
          <p:nvPr/>
        </p:nvSpPr>
        <p:spPr bwMode="auto">
          <a:xfrm>
            <a:off x="228600" y="811213"/>
            <a:ext cx="8686800" cy="566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Aft>
                <a:spcPct val="75000"/>
              </a:spcAft>
            </a:pPr>
            <a:r>
              <a:rPr lang="en-US" altLang="en-US" sz="2400"/>
              <a:t>(3) </a:t>
            </a:r>
            <a:r>
              <a:rPr lang="en-US" altLang="en-US" sz="2400" u="sng"/>
              <a:t>                              Model</a:t>
            </a:r>
            <a:r>
              <a:rPr lang="en-US" altLang="en-US" sz="2400"/>
              <a:t>: </a:t>
            </a:r>
          </a:p>
          <a:p>
            <a:pPr lvl="1" eaLnBrk="1" hangingPunct="1">
              <a:spcAft>
                <a:spcPct val="75000"/>
              </a:spcAft>
              <a:buSzPct val="150000"/>
              <a:buFontTx/>
              <a:buChar char="•"/>
            </a:pPr>
            <a:r>
              <a:rPr lang="en-US" altLang="en-US" sz="2400"/>
              <a:t>   a nucleus of (+) charge that also contains ______________ </a:t>
            </a:r>
          </a:p>
          <a:p>
            <a:pPr lvl="1" eaLnBrk="1" hangingPunct="1">
              <a:spcAft>
                <a:spcPct val="75000"/>
              </a:spcAft>
              <a:buSzPct val="150000"/>
              <a:buFontTx/>
              <a:buChar char="•"/>
            </a:pPr>
            <a:r>
              <a:rPr lang="en-US" altLang="en-US" sz="2400"/>
              <a:t>   nucleus is encircled by e</a:t>
            </a:r>
            <a:r>
              <a:rPr lang="en-US" altLang="en-US" sz="2400" baseline="30000"/>
              <a:t>-</a:t>
            </a:r>
            <a:r>
              <a:rPr lang="en-US" altLang="en-US" sz="2400"/>
              <a:t>’s located in definite orbits (or 	paths). </a:t>
            </a:r>
          </a:p>
          <a:p>
            <a:pPr lvl="1" eaLnBrk="1" hangingPunct="1">
              <a:spcAft>
                <a:spcPct val="75000"/>
              </a:spcAft>
              <a:buSzPct val="150000"/>
              <a:buFontTx/>
              <a:buChar char="•"/>
            </a:pPr>
            <a:r>
              <a:rPr lang="en-US" altLang="en-US" sz="2400"/>
              <a:t>   e</a:t>
            </a:r>
            <a:r>
              <a:rPr lang="en-US" altLang="en-US" sz="2400" baseline="30000"/>
              <a:t>-</a:t>
            </a:r>
            <a:r>
              <a:rPr lang="en-US" altLang="en-US" sz="2400"/>
              <a:t>’s have ___________ energies in these orbits</a:t>
            </a:r>
          </a:p>
          <a:p>
            <a:pPr lvl="1" eaLnBrk="1" hangingPunct="1">
              <a:spcAft>
                <a:spcPct val="75000"/>
              </a:spcAft>
              <a:buSzPct val="150000"/>
              <a:buFontTx/>
              <a:buChar char="•"/>
            </a:pPr>
            <a:r>
              <a:rPr lang="en-US" altLang="en-US" sz="2400"/>
              <a:t>   e</a:t>
            </a:r>
            <a:r>
              <a:rPr lang="en-US" altLang="en-US" sz="2400" baseline="30000"/>
              <a:t>-</a:t>
            </a:r>
            <a:r>
              <a:rPr lang="en-US" altLang="en-US" sz="2400"/>
              <a:t>’s do not lose energy as they orbit the nucleus</a:t>
            </a:r>
          </a:p>
          <a:p>
            <a:pPr eaLnBrk="1" hangingPunct="1">
              <a:spcAft>
                <a:spcPct val="75000"/>
              </a:spcAft>
              <a:buFont typeface="Wingdings" pitchFamily="2" charset="2"/>
              <a:buNone/>
            </a:pPr>
            <a:r>
              <a:rPr lang="en-US" altLang="en-US" sz="2400"/>
              <a:t>(4) </a:t>
            </a:r>
            <a:r>
              <a:rPr lang="en-US" altLang="en-US" sz="2400" u="sng"/>
              <a:t>                                         Mechanical Model</a:t>
            </a:r>
            <a:r>
              <a:rPr lang="en-US" altLang="en-US" sz="2400"/>
              <a:t>:  </a:t>
            </a:r>
          </a:p>
          <a:p>
            <a:pPr lvl="1" eaLnBrk="1" hangingPunct="1">
              <a:spcAft>
                <a:spcPct val="75000"/>
              </a:spcAft>
              <a:buSzPct val="150000"/>
              <a:buFontTx/>
              <a:buChar char="•"/>
            </a:pPr>
            <a:r>
              <a:rPr lang="en-US" altLang="en-US" sz="2400"/>
              <a:t>   no definite ____________ to the e</a:t>
            </a:r>
            <a:r>
              <a:rPr lang="en-US" altLang="en-US" sz="2400" baseline="30000"/>
              <a:t>-</a:t>
            </a:r>
            <a:r>
              <a:rPr lang="en-US" altLang="en-US" sz="2400"/>
              <a:t> path (“fuzzy” cloud)</a:t>
            </a:r>
          </a:p>
          <a:p>
            <a:pPr lvl="1" eaLnBrk="1" hangingPunct="1">
              <a:spcAft>
                <a:spcPct val="75000"/>
              </a:spcAft>
              <a:buSzPct val="150000"/>
              <a:buFontTx/>
              <a:buChar char="•"/>
            </a:pPr>
            <a:r>
              <a:rPr lang="en-US" altLang="en-US" sz="2400"/>
              <a:t>   orbits of e</a:t>
            </a:r>
            <a:r>
              <a:rPr lang="en-US" altLang="en-US" sz="2400" baseline="30000"/>
              <a:t>-</a:t>
            </a:r>
            <a:r>
              <a:rPr lang="en-US" altLang="en-US" sz="2400"/>
              <a:t>’s based on the _________________ of finding the   	e</a:t>
            </a:r>
            <a:r>
              <a:rPr lang="en-US" altLang="en-US" sz="2400" baseline="30000"/>
              <a:t>-</a:t>
            </a:r>
            <a:r>
              <a:rPr lang="en-US" altLang="en-US" sz="2400"/>
              <a:t> in the particular orbital shape. </a:t>
            </a:r>
          </a:p>
        </p:txBody>
      </p:sp>
      <p:sp>
        <p:nvSpPr>
          <p:cNvPr id="3075" name="Text Box 28"/>
          <p:cNvSpPr txBox="1">
            <a:spLocks noChangeArrowheads="1"/>
          </p:cNvSpPr>
          <p:nvPr/>
        </p:nvSpPr>
        <p:spPr bwMode="auto">
          <a:xfrm>
            <a:off x="3124200" y="0"/>
            <a:ext cx="2514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u="sng">
                <a:solidFill>
                  <a:srgbClr val="990000"/>
                </a:solidFill>
              </a:rPr>
              <a:t>Atomic</a:t>
            </a:r>
            <a:r>
              <a:rPr lang="en-US" altLang="en-US" sz="3200" u="sng">
                <a:solidFill>
                  <a:srgbClr val="990000"/>
                </a:solidFill>
              </a:rPr>
              <a:t> </a:t>
            </a:r>
            <a:r>
              <a:rPr lang="en-US" altLang="en-US" sz="2400" u="sng">
                <a:solidFill>
                  <a:srgbClr val="990000"/>
                </a:solidFill>
              </a:rPr>
              <a:t>Models</a:t>
            </a:r>
          </a:p>
        </p:txBody>
      </p:sp>
      <p:sp>
        <p:nvSpPr>
          <p:cNvPr id="3101" name="Text Box 29"/>
          <p:cNvSpPr txBox="1">
            <a:spLocks noChangeArrowheads="1"/>
          </p:cNvSpPr>
          <p:nvPr/>
        </p:nvSpPr>
        <p:spPr bwMode="auto">
          <a:xfrm>
            <a:off x="609600" y="762000"/>
            <a:ext cx="2743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00CC"/>
                </a:solidFill>
              </a:rPr>
              <a:t>Bohr</a:t>
            </a:r>
          </a:p>
        </p:txBody>
      </p:sp>
      <p:sp>
        <p:nvSpPr>
          <p:cNvPr id="3102" name="Text Box 30"/>
          <p:cNvSpPr txBox="1">
            <a:spLocks noChangeArrowheads="1"/>
          </p:cNvSpPr>
          <p:nvPr/>
        </p:nvSpPr>
        <p:spPr bwMode="auto">
          <a:xfrm>
            <a:off x="5943600" y="1447800"/>
            <a:ext cx="2743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00CC"/>
                </a:solidFill>
              </a:rPr>
              <a:t>neutrons</a:t>
            </a:r>
          </a:p>
        </p:txBody>
      </p:sp>
      <p:sp>
        <p:nvSpPr>
          <p:cNvPr id="3103" name="Text Box 31"/>
          <p:cNvSpPr txBox="1">
            <a:spLocks noChangeArrowheads="1"/>
          </p:cNvSpPr>
          <p:nvPr/>
        </p:nvSpPr>
        <p:spPr bwMode="auto">
          <a:xfrm>
            <a:off x="1828800" y="3048000"/>
            <a:ext cx="2743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00CC"/>
                </a:solidFill>
              </a:rPr>
              <a:t>fixed</a:t>
            </a:r>
          </a:p>
        </p:txBody>
      </p:sp>
      <p:sp>
        <p:nvSpPr>
          <p:cNvPr id="3104" name="Text Box 32"/>
          <p:cNvSpPr txBox="1">
            <a:spLocks noChangeArrowheads="1"/>
          </p:cNvSpPr>
          <p:nvPr/>
        </p:nvSpPr>
        <p:spPr bwMode="auto">
          <a:xfrm>
            <a:off x="990600" y="4343400"/>
            <a:ext cx="2743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00CC"/>
                </a:solidFill>
              </a:rPr>
              <a:t>Quantum</a:t>
            </a:r>
          </a:p>
        </p:txBody>
      </p:sp>
      <p:sp>
        <p:nvSpPr>
          <p:cNvPr id="3105" name="Text Box 33"/>
          <p:cNvSpPr txBox="1">
            <a:spLocks noChangeArrowheads="1"/>
          </p:cNvSpPr>
          <p:nvPr/>
        </p:nvSpPr>
        <p:spPr bwMode="auto">
          <a:xfrm>
            <a:off x="2209800" y="4953000"/>
            <a:ext cx="2743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00CC"/>
                </a:solidFill>
              </a:rPr>
              <a:t>shape</a:t>
            </a:r>
          </a:p>
        </p:txBody>
      </p:sp>
      <p:sp>
        <p:nvSpPr>
          <p:cNvPr id="3106" name="Text Box 34"/>
          <p:cNvSpPr txBox="1">
            <a:spLocks noChangeArrowheads="1"/>
          </p:cNvSpPr>
          <p:nvPr/>
        </p:nvSpPr>
        <p:spPr bwMode="auto">
          <a:xfrm>
            <a:off x="4343400" y="5638800"/>
            <a:ext cx="2743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00CC"/>
                </a:solidFill>
              </a:rPr>
              <a:t>probability</a:t>
            </a:r>
          </a:p>
        </p:txBody>
      </p:sp>
      <p:pic>
        <p:nvPicPr>
          <p:cNvPr id="3082" name="Picture 38" descr="brand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-76200"/>
            <a:ext cx="17526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1" grpId="0"/>
      <p:bldP spid="3102" grpId="0"/>
      <p:bldP spid="3103" grpId="0"/>
      <p:bldP spid="3104" grpId="0"/>
      <p:bldP spid="3105" grpId="0"/>
      <p:bldP spid="310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228600"/>
            <a:ext cx="5638800" cy="1143000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en-US" altLang="en-US" smtClean="0"/>
              <a:t>Bohr Atomic Model</a:t>
            </a:r>
          </a:p>
        </p:txBody>
      </p:sp>
      <p:pic>
        <p:nvPicPr>
          <p:cNvPr id="4099" name="Picture 6" descr="Atom_dia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600200"/>
            <a:ext cx="4438650" cy="443865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8" descr="atom-h-he-li-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5384800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 Box 10"/>
          <p:cNvSpPr txBox="1">
            <a:spLocks noChangeArrowheads="1"/>
          </p:cNvSpPr>
          <p:nvPr/>
        </p:nvSpPr>
        <p:spPr bwMode="auto">
          <a:xfrm>
            <a:off x="5334000" y="3276600"/>
            <a:ext cx="3581400" cy="51911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/>
              <a:t>Bohr Atomic Model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" y="533400"/>
            <a:ext cx="8686800" cy="574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475" name="Rectangle 3"/>
          <p:cNvSpPr>
            <a:spLocks noChangeArrowheads="1"/>
          </p:cNvSpPr>
          <p:nvPr/>
        </p:nvSpPr>
        <p:spPr bwMode="auto">
          <a:xfrm>
            <a:off x="1098550" y="76200"/>
            <a:ext cx="6946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  <a:cs typeface="Times New Roman" pitchFamily="18" charset="0"/>
                <a:hlinkClick r:id="rId6"/>
              </a:rPr>
              <a:t>http://www.slideshare.net/laburkett/history-of-the-atom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5477" name="~PP31023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2675" y="64166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38200" y="1727982"/>
            <a:ext cx="2635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real Heisenberg!!!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3121436"/>
      </p:ext>
    </p:extLst>
  </p:cSld>
  <p:clrMapOvr>
    <a:masterClrMapping/>
  </p:clrMapOvr>
  <p:transition advTm="941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54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547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29" name="Picture 5" descr="tumblr_mcx3hyjFsU1rjcfn5o1_40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063" y="304800"/>
            <a:ext cx="6307137" cy="6400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30" name="~PP21038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2675" y="64166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2027927"/>
      </p:ext>
    </p:extLst>
  </p:cSld>
  <p:clrMapOvr>
    <a:masterClrMapping/>
  </p:clrMapOvr>
  <p:transition advTm="250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082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8230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304800"/>
            <a:ext cx="6781800" cy="639763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en-US" altLang="en-US" sz="4000" smtClean="0"/>
              <a:t>Quantum Mechanical Model</a:t>
            </a:r>
          </a:p>
        </p:txBody>
      </p:sp>
      <p:pic>
        <p:nvPicPr>
          <p:cNvPr id="6147" name="Picture 5" descr="I15-53-quant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914400"/>
            <a:ext cx="5608638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304800"/>
            <a:ext cx="6781800" cy="639763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en-US" altLang="en-US" sz="4000" smtClean="0"/>
              <a:t>Quantum Mechanical Model</a:t>
            </a:r>
          </a:p>
        </p:txBody>
      </p:sp>
      <p:pic>
        <p:nvPicPr>
          <p:cNvPr id="7171" name="Picture 5" descr="169563400_cf75d3ccf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371600"/>
            <a:ext cx="6248400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3|47.6|2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7|4.4|0.9|2.4|5.2|0.6|0.3|1.3|7.5|2.4|0.2|4.6|8.2|5.9|44.1|0.8|0.4|0.4|6.5|2.7|5.8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978</TotalTime>
  <Words>651</Words>
  <Application>Microsoft Office PowerPoint</Application>
  <PresentationFormat>On-screen Show (4:3)</PresentationFormat>
  <Paragraphs>215</Paragraphs>
  <Slides>20</Slides>
  <Notes>9</Notes>
  <HiddenSlides>0</HiddenSlides>
  <MMClips>5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Default Design</vt:lpstr>
      <vt:lpstr>Bitmap Image</vt:lpstr>
      <vt:lpstr>PowerPoint Presentation</vt:lpstr>
      <vt:lpstr>Electrons Arrangement in Atoms</vt:lpstr>
      <vt:lpstr>PowerPoint Presentation</vt:lpstr>
      <vt:lpstr>Bohr Atomic Model</vt:lpstr>
      <vt:lpstr>PowerPoint Presentation</vt:lpstr>
      <vt:lpstr>PowerPoint Presentation</vt:lpstr>
      <vt:lpstr>PowerPoint Presentation</vt:lpstr>
      <vt:lpstr>Quantum Mechanical Model</vt:lpstr>
      <vt:lpstr>Quantum Mechanical Model</vt:lpstr>
      <vt:lpstr>PowerPoint Presentation</vt:lpstr>
      <vt:lpstr>PowerPoint Presentation</vt:lpstr>
      <vt:lpstr>Quantum Numbers</vt:lpstr>
      <vt:lpstr>PowerPoint Presentation</vt:lpstr>
      <vt:lpstr>PowerPoint Presentation</vt:lpstr>
      <vt:lpstr>PowerPoint Presentation</vt:lpstr>
      <vt:lpstr>PowerPoint Presentation</vt:lpstr>
      <vt:lpstr>How Electron Configurations Relate to the  Organization of the Periodic Table</vt:lpstr>
      <vt:lpstr>Figure 11.31:  Orbitals being filled for elements in various parts of the periodic table.</vt:lpstr>
      <vt:lpstr>Electron Configurations &amp; Properties</vt:lpstr>
      <vt:lpstr>PowerPoint Presentation</vt:lpstr>
    </vt:vector>
  </TitlesOfParts>
  <Company>Unit #4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Ch. 13 Notes---Electrons in Atoms</dc:title>
  <dc:creator>Champaign Community Schools</dc:creator>
  <cp:lastModifiedBy>AISD Employee</cp:lastModifiedBy>
  <cp:revision>80</cp:revision>
  <dcterms:created xsi:type="dcterms:W3CDTF">2007-08-31T16:08:40Z</dcterms:created>
  <dcterms:modified xsi:type="dcterms:W3CDTF">2016-04-01T14:03:40Z</dcterms:modified>
</cp:coreProperties>
</file>