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sldIdLst>
    <p:sldId id="256" r:id="rId2"/>
    <p:sldId id="257" r:id="rId3"/>
    <p:sldId id="313" r:id="rId4"/>
    <p:sldId id="258" r:id="rId5"/>
    <p:sldId id="314" r:id="rId6"/>
    <p:sldId id="260" r:id="rId7"/>
    <p:sldId id="316" r:id="rId8"/>
    <p:sldId id="317" r:id="rId9"/>
    <p:sldId id="263" r:id="rId10"/>
    <p:sldId id="264" r:id="rId11"/>
    <p:sldId id="319" r:id="rId12"/>
    <p:sldId id="318" r:id="rId13"/>
    <p:sldId id="320" r:id="rId14"/>
    <p:sldId id="321" r:id="rId15"/>
    <p:sldId id="285" r:id="rId16"/>
    <p:sldId id="265" r:id="rId17"/>
    <p:sldId id="266" r:id="rId18"/>
    <p:sldId id="267" r:id="rId19"/>
    <p:sldId id="268" r:id="rId20"/>
    <p:sldId id="269" r:id="rId21"/>
    <p:sldId id="270" r:id="rId22"/>
    <p:sldId id="312" r:id="rId23"/>
    <p:sldId id="271" r:id="rId24"/>
    <p:sldId id="272" r:id="rId25"/>
    <p:sldId id="273" r:id="rId26"/>
    <p:sldId id="310" r:id="rId27"/>
    <p:sldId id="311" r:id="rId28"/>
    <p:sldId id="307" r:id="rId29"/>
    <p:sldId id="322" r:id="rId30"/>
    <p:sldId id="323" r:id="rId3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DBD5"/>
    <a:srgbClr val="F4F4F4"/>
    <a:srgbClr val="C86C77"/>
    <a:srgbClr val="001996"/>
    <a:srgbClr val="C82E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3191" autoAdjust="0"/>
  </p:normalViewPr>
  <p:slideViewPr>
    <p:cSldViewPr>
      <p:cViewPr varScale="1">
        <p:scale>
          <a:sx n="87" d="100"/>
          <a:sy n="87" d="100"/>
        </p:scale>
        <p:origin x="-1062" y="-78"/>
      </p:cViewPr>
      <p:guideLst>
        <p:guide orient="horz" pos="2160"/>
        <p:guide pos="2880"/>
      </p:guideLst>
    </p:cSldViewPr>
  </p:slideViewPr>
  <p:outlineViewPr>
    <p:cViewPr>
      <p:scale>
        <a:sx n="33" d="100"/>
        <a:sy n="33" d="100"/>
      </p:scale>
      <p:origin x="0" y="14796"/>
    </p:cViewPr>
  </p:outlineViewPr>
  <p:notesTextViewPr>
    <p:cViewPr>
      <p:scale>
        <a:sx n="100" d="100"/>
        <a:sy n="100" d="100"/>
      </p:scale>
      <p:origin x="0" y="0"/>
    </p:cViewPr>
  </p:notesTextViewPr>
  <p:sorterViewPr>
    <p:cViewPr>
      <p:scale>
        <a:sx n="66" d="100"/>
        <a:sy n="66" d="100"/>
      </p:scale>
      <p:origin x="0" y="57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43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F96D10C2-550E-4029-A98E-D5A1D3A14AF0}" type="slidenum">
              <a:rPr lang="en-US"/>
              <a:pPr>
                <a:defRPr/>
              </a:pPr>
              <a:t>‹#›</a:t>
            </a:fld>
            <a:endParaRPr lang="en-US"/>
          </a:p>
        </p:txBody>
      </p:sp>
    </p:spTree>
    <p:extLst>
      <p:ext uri="{BB962C8B-B14F-4D97-AF65-F5344CB8AC3E}">
        <p14:creationId xmlns:p14="http://schemas.microsoft.com/office/powerpoint/2010/main" val="5060087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1FA4C535-3065-4441-942E-D2AB0FF7BC33}" type="slidenum">
              <a:rPr lang="en-US" altLang="en-US" sz="1200"/>
              <a:pPr/>
              <a:t>1</a:t>
            </a:fld>
            <a:endParaRPr lang="en-US" alt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1E75E2B-67AD-4B3E-8B1A-786C0484028F}" type="slidenum">
              <a:rPr lang="en-US" altLang="en-US" sz="1200"/>
              <a:pPr/>
              <a:t>10</a:t>
            </a:fld>
            <a:endParaRPr lang="en-US" alt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05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E086653-1429-44BC-B735-96E44A044500}" type="slidenum">
              <a:rPr lang="en-US" altLang="en-US" smtClean="0"/>
              <a:pPr eaLnBrk="1" hangingPunct="1"/>
              <a:t>11</a:t>
            </a:fld>
            <a:endParaRPr lang="en-US" altLang="en-US" smtClean="0"/>
          </a:p>
        </p:txBody>
      </p:sp>
      <p:sp>
        <p:nvSpPr>
          <p:cNvPr id="72707" name="Rectangle 2"/>
          <p:cNvSpPr>
            <a:spLocks noGrp="1" noRot="1" noChangeAspect="1" noChangeArrowheads="1" noTextEdit="1"/>
          </p:cNvSpPr>
          <p:nvPr>
            <p:ph type="sldImg"/>
          </p:nvPr>
        </p:nvSpPr>
        <p:spPr>
          <a:xfrm>
            <a:off x="1150938" y="692150"/>
            <a:ext cx="4556125" cy="3416300"/>
          </a:xfrm>
          <a:ln w="12699" cap="flat">
            <a:solidFill>
              <a:schemeClr val="tx1"/>
            </a:solidFill>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05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6DE66EC-82C0-4254-9A92-EAC2DFDF4E09}" type="slidenum">
              <a:rPr lang="en-US" altLang="en-US" smtClean="0"/>
              <a:pPr eaLnBrk="1" hangingPunct="1"/>
              <a:t>13</a:t>
            </a:fld>
            <a:endParaRPr lang="en-US" altLang="en-US" smtClean="0"/>
          </a:p>
        </p:txBody>
      </p:sp>
      <p:sp>
        <p:nvSpPr>
          <p:cNvPr id="73731" name="Rectangle 2"/>
          <p:cNvSpPr>
            <a:spLocks noGrp="1" noRot="1" noChangeAspect="1" noChangeArrowheads="1" noTextEdit="1"/>
          </p:cNvSpPr>
          <p:nvPr>
            <p:ph type="sldImg"/>
          </p:nvPr>
        </p:nvSpPr>
        <p:spPr>
          <a:xfrm>
            <a:off x="1150938" y="692150"/>
            <a:ext cx="4556125" cy="3416300"/>
          </a:xfrm>
          <a:ln w="12699" cap="flat">
            <a:solidFill>
              <a:schemeClr val="tx1"/>
            </a:solidFill>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23FA417D-4009-4514-B741-1EEACCFEA970}" type="slidenum">
              <a:rPr lang="en-US" altLang="en-US" sz="1200"/>
              <a:pPr/>
              <a:t>15</a:t>
            </a:fld>
            <a:endParaRPr lang="en-US" alt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8E73F106-E721-43E5-AC74-672017B43CDB}" type="slidenum">
              <a:rPr lang="en-US" altLang="en-US" sz="1200"/>
              <a:pPr/>
              <a:t>16</a:t>
            </a:fld>
            <a:endParaRPr lang="en-US" alt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9D04A3B-E28E-47CC-8208-690D9E20C289}" type="slidenum">
              <a:rPr lang="en-US" altLang="en-US" sz="1200"/>
              <a:pPr/>
              <a:t>17</a:t>
            </a:fld>
            <a:endParaRPr lang="en-US" alt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5FD458EE-D05C-41FE-BC6C-F293251014C6}" type="slidenum">
              <a:rPr lang="en-US" altLang="en-US" sz="1200"/>
              <a:pPr/>
              <a:t>18</a:t>
            </a:fld>
            <a:endParaRPr lang="en-US" alt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472D0B09-E553-4DB3-B65F-A6ECBA0097F7}" type="slidenum">
              <a:rPr lang="en-US" altLang="en-US" sz="1200"/>
              <a:pPr/>
              <a:t>19</a:t>
            </a:fld>
            <a:endParaRPr lang="en-US" alt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67197AA6-B224-48A1-AF77-3EB694BCEE78}" type="slidenum">
              <a:rPr lang="en-US" altLang="en-US" sz="1200"/>
              <a:pPr/>
              <a:t>20</a:t>
            </a:fld>
            <a:endParaRPr lang="en-US" alt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BEA0FEE4-F17C-45EC-AC58-C81C14776201}" type="slidenum">
              <a:rPr lang="en-US" altLang="en-US" sz="1200"/>
              <a:pPr/>
              <a:t>21</a:t>
            </a:fld>
            <a:endParaRPr lang="en-US" alt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63E9C707-8C32-4EB9-8D8B-824F193FA73C}" type="slidenum">
              <a:rPr lang="en-US" altLang="en-US" sz="1200"/>
              <a:pPr/>
              <a:t>2</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7DA49A9-2F86-4DE5-9494-6FEF8964ED98}" type="slidenum">
              <a:rPr lang="en-US" altLang="en-US" sz="1200"/>
              <a:pPr/>
              <a:t>22</a:t>
            </a:fld>
            <a:endParaRPr lang="en-US" alt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F25B755E-B35E-49E6-8207-5C0CBA9ECDCE}" type="slidenum">
              <a:rPr lang="en-US" altLang="en-US" sz="1200"/>
              <a:pPr/>
              <a:t>23</a:t>
            </a:fld>
            <a:endParaRPr lang="en-US" alt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00FC166-1A8B-4EA8-B5EE-B9A06E54EDC4}" type="slidenum">
              <a:rPr lang="en-US" altLang="en-US" sz="1200"/>
              <a:pPr/>
              <a:t>24</a:t>
            </a:fld>
            <a:endParaRPr lang="en-US" alt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BF2981B6-348A-4C38-9788-A94914527274}" type="slidenum">
              <a:rPr lang="en-US" altLang="en-US" sz="1200"/>
              <a:pPr/>
              <a:t>25</a:t>
            </a:fld>
            <a:endParaRPr lang="en-US" alt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8639B32B-B17D-4B6B-815B-6A773350F3F7}" type="slidenum">
              <a:rPr lang="en-US" altLang="en-US" sz="1200"/>
              <a:pPr/>
              <a:t>26</a:t>
            </a:fld>
            <a:endParaRPr lang="en-US" altLang="en-U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500E0D0B-90C7-4B7C-AA0B-3590D0EF4973}" type="slidenum">
              <a:rPr lang="en-US" altLang="en-US" sz="1200"/>
              <a:pPr/>
              <a:t>27</a:t>
            </a:fld>
            <a:endParaRPr lang="en-US" alt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05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FAD66F7-9FA1-40BD-AFFD-429A81C29DF0}" type="slidenum">
              <a:rPr lang="en-US" altLang="en-US" smtClean="0"/>
              <a:pPr eaLnBrk="1" hangingPunct="1"/>
              <a:t>29</a:t>
            </a:fld>
            <a:endParaRPr lang="en-US" alt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  Elements with the highest ionization energies are those with the most negative electron affinities, which are located in the upper-right corner of the periodic table.</a:t>
            </a:r>
          </a:p>
          <a:p>
            <a:pPr eaLnBrk="1" hangingPunct="1"/>
            <a:r>
              <a:rPr lang="en-US" altLang="en-US" dirty="0" smtClean="0"/>
              <a:t>•  Elements with the lowest ionization energies are those with the least negative electron affinities and are located in the lower-left corner of the periodic table.</a:t>
            </a:r>
          </a:p>
          <a:p>
            <a:pPr eaLnBrk="1" hangingPunct="1"/>
            <a:r>
              <a:rPr lang="en-US" altLang="en-US" dirty="0" smtClean="0"/>
              <a:t>•  The tendency of an element to gain or lose electrons is important in determining its chemistry.</a:t>
            </a:r>
          </a:p>
          <a:p>
            <a:pPr eaLnBrk="1" hangingPunct="1"/>
            <a:r>
              <a:rPr lang="en-US" altLang="en-US" dirty="0" smtClean="0"/>
              <a:t>•   Various methods have been developed to describe this tendency quantitatively.</a:t>
            </a:r>
          </a:p>
          <a:p>
            <a:pPr eaLnBrk="1" hangingPunct="1"/>
            <a:r>
              <a:rPr lang="en-US" altLang="en-US" dirty="0" smtClean="0"/>
              <a:t>•   The most important method is called </a:t>
            </a:r>
            <a:r>
              <a:rPr lang="en-US" altLang="en-US" b="1" i="1" dirty="0" smtClean="0"/>
              <a:t>electronegativity</a:t>
            </a:r>
            <a:r>
              <a:rPr lang="en-US" altLang="en-US" i="1" dirty="0" smtClean="0"/>
              <a:t> </a:t>
            </a:r>
            <a:r>
              <a:rPr lang="en-US" altLang="en-US" dirty="0" smtClean="0"/>
              <a:t>(</a:t>
            </a:r>
            <a:r>
              <a:rPr lang="en-US" altLang="en-US" dirty="0" smtClean="0">
                <a:sym typeface="Symbol" pitchFamily="18" charset="2"/>
              </a:rPr>
              <a:t>), defined as the relative ability of an atom to attract electrons to itself in a chemical compound.</a:t>
            </a:r>
          </a:p>
          <a:p>
            <a:pPr eaLnBrk="1" hangingPunct="1"/>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05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124D38F-4D99-4FBE-A70B-B3AD5ECE920E}" type="slidenum">
              <a:rPr lang="en-US" altLang="en-US" smtClean="0"/>
              <a:pPr eaLnBrk="1" hangingPunct="1"/>
              <a:t>30</a:t>
            </a:fld>
            <a:endParaRPr lang="en-US" altLang="en-US" smtClean="0"/>
          </a:p>
        </p:txBody>
      </p:sp>
      <p:sp>
        <p:nvSpPr>
          <p:cNvPr id="102403" name="Rectangle 2"/>
          <p:cNvSpPr>
            <a:spLocks noGrp="1" noRot="1" noChangeAspect="1" noChangeArrowheads="1" noTextEdit="1"/>
          </p:cNvSpPr>
          <p:nvPr>
            <p:ph type="sldImg"/>
          </p:nvPr>
        </p:nvSpPr>
        <p:spPr>
          <a:ln/>
        </p:spPr>
      </p:sp>
      <p:sp>
        <p:nvSpPr>
          <p:cNvPr id="567299" name="Rectangle 3"/>
          <p:cNvSpPr>
            <a:spLocks noGrp="1" noChangeArrowheads="1"/>
          </p:cNvSpPr>
          <p:nvPr>
            <p:ph type="body" idx="1"/>
          </p:nvPr>
        </p:nvSpPr>
        <p:spPr/>
        <p:txBody>
          <a:bodyPr/>
          <a:lstStyle/>
          <a:p>
            <a:pPr eaLnBrk="1" hangingPunct="1">
              <a:defRPr/>
            </a:pPr>
            <a:r>
              <a:rPr lang="en-US" sz="1000"/>
              <a:t>•  Elements with the highest ionization energies are those with the most negative electron affinities, which are located in the upper-right corner of the periodic table.</a:t>
            </a:r>
          </a:p>
          <a:p>
            <a:pPr eaLnBrk="1" hangingPunct="1">
              <a:defRPr/>
            </a:pPr>
            <a:r>
              <a:rPr lang="en-US" sz="1000"/>
              <a:t>•  Elements with the lowest ionization energies are those with the least negative electron affinities and are located in the lower-left corner of the periodic table.</a:t>
            </a:r>
          </a:p>
          <a:p>
            <a:pPr eaLnBrk="1" hangingPunct="1">
              <a:defRPr/>
            </a:pPr>
            <a:r>
              <a:rPr lang="en-US" sz="1000"/>
              <a:t>•  The tendency of an element to gain or lose electrons is important in determining its chemistry.</a:t>
            </a:r>
          </a:p>
          <a:p>
            <a:pPr eaLnBrk="1" hangingPunct="1">
              <a:defRPr/>
            </a:pPr>
            <a:r>
              <a:rPr lang="en-US" sz="1000"/>
              <a:t>•   Various methods have been developed to describe this tendency quantitatively.</a:t>
            </a:r>
          </a:p>
          <a:p>
            <a:pPr eaLnBrk="1" hangingPunct="1">
              <a:defRPr/>
            </a:pPr>
            <a:r>
              <a:rPr lang="en-US" sz="1000"/>
              <a:t>•   The most important method is called </a:t>
            </a:r>
            <a:r>
              <a:rPr lang="en-US" sz="1000" b="1" i="1"/>
              <a:t>electronegativity</a:t>
            </a:r>
            <a:r>
              <a:rPr lang="en-US" sz="1000" i="1"/>
              <a:t> </a:t>
            </a:r>
            <a:r>
              <a:rPr lang="en-US" sz="1000"/>
              <a:t>(</a:t>
            </a:r>
            <a:r>
              <a:rPr lang="en-US" sz="1000">
                <a:sym typeface="Symbol" pitchFamily="18" charset="2"/>
              </a:rPr>
              <a:t>), defined as the relative ability of an atom to attract electrons to itself in a chemical compound.</a:t>
            </a:r>
          </a:p>
          <a:p>
            <a:pPr eaLnBrk="1" hangingPunct="1">
              <a:defRPr/>
            </a:pPr>
            <a:endParaRPr lang="en-US" sz="1000"/>
          </a:p>
          <a:p>
            <a:pPr eaLnBrk="1" hangingPunct="1">
              <a:defRPr/>
            </a:pPr>
            <a:r>
              <a:rPr lang="en-US" sz="1000"/>
              <a:t>Rules for assigning oxidation states are based on the relative electronegativities of the elements — the more-electronegative element in a binary compound is assigned a negative oxidation state</a:t>
            </a:r>
          </a:p>
          <a:p>
            <a:pPr eaLnBrk="1" hangingPunct="1">
              <a:defRPr/>
            </a:pPr>
            <a:endParaRPr lang="en-US" sz="500"/>
          </a:p>
          <a:p>
            <a:pPr eaLnBrk="1" hangingPunct="1">
              <a:defRPr/>
            </a:pPr>
            <a:r>
              <a:rPr lang="en-US" sz="1000"/>
              <a:t>Electronegativity values used to predict bond energies, bond polarities, and the kinds of reactions that compounds undergo</a:t>
            </a:r>
          </a:p>
          <a:p>
            <a:pPr eaLnBrk="1" hangingPunct="1">
              <a:defRPr/>
            </a:pPr>
            <a:endParaRPr lang="en-US" sz="500"/>
          </a:p>
          <a:p>
            <a:pPr eaLnBrk="1" hangingPunct="1">
              <a:defRPr/>
            </a:pPr>
            <a:r>
              <a:rPr lang="en-US" sz="1000"/>
              <a:t>Trends in periodic properties:</a:t>
            </a:r>
          </a:p>
          <a:p>
            <a:pPr eaLnBrk="1" hangingPunct="1">
              <a:defRPr/>
            </a:pPr>
            <a:r>
              <a:rPr lang="en-US" sz="1000"/>
              <a:t>     	1. Atomic radii decrease from lower left to upper right in the periodic table.</a:t>
            </a:r>
          </a:p>
          <a:p>
            <a:pPr eaLnBrk="1" hangingPunct="1">
              <a:defRPr/>
            </a:pPr>
            <a:r>
              <a:rPr lang="en-US" sz="1000"/>
              <a:t>     	2. Ionization energies become more positive, electron affinities become more negative, and electronegativities increase from 	the lower left to the upper right.</a:t>
            </a:r>
          </a:p>
          <a:p>
            <a:pPr eaLnBrk="1" hangingPunct="1">
              <a:defRPr/>
            </a:pPr>
            <a:endParaRPr lang="en-US" sz="1000" b="1" i="1">
              <a:effectLst>
                <a:outerShdw blurRad="38100" dist="38100" dir="2700000" algn="tl">
                  <a:srgbClr val="C0C0C0"/>
                </a:outerShdw>
              </a:effectLst>
            </a:endParaRPr>
          </a:p>
          <a:p>
            <a:pPr eaLnBrk="1" hangingPunct="1">
              <a:defRPr/>
            </a:pPr>
            <a:endParaRPr lang="en-US" sz="1000"/>
          </a:p>
          <a:p>
            <a:pPr eaLnBrk="1" hangingPunct="1">
              <a:defRPr/>
            </a:pPr>
            <a:endParaRPr lang="en-US"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FF0F3B94-ABE6-44E3-8D71-9A04E114FC9E}" type="slidenum">
              <a:rPr lang="en-US" altLang="en-US" sz="1200"/>
              <a:pPr/>
              <a:t>3</a:t>
            </a:fld>
            <a:endParaRPr lang="en-US" alt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8C1149B0-D6F0-4449-A14E-635A78068A04}" type="slidenum">
              <a:rPr lang="en-US" altLang="en-US" sz="1200"/>
              <a:pPr/>
              <a:t>4</a:t>
            </a:fld>
            <a:endParaRPr lang="en-US"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4A458F93-4CC7-42B6-BC59-67A4D9B8E593}" type="slidenum">
              <a:rPr lang="en-US" altLang="en-US" sz="1200"/>
              <a:pPr/>
              <a:t>5</a:t>
            </a:fld>
            <a:endParaRPr lang="en-US" alt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3D318CD-F0EA-4EC1-B3D3-F405CDD9D400}" type="slidenum">
              <a:rPr lang="en-US" altLang="en-US" sz="1200"/>
              <a:pPr/>
              <a:t>6</a:t>
            </a:fld>
            <a:endParaRPr lang="en-US" alt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05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72628EB-4B2D-4137-A2EA-B0912F375BA2}" type="slidenum">
              <a:rPr lang="en-US" altLang="en-US" smtClean="0"/>
              <a:pPr eaLnBrk="1" hangingPunct="1"/>
              <a:t>7</a:t>
            </a:fld>
            <a:endParaRPr lang="en-US"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Some schools use the term “screening” as I use the term “shielding”.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05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B1D44B1-EBA0-4B82-88AD-AB292E81210E}" type="slidenum">
              <a:rPr lang="en-US" altLang="en-US" smtClean="0"/>
              <a:pPr eaLnBrk="1" hangingPunct="1"/>
              <a:t>8</a:t>
            </a:fld>
            <a:endParaRPr lang="en-US" alt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simplified sketch of a magnesium atom shows the two valence electrons as discrete particles.  </a:t>
            </a:r>
          </a:p>
          <a:p>
            <a:pPr eaLnBrk="1" hangingPunct="1"/>
            <a:r>
              <a:rPr lang="en-US" altLang="en-US" smtClean="0"/>
              <a:t>The remaining 9 core electrons are shown as a circular cloud of negative electric charge.  </a:t>
            </a:r>
          </a:p>
          <a:p>
            <a:pPr eaLnBrk="1" hangingPunct="1"/>
            <a:r>
              <a:rPr lang="en-US" altLang="en-US" smtClean="0"/>
              <a:t>Interactions between valence electrons, core electrons, and the atomic nucleus determine an</a:t>
            </a:r>
          </a:p>
          <a:p>
            <a:pPr eaLnBrk="1" hangingPunct="1"/>
            <a:r>
              <a:rPr lang="en-US" altLang="en-US" smtClean="0"/>
              <a:t>effective nuclear charge.  Attractions are indicated in red and repulsion in blue.“</a:t>
            </a:r>
          </a:p>
          <a:p>
            <a:pPr eaLnBrk="1" hangingPunct="1"/>
            <a:endParaRPr lang="en-US" altLang="en-US" smtClean="0"/>
          </a:p>
          <a:p>
            <a:pPr eaLnBrk="1" hangingPunct="1"/>
            <a:r>
              <a:rPr lang="en-US" altLang="en-US" smtClean="0"/>
              <a:t>For an atom or ion that has only a single electron, the potential energy can be calculated by considering only the electrostatic attraction between the positively charged nucleus and the negatively charged electron.</a:t>
            </a:r>
          </a:p>
          <a:p>
            <a:pPr eaLnBrk="1" hangingPunct="1"/>
            <a:endParaRPr lang="en-US" altLang="en-US" sz="500" smtClean="0"/>
          </a:p>
          <a:p>
            <a:pPr eaLnBrk="1" hangingPunct="1"/>
            <a:r>
              <a:rPr lang="en-US" altLang="en-US" smtClean="0"/>
              <a:t>When more than one electron is present, the total energy of the atom or ion depends not only on the attractive electron-nucleus interactions but also on repulsive electron-electron interactions.</a:t>
            </a:r>
          </a:p>
          <a:p>
            <a:pPr eaLnBrk="1" hangingPunct="1"/>
            <a:endParaRPr lang="en-US" altLang="en-US" sz="500" smtClean="0"/>
          </a:p>
          <a:p>
            <a:pPr eaLnBrk="1" hangingPunct="1"/>
            <a:r>
              <a:rPr lang="en-US" altLang="en-US" smtClean="0"/>
              <a:t>One must use approximate methods to deal with the effect of electron-electron repulsions on orbital energies</a:t>
            </a:r>
            <a:r>
              <a:rPr lang="en-US" altLang="en-US" b="1" smtClean="0"/>
              <a:t> </a:t>
            </a:r>
          </a:p>
          <a:p>
            <a:pPr eaLnBrk="1" hangingPunct="1"/>
            <a:endParaRPr lang="en-US" altLang="en-US" b="1" smtClean="0"/>
          </a:p>
          <a:p>
            <a:pPr eaLnBrk="1" hangingPunct="1"/>
            <a:r>
              <a:rPr lang="en-US" altLang="en-US" b="1" smtClean="0"/>
              <a:t>If an electron is far from the nucleus</a:t>
            </a:r>
            <a:r>
              <a:rPr lang="en-US" altLang="en-US" smtClean="0"/>
              <a:t>, then at any given moment, most of the other electrons will be between that electron and the nucleus.</a:t>
            </a:r>
          </a:p>
          <a:p>
            <a:pPr eaLnBrk="1" hangingPunct="1"/>
            <a:endParaRPr lang="en-US" altLang="en-US" sz="500" smtClean="0"/>
          </a:p>
          <a:p>
            <a:pPr eaLnBrk="1" hangingPunct="1"/>
            <a:r>
              <a:rPr lang="en-US" altLang="en-US" smtClean="0"/>
              <a:t>The electrons will cancel a portion of the positive charge of the nucleus and will decrease the attractive interaction between it and the electron farther away.</a:t>
            </a:r>
          </a:p>
          <a:p>
            <a:pPr eaLnBrk="1" hangingPunct="1"/>
            <a:endParaRPr lang="en-US" altLang="en-US" sz="500" smtClean="0"/>
          </a:p>
          <a:p>
            <a:pPr eaLnBrk="1" hangingPunct="1"/>
            <a:r>
              <a:rPr lang="en-US" altLang="en-US" smtClean="0"/>
              <a:t>Electrons farther away experiences </a:t>
            </a:r>
            <a:r>
              <a:rPr lang="en-US" altLang="en-US" b="1" smtClean="0"/>
              <a:t>an effective</a:t>
            </a:r>
            <a:r>
              <a:rPr lang="en-US" altLang="en-US" smtClean="0"/>
              <a:t> </a:t>
            </a:r>
            <a:r>
              <a:rPr lang="en-US" altLang="en-US" b="1" smtClean="0"/>
              <a:t>nuclear charge</a:t>
            </a:r>
            <a:r>
              <a:rPr lang="en-US" altLang="en-US" smtClean="0"/>
              <a:t>, </a:t>
            </a:r>
            <a:r>
              <a:rPr lang="en-US" altLang="en-US" i="1" smtClean="0"/>
              <a:t>Z</a:t>
            </a:r>
            <a:r>
              <a:rPr lang="en-US" altLang="en-US" i="1" baseline="-25000" smtClean="0"/>
              <a:t>eff</a:t>
            </a:r>
            <a:r>
              <a:rPr lang="en-US" altLang="en-US" i="1" smtClean="0"/>
              <a:t>.</a:t>
            </a:r>
            <a:r>
              <a:rPr lang="en-US" altLang="en-US" smtClean="0"/>
              <a:t> that is less than the actual nuclear charge </a:t>
            </a:r>
            <a:r>
              <a:rPr lang="en-US" altLang="en-US" i="1" smtClean="0"/>
              <a:t>Z</a:t>
            </a:r>
            <a:r>
              <a:rPr lang="en-US" altLang="en-US" smtClean="0"/>
              <a:t>  (an effect called </a:t>
            </a:r>
            <a:r>
              <a:rPr lang="en-US" altLang="en-US" b="1" i="1" smtClean="0"/>
              <a:t>electron shielding</a:t>
            </a:r>
            <a:r>
              <a:rPr lang="en-US" altLang="en-US" b="1" smtClean="0"/>
              <a:t>).</a:t>
            </a:r>
          </a:p>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46C56FC7-D2FA-4F7E-8A28-723DE18097D0}" type="slidenum">
              <a:rPr lang="en-US" altLang="en-US" sz="1200"/>
              <a:pPr/>
              <a:t>9</a:t>
            </a:fld>
            <a:endParaRPr lang="en-US" alt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C9A6AE-70D9-460A-87F8-B55248642BBE}" type="slidenum">
              <a:rPr lang="en-US"/>
              <a:pPr>
                <a:defRPr/>
              </a:pPr>
              <a:t>‹#›</a:t>
            </a:fld>
            <a:endParaRPr lang="en-US"/>
          </a:p>
        </p:txBody>
      </p:sp>
    </p:spTree>
    <p:extLst>
      <p:ext uri="{BB962C8B-B14F-4D97-AF65-F5344CB8AC3E}">
        <p14:creationId xmlns:p14="http://schemas.microsoft.com/office/powerpoint/2010/main" val="2995948214"/>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DB83D7-CA94-4158-B1A1-F84E773542E2}" type="slidenum">
              <a:rPr lang="en-US"/>
              <a:pPr>
                <a:defRPr/>
              </a:pPr>
              <a:t>‹#›</a:t>
            </a:fld>
            <a:endParaRPr lang="en-US"/>
          </a:p>
        </p:txBody>
      </p:sp>
    </p:spTree>
    <p:extLst>
      <p:ext uri="{BB962C8B-B14F-4D97-AF65-F5344CB8AC3E}">
        <p14:creationId xmlns:p14="http://schemas.microsoft.com/office/powerpoint/2010/main" val="248537977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09600"/>
            <a:ext cx="2286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609600"/>
            <a:ext cx="6705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CE4EA2-02C7-4B40-9259-619E412B0AF8}" type="slidenum">
              <a:rPr lang="en-US"/>
              <a:pPr>
                <a:defRPr/>
              </a:pPr>
              <a:t>‹#›</a:t>
            </a:fld>
            <a:endParaRPr lang="en-US"/>
          </a:p>
        </p:txBody>
      </p:sp>
    </p:spTree>
    <p:extLst>
      <p:ext uri="{BB962C8B-B14F-4D97-AF65-F5344CB8AC3E}">
        <p14:creationId xmlns:p14="http://schemas.microsoft.com/office/powerpoint/2010/main" val="98591884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C8F871-66B1-471C-BC16-D11DA2960B76}" type="slidenum">
              <a:rPr lang="en-US"/>
              <a:pPr>
                <a:defRPr/>
              </a:pPr>
              <a:t>‹#›</a:t>
            </a:fld>
            <a:endParaRPr lang="en-US"/>
          </a:p>
        </p:txBody>
      </p:sp>
    </p:spTree>
    <p:extLst>
      <p:ext uri="{BB962C8B-B14F-4D97-AF65-F5344CB8AC3E}">
        <p14:creationId xmlns:p14="http://schemas.microsoft.com/office/powerpoint/2010/main" val="4028869453"/>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A4C60D-5B02-4168-BCD1-1BC2A7ED07F8}" type="slidenum">
              <a:rPr lang="en-US"/>
              <a:pPr>
                <a:defRPr/>
              </a:pPr>
              <a:t>‹#›</a:t>
            </a:fld>
            <a:endParaRPr lang="en-US"/>
          </a:p>
        </p:txBody>
      </p:sp>
    </p:spTree>
    <p:extLst>
      <p:ext uri="{BB962C8B-B14F-4D97-AF65-F5344CB8AC3E}">
        <p14:creationId xmlns:p14="http://schemas.microsoft.com/office/powerpoint/2010/main" val="221634084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FEA7B8-0E94-4B95-A4A0-A5AC185FC399}" type="slidenum">
              <a:rPr lang="en-US"/>
              <a:pPr>
                <a:defRPr/>
              </a:pPr>
              <a:t>‹#›</a:t>
            </a:fld>
            <a:endParaRPr lang="en-US"/>
          </a:p>
        </p:txBody>
      </p:sp>
    </p:spTree>
    <p:extLst>
      <p:ext uri="{BB962C8B-B14F-4D97-AF65-F5344CB8AC3E}">
        <p14:creationId xmlns:p14="http://schemas.microsoft.com/office/powerpoint/2010/main" val="613686694"/>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2B57E8-DB0E-4F3A-B504-CEA261BB4230}" type="slidenum">
              <a:rPr lang="en-US"/>
              <a:pPr>
                <a:defRPr/>
              </a:pPr>
              <a:t>‹#›</a:t>
            </a:fld>
            <a:endParaRPr lang="en-US"/>
          </a:p>
        </p:txBody>
      </p:sp>
    </p:spTree>
    <p:extLst>
      <p:ext uri="{BB962C8B-B14F-4D97-AF65-F5344CB8AC3E}">
        <p14:creationId xmlns:p14="http://schemas.microsoft.com/office/powerpoint/2010/main" val="2349281576"/>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1CADC47-FE24-43E5-B668-DBDABA8E17E6}" type="slidenum">
              <a:rPr lang="en-US"/>
              <a:pPr>
                <a:defRPr/>
              </a:pPr>
              <a:t>‹#›</a:t>
            </a:fld>
            <a:endParaRPr lang="en-US"/>
          </a:p>
        </p:txBody>
      </p:sp>
    </p:spTree>
    <p:extLst>
      <p:ext uri="{BB962C8B-B14F-4D97-AF65-F5344CB8AC3E}">
        <p14:creationId xmlns:p14="http://schemas.microsoft.com/office/powerpoint/2010/main" val="395105233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C394A4-ED2A-4848-845D-89F2151384EC}" type="slidenum">
              <a:rPr lang="en-US"/>
              <a:pPr>
                <a:defRPr/>
              </a:pPr>
              <a:t>‹#›</a:t>
            </a:fld>
            <a:endParaRPr lang="en-US"/>
          </a:p>
        </p:txBody>
      </p:sp>
    </p:spTree>
    <p:extLst>
      <p:ext uri="{BB962C8B-B14F-4D97-AF65-F5344CB8AC3E}">
        <p14:creationId xmlns:p14="http://schemas.microsoft.com/office/powerpoint/2010/main" val="275968502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609EE0-2A3B-4BDA-BA43-A4AE53DD4689}" type="slidenum">
              <a:rPr lang="en-US"/>
              <a:pPr>
                <a:defRPr/>
              </a:pPr>
              <a:t>‹#›</a:t>
            </a:fld>
            <a:endParaRPr lang="en-US"/>
          </a:p>
        </p:txBody>
      </p:sp>
    </p:spTree>
    <p:extLst>
      <p:ext uri="{BB962C8B-B14F-4D97-AF65-F5344CB8AC3E}">
        <p14:creationId xmlns:p14="http://schemas.microsoft.com/office/powerpoint/2010/main" val="1303782908"/>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FC6883-65F7-444C-85B7-291F519E42F4}" type="slidenum">
              <a:rPr lang="en-US"/>
              <a:pPr>
                <a:defRPr/>
              </a:pPr>
              <a:t>‹#›</a:t>
            </a:fld>
            <a:endParaRPr lang="en-US"/>
          </a:p>
        </p:txBody>
      </p:sp>
    </p:spTree>
    <p:extLst>
      <p:ext uri="{BB962C8B-B14F-4D97-AF65-F5344CB8AC3E}">
        <p14:creationId xmlns:p14="http://schemas.microsoft.com/office/powerpoint/2010/main" val="108359193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FB94D66-955F-47D3-B1B1-E1D81DFEE42B}" type="slidenum">
              <a:rPr lang="en-US"/>
              <a:pPr>
                <a:defRPr/>
              </a:pPr>
              <a:t>‹#›</a:t>
            </a:fld>
            <a:endParaRPr lang="en-US"/>
          </a:p>
        </p:txBody>
      </p:sp>
    </p:spTree>
    <p:extLst>
      <p:ext uri="{BB962C8B-B14F-4D97-AF65-F5344CB8AC3E}">
        <p14:creationId xmlns:p14="http://schemas.microsoft.com/office/powerpoint/2010/main" val="214445185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F963E5-7330-42BB-B14E-3113D5FCA80B}" type="slidenum">
              <a:rPr lang="en-US"/>
              <a:pPr>
                <a:defRPr/>
              </a:pPr>
              <a:t>‹#›</a:t>
            </a:fld>
            <a:endParaRPr lang="en-US"/>
          </a:p>
        </p:txBody>
      </p:sp>
    </p:spTree>
    <p:extLst>
      <p:ext uri="{BB962C8B-B14F-4D97-AF65-F5344CB8AC3E}">
        <p14:creationId xmlns:p14="http://schemas.microsoft.com/office/powerpoint/2010/main" val="65510299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1543646-DA2F-4D35-BE36-5AACCF1F9DEC}" type="slidenum">
              <a:rPr lang="en-US"/>
              <a:pPr>
                <a:defRPr/>
              </a:pPr>
              <a:t>‹#›</a:t>
            </a:fld>
            <a:endParaRPr lang="en-US"/>
          </a:p>
        </p:txBody>
      </p:sp>
    </p:spTree>
    <p:extLst>
      <p:ext uri="{BB962C8B-B14F-4D97-AF65-F5344CB8AC3E}">
        <p14:creationId xmlns:p14="http://schemas.microsoft.com/office/powerpoint/2010/main" val="51906204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575AF8-8ECD-42FB-9163-C86B6B474113}" type="slidenum">
              <a:rPr lang="en-US"/>
              <a:pPr>
                <a:defRPr/>
              </a:pPr>
              <a:t>‹#›</a:t>
            </a:fld>
            <a:endParaRPr lang="en-US"/>
          </a:p>
        </p:txBody>
      </p:sp>
    </p:spTree>
    <p:extLst>
      <p:ext uri="{BB962C8B-B14F-4D97-AF65-F5344CB8AC3E}">
        <p14:creationId xmlns:p14="http://schemas.microsoft.com/office/powerpoint/2010/main" val="3968005210"/>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E74B7F-3B92-413F-B7A0-1E2AEFCDADB8}" type="slidenum">
              <a:rPr lang="en-US"/>
              <a:pPr>
                <a:defRPr/>
              </a:pPr>
              <a:t>‹#›</a:t>
            </a:fld>
            <a:endParaRPr lang="en-US"/>
          </a:p>
        </p:txBody>
      </p:sp>
    </p:spTree>
    <p:extLst>
      <p:ext uri="{BB962C8B-B14F-4D97-AF65-F5344CB8AC3E}">
        <p14:creationId xmlns:p14="http://schemas.microsoft.com/office/powerpoint/2010/main" val="145025823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609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B114E07D-F2F6-4DDF-995A-F7A984D09E6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slow">
    <p:fade/>
  </p:transition>
  <p:txStyles>
    <p:titleStyle>
      <a:lvl1pPr algn="ctr" rtl="0" eaLnBrk="0" fontAlgn="base" hangingPunct="0">
        <a:spcBef>
          <a:spcPct val="0"/>
        </a:spcBef>
        <a:spcAft>
          <a:spcPct val="0"/>
        </a:spcAft>
        <a:defRPr sz="4400">
          <a:solidFill>
            <a:srgbClr val="C82E32"/>
          </a:solidFill>
          <a:latin typeface="+mj-lt"/>
          <a:ea typeface="+mj-ea"/>
          <a:cs typeface="+mj-cs"/>
        </a:defRPr>
      </a:lvl1pPr>
      <a:lvl2pPr algn="ctr" rtl="0" eaLnBrk="0" fontAlgn="base" hangingPunct="0">
        <a:spcBef>
          <a:spcPct val="0"/>
        </a:spcBef>
        <a:spcAft>
          <a:spcPct val="0"/>
        </a:spcAft>
        <a:defRPr sz="4400">
          <a:solidFill>
            <a:srgbClr val="C82E32"/>
          </a:solidFill>
          <a:latin typeface="Arial" charset="0"/>
          <a:ea typeface="ＭＳ Ｐゴシック" charset="-128"/>
        </a:defRPr>
      </a:lvl2pPr>
      <a:lvl3pPr algn="ctr" rtl="0" eaLnBrk="0" fontAlgn="base" hangingPunct="0">
        <a:spcBef>
          <a:spcPct val="0"/>
        </a:spcBef>
        <a:spcAft>
          <a:spcPct val="0"/>
        </a:spcAft>
        <a:defRPr sz="4400">
          <a:solidFill>
            <a:srgbClr val="C82E32"/>
          </a:solidFill>
          <a:latin typeface="Arial" charset="0"/>
          <a:ea typeface="ＭＳ Ｐゴシック" charset="-128"/>
        </a:defRPr>
      </a:lvl3pPr>
      <a:lvl4pPr algn="ctr" rtl="0" eaLnBrk="0" fontAlgn="base" hangingPunct="0">
        <a:spcBef>
          <a:spcPct val="0"/>
        </a:spcBef>
        <a:spcAft>
          <a:spcPct val="0"/>
        </a:spcAft>
        <a:defRPr sz="4400">
          <a:solidFill>
            <a:srgbClr val="C82E32"/>
          </a:solidFill>
          <a:latin typeface="Arial" charset="0"/>
          <a:ea typeface="ＭＳ Ｐゴシック" charset="-128"/>
        </a:defRPr>
      </a:lvl4pPr>
      <a:lvl5pPr algn="ctr" rtl="0" eaLnBrk="0" fontAlgn="base" hangingPunct="0">
        <a:spcBef>
          <a:spcPct val="0"/>
        </a:spcBef>
        <a:spcAft>
          <a:spcPct val="0"/>
        </a:spcAft>
        <a:defRPr sz="4400">
          <a:solidFill>
            <a:srgbClr val="C82E32"/>
          </a:solidFill>
          <a:latin typeface="Arial" charset="0"/>
          <a:ea typeface="ＭＳ Ｐゴシック" charset="-128"/>
        </a:defRPr>
      </a:lvl5pPr>
      <a:lvl6pPr marL="457200" algn="ctr" rtl="0" fontAlgn="base">
        <a:spcBef>
          <a:spcPct val="0"/>
        </a:spcBef>
        <a:spcAft>
          <a:spcPct val="0"/>
        </a:spcAft>
        <a:defRPr sz="4400">
          <a:solidFill>
            <a:srgbClr val="C82E32"/>
          </a:solidFill>
          <a:latin typeface="Arial" charset="0"/>
          <a:ea typeface="ＭＳ Ｐゴシック" charset="-128"/>
        </a:defRPr>
      </a:lvl6pPr>
      <a:lvl7pPr marL="914400" algn="ctr" rtl="0" fontAlgn="base">
        <a:spcBef>
          <a:spcPct val="0"/>
        </a:spcBef>
        <a:spcAft>
          <a:spcPct val="0"/>
        </a:spcAft>
        <a:defRPr sz="4400">
          <a:solidFill>
            <a:srgbClr val="C82E32"/>
          </a:solidFill>
          <a:latin typeface="Arial" charset="0"/>
          <a:ea typeface="ＭＳ Ｐゴシック" charset="-128"/>
        </a:defRPr>
      </a:lvl7pPr>
      <a:lvl8pPr marL="1371600" algn="ctr" rtl="0" fontAlgn="base">
        <a:spcBef>
          <a:spcPct val="0"/>
        </a:spcBef>
        <a:spcAft>
          <a:spcPct val="0"/>
        </a:spcAft>
        <a:defRPr sz="4400">
          <a:solidFill>
            <a:srgbClr val="C82E32"/>
          </a:solidFill>
          <a:latin typeface="Arial" charset="0"/>
          <a:ea typeface="ＭＳ Ｐゴシック" charset="-128"/>
        </a:defRPr>
      </a:lvl8pPr>
      <a:lvl9pPr marL="1828800" algn="ctr" rtl="0" fontAlgn="base">
        <a:spcBef>
          <a:spcPct val="0"/>
        </a:spcBef>
        <a:spcAft>
          <a:spcPct val="0"/>
        </a:spcAft>
        <a:defRPr sz="4400">
          <a:solidFill>
            <a:srgbClr val="C82E3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3200">
          <a:solidFill>
            <a:srgbClr val="C82E32"/>
          </a:solidFill>
          <a:latin typeface="+mn-lt"/>
          <a:ea typeface="+mn-ea"/>
          <a:cs typeface="+mn-cs"/>
        </a:defRPr>
      </a:lvl1pPr>
      <a:lvl2pPr marL="742950" indent="-285750" algn="l" rtl="0" eaLnBrk="0" fontAlgn="base" hangingPunct="0">
        <a:spcBef>
          <a:spcPct val="20000"/>
        </a:spcBef>
        <a:spcAft>
          <a:spcPct val="0"/>
        </a:spcAft>
        <a:buFont typeface="Wingdings" charset="2"/>
        <a:buChar char="Ø"/>
        <a:defRPr sz="2800">
          <a:solidFill>
            <a:srgbClr val="C82E32"/>
          </a:solidFill>
          <a:latin typeface="+mn-lt"/>
          <a:ea typeface="+mn-ea"/>
        </a:defRPr>
      </a:lvl2pPr>
      <a:lvl3pPr marL="1143000" indent="-228600" algn="l" rtl="0" eaLnBrk="0" fontAlgn="base" hangingPunct="0">
        <a:spcBef>
          <a:spcPct val="20000"/>
        </a:spcBef>
        <a:spcAft>
          <a:spcPct val="0"/>
        </a:spcAft>
        <a:buChar char="•"/>
        <a:defRPr sz="2400">
          <a:solidFill>
            <a:srgbClr val="C82E32"/>
          </a:solidFill>
          <a:latin typeface="+mn-lt"/>
          <a:ea typeface="+mn-ea"/>
        </a:defRPr>
      </a:lvl3pPr>
      <a:lvl4pPr marL="1600200" indent="-228600" algn="l" rtl="0" eaLnBrk="0" fontAlgn="base" hangingPunct="0">
        <a:spcBef>
          <a:spcPct val="20000"/>
        </a:spcBef>
        <a:spcAft>
          <a:spcPct val="0"/>
        </a:spcAft>
        <a:buChar char="–"/>
        <a:defRPr sz="2000">
          <a:solidFill>
            <a:srgbClr val="C82E32"/>
          </a:solidFill>
          <a:latin typeface="+mn-lt"/>
          <a:ea typeface="+mn-ea"/>
        </a:defRPr>
      </a:lvl4pPr>
      <a:lvl5pPr marL="2057400" indent="-228600" algn="l" rtl="0" eaLnBrk="0" fontAlgn="base" hangingPunct="0">
        <a:spcBef>
          <a:spcPct val="20000"/>
        </a:spcBef>
        <a:spcAft>
          <a:spcPct val="0"/>
        </a:spcAft>
        <a:buChar char="»"/>
        <a:defRPr sz="2000">
          <a:solidFill>
            <a:srgbClr val="C82E32"/>
          </a:solidFill>
          <a:latin typeface="+mn-lt"/>
          <a:ea typeface="+mn-ea"/>
        </a:defRPr>
      </a:lvl5pPr>
      <a:lvl6pPr marL="2514600" indent="-228600" algn="l" rtl="0" fontAlgn="base">
        <a:spcBef>
          <a:spcPct val="20000"/>
        </a:spcBef>
        <a:spcAft>
          <a:spcPct val="0"/>
        </a:spcAft>
        <a:buChar char="»"/>
        <a:defRPr sz="2000">
          <a:solidFill>
            <a:srgbClr val="C82E32"/>
          </a:solidFill>
          <a:latin typeface="+mn-lt"/>
          <a:ea typeface="+mn-ea"/>
        </a:defRPr>
      </a:lvl6pPr>
      <a:lvl7pPr marL="2971800" indent="-228600" algn="l" rtl="0" fontAlgn="base">
        <a:spcBef>
          <a:spcPct val="20000"/>
        </a:spcBef>
        <a:spcAft>
          <a:spcPct val="0"/>
        </a:spcAft>
        <a:buChar char="»"/>
        <a:defRPr sz="2000">
          <a:solidFill>
            <a:srgbClr val="C82E32"/>
          </a:solidFill>
          <a:latin typeface="+mn-lt"/>
          <a:ea typeface="+mn-ea"/>
        </a:defRPr>
      </a:lvl7pPr>
      <a:lvl8pPr marL="3429000" indent="-228600" algn="l" rtl="0" fontAlgn="base">
        <a:spcBef>
          <a:spcPct val="20000"/>
        </a:spcBef>
        <a:spcAft>
          <a:spcPct val="0"/>
        </a:spcAft>
        <a:buChar char="»"/>
        <a:defRPr sz="2000">
          <a:solidFill>
            <a:srgbClr val="C82E32"/>
          </a:solidFill>
          <a:latin typeface="+mn-lt"/>
          <a:ea typeface="+mn-ea"/>
        </a:defRPr>
      </a:lvl8pPr>
      <a:lvl9pPr marL="3886200" indent="-228600" algn="l" rtl="0" fontAlgn="base">
        <a:spcBef>
          <a:spcPct val="20000"/>
        </a:spcBef>
        <a:spcAft>
          <a:spcPct val="0"/>
        </a:spcAft>
        <a:buChar char="»"/>
        <a:defRPr sz="2000">
          <a:solidFill>
            <a:srgbClr val="C82E3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en.wikipedia.org/wiki/Shielding_effect"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pPr eaLnBrk="1" hangingPunct="1"/>
            <a:r>
              <a:rPr lang="en-US" altLang="en-US" sz="6000" dirty="0" smtClean="0"/>
              <a:t/>
            </a:r>
            <a:br>
              <a:rPr lang="en-US" altLang="en-US" sz="6000" dirty="0" smtClean="0"/>
            </a:br>
            <a:r>
              <a:rPr lang="en-US" altLang="en-US" sz="6000" dirty="0" smtClean="0"/>
              <a:t>Periodic Trends</a:t>
            </a:r>
            <a:br>
              <a:rPr lang="en-US" altLang="en-US" sz="6000" dirty="0" smtClean="0"/>
            </a:br>
            <a:r>
              <a:rPr lang="en-US" altLang="en-US" sz="6000" dirty="0" smtClean="0"/>
              <a:t>of the Elements</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Sizes of Atoms</a:t>
            </a:r>
          </a:p>
        </p:txBody>
      </p:sp>
      <p:sp>
        <p:nvSpPr>
          <p:cNvPr id="10244" name="Rectangle 4"/>
          <p:cNvSpPr>
            <a:spLocks noGrp="1" noChangeArrowheads="1"/>
          </p:cNvSpPr>
          <p:nvPr>
            <p:ph type="body" sz="half" idx="2"/>
          </p:nvPr>
        </p:nvSpPr>
        <p:spPr>
          <a:xfrm>
            <a:off x="4495800" y="1524000"/>
            <a:ext cx="4495800" cy="5181600"/>
          </a:xfrm>
        </p:spPr>
        <p:txBody>
          <a:bodyPr/>
          <a:lstStyle/>
          <a:p>
            <a:pPr eaLnBrk="1" hangingPunct="1">
              <a:buFontTx/>
              <a:buNone/>
            </a:pPr>
            <a:r>
              <a:rPr lang="en-US" altLang="en-US" dirty="0" smtClean="0"/>
              <a:t>	Bonding atomic radius tends to… </a:t>
            </a:r>
          </a:p>
          <a:p>
            <a:pPr lvl="1" eaLnBrk="1" hangingPunct="1">
              <a:buFont typeface="Wingdings" charset="2"/>
              <a:buNone/>
            </a:pPr>
            <a:r>
              <a:rPr lang="en-US" altLang="en-US" dirty="0" smtClean="0"/>
              <a:t>…decrease from left to right across a row</a:t>
            </a:r>
          </a:p>
          <a:p>
            <a:pPr lvl="2" eaLnBrk="1" hangingPunct="1">
              <a:buFontTx/>
              <a:buNone/>
            </a:pPr>
            <a:r>
              <a:rPr lang="en-US" altLang="en-US" dirty="0" smtClean="0"/>
              <a:t>due to increasing nuclear charge.</a:t>
            </a:r>
          </a:p>
          <a:p>
            <a:pPr lvl="1" eaLnBrk="1" hangingPunct="1">
              <a:buFont typeface="Wingdings" charset="2"/>
              <a:buNone/>
            </a:pPr>
            <a:r>
              <a:rPr lang="en-US" altLang="en-US" dirty="0" smtClean="0"/>
              <a:t>…increase from top to bottom of a column</a:t>
            </a:r>
          </a:p>
          <a:p>
            <a:pPr lvl="2" eaLnBrk="1" hangingPunct="1">
              <a:buFontTx/>
              <a:buNone/>
            </a:pPr>
            <a:r>
              <a:rPr lang="en-US" altLang="en-US" dirty="0" smtClean="0"/>
              <a:t>due to increasing energy levels.</a:t>
            </a:r>
            <a:endParaRPr lang="en-US" altLang="en-US" i="1" dirty="0" smtClean="0"/>
          </a:p>
        </p:txBody>
      </p:sp>
      <p:pic>
        <p:nvPicPr>
          <p:cNvPr id="11268" name="Picture 5" descr="07_06"/>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b="4440"/>
          <a:stretch>
            <a:fillRect/>
          </a:stretch>
        </p:blipFill>
        <p:spPr>
          <a:xfrm>
            <a:off x="0" y="2006600"/>
            <a:ext cx="4881563" cy="3656013"/>
          </a:xfr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44">
                                            <p:txEl>
                                              <p:pRg st="1" end="1"/>
                                            </p:txEl>
                                          </p:spTgt>
                                        </p:tgtEl>
                                        <p:attrNameLst>
                                          <p:attrName>style.visibility</p:attrName>
                                        </p:attrNameLst>
                                      </p:cBhvr>
                                      <p:to>
                                        <p:strVal val="visible"/>
                                      </p:to>
                                    </p:set>
                                    <p:animEffect transition="in" filter="fade">
                                      <p:cBhvr>
                                        <p:cTn id="7" dur="2000"/>
                                        <p:tgtEl>
                                          <p:spTgt spid="10244">
                                            <p:txEl>
                                              <p:pRg st="1" end="1"/>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244">
                                            <p:txEl>
                                              <p:pRg st="2" end="2"/>
                                            </p:txEl>
                                          </p:spTgt>
                                        </p:tgtEl>
                                        <p:attrNameLst>
                                          <p:attrName>style.visibility</p:attrName>
                                        </p:attrNameLst>
                                      </p:cBhvr>
                                      <p:to>
                                        <p:strVal val="visible"/>
                                      </p:to>
                                    </p:set>
                                    <p:animEffect transition="in" filter="fade">
                                      <p:cBhvr>
                                        <p:cTn id="11" dur="2000"/>
                                        <p:tgtEl>
                                          <p:spTgt spid="10244">
                                            <p:txEl>
                                              <p:pRg st="2" end="2"/>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0244">
                                            <p:txEl>
                                              <p:pRg st="3" end="3"/>
                                            </p:txEl>
                                          </p:spTgt>
                                        </p:tgtEl>
                                        <p:attrNameLst>
                                          <p:attrName>style.visibility</p:attrName>
                                        </p:attrNameLst>
                                      </p:cBhvr>
                                      <p:to>
                                        <p:strVal val="visible"/>
                                      </p:to>
                                    </p:set>
                                    <p:animEffect transition="in" filter="fade">
                                      <p:cBhvr>
                                        <p:cTn id="15" dur="2000"/>
                                        <p:tgtEl>
                                          <p:spTgt spid="10244">
                                            <p:txEl>
                                              <p:pRg st="3" end="3"/>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0244">
                                            <p:txEl>
                                              <p:pRg st="4" end="4"/>
                                            </p:txEl>
                                          </p:spTgt>
                                        </p:tgtEl>
                                        <p:attrNameLst>
                                          <p:attrName>style.visibility</p:attrName>
                                        </p:attrNameLst>
                                      </p:cBhvr>
                                      <p:to>
                                        <p:strVal val="visible"/>
                                      </p:to>
                                    </p:set>
                                    <p:animEffect transition="in" filter="fade">
                                      <p:cBhvr>
                                        <p:cTn id="19" dur="2000"/>
                                        <p:tgtEl>
                                          <p:spTgt spid="102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34471" y="156865"/>
            <a:ext cx="9144000" cy="1143000"/>
          </a:xfrm>
        </p:spPr>
        <p:txBody>
          <a:bodyPr lIns="92075" tIns="46037" rIns="92075" bIns="46037" anchor="b"/>
          <a:lstStyle/>
          <a:p>
            <a:pPr eaLnBrk="1" hangingPunct="1"/>
            <a:r>
              <a:rPr lang="en-US" altLang="en-US" smtClean="0"/>
              <a:t>Ionic Size</a:t>
            </a:r>
          </a:p>
        </p:txBody>
      </p:sp>
      <p:sp>
        <p:nvSpPr>
          <p:cNvPr id="186371" name="Rectangle 3"/>
          <p:cNvSpPr>
            <a:spLocks noGrp="1" noChangeArrowheads="1"/>
          </p:cNvSpPr>
          <p:nvPr>
            <p:ph type="body" idx="1"/>
          </p:nvPr>
        </p:nvSpPr>
        <p:spPr>
          <a:xfrm>
            <a:off x="685800" y="1524000"/>
            <a:ext cx="7772400" cy="4572000"/>
          </a:xfrm>
        </p:spPr>
        <p:txBody>
          <a:bodyPr lIns="92075" tIns="46037" rIns="92075" bIns="46037"/>
          <a:lstStyle/>
          <a:p>
            <a:pPr eaLnBrk="1" hangingPunct="1"/>
            <a:endParaRPr lang="en-US" altLang="en-US" dirty="0" smtClean="0"/>
          </a:p>
          <a:p>
            <a:pPr eaLnBrk="1" hangingPunct="1"/>
            <a:r>
              <a:rPr lang="en-US" altLang="en-US" dirty="0" err="1" smtClean="0"/>
              <a:t>Cations</a:t>
            </a:r>
            <a:r>
              <a:rPr lang="en-US" altLang="en-US" dirty="0" smtClean="0"/>
              <a:t> form by losing electrons.</a:t>
            </a:r>
          </a:p>
          <a:p>
            <a:pPr eaLnBrk="1" hangingPunct="1"/>
            <a:r>
              <a:rPr lang="en-US" altLang="en-US" dirty="0" err="1" smtClean="0"/>
              <a:t>Cations</a:t>
            </a:r>
            <a:r>
              <a:rPr lang="en-US" altLang="en-US" dirty="0" smtClean="0"/>
              <a:t> are smaller that the atom they come from.</a:t>
            </a:r>
          </a:p>
          <a:p>
            <a:pPr eaLnBrk="1" hangingPunct="1"/>
            <a:r>
              <a:rPr lang="en-US" altLang="en-US" dirty="0" smtClean="0"/>
              <a:t>Metals form </a:t>
            </a:r>
            <a:r>
              <a:rPr lang="en-US" altLang="en-US" dirty="0" err="1" smtClean="0"/>
              <a:t>cations</a:t>
            </a:r>
            <a:r>
              <a:rPr lang="en-US" altLang="en-US" dirty="0" smtClean="0"/>
              <a:t>.</a:t>
            </a:r>
          </a:p>
          <a:p>
            <a:pPr eaLnBrk="1" hangingPunct="1"/>
            <a:r>
              <a:rPr lang="en-US" altLang="en-US" dirty="0" err="1" smtClean="0"/>
              <a:t>Cations</a:t>
            </a:r>
            <a:r>
              <a:rPr lang="en-US" altLang="en-US" dirty="0" smtClean="0"/>
              <a:t> of representative elements have noble gas configuration.</a:t>
            </a:r>
          </a:p>
        </p:txBody>
      </p:sp>
      <p:sp>
        <p:nvSpPr>
          <p:cNvPr id="22532" name="AutoShape 4">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 name="TextBox 4"/>
          <p:cNvSpPr txBox="1"/>
          <p:nvPr/>
        </p:nvSpPr>
        <p:spPr>
          <a:xfrm>
            <a:off x="291353" y="1600200"/>
            <a:ext cx="8610600" cy="461665"/>
          </a:xfrm>
          <a:prstGeom prst="rect">
            <a:avLst/>
          </a:prstGeom>
          <a:noFill/>
        </p:spPr>
        <p:txBody>
          <a:bodyPr wrap="square" rtlCol="0">
            <a:spAutoFit/>
          </a:bodyPr>
          <a:lstStyle/>
          <a:p>
            <a:r>
              <a:rPr lang="en-US" dirty="0" smtClean="0"/>
              <a:t>Ions are formed when an atom gains or loses electrons.</a:t>
            </a:r>
            <a:endParaRPr lang="en-US" dirty="0"/>
          </a:p>
        </p:txBody>
      </p:sp>
    </p:spTree>
    <p:extLst>
      <p:ext uri="{BB962C8B-B14F-4D97-AF65-F5344CB8AC3E}">
        <p14:creationId xmlns:p14="http://schemas.microsoft.com/office/powerpoint/2010/main" val="389852591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86371">
                                            <p:txEl>
                                              <p:pRg st="1" end="1"/>
                                            </p:txEl>
                                          </p:spTgt>
                                        </p:tgtEl>
                                        <p:attrNameLst>
                                          <p:attrName>style.visibility</p:attrName>
                                        </p:attrNameLst>
                                      </p:cBhvr>
                                      <p:to>
                                        <p:strVal val="visible"/>
                                      </p:to>
                                    </p:set>
                                    <p:anim to="" calcmode="lin" valueType="num">
                                      <p:cBhvr>
                                        <p:cTn id="7" dur="1" fill="hold"/>
                                        <p:tgtEl>
                                          <p:spTgt spid="186371">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86371">
                                            <p:txEl>
                                              <p:pRg st="2" end="2"/>
                                            </p:txEl>
                                          </p:spTgt>
                                        </p:tgtEl>
                                        <p:attrNameLst>
                                          <p:attrName>style.visibility</p:attrName>
                                        </p:attrNameLst>
                                      </p:cBhvr>
                                      <p:to>
                                        <p:strVal val="visible"/>
                                      </p:to>
                                    </p:set>
                                    <p:anim to="" calcmode="lin" valueType="num">
                                      <p:cBhvr>
                                        <p:cTn id="12" dur="1" fill="hold"/>
                                        <p:tgtEl>
                                          <p:spTgt spid="186371">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86371">
                                            <p:txEl>
                                              <p:pRg st="3" end="3"/>
                                            </p:txEl>
                                          </p:spTgt>
                                        </p:tgtEl>
                                        <p:attrNameLst>
                                          <p:attrName>style.visibility</p:attrName>
                                        </p:attrNameLst>
                                      </p:cBhvr>
                                      <p:to>
                                        <p:strVal val="visible"/>
                                      </p:to>
                                    </p:set>
                                    <p:anim to="" calcmode="lin" valueType="num">
                                      <p:cBhvr>
                                        <p:cTn id="17" dur="1" fill="hold"/>
                                        <p:tgtEl>
                                          <p:spTgt spid="186371">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86371">
                                            <p:txEl>
                                              <p:pRg st="4" end="4"/>
                                            </p:txEl>
                                          </p:spTgt>
                                        </p:tgtEl>
                                        <p:attrNameLst>
                                          <p:attrName>style.visibility</p:attrName>
                                        </p:attrNameLst>
                                      </p:cBhvr>
                                      <p:to>
                                        <p:strVal val="visible"/>
                                      </p:to>
                                    </p:set>
                                    <p:anim to="" calcmode="lin" valueType="num">
                                      <p:cBhvr>
                                        <p:cTn id="22" dur="1" fill="hold"/>
                                        <p:tgtEl>
                                          <p:spTgt spid="186371">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Formation of Cation</a:t>
            </a:r>
          </a:p>
        </p:txBody>
      </p:sp>
      <p:sp>
        <p:nvSpPr>
          <p:cNvPr id="23555" name="Oval 3"/>
          <p:cNvSpPr>
            <a:spLocks noChangeAspect="1" noChangeArrowheads="1"/>
          </p:cNvSpPr>
          <p:nvPr/>
        </p:nvSpPr>
        <p:spPr bwMode="auto">
          <a:xfrm>
            <a:off x="457200" y="2497138"/>
            <a:ext cx="3675063" cy="3675062"/>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23556" name="Oval 4"/>
          <p:cNvSpPr>
            <a:spLocks noChangeAspect="1" noChangeArrowheads="1"/>
          </p:cNvSpPr>
          <p:nvPr/>
        </p:nvSpPr>
        <p:spPr bwMode="auto">
          <a:xfrm>
            <a:off x="914400" y="2986088"/>
            <a:ext cx="2787650" cy="2787650"/>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23557" name="Oval 5"/>
          <p:cNvSpPr>
            <a:spLocks noChangeAspect="1" noChangeArrowheads="1"/>
          </p:cNvSpPr>
          <p:nvPr/>
        </p:nvSpPr>
        <p:spPr bwMode="auto">
          <a:xfrm>
            <a:off x="1454150" y="3470275"/>
            <a:ext cx="1746250" cy="1746250"/>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23558" name="Oval 6"/>
          <p:cNvSpPr>
            <a:spLocks noChangeAspect="1" noChangeArrowheads="1"/>
          </p:cNvSpPr>
          <p:nvPr/>
        </p:nvSpPr>
        <p:spPr bwMode="auto">
          <a:xfrm>
            <a:off x="1981200" y="3994150"/>
            <a:ext cx="695325" cy="695325"/>
          </a:xfrm>
          <a:prstGeom prst="ellipse">
            <a:avLst/>
          </a:prstGeom>
          <a:gradFill rotWithShape="1">
            <a:gsLst>
              <a:gs pos="0">
                <a:srgbClr val="F55F0B"/>
              </a:gs>
              <a:gs pos="100000">
                <a:srgbClr val="E9EC5E"/>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t>11</a:t>
            </a:r>
            <a:r>
              <a:rPr lang="en-US" altLang="en-US" i="1"/>
              <a:t>p</a:t>
            </a:r>
            <a:r>
              <a:rPr lang="en-US" altLang="en-US" i="1" baseline="30000"/>
              <a:t>+</a:t>
            </a:r>
          </a:p>
        </p:txBody>
      </p:sp>
      <p:sp>
        <p:nvSpPr>
          <p:cNvPr id="23559" name="Text Box 7"/>
          <p:cNvSpPr txBox="1">
            <a:spLocks noChangeArrowheads="1"/>
          </p:cNvSpPr>
          <p:nvPr/>
        </p:nvSpPr>
        <p:spPr bwMode="auto">
          <a:xfrm>
            <a:off x="1679575" y="1703388"/>
            <a:ext cx="1492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t>sodium atom</a:t>
            </a:r>
          </a:p>
          <a:p>
            <a:pPr algn="ctr" eaLnBrk="1" hangingPunct="1"/>
            <a:r>
              <a:rPr lang="en-US" altLang="en-US"/>
              <a:t>Na</a:t>
            </a:r>
          </a:p>
        </p:txBody>
      </p:sp>
      <p:sp>
        <p:nvSpPr>
          <p:cNvPr id="142344" name="Oval 8"/>
          <p:cNvSpPr>
            <a:spLocks noChangeArrowheads="1"/>
          </p:cNvSpPr>
          <p:nvPr/>
        </p:nvSpPr>
        <p:spPr bwMode="auto">
          <a:xfrm>
            <a:off x="3886200" y="37163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142345" name="Freeform 9"/>
          <p:cNvSpPr>
            <a:spLocks/>
          </p:cNvSpPr>
          <p:nvPr/>
        </p:nvSpPr>
        <p:spPr bwMode="auto">
          <a:xfrm>
            <a:off x="4267200" y="2497138"/>
            <a:ext cx="609600" cy="1219200"/>
          </a:xfrm>
          <a:custGeom>
            <a:avLst/>
            <a:gdLst>
              <a:gd name="T0" fmla="*/ 0 w 384"/>
              <a:gd name="T1" fmla="*/ 768 h 768"/>
              <a:gd name="T2" fmla="*/ 240 w 384"/>
              <a:gd name="T3" fmla="*/ 432 h 768"/>
              <a:gd name="T4" fmla="*/ 384 w 384"/>
              <a:gd name="T5" fmla="*/ 0 h 768"/>
              <a:gd name="T6" fmla="*/ 0 60000 65536"/>
              <a:gd name="T7" fmla="*/ 0 60000 65536"/>
              <a:gd name="T8" fmla="*/ 0 60000 65536"/>
              <a:gd name="T9" fmla="*/ 0 w 384"/>
              <a:gd name="T10" fmla="*/ 0 h 768"/>
              <a:gd name="T11" fmla="*/ 384 w 384"/>
              <a:gd name="T12" fmla="*/ 768 h 768"/>
            </a:gdLst>
            <a:ahLst/>
            <a:cxnLst>
              <a:cxn ang="T6">
                <a:pos x="T0" y="T1"/>
              </a:cxn>
              <a:cxn ang="T7">
                <a:pos x="T2" y="T3"/>
              </a:cxn>
              <a:cxn ang="T8">
                <a:pos x="T4" y="T5"/>
              </a:cxn>
            </a:cxnLst>
            <a:rect l="T9" t="T10" r="T11" b="T12"/>
            <a:pathLst>
              <a:path w="384" h="768">
                <a:moveTo>
                  <a:pt x="0" y="768"/>
                </a:moveTo>
                <a:cubicBezTo>
                  <a:pt x="88" y="664"/>
                  <a:pt x="176" y="560"/>
                  <a:pt x="240" y="432"/>
                </a:cubicBezTo>
                <a:cubicBezTo>
                  <a:pt x="304" y="304"/>
                  <a:pt x="360" y="72"/>
                  <a:pt x="384" y="0"/>
                </a:cubicBezTo>
              </a:path>
            </a:pathLst>
          </a:custGeom>
          <a:noFill/>
          <a:ln w="19050">
            <a:solidFill>
              <a:srgbClr val="3366FF"/>
            </a:solidFill>
            <a:miter lim="800000"/>
            <a:headEnd/>
            <a:tailEnd type="arrow"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42346" name="AutoShape 10"/>
          <p:cNvSpPr>
            <a:spLocks noChangeArrowheads="1"/>
          </p:cNvSpPr>
          <p:nvPr/>
        </p:nvSpPr>
        <p:spPr bwMode="auto">
          <a:xfrm>
            <a:off x="4267200" y="3716338"/>
            <a:ext cx="1371600" cy="1752600"/>
          </a:xfrm>
          <a:prstGeom prst="rightArrow">
            <a:avLst>
              <a:gd name="adj1" fmla="val 50000"/>
              <a:gd name="adj2" fmla="val 25000"/>
            </a:avLst>
          </a:prstGeom>
          <a:solidFill>
            <a:srgbClr val="3366FF">
              <a:alpha val="7607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loss of </a:t>
            </a:r>
          </a:p>
          <a:p>
            <a:pPr algn="ctr" eaLnBrk="1" hangingPunct="1"/>
            <a:r>
              <a:rPr lang="en-US" altLang="en-US" sz="1600"/>
              <a:t>one valence </a:t>
            </a:r>
          </a:p>
          <a:p>
            <a:pPr algn="ctr" eaLnBrk="1" hangingPunct="1"/>
            <a:r>
              <a:rPr lang="en-US" altLang="en-US" sz="1600"/>
              <a:t>electron</a:t>
            </a:r>
          </a:p>
        </p:txBody>
      </p:sp>
      <p:sp>
        <p:nvSpPr>
          <p:cNvPr id="23563" name="Oval 11"/>
          <p:cNvSpPr>
            <a:spLocks noChangeArrowheads="1"/>
          </p:cNvSpPr>
          <p:nvPr/>
        </p:nvSpPr>
        <p:spPr bwMode="auto">
          <a:xfrm>
            <a:off x="1752600" y="33353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3564" name="Oval 12"/>
          <p:cNvSpPr>
            <a:spLocks noChangeArrowheads="1"/>
          </p:cNvSpPr>
          <p:nvPr/>
        </p:nvSpPr>
        <p:spPr bwMode="auto">
          <a:xfrm>
            <a:off x="2743200" y="47069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3565" name="Oval 13"/>
          <p:cNvSpPr>
            <a:spLocks noChangeArrowheads="1"/>
          </p:cNvSpPr>
          <p:nvPr/>
        </p:nvSpPr>
        <p:spPr bwMode="auto">
          <a:xfrm>
            <a:off x="2438400" y="28781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3566" name="Oval 14"/>
          <p:cNvSpPr>
            <a:spLocks noChangeArrowheads="1"/>
          </p:cNvSpPr>
          <p:nvPr/>
        </p:nvSpPr>
        <p:spPr bwMode="auto">
          <a:xfrm>
            <a:off x="3200400" y="33353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3567" name="Oval 15"/>
          <p:cNvSpPr>
            <a:spLocks noChangeArrowheads="1"/>
          </p:cNvSpPr>
          <p:nvPr/>
        </p:nvSpPr>
        <p:spPr bwMode="auto">
          <a:xfrm>
            <a:off x="1143000" y="31829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3568" name="Oval 16"/>
          <p:cNvSpPr>
            <a:spLocks noChangeArrowheads="1"/>
          </p:cNvSpPr>
          <p:nvPr/>
        </p:nvSpPr>
        <p:spPr bwMode="auto">
          <a:xfrm>
            <a:off x="762000" y="40973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3569" name="Oval 17"/>
          <p:cNvSpPr>
            <a:spLocks noChangeArrowheads="1"/>
          </p:cNvSpPr>
          <p:nvPr/>
        </p:nvSpPr>
        <p:spPr bwMode="auto">
          <a:xfrm>
            <a:off x="990600" y="49355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3570" name="Oval 18"/>
          <p:cNvSpPr>
            <a:spLocks noChangeArrowheads="1"/>
          </p:cNvSpPr>
          <p:nvPr/>
        </p:nvSpPr>
        <p:spPr bwMode="auto">
          <a:xfrm>
            <a:off x="1676400" y="55451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3571" name="Oval 19"/>
          <p:cNvSpPr>
            <a:spLocks noChangeArrowheads="1"/>
          </p:cNvSpPr>
          <p:nvPr/>
        </p:nvSpPr>
        <p:spPr bwMode="auto">
          <a:xfrm>
            <a:off x="2667000" y="54689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3572" name="Oval 20"/>
          <p:cNvSpPr>
            <a:spLocks noChangeArrowheads="1"/>
          </p:cNvSpPr>
          <p:nvPr/>
        </p:nvSpPr>
        <p:spPr bwMode="auto">
          <a:xfrm>
            <a:off x="3429000" y="44783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grpSp>
        <p:nvGrpSpPr>
          <p:cNvPr id="2" name="Group 21"/>
          <p:cNvGrpSpPr>
            <a:grpSpLocks/>
          </p:cNvGrpSpPr>
          <p:nvPr/>
        </p:nvGrpSpPr>
        <p:grpSpPr bwMode="auto">
          <a:xfrm>
            <a:off x="5715000" y="2098675"/>
            <a:ext cx="3048000" cy="3827463"/>
            <a:chOff x="3696" y="1285"/>
            <a:chExt cx="1920" cy="2411"/>
          </a:xfrm>
        </p:grpSpPr>
        <p:sp>
          <p:nvSpPr>
            <p:cNvPr id="23576" name="Text Box 22"/>
            <p:cNvSpPr txBox="1">
              <a:spLocks noChangeArrowheads="1"/>
            </p:cNvSpPr>
            <p:nvPr/>
          </p:nvSpPr>
          <p:spPr bwMode="auto">
            <a:xfrm>
              <a:off x="4192" y="1285"/>
              <a:ext cx="81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t>sodium ion</a:t>
              </a:r>
            </a:p>
            <a:p>
              <a:pPr algn="ctr" eaLnBrk="1" hangingPunct="1"/>
              <a:r>
                <a:rPr lang="en-US" altLang="en-US"/>
                <a:t>Na</a:t>
              </a:r>
              <a:r>
                <a:rPr lang="en-US" altLang="en-US" baseline="30000"/>
                <a:t>+</a:t>
              </a:r>
              <a:endParaRPr lang="en-US" altLang="en-US"/>
            </a:p>
          </p:txBody>
        </p:sp>
        <p:sp>
          <p:nvSpPr>
            <p:cNvPr id="23577" name="Oval 23"/>
            <p:cNvSpPr>
              <a:spLocks noChangeAspect="1" noChangeArrowheads="1"/>
            </p:cNvSpPr>
            <p:nvPr/>
          </p:nvSpPr>
          <p:spPr bwMode="auto">
            <a:xfrm>
              <a:off x="3792" y="1844"/>
              <a:ext cx="1756" cy="1756"/>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23578" name="Oval 24"/>
            <p:cNvSpPr>
              <a:spLocks noChangeAspect="1" noChangeArrowheads="1"/>
            </p:cNvSpPr>
            <p:nvPr/>
          </p:nvSpPr>
          <p:spPr bwMode="auto">
            <a:xfrm>
              <a:off x="4132" y="2149"/>
              <a:ext cx="1100" cy="1100"/>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23579" name="Oval 25"/>
            <p:cNvSpPr>
              <a:spLocks noChangeAspect="1" noChangeArrowheads="1"/>
            </p:cNvSpPr>
            <p:nvPr/>
          </p:nvSpPr>
          <p:spPr bwMode="auto">
            <a:xfrm>
              <a:off x="4464" y="2479"/>
              <a:ext cx="438" cy="438"/>
            </a:xfrm>
            <a:prstGeom prst="ellipse">
              <a:avLst/>
            </a:prstGeom>
            <a:gradFill rotWithShape="1">
              <a:gsLst>
                <a:gs pos="0">
                  <a:srgbClr val="F55F0B"/>
                </a:gs>
                <a:gs pos="100000">
                  <a:srgbClr val="E9EC5E"/>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t>11</a:t>
              </a:r>
              <a:r>
                <a:rPr lang="en-US" altLang="en-US" i="1"/>
                <a:t>p</a:t>
              </a:r>
              <a:r>
                <a:rPr lang="en-US" altLang="en-US" i="1" baseline="30000"/>
                <a:t>+</a:t>
              </a:r>
            </a:p>
          </p:txBody>
        </p:sp>
        <p:sp>
          <p:nvSpPr>
            <p:cNvPr id="23580" name="Oval 26"/>
            <p:cNvSpPr>
              <a:spLocks noChangeArrowheads="1"/>
            </p:cNvSpPr>
            <p:nvPr/>
          </p:nvSpPr>
          <p:spPr bwMode="auto">
            <a:xfrm>
              <a:off x="4032" y="2496"/>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3581" name="Oval 27"/>
            <p:cNvSpPr>
              <a:spLocks noChangeArrowheads="1"/>
            </p:cNvSpPr>
            <p:nvPr/>
          </p:nvSpPr>
          <p:spPr bwMode="auto">
            <a:xfrm>
              <a:off x="5088" y="2736"/>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3582" name="Oval 28"/>
            <p:cNvSpPr>
              <a:spLocks noChangeArrowheads="1"/>
            </p:cNvSpPr>
            <p:nvPr/>
          </p:nvSpPr>
          <p:spPr bwMode="auto">
            <a:xfrm>
              <a:off x="4464" y="1776"/>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3583" name="Oval 29"/>
            <p:cNvSpPr>
              <a:spLocks noChangeArrowheads="1"/>
            </p:cNvSpPr>
            <p:nvPr/>
          </p:nvSpPr>
          <p:spPr bwMode="auto">
            <a:xfrm>
              <a:off x="5040" y="1920"/>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3584" name="Oval 30"/>
            <p:cNvSpPr>
              <a:spLocks noChangeArrowheads="1"/>
            </p:cNvSpPr>
            <p:nvPr/>
          </p:nvSpPr>
          <p:spPr bwMode="auto">
            <a:xfrm>
              <a:off x="3936" y="1968"/>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3585" name="Oval 31"/>
            <p:cNvSpPr>
              <a:spLocks noChangeArrowheads="1"/>
            </p:cNvSpPr>
            <p:nvPr/>
          </p:nvSpPr>
          <p:spPr bwMode="auto">
            <a:xfrm>
              <a:off x="3696" y="2784"/>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3586" name="Oval 32"/>
            <p:cNvSpPr>
              <a:spLocks noChangeArrowheads="1"/>
            </p:cNvSpPr>
            <p:nvPr/>
          </p:nvSpPr>
          <p:spPr bwMode="auto">
            <a:xfrm>
              <a:off x="4080" y="3312"/>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3587" name="Oval 33"/>
            <p:cNvSpPr>
              <a:spLocks noChangeArrowheads="1"/>
            </p:cNvSpPr>
            <p:nvPr/>
          </p:nvSpPr>
          <p:spPr bwMode="auto">
            <a:xfrm>
              <a:off x="4608" y="3456"/>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3588" name="Oval 34"/>
            <p:cNvSpPr>
              <a:spLocks noChangeArrowheads="1"/>
            </p:cNvSpPr>
            <p:nvPr/>
          </p:nvSpPr>
          <p:spPr bwMode="auto">
            <a:xfrm>
              <a:off x="5184" y="3216"/>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3589" name="Oval 35"/>
            <p:cNvSpPr>
              <a:spLocks noChangeArrowheads="1"/>
            </p:cNvSpPr>
            <p:nvPr/>
          </p:nvSpPr>
          <p:spPr bwMode="auto">
            <a:xfrm>
              <a:off x="5376" y="2448"/>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grpSp>
      <p:sp>
        <p:nvSpPr>
          <p:cNvPr id="142372" name="Oval 36"/>
          <p:cNvSpPr>
            <a:spLocks noChangeArrowheads="1"/>
          </p:cNvSpPr>
          <p:nvPr/>
        </p:nvSpPr>
        <p:spPr bwMode="auto">
          <a:xfrm>
            <a:off x="3886200" y="37163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3575" name="AutoShape 37">
            <a:hlinkClick r:id="rId2"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33456894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2345"/>
                                        </p:tgtEl>
                                        <p:attrNameLst>
                                          <p:attrName>style.visibility</p:attrName>
                                        </p:attrNameLst>
                                      </p:cBhvr>
                                      <p:to>
                                        <p:strVal val="visible"/>
                                      </p:to>
                                    </p:set>
                                    <p:animEffect transition="in" filter="wipe(down)">
                                      <p:cBhvr>
                                        <p:cTn id="7" dur="500"/>
                                        <p:tgtEl>
                                          <p:spTgt spid="142345"/>
                                        </p:tgtEl>
                                      </p:cBhvr>
                                    </p:animEffect>
                                  </p:childTnLst>
                                </p:cTn>
                              </p:par>
                            </p:childTnLst>
                          </p:cTn>
                        </p:par>
                        <p:par>
                          <p:cTn id="8" fill="hold" nodeType="afterGroup">
                            <p:stCondLst>
                              <p:cond delay="500"/>
                            </p:stCondLst>
                            <p:childTnLst>
                              <p:par>
                                <p:cTn id="9" presetID="9" presetClass="emph" presetSubtype="0" grpId="0" nodeType="afterEffect">
                                  <p:stCondLst>
                                    <p:cond delay="0"/>
                                  </p:stCondLst>
                                  <p:childTnLst>
                                    <p:set>
                                      <p:cBhvr rctx="PPT">
                                        <p:cTn id="10" dur="indefinite"/>
                                        <p:tgtEl>
                                          <p:spTgt spid="142344"/>
                                        </p:tgtEl>
                                        <p:attrNameLst>
                                          <p:attrName>style.opacity</p:attrName>
                                        </p:attrNameLst>
                                      </p:cBhvr>
                                      <p:to>
                                        <p:fltVal val="0.5"/>
                                      </p:to>
                                    </p:set>
                                    <p:animEffect filter="image" prLst="opacity: 0.5">
                                      <p:cBhvr rctx="IE">
                                        <p:cTn id="11" dur="indefinite"/>
                                        <p:tgtEl>
                                          <p:spTgt spid="142344"/>
                                        </p:tgtEl>
                                      </p:cBhvr>
                                    </p:animEffect>
                                  </p:childTnLst>
                                </p:cTn>
                              </p:par>
                            </p:childTnLst>
                          </p:cTn>
                        </p:par>
                        <p:par>
                          <p:cTn id="12" fill="hold" nodeType="afterGroup">
                            <p:stCondLst>
                              <p:cond delay="500"/>
                            </p:stCondLst>
                            <p:childTnLst>
                              <p:par>
                                <p:cTn id="13" presetID="0" presetClass="path" presetSubtype="0" accel="50000" decel="50000" fill="hold" grpId="0" nodeType="afterEffect">
                                  <p:stCondLst>
                                    <p:cond delay="0"/>
                                  </p:stCondLst>
                                  <p:childTnLst>
                                    <p:animMotion origin="layout" path="M 0.00017 -0.00463 C 0.0066 -0.00741 0.00781 -0.01481 0.01441 -0.01805 C 0.01649 -0.02523 0.01823 -0.02708 0.02309 -0.03125 C 0.02569 -0.0419 0.0309 -0.04583 0.03594 -0.05417 C 0.04323 -0.0662 0.03455 -0.05463 0.04167 -0.06366 C 0.04323 -0.07014 0.04514 -0.07407 0.04878 -0.07893 C 0.05069 -0.08657 0.05486 -0.09537 0.05625 -0.09907 C 0.05747 -0.10023 0.06024 -0.11065 0.06163 -0.11134 C 0.06476 -0.12454 0.06233 -0.11991 0.06736 -0.12662 C 0.06944 -0.13495 0.06962 -0.14329 0.07448 -0.1493 C 0.07622 -0.15648 0.07917 -0.16574 0.07917 -0.17153 C 0.08056 -0.17338 0.08247 -0.1838 0.08455 -0.1912 C 0.08576 -0.20764 0.08438 -0.21018 0.09167 -0.21991 C 0.09253 -0.22361 0.09358 -0.22755 0.09444 -0.23125 C 0.09514 -0.2338 0.09583 -0.23889 0.09583 -0.23866 " pathEditMode="relative" rAng="0" ptsTypes="fffffffffffffff">
                                      <p:cBhvr>
                                        <p:cTn id="14" dur="2000" fill="hold"/>
                                        <p:tgtEl>
                                          <p:spTgt spid="142372"/>
                                        </p:tgtEl>
                                        <p:attrNameLst>
                                          <p:attrName>ppt_x,ppt_y</p:attrName>
                                        </p:attrNameLst>
                                      </p:cBhvr>
                                      <p:rCtr x="4800" y="-11700"/>
                                    </p:animMotion>
                                  </p:childTnLst>
                                </p:cTn>
                              </p:par>
                              <p:par>
                                <p:cTn id="15" presetID="53" presetClass="entr" presetSubtype="0" fill="hold" grpId="0" nodeType="withEffect">
                                  <p:stCondLst>
                                    <p:cond delay="0"/>
                                  </p:stCondLst>
                                  <p:childTnLst>
                                    <p:set>
                                      <p:cBhvr>
                                        <p:cTn id="16" dur="1" fill="hold">
                                          <p:stCondLst>
                                            <p:cond delay="0"/>
                                          </p:stCondLst>
                                        </p:cTn>
                                        <p:tgtEl>
                                          <p:spTgt spid="142346"/>
                                        </p:tgtEl>
                                        <p:attrNameLst>
                                          <p:attrName>style.visibility</p:attrName>
                                        </p:attrNameLst>
                                      </p:cBhvr>
                                      <p:to>
                                        <p:strVal val="visible"/>
                                      </p:to>
                                    </p:set>
                                    <p:anim calcmode="lin" valueType="num">
                                      <p:cBhvr>
                                        <p:cTn id="17" dur="1000" fill="hold"/>
                                        <p:tgtEl>
                                          <p:spTgt spid="142346"/>
                                        </p:tgtEl>
                                        <p:attrNameLst>
                                          <p:attrName>ppt_w</p:attrName>
                                        </p:attrNameLst>
                                      </p:cBhvr>
                                      <p:tavLst>
                                        <p:tav tm="0">
                                          <p:val>
                                            <p:fltVal val="0"/>
                                          </p:val>
                                        </p:tav>
                                        <p:tav tm="100000">
                                          <p:val>
                                            <p:strVal val="#ppt_w"/>
                                          </p:val>
                                        </p:tav>
                                      </p:tavLst>
                                    </p:anim>
                                    <p:anim calcmode="lin" valueType="num">
                                      <p:cBhvr>
                                        <p:cTn id="18" dur="1000" fill="hold"/>
                                        <p:tgtEl>
                                          <p:spTgt spid="142346"/>
                                        </p:tgtEl>
                                        <p:attrNameLst>
                                          <p:attrName>ppt_h</p:attrName>
                                        </p:attrNameLst>
                                      </p:cBhvr>
                                      <p:tavLst>
                                        <p:tav tm="0">
                                          <p:val>
                                            <p:fltVal val="0"/>
                                          </p:val>
                                        </p:tav>
                                        <p:tav tm="100000">
                                          <p:val>
                                            <p:strVal val="#ppt_h"/>
                                          </p:val>
                                        </p:tav>
                                      </p:tavLst>
                                    </p:anim>
                                    <p:animEffect transition="in" filter="fade">
                                      <p:cBhvr>
                                        <p:cTn id="19" dur="1000"/>
                                        <p:tgtEl>
                                          <p:spTgt spid="142346"/>
                                        </p:tgtEl>
                                      </p:cBhvr>
                                    </p:animEffect>
                                  </p:childTnLst>
                                </p:cTn>
                              </p:par>
                            </p:childTnLst>
                          </p:cTn>
                        </p:par>
                        <p:par>
                          <p:cTn id="20" fill="hold" nodeType="afterGroup">
                            <p:stCondLst>
                              <p:cond delay="2500"/>
                            </p:stCondLst>
                            <p:childTnLst>
                              <p:par>
                                <p:cTn id="21" presetID="29" presetClass="entr" presetSubtype="0" fill="hold" nodeType="afterEffect">
                                  <p:stCondLst>
                                    <p:cond delay="200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ppt_x</p:attrName>
                                        </p:attrNameLst>
                                      </p:cBhvr>
                                      <p:tavLst>
                                        <p:tav tm="0">
                                          <p:val>
                                            <p:strVal val="#ppt_x-.2"/>
                                          </p:val>
                                        </p:tav>
                                        <p:tav tm="100000">
                                          <p:val>
                                            <p:strVal val="#ppt_x"/>
                                          </p:val>
                                        </p:tav>
                                      </p:tavLst>
                                    </p:anim>
                                    <p:anim calcmode="lin" valueType="num">
                                      <p:cBhvr>
                                        <p:cTn id="2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4" grpId="0" animBg="1"/>
      <p:bldP spid="142345" grpId="0" animBg="1"/>
      <p:bldP spid="142346" grpId="0" animBg="1"/>
      <p:bldP spid="14237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lIns="92075" tIns="46037" rIns="92075" bIns="46037" anchor="b"/>
          <a:lstStyle/>
          <a:p>
            <a:pPr eaLnBrk="1" hangingPunct="1"/>
            <a:r>
              <a:rPr lang="en-US" altLang="en-US" smtClean="0"/>
              <a:t>Ionic size</a:t>
            </a:r>
          </a:p>
        </p:txBody>
      </p:sp>
      <p:sp>
        <p:nvSpPr>
          <p:cNvPr id="188419" name="Rectangle 3"/>
          <p:cNvSpPr>
            <a:spLocks noGrp="1" noChangeArrowheads="1"/>
          </p:cNvSpPr>
          <p:nvPr>
            <p:ph type="body" idx="1"/>
          </p:nvPr>
        </p:nvSpPr>
        <p:spPr/>
        <p:txBody>
          <a:bodyPr lIns="92075" tIns="46037" rIns="92075" bIns="46037"/>
          <a:lstStyle/>
          <a:p>
            <a:pPr eaLnBrk="1" hangingPunct="1"/>
            <a:r>
              <a:rPr lang="en-US" altLang="en-US" smtClean="0"/>
              <a:t>Anions form by gaining electrons.</a:t>
            </a:r>
          </a:p>
          <a:p>
            <a:pPr eaLnBrk="1" hangingPunct="1"/>
            <a:r>
              <a:rPr lang="en-US" altLang="en-US" smtClean="0"/>
              <a:t>Anions are bigger that the atom they come from.</a:t>
            </a:r>
          </a:p>
          <a:p>
            <a:pPr eaLnBrk="1" hangingPunct="1"/>
            <a:r>
              <a:rPr lang="en-US" altLang="en-US" smtClean="0"/>
              <a:t>Nonmetals form anions.</a:t>
            </a:r>
          </a:p>
          <a:p>
            <a:pPr eaLnBrk="1" hangingPunct="1"/>
            <a:r>
              <a:rPr lang="en-US" altLang="en-US" smtClean="0"/>
              <a:t>Anions of representative elements have noble gas configuration.</a:t>
            </a:r>
          </a:p>
        </p:txBody>
      </p:sp>
      <p:sp>
        <p:nvSpPr>
          <p:cNvPr id="24580" name="AutoShape 4">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278541512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88419">
                                            <p:txEl>
                                              <p:pRg st="0" end="0"/>
                                            </p:txEl>
                                          </p:spTgt>
                                        </p:tgtEl>
                                        <p:attrNameLst>
                                          <p:attrName>style.visibility</p:attrName>
                                        </p:attrNameLst>
                                      </p:cBhvr>
                                      <p:to>
                                        <p:strVal val="visible"/>
                                      </p:to>
                                    </p:set>
                                    <p:anim to="" calcmode="lin" valueType="num">
                                      <p:cBhvr>
                                        <p:cTn id="7" dur="1" fill="hold"/>
                                        <p:tgtEl>
                                          <p:spTgt spid="18841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88419">
                                            <p:txEl>
                                              <p:pRg st="1" end="1"/>
                                            </p:txEl>
                                          </p:spTgt>
                                        </p:tgtEl>
                                        <p:attrNameLst>
                                          <p:attrName>style.visibility</p:attrName>
                                        </p:attrNameLst>
                                      </p:cBhvr>
                                      <p:to>
                                        <p:strVal val="visible"/>
                                      </p:to>
                                    </p:set>
                                    <p:anim to="" calcmode="lin" valueType="num">
                                      <p:cBhvr>
                                        <p:cTn id="12" dur="1" fill="hold"/>
                                        <p:tgtEl>
                                          <p:spTgt spid="188419">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88419">
                                            <p:txEl>
                                              <p:pRg st="2" end="2"/>
                                            </p:txEl>
                                          </p:spTgt>
                                        </p:tgtEl>
                                        <p:attrNameLst>
                                          <p:attrName>style.visibility</p:attrName>
                                        </p:attrNameLst>
                                      </p:cBhvr>
                                      <p:to>
                                        <p:strVal val="visible"/>
                                      </p:to>
                                    </p:set>
                                    <p:anim to="" calcmode="lin" valueType="num">
                                      <p:cBhvr>
                                        <p:cTn id="17" dur="1" fill="hold"/>
                                        <p:tgtEl>
                                          <p:spTgt spid="188419">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88419">
                                            <p:txEl>
                                              <p:pRg st="3" end="3"/>
                                            </p:txEl>
                                          </p:spTgt>
                                        </p:tgtEl>
                                        <p:attrNameLst>
                                          <p:attrName>style.visibility</p:attrName>
                                        </p:attrNameLst>
                                      </p:cBhvr>
                                      <p:to>
                                        <p:strVal val="visible"/>
                                      </p:to>
                                    </p:set>
                                    <p:anim to="" calcmode="lin" valueType="num">
                                      <p:cBhvr>
                                        <p:cTn id="22" dur="1" fill="hold"/>
                                        <p:tgtEl>
                                          <p:spTgt spid="188419">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Formation of Anion</a:t>
            </a:r>
          </a:p>
        </p:txBody>
      </p:sp>
      <p:sp>
        <p:nvSpPr>
          <p:cNvPr id="25603" name="Oval 3"/>
          <p:cNvSpPr>
            <a:spLocks noChangeAspect="1" noChangeArrowheads="1"/>
          </p:cNvSpPr>
          <p:nvPr/>
        </p:nvSpPr>
        <p:spPr bwMode="auto">
          <a:xfrm>
            <a:off x="287338" y="2538413"/>
            <a:ext cx="3675062" cy="3675062"/>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25604" name="Oval 4"/>
          <p:cNvSpPr>
            <a:spLocks noChangeAspect="1" noChangeArrowheads="1"/>
          </p:cNvSpPr>
          <p:nvPr/>
        </p:nvSpPr>
        <p:spPr bwMode="auto">
          <a:xfrm>
            <a:off x="744538" y="3027363"/>
            <a:ext cx="2787650" cy="2787650"/>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25605" name="Oval 5"/>
          <p:cNvSpPr>
            <a:spLocks noChangeAspect="1" noChangeArrowheads="1"/>
          </p:cNvSpPr>
          <p:nvPr/>
        </p:nvSpPr>
        <p:spPr bwMode="auto">
          <a:xfrm>
            <a:off x="1284288" y="3511550"/>
            <a:ext cx="1746250" cy="1746250"/>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25606" name="Oval 6"/>
          <p:cNvSpPr>
            <a:spLocks noChangeAspect="1" noChangeArrowheads="1"/>
          </p:cNvSpPr>
          <p:nvPr/>
        </p:nvSpPr>
        <p:spPr bwMode="auto">
          <a:xfrm>
            <a:off x="1811338" y="4035425"/>
            <a:ext cx="695325" cy="695325"/>
          </a:xfrm>
          <a:prstGeom prst="ellipse">
            <a:avLst/>
          </a:prstGeom>
          <a:gradFill rotWithShape="1">
            <a:gsLst>
              <a:gs pos="0">
                <a:srgbClr val="F55F0B"/>
              </a:gs>
              <a:gs pos="100000">
                <a:srgbClr val="E9EC5E"/>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t>17</a:t>
            </a:r>
            <a:r>
              <a:rPr lang="en-US" altLang="en-US" i="1"/>
              <a:t>p</a:t>
            </a:r>
            <a:r>
              <a:rPr lang="en-US" altLang="en-US" i="1" baseline="30000"/>
              <a:t>+</a:t>
            </a:r>
          </a:p>
        </p:txBody>
      </p:sp>
      <p:sp>
        <p:nvSpPr>
          <p:cNvPr id="25607" name="Text Box 7"/>
          <p:cNvSpPr txBox="1">
            <a:spLocks noChangeArrowheads="1"/>
          </p:cNvSpPr>
          <p:nvPr/>
        </p:nvSpPr>
        <p:spPr bwMode="auto">
          <a:xfrm>
            <a:off x="1477963" y="1744663"/>
            <a:ext cx="1555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t>chlorine atom</a:t>
            </a:r>
          </a:p>
          <a:p>
            <a:pPr algn="ctr" eaLnBrk="1" hangingPunct="1"/>
            <a:r>
              <a:rPr lang="en-US" altLang="en-US"/>
              <a:t>Cl</a:t>
            </a:r>
          </a:p>
        </p:txBody>
      </p:sp>
      <p:sp>
        <p:nvSpPr>
          <p:cNvPr id="25608" name="Oval 8"/>
          <p:cNvSpPr>
            <a:spLocks noChangeArrowheads="1"/>
          </p:cNvSpPr>
          <p:nvPr/>
        </p:nvSpPr>
        <p:spPr bwMode="auto">
          <a:xfrm>
            <a:off x="973138" y="5756275"/>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143369" name="Freeform 9"/>
          <p:cNvSpPr>
            <a:spLocks/>
          </p:cNvSpPr>
          <p:nvPr/>
        </p:nvSpPr>
        <p:spPr bwMode="auto">
          <a:xfrm>
            <a:off x="4021138" y="2327275"/>
            <a:ext cx="609600" cy="1219200"/>
          </a:xfrm>
          <a:custGeom>
            <a:avLst/>
            <a:gdLst>
              <a:gd name="T0" fmla="*/ 0 w 384"/>
              <a:gd name="T1" fmla="*/ 768 h 768"/>
              <a:gd name="T2" fmla="*/ 240 w 384"/>
              <a:gd name="T3" fmla="*/ 432 h 768"/>
              <a:gd name="T4" fmla="*/ 384 w 384"/>
              <a:gd name="T5" fmla="*/ 0 h 768"/>
              <a:gd name="T6" fmla="*/ 0 60000 65536"/>
              <a:gd name="T7" fmla="*/ 0 60000 65536"/>
              <a:gd name="T8" fmla="*/ 0 60000 65536"/>
              <a:gd name="T9" fmla="*/ 0 w 384"/>
              <a:gd name="T10" fmla="*/ 0 h 768"/>
              <a:gd name="T11" fmla="*/ 384 w 384"/>
              <a:gd name="T12" fmla="*/ 768 h 768"/>
            </a:gdLst>
            <a:ahLst/>
            <a:cxnLst>
              <a:cxn ang="T6">
                <a:pos x="T0" y="T1"/>
              </a:cxn>
              <a:cxn ang="T7">
                <a:pos x="T2" y="T3"/>
              </a:cxn>
              <a:cxn ang="T8">
                <a:pos x="T4" y="T5"/>
              </a:cxn>
            </a:cxnLst>
            <a:rect l="T9" t="T10" r="T11" b="T12"/>
            <a:pathLst>
              <a:path w="384" h="768">
                <a:moveTo>
                  <a:pt x="0" y="768"/>
                </a:moveTo>
                <a:cubicBezTo>
                  <a:pt x="88" y="664"/>
                  <a:pt x="176" y="560"/>
                  <a:pt x="240" y="432"/>
                </a:cubicBezTo>
                <a:cubicBezTo>
                  <a:pt x="304" y="304"/>
                  <a:pt x="360" y="72"/>
                  <a:pt x="384" y="0"/>
                </a:cubicBezTo>
              </a:path>
            </a:pathLst>
          </a:custGeom>
          <a:noFill/>
          <a:ln w="19050">
            <a:solidFill>
              <a:srgbClr val="3366FF"/>
            </a:solidFill>
            <a:miter lim="800000"/>
            <a:headEnd type="triangle" w="med" len="me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5610" name="Oval 10"/>
          <p:cNvSpPr>
            <a:spLocks noChangeArrowheads="1"/>
          </p:cNvSpPr>
          <p:nvPr/>
        </p:nvSpPr>
        <p:spPr bwMode="auto">
          <a:xfrm>
            <a:off x="1582738" y="3376613"/>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5611" name="Oval 11"/>
          <p:cNvSpPr>
            <a:spLocks noChangeArrowheads="1"/>
          </p:cNvSpPr>
          <p:nvPr/>
        </p:nvSpPr>
        <p:spPr bwMode="auto">
          <a:xfrm>
            <a:off x="2573338" y="4748213"/>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5612" name="Oval 12"/>
          <p:cNvSpPr>
            <a:spLocks noChangeArrowheads="1"/>
          </p:cNvSpPr>
          <p:nvPr/>
        </p:nvSpPr>
        <p:spPr bwMode="auto">
          <a:xfrm>
            <a:off x="2268538" y="2919413"/>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5613" name="Oval 13"/>
          <p:cNvSpPr>
            <a:spLocks noChangeArrowheads="1"/>
          </p:cNvSpPr>
          <p:nvPr/>
        </p:nvSpPr>
        <p:spPr bwMode="auto">
          <a:xfrm>
            <a:off x="3030538" y="3376613"/>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5614" name="Oval 14"/>
          <p:cNvSpPr>
            <a:spLocks noChangeArrowheads="1"/>
          </p:cNvSpPr>
          <p:nvPr/>
        </p:nvSpPr>
        <p:spPr bwMode="auto">
          <a:xfrm>
            <a:off x="973138" y="3224213"/>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5615" name="Oval 15"/>
          <p:cNvSpPr>
            <a:spLocks noChangeArrowheads="1"/>
          </p:cNvSpPr>
          <p:nvPr/>
        </p:nvSpPr>
        <p:spPr bwMode="auto">
          <a:xfrm>
            <a:off x="592138" y="4138613"/>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5616" name="Oval 16"/>
          <p:cNvSpPr>
            <a:spLocks noChangeArrowheads="1"/>
          </p:cNvSpPr>
          <p:nvPr/>
        </p:nvSpPr>
        <p:spPr bwMode="auto">
          <a:xfrm>
            <a:off x="820738" y="4976813"/>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5617" name="Oval 17"/>
          <p:cNvSpPr>
            <a:spLocks noChangeArrowheads="1"/>
          </p:cNvSpPr>
          <p:nvPr/>
        </p:nvSpPr>
        <p:spPr bwMode="auto">
          <a:xfrm>
            <a:off x="1506538" y="5586413"/>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5618" name="Oval 18"/>
          <p:cNvSpPr>
            <a:spLocks noChangeArrowheads="1"/>
          </p:cNvSpPr>
          <p:nvPr/>
        </p:nvSpPr>
        <p:spPr bwMode="auto">
          <a:xfrm>
            <a:off x="2497138" y="5510213"/>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5619" name="Oval 19"/>
          <p:cNvSpPr>
            <a:spLocks noChangeArrowheads="1"/>
          </p:cNvSpPr>
          <p:nvPr/>
        </p:nvSpPr>
        <p:spPr bwMode="auto">
          <a:xfrm>
            <a:off x="3259138" y="4519613"/>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143380" name="Oval 20"/>
          <p:cNvSpPr>
            <a:spLocks noChangeArrowheads="1"/>
          </p:cNvSpPr>
          <p:nvPr/>
        </p:nvSpPr>
        <p:spPr bwMode="auto">
          <a:xfrm>
            <a:off x="4554538" y="2098675"/>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5621" name="Oval 21"/>
          <p:cNvSpPr>
            <a:spLocks noChangeArrowheads="1"/>
          </p:cNvSpPr>
          <p:nvPr/>
        </p:nvSpPr>
        <p:spPr bwMode="auto">
          <a:xfrm>
            <a:off x="3487738" y="5146675"/>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5622" name="Oval 22"/>
          <p:cNvSpPr>
            <a:spLocks noChangeArrowheads="1"/>
          </p:cNvSpPr>
          <p:nvPr/>
        </p:nvSpPr>
        <p:spPr bwMode="auto">
          <a:xfrm>
            <a:off x="2192338" y="5984875"/>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5623" name="Oval 23"/>
          <p:cNvSpPr>
            <a:spLocks noChangeArrowheads="1"/>
          </p:cNvSpPr>
          <p:nvPr/>
        </p:nvSpPr>
        <p:spPr bwMode="auto">
          <a:xfrm>
            <a:off x="287338" y="4994275"/>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5624" name="Oval 24"/>
          <p:cNvSpPr>
            <a:spLocks noChangeArrowheads="1"/>
          </p:cNvSpPr>
          <p:nvPr/>
        </p:nvSpPr>
        <p:spPr bwMode="auto">
          <a:xfrm>
            <a:off x="211138" y="3622675"/>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5625" name="Oval 25"/>
          <p:cNvSpPr>
            <a:spLocks noChangeArrowheads="1"/>
          </p:cNvSpPr>
          <p:nvPr/>
        </p:nvSpPr>
        <p:spPr bwMode="auto">
          <a:xfrm>
            <a:off x="1506538" y="2403475"/>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5626" name="Oval 26"/>
          <p:cNvSpPr>
            <a:spLocks noChangeArrowheads="1"/>
          </p:cNvSpPr>
          <p:nvPr/>
        </p:nvSpPr>
        <p:spPr bwMode="auto">
          <a:xfrm>
            <a:off x="2649538" y="2555875"/>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143409" name="AutoShape 49"/>
          <p:cNvSpPr>
            <a:spLocks noChangeArrowheads="1"/>
          </p:cNvSpPr>
          <p:nvPr/>
        </p:nvSpPr>
        <p:spPr bwMode="auto">
          <a:xfrm>
            <a:off x="4173538" y="1870075"/>
            <a:ext cx="1371600" cy="1752600"/>
          </a:xfrm>
          <a:prstGeom prst="rightArrow">
            <a:avLst>
              <a:gd name="adj1" fmla="val 50000"/>
              <a:gd name="adj2" fmla="val 25000"/>
            </a:avLst>
          </a:prstGeom>
          <a:solidFill>
            <a:srgbClr val="658A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gain of </a:t>
            </a:r>
          </a:p>
          <a:p>
            <a:pPr algn="ctr" eaLnBrk="1" hangingPunct="1"/>
            <a:r>
              <a:rPr lang="en-US" altLang="en-US" sz="1600"/>
              <a:t>one valence </a:t>
            </a:r>
          </a:p>
          <a:p>
            <a:pPr algn="ctr" eaLnBrk="1" hangingPunct="1"/>
            <a:r>
              <a:rPr lang="en-US" altLang="en-US" sz="1600"/>
              <a:t>electron</a:t>
            </a:r>
          </a:p>
        </p:txBody>
      </p:sp>
      <p:grpSp>
        <p:nvGrpSpPr>
          <p:cNvPr id="2" name="Group 52"/>
          <p:cNvGrpSpPr>
            <a:grpSpLocks/>
          </p:cNvGrpSpPr>
          <p:nvPr/>
        </p:nvGrpSpPr>
        <p:grpSpPr bwMode="auto">
          <a:xfrm>
            <a:off x="5164138" y="1717675"/>
            <a:ext cx="3751262" cy="4683125"/>
            <a:chOff x="3253" y="1082"/>
            <a:chExt cx="2363" cy="2950"/>
          </a:xfrm>
        </p:grpSpPr>
        <p:grpSp>
          <p:nvGrpSpPr>
            <p:cNvPr id="25630" name="Group 27"/>
            <p:cNvGrpSpPr>
              <a:grpSpLocks/>
            </p:cNvGrpSpPr>
            <p:nvPr/>
          </p:nvGrpSpPr>
          <p:grpSpPr bwMode="auto">
            <a:xfrm>
              <a:off x="3253" y="1082"/>
              <a:ext cx="2363" cy="2950"/>
              <a:chOff x="3360" y="1056"/>
              <a:chExt cx="2363" cy="2950"/>
            </a:xfrm>
          </p:grpSpPr>
          <p:sp>
            <p:nvSpPr>
              <p:cNvPr id="25633" name="Text Box 28"/>
              <p:cNvSpPr txBox="1">
                <a:spLocks noChangeArrowheads="1"/>
              </p:cNvSpPr>
              <p:nvPr/>
            </p:nvSpPr>
            <p:spPr bwMode="auto">
              <a:xfrm>
                <a:off x="4188" y="1056"/>
                <a:ext cx="85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t>chloride ion</a:t>
                </a:r>
              </a:p>
              <a:p>
                <a:pPr algn="ctr" eaLnBrk="1" hangingPunct="1"/>
                <a:r>
                  <a:rPr lang="en-US" altLang="en-US"/>
                  <a:t>Cl</a:t>
                </a:r>
                <a:r>
                  <a:rPr lang="en-US" altLang="en-US" baseline="30000"/>
                  <a:t>1-</a:t>
                </a:r>
                <a:endParaRPr lang="en-US" altLang="en-US"/>
              </a:p>
            </p:txBody>
          </p:sp>
          <p:sp>
            <p:nvSpPr>
              <p:cNvPr id="25634" name="Oval 29"/>
              <p:cNvSpPr>
                <a:spLocks noChangeAspect="1" noChangeArrowheads="1"/>
              </p:cNvSpPr>
              <p:nvPr/>
            </p:nvSpPr>
            <p:spPr bwMode="auto">
              <a:xfrm>
                <a:off x="3696" y="1855"/>
                <a:ext cx="1756" cy="1756"/>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25635" name="Oval 30"/>
              <p:cNvSpPr>
                <a:spLocks noChangeAspect="1" noChangeArrowheads="1"/>
              </p:cNvSpPr>
              <p:nvPr/>
            </p:nvSpPr>
            <p:spPr bwMode="auto">
              <a:xfrm>
                <a:off x="4036" y="2160"/>
                <a:ext cx="1100" cy="1100"/>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25636" name="Oval 31"/>
              <p:cNvSpPr>
                <a:spLocks noChangeAspect="1" noChangeArrowheads="1"/>
              </p:cNvSpPr>
              <p:nvPr/>
            </p:nvSpPr>
            <p:spPr bwMode="auto">
              <a:xfrm>
                <a:off x="4368" y="2490"/>
                <a:ext cx="438" cy="438"/>
              </a:xfrm>
              <a:prstGeom prst="ellipse">
                <a:avLst/>
              </a:prstGeom>
              <a:gradFill rotWithShape="1">
                <a:gsLst>
                  <a:gs pos="0">
                    <a:srgbClr val="F55F0B"/>
                  </a:gs>
                  <a:gs pos="100000">
                    <a:srgbClr val="E9EC5E"/>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t>17</a:t>
                </a:r>
                <a:r>
                  <a:rPr lang="en-US" altLang="en-US" i="1"/>
                  <a:t>p</a:t>
                </a:r>
                <a:r>
                  <a:rPr lang="en-US" altLang="en-US" i="1" baseline="30000"/>
                  <a:t>+</a:t>
                </a:r>
              </a:p>
            </p:txBody>
          </p:sp>
          <p:sp>
            <p:nvSpPr>
              <p:cNvPr id="25637" name="Oval 32"/>
              <p:cNvSpPr>
                <a:spLocks noChangeArrowheads="1"/>
              </p:cNvSpPr>
              <p:nvPr/>
            </p:nvSpPr>
            <p:spPr bwMode="auto">
              <a:xfrm>
                <a:off x="3936" y="2507"/>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5638" name="Oval 33"/>
              <p:cNvSpPr>
                <a:spLocks noChangeArrowheads="1"/>
              </p:cNvSpPr>
              <p:nvPr/>
            </p:nvSpPr>
            <p:spPr bwMode="auto">
              <a:xfrm>
                <a:off x="4992" y="2747"/>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5639" name="Oval 34"/>
              <p:cNvSpPr>
                <a:spLocks noChangeArrowheads="1"/>
              </p:cNvSpPr>
              <p:nvPr/>
            </p:nvSpPr>
            <p:spPr bwMode="auto">
              <a:xfrm>
                <a:off x="4368" y="1787"/>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5640" name="Oval 35"/>
              <p:cNvSpPr>
                <a:spLocks noChangeArrowheads="1"/>
              </p:cNvSpPr>
              <p:nvPr/>
            </p:nvSpPr>
            <p:spPr bwMode="auto">
              <a:xfrm>
                <a:off x="4944" y="1931"/>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5641" name="Oval 36"/>
              <p:cNvSpPr>
                <a:spLocks noChangeArrowheads="1"/>
              </p:cNvSpPr>
              <p:nvPr/>
            </p:nvSpPr>
            <p:spPr bwMode="auto">
              <a:xfrm>
                <a:off x="3840" y="1979"/>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5642" name="Oval 37"/>
              <p:cNvSpPr>
                <a:spLocks noChangeArrowheads="1"/>
              </p:cNvSpPr>
              <p:nvPr/>
            </p:nvSpPr>
            <p:spPr bwMode="auto">
              <a:xfrm>
                <a:off x="3600" y="2795"/>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5643" name="Oval 38"/>
              <p:cNvSpPr>
                <a:spLocks noChangeArrowheads="1"/>
              </p:cNvSpPr>
              <p:nvPr/>
            </p:nvSpPr>
            <p:spPr bwMode="auto">
              <a:xfrm>
                <a:off x="3984" y="3323"/>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5644" name="Oval 39"/>
              <p:cNvSpPr>
                <a:spLocks noChangeArrowheads="1"/>
              </p:cNvSpPr>
              <p:nvPr/>
            </p:nvSpPr>
            <p:spPr bwMode="auto">
              <a:xfrm>
                <a:off x="4512" y="3467"/>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5645" name="Oval 40"/>
              <p:cNvSpPr>
                <a:spLocks noChangeArrowheads="1"/>
              </p:cNvSpPr>
              <p:nvPr/>
            </p:nvSpPr>
            <p:spPr bwMode="auto">
              <a:xfrm>
                <a:off x="5088" y="3227"/>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5646" name="Oval 41"/>
              <p:cNvSpPr>
                <a:spLocks noChangeArrowheads="1"/>
              </p:cNvSpPr>
              <p:nvPr/>
            </p:nvSpPr>
            <p:spPr bwMode="auto">
              <a:xfrm>
                <a:off x="5280" y="2459"/>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5647" name="Oval 42"/>
              <p:cNvSpPr>
                <a:spLocks noChangeAspect="1" noChangeArrowheads="1"/>
              </p:cNvSpPr>
              <p:nvPr/>
            </p:nvSpPr>
            <p:spPr bwMode="auto">
              <a:xfrm>
                <a:off x="3408" y="1595"/>
                <a:ext cx="2315" cy="2315"/>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25648" name="Oval 43"/>
              <p:cNvSpPr>
                <a:spLocks noChangeArrowheads="1"/>
              </p:cNvSpPr>
              <p:nvPr/>
            </p:nvSpPr>
            <p:spPr bwMode="auto">
              <a:xfrm>
                <a:off x="5424" y="3238"/>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5649" name="Oval 44"/>
              <p:cNvSpPr>
                <a:spLocks noChangeArrowheads="1"/>
              </p:cNvSpPr>
              <p:nvPr/>
            </p:nvSpPr>
            <p:spPr bwMode="auto">
              <a:xfrm>
                <a:off x="4608" y="3766"/>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5650" name="Oval 45"/>
              <p:cNvSpPr>
                <a:spLocks noChangeArrowheads="1"/>
              </p:cNvSpPr>
              <p:nvPr/>
            </p:nvSpPr>
            <p:spPr bwMode="auto">
              <a:xfrm>
                <a:off x="3408" y="3142"/>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5651" name="Oval 46"/>
              <p:cNvSpPr>
                <a:spLocks noChangeArrowheads="1"/>
              </p:cNvSpPr>
              <p:nvPr/>
            </p:nvSpPr>
            <p:spPr bwMode="auto">
              <a:xfrm>
                <a:off x="3360" y="2278"/>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5652" name="Oval 47"/>
              <p:cNvSpPr>
                <a:spLocks noChangeArrowheads="1"/>
              </p:cNvSpPr>
              <p:nvPr/>
            </p:nvSpPr>
            <p:spPr bwMode="auto">
              <a:xfrm>
                <a:off x="4176" y="1510"/>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5653" name="Oval 48"/>
              <p:cNvSpPr>
                <a:spLocks noChangeArrowheads="1"/>
              </p:cNvSpPr>
              <p:nvPr/>
            </p:nvSpPr>
            <p:spPr bwMode="auto">
              <a:xfrm>
                <a:off x="4896" y="1606"/>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grpSp>
        <p:sp>
          <p:nvSpPr>
            <p:cNvPr id="25631" name="Oval 50"/>
            <p:cNvSpPr>
              <a:spLocks noChangeArrowheads="1"/>
            </p:cNvSpPr>
            <p:nvPr/>
          </p:nvSpPr>
          <p:spPr bwMode="auto">
            <a:xfrm>
              <a:off x="3744" y="3648"/>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sp>
          <p:nvSpPr>
            <p:cNvPr id="25632" name="Oval 51"/>
            <p:cNvSpPr>
              <a:spLocks noChangeArrowheads="1"/>
            </p:cNvSpPr>
            <p:nvPr/>
          </p:nvSpPr>
          <p:spPr bwMode="auto">
            <a:xfrm>
              <a:off x="5328" y="2064"/>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e</a:t>
              </a:r>
              <a:r>
                <a:rPr lang="en-US" altLang="en-US" sz="1600" baseline="30000"/>
                <a:t>-</a:t>
              </a:r>
            </a:p>
          </p:txBody>
        </p:sp>
      </p:grpSp>
      <p:sp>
        <p:nvSpPr>
          <p:cNvPr id="25629" name="AutoShape 53">
            <a:hlinkClick r:id="rId2"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16821175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3369"/>
                                        </p:tgtEl>
                                        <p:attrNameLst>
                                          <p:attrName>style.visibility</p:attrName>
                                        </p:attrNameLst>
                                      </p:cBhvr>
                                      <p:to>
                                        <p:strVal val="visible"/>
                                      </p:to>
                                    </p:set>
                                    <p:animEffect transition="in" filter="wipe(up)">
                                      <p:cBhvr>
                                        <p:cTn id="7" dur="500"/>
                                        <p:tgtEl>
                                          <p:spTgt spid="143369"/>
                                        </p:tgtEl>
                                      </p:cBhvr>
                                    </p:animEffect>
                                  </p:childTnLst>
                                </p:cTn>
                              </p:par>
                              <p:par>
                                <p:cTn id="8" presetID="53" presetClass="entr" presetSubtype="0" fill="hold" nodeType="withEffect">
                                  <p:stCondLst>
                                    <p:cond delay="0"/>
                                  </p:stCondLst>
                                  <p:childTnLst>
                                    <p:set>
                                      <p:cBhvr>
                                        <p:cTn id="9" dur="1" fill="hold">
                                          <p:stCondLst>
                                            <p:cond delay="0"/>
                                          </p:stCondLst>
                                        </p:cTn>
                                        <p:tgtEl>
                                          <p:spTgt spid="143409"/>
                                        </p:tgtEl>
                                        <p:attrNameLst>
                                          <p:attrName>style.visibility</p:attrName>
                                        </p:attrNameLst>
                                      </p:cBhvr>
                                      <p:to>
                                        <p:strVal val="visible"/>
                                      </p:to>
                                    </p:set>
                                    <p:anim calcmode="lin" valueType="num">
                                      <p:cBhvr>
                                        <p:cTn id="10" dur="1000" fill="hold"/>
                                        <p:tgtEl>
                                          <p:spTgt spid="143409"/>
                                        </p:tgtEl>
                                        <p:attrNameLst>
                                          <p:attrName>ppt_w</p:attrName>
                                        </p:attrNameLst>
                                      </p:cBhvr>
                                      <p:tavLst>
                                        <p:tav tm="0">
                                          <p:val>
                                            <p:fltVal val="0"/>
                                          </p:val>
                                        </p:tav>
                                        <p:tav tm="100000">
                                          <p:val>
                                            <p:strVal val="#ppt_w"/>
                                          </p:val>
                                        </p:tav>
                                      </p:tavLst>
                                    </p:anim>
                                    <p:anim calcmode="lin" valueType="num">
                                      <p:cBhvr>
                                        <p:cTn id="11" dur="1000" fill="hold"/>
                                        <p:tgtEl>
                                          <p:spTgt spid="143409"/>
                                        </p:tgtEl>
                                        <p:attrNameLst>
                                          <p:attrName>ppt_h</p:attrName>
                                        </p:attrNameLst>
                                      </p:cBhvr>
                                      <p:tavLst>
                                        <p:tav tm="0">
                                          <p:val>
                                            <p:fltVal val="0"/>
                                          </p:val>
                                        </p:tav>
                                        <p:tav tm="100000">
                                          <p:val>
                                            <p:strVal val="#ppt_h"/>
                                          </p:val>
                                        </p:tav>
                                      </p:tavLst>
                                    </p:anim>
                                    <p:animEffect transition="in" filter="fade">
                                      <p:cBhvr>
                                        <p:cTn id="12" dur="1000"/>
                                        <p:tgtEl>
                                          <p:spTgt spid="143409"/>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43380"/>
                                        </p:tgtEl>
                                        <p:attrNameLst>
                                          <p:attrName>style.visibility</p:attrName>
                                        </p:attrNameLst>
                                      </p:cBhvr>
                                      <p:to>
                                        <p:strVal val="visible"/>
                                      </p:to>
                                    </p:set>
                                  </p:childTnLst>
                                </p:cTn>
                              </p:par>
                              <p:par>
                                <p:cTn id="15" presetID="0" presetClass="path" presetSubtype="0" accel="50000" decel="50000" fill="hold" grpId="1" nodeType="withEffect">
                                  <p:stCondLst>
                                    <p:cond delay="0"/>
                                  </p:stCondLst>
                                  <p:childTnLst>
                                    <p:animMotion origin="layout" path="M 0 -4.56059E-6 C -0.00191 0.00486 -0.00469 0.00717 -0.00608 0.01249 C -0.00903 0.0266 -0.01007 0.04348 -0.01771 0.05574 C -0.0191 0.06222 -0.02118 0.06869 -0.02205 0.07517 C -0.02274 0.08234 -0.02274 0.09367 -0.02639 0.10084 C -0.02882 0.10593 -0.03194 0.11032 -0.03507 0.11541 C -0.03767 0.1198 -0.04253 0.12188 -0.04531 0.12651 C -0.04983 0.13368 -0.05399 0.14131 -0.0599 0.14732 C -0.06285 0.15819 -0.05851 0.1464 -0.06562 0.15518 C -0.06806 0.15819 -0.06875 0.16259 -0.07135 0.1649 C -0.07222 0.16605 -0.07344 0.16698 -0.07431 0.16837 C -0.0776 0.17993 -0.07292 0.16629 -0.08003 0.17623 C -0.08108 0.17762 -0.0809 0.1797 -0.08177 0.18109 C -0.08281 0.1834 -0.08802 0.19196 -0.09028 0.19543 C -0.09288 0.19982 -0.09028 0.20537 -0.09583 0.20537 " pathEditMode="relative" rAng="0" ptsTypes="ffffffffffffffA">
                                      <p:cBhvr>
                                        <p:cTn id="16" dur="2000" fill="hold"/>
                                        <p:tgtEl>
                                          <p:spTgt spid="143380"/>
                                        </p:tgtEl>
                                        <p:attrNameLst>
                                          <p:attrName>ppt_x,ppt_y</p:attrName>
                                        </p:attrNameLst>
                                      </p:cBhvr>
                                      <p:rCtr x="-4800" y="10300"/>
                                    </p:animMotion>
                                  </p:childTnLst>
                                </p:cTn>
                              </p:par>
                            </p:childTnLst>
                          </p:cTn>
                        </p:par>
                        <p:par>
                          <p:cTn id="17" fill="hold" nodeType="afterGroup">
                            <p:stCondLst>
                              <p:cond delay="2000"/>
                            </p:stCondLst>
                            <p:childTnLst>
                              <p:par>
                                <p:cTn id="18" presetID="29" presetClass="entr" presetSubtype="0" fill="hold" nodeType="afterEffect">
                                  <p:stCondLst>
                                    <p:cond delay="150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ppt_x</p:attrName>
                                        </p:attrNameLst>
                                      </p:cBhvr>
                                      <p:tavLst>
                                        <p:tav tm="0">
                                          <p:val>
                                            <p:strVal val="#ppt_x-.2"/>
                                          </p:val>
                                        </p:tav>
                                        <p:tav tm="100000">
                                          <p:val>
                                            <p:strVal val="#ppt_x"/>
                                          </p:val>
                                        </p:tav>
                                      </p:tavLst>
                                    </p:anim>
                                    <p:anim calcmode="lin" valueType="num">
                                      <p:cBhvr>
                                        <p:cTn id="21"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9" grpId="0" animBg="1"/>
      <p:bldP spid="143380" grpId="0" animBg="1"/>
      <p:bldP spid="14338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Metals versus Nonmetals</a:t>
            </a:r>
          </a:p>
        </p:txBody>
      </p:sp>
      <p:sp>
        <p:nvSpPr>
          <p:cNvPr id="56323" name="Rectangle 3"/>
          <p:cNvSpPr>
            <a:spLocks noGrp="1" noChangeArrowheads="1"/>
          </p:cNvSpPr>
          <p:nvPr>
            <p:ph type="body" sz="half" idx="1"/>
          </p:nvPr>
        </p:nvSpPr>
        <p:spPr>
          <a:xfrm>
            <a:off x="685800" y="1981200"/>
            <a:ext cx="7772400" cy="1143000"/>
          </a:xfrm>
        </p:spPr>
        <p:txBody>
          <a:bodyPr/>
          <a:lstStyle/>
          <a:p>
            <a:pPr eaLnBrk="1" hangingPunct="1"/>
            <a:r>
              <a:rPr lang="en-US" altLang="en-US" sz="2800" smtClean="0"/>
              <a:t>Metals tend to form cations.</a:t>
            </a:r>
          </a:p>
          <a:p>
            <a:pPr eaLnBrk="1" hangingPunct="1"/>
            <a:r>
              <a:rPr lang="en-US" altLang="en-US" sz="2800" smtClean="0"/>
              <a:t>Nonmetals tend to form anions.</a:t>
            </a:r>
          </a:p>
        </p:txBody>
      </p:sp>
      <p:pic>
        <p:nvPicPr>
          <p:cNvPr id="27652" name="Picture 5" descr="07_1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b="8203"/>
          <a:stretch>
            <a:fillRect/>
          </a:stretch>
        </p:blipFill>
        <p:spPr>
          <a:xfrm>
            <a:off x="1042988" y="3309938"/>
            <a:ext cx="7056437" cy="2557462"/>
          </a:xfr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animEffect transition="in" filter="fade">
                                      <p:cBhvr>
                                        <p:cTn id="7" dur="2000"/>
                                        <p:tgtEl>
                                          <p:spTgt spid="563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3447" y="31376"/>
            <a:ext cx="9144000" cy="883024"/>
          </a:xfrm>
        </p:spPr>
        <p:txBody>
          <a:bodyPr/>
          <a:lstStyle/>
          <a:p>
            <a:pPr eaLnBrk="1" hangingPunct="1"/>
            <a:r>
              <a:rPr lang="en-US" altLang="en-US" dirty="0" smtClean="0"/>
              <a:t>Sizes of Ions</a:t>
            </a:r>
          </a:p>
        </p:txBody>
      </p:sp>
      <p:sp>
        <p:nvSpPr>
          <p:cNvPr id="11267" name="Rectangle 3"/>
          <p:cNvSpPr>
            <a:spLocks noGrp="1" noChangeArrowheads="1"/>
          </p:cNvSpPr>
          <p:nvPr>
            <p:ph type="body" sz="half" idx="2"/>
          </p:nvPr>
        </p:nvSpPr>
        <p:spPr>
          <a:xfrm>
            <a:off x="5334000" y="1676400"/>
            <a:ext cx="3505200" cy="4419600"/>
          </a:xfrm>
        </p:spPr>
        <p:txBody>
          <a:bodyPr/>
          <a:lstStyle/>
          <a:p>
            <a:pPr eaLnBrk="1" hangingPunct="1"/>
            <a:r>
              <a:rPr lang="en-US" altLang="en-US" sz="2800" dirty="0" smtClean="0"/>
              <a:t>Ionic size depends upon:</a:t>
            </a:r>
          </a:p>
          <a:p>
            <a:pPr lvl="1" eaLnBrk="1" hangingPunct="1"/>
            <a:r>
              <a:rPr lang="en-US" altLang="en-US" sz="2400" dirty="0" smtClean="0"/>
              <a:t>Nuclear charge.</a:t>
            </a:r>
          </a:p>
          <a:p>
            <a:pPr lvl="1" eaLnBrk="1" hangingPunct="1"/>
            <a:r>
              <a:rPr lang="en-US" altLang="en-US" sz="2400" dirty="0" smtClean="0"/>
              <a:t>Number of electrons.</a:t>
            </a:r>
          </a:p>
          <a:p>
            <a:pPr lvl="1" eaLnBrk="1" hangingPunct="1"/>
            <a:r>
              <a:rPr lang="en-US" altLang="en-US" sz="2400" dirty="0" smtClean="0"/>
              <a:t>Orbitals in which electrons reside.</a:t>
            </a:r>
          </a:p>
        </p:txBody>
      </p:sp>
      <p:pic>
        <p:nvPicPr>
          <p:cNvPr id="12292" name="Picture 7" descr="07_07"/>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b="2979"/>
          <a:stretch>
            <a:fillRect/>
          </a:stretch>
        </p:blipFill>
        <p:spPr>
          <a:xfrm>
            <a:off x="152400" y="1747838"/>
            <a:ext cx="5105400" cy="4652962"/>
          </a:xfr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fade">
                                      <p:cBhvr>
                                        <p:cTn id="7" dur="2000"/>
                                        <p:tgtEl>
                                          <p:spTgt spid="11267">
                                            <p:txEl>
                                              <p:pRg st="1" end="1"/>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animEffect transition="in" filter="fade">
                                      <p:cBhvr>
                                        <p:cTn id="11" dur="2000"/>
                                        <p:tgtEl>
                                          <p:spTgt spid="11267">
                                            <p:txEl>
                                              <p:pRg st="2" end="2"/>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animEffect transition="in" filter="fade">
                                      <p:cBhvr>
                                        <p:cTn id="15" dur="20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Sizes of Ions</a:t>
            </a:r>
          </a:p>
        </p:txBody>
      </p:sp>
      <p:sp>
        <p:nvSpPr>
          <p:cNvPr id="13315" name="Rectangle 3"/>
          <p:cNvSpPr>
            <a:spLocks noGrp="1" noChangeArrowheads="1"/>
          </p:cNvSpPr>
          <p:nvPr>
            <p:ph type="body" sz="half" idx="2"/>
          </p:nvPr>
        </p:nvSpPr>
        <p:spPr>
          <a:xfrm>
            <a:off x="5334000" y="1676400"/>
            <a:ext cx="3505200" cy="4419600"/>
          </a:xfrm>
        </p:spPr>
        <p:txBody>
          <a:bodyPr/>
          <a:lstStyle/>
          <a:p>
            <a:pPr eaLnBrk="1" hangingPunct="1"/>
            <a:r>
              <a:rPr lang="en-US" altLang="en-US" sz="2800" dirty="0" err="1" smtClean="0"/>
              <a:t>Cations</a:t>
            </a:r>
            <a:r>
              <a:rPr lang="en-US" altLang="en-US" sz="2800" dirty="0" smtClean="0"/>
              <a:t> are smaller than their parent atoms.</a:t>
            </a:r>
          </a:p>
          <a:p>
            <a:pPr lvl="1" eaLnBrk="1" hangingPunct="1"/>
            <a:r>
              <a:rPr lang="en-US" altLang="en-US" sz="2400" dirty="0" err="1" smtClean="0"/>
              <a:t>Cations</a:t>
            </a:r>
            <a:r>
              <a:rPr lang="en-US" altLang="en-US" sz="2400" dirty="0" smtClean="0"/>
              <a:t> from when an atom loses electrons</a:t>
            </a:r>
          </a:p>
          <a:p>
            <a:pPr lvl="1" eaLnBrk="1" hangingPunct="1"/>
            <a:r>
              <a:rPr lang="en-US" altLang="en-US" sz="2400" dirty="0" smtClean="0"/>
              <a:t>The outermost electron is removed and repulsions are reduced.</a:t>
            </a:r>
          </a:p>
        </p:txBody>
      </p:sp>
      <p:pic>
        <p:nvPicPr>
          <p:cNvPr id="13316" name="Picture 9" descr="07_07cation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5613" y="1827213"/>
            <a:ext cx="4872037" cy="4576762"/>
          </a:xfr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animEffect transition="in" filter="fade">
                                      <p:cBhvr>
                                        <p:cTn id="7" dur="20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Sizes of Ions</a:t>
            </a:r>
          </a:p>
        </p:txBody>
      </p:sp>
      <p:sp>
        <p:nvSpPr>
          <p:cNvPr id="26627" name="Rectangle 3"/>
          <p:cNvSpPr>
            <a:spLocks noGrp="1" noChangeArrowheads="1"/>
          </p:cNvSpPr>
          <p:nvPr>
            <p:ph type="body" sz="half" idx="2"/>
          </p:nvPr>
        </p:nvSpPr>
        <p:spPr>
          <a:xfrm>
            <a:off x="5334000" y="1676400"/>
            <a:ext cx="3505200" cy="4419600"/>
          </a:xfrm>
        </p:spPr>
        <p:txBody>
          <a:bodyPr/>
          <a:lstStyle/>
          <a:p>
            <a:pPr eaLnBrk="1" hangingPunct="1"/>
            <a:r>
              <a:rPr lang="en-US" altLang="en-US" sz="2800" dirty="0" smtClean="0"/>
              <a:t>Anions are larger than their parent atoms.</a:t>
            </a:r>
          </a:p>
          <a:p>
            <a:pPr lvl="1" eaLnBrk="1" hangingPunct="1"/>
            <a:r>
              <a:rPr lang="en-US" altLang="en-US" sz="2400" dirty="0" smtClean="0"/>
              <a:t>Anions are formed when an atom gains electrons</a:t>
            </a:r>
          </a:p>
          <a:p>
            <a:pPr lvl="1" eaLnBrk="1" hangingPunct="1"/>
            <a:r>
              <a:rPr lang="en-US" altLang="en-US" sz="2400" dirty="0" smtClean="0"/>
              <a:t>Electrons are added and repulsions are increased.</a:t>
            </a:r>
          </a:p>
        </p:txBody>
      </p:sp>
      <p:pic>
        <p:nvPicPr>
          <p:cNvPr id="14340" name="Picture 9" descr="07_07anion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5613" y="1827213"/>
            <a:ext cx="4872037" cy="4576762"/>
          </a:xfr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627">
                                            <p:txEl>
                                              <p:pRg st="2" end="2"/>
                                            </p:txEl>
                                          </p:spTgt>
                                        </p:tgtEl>
                                        <p:attrNameLst>
                                          <p:attrName>style.visibility</p:attrName>
                                        </p:attrNameLst>
                                      </p:cBhvr>
                                      <p:to>
                                        <p:strVal val="visible"/>
                                      </p:to>
                                    </p:set>
                                    <p:animEffect transition="in" filter="fade">
                                      <p:cBhvr>
                                        <p:cTn id="7" dur="2000"/>
                                        <p:tgtEl>
                                          <p:spTgt spid="26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Sizes of Ions</a:t>
            </a:r>
          </a:p>
        </p:txBody>
      </p:sp>
      <p:sp>
        <p:nvSpPr>
          <p:cNvPr id="28675" name="Rectangle 3"/>
          <p:cNvSpPr>
            <a:spLocks noGrp="1" noChangeArrowheads="1"/>
          </p:cNvSpPr>
          <p:nvPr>
            <p:ph type="body" sz="half" idx="1"/>
          </p:nvPr>
        </p:nvSpPr>
        <p:spPr/>
        <p:txBody>
          <a:bodyPr/>
          <a:lstStyle/>
          <a:p>
            <a:pPr eaLnBrk="1" hangingPunct="1"/>
            <a:r>
              <a:rPr lang="en-US" altLang="en-US" sz="2800" smtClean="0"/>
              <a:t>Ions increase in size as you go down a column.</a:t>
            </a:r>
          </a:p>
          <a:p>
            <a:pPr lvl="1" eaLnBrk="1" hangingPunct="1"/>
            <a:r>
              <a:rPr lang="en-US" altLang="en-US" sz="2400" smtClean="0"/>
              <a:t>Due to increasing value of </a:t>
            </a:r>
            <a:r>
              <a:rPr lang="en-US" altLang="en-US" sz="2400" i="1" smtClean="0"/>
              <a:t>n</a:t>
            </a:r>
            <a:r>
              <a:rPr lang="en-US" altLang="en-US" sz="2400" smtClean="0"/>
              <a:t>.</a:t>
            </a:r>
          </a:p>
        </p:txBody>
      </p:sp>
      <p:pic>
        <p:nvPicPr>
          <p:cNvPr id="15364" name="Picture 7" descr="07_0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40909" r="19698" b="3326"/>
          <a:stretch>
            <a:fillRect/>
          </a:stretch>
        </p:blipFill>
        <p:spPr>
          <a:xfrm>
            <a:off x="5791200" y="1604963"/>
            <a:ext cx="1981200" cy="4567237"/>
          </a:xfr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fade">
                                      <p:cBhvr>
                                        <p:cTn id="7" dur="2000"/>
                                        <p:tgtEl>
                                          <p:spTgt spid="28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dirty="0" smtClean="0"/>
              <a:t>Periodic Table Revisited</a:t>
            </a:r>
          </a:p>
        </p:txBody>
      </p:sp>
      <p:sp>
        <p:nvSpPr>
          <p:cNvPr id="3075" name="Rectangle 3"/>
          <p:cNvSpPr>
            <a:spLocks noGrp="1" noChangeArrowheads="1"/>
          </p:cNvSpPr>
          <p:nvPr>
            <p:ph type="body" sz="half" idx="1"/>
          </p:nvPr>
        </p:nvSpPr>
        <p:spPr/>
        <p:txBody>
          <a:bodyPr/>
          <a:lstStyle/>
          <a:p>
            <a:pPr eaLnBrk="1" hangingPunct="1"/>
            <a:r>
              <a:rPr lang="en-US" altLang="en-US" sz="2800" smtClean="0"/>
              <a:t>Elements in the same group generally have similar chemical &amp; physical properties.</a:t>
            </a:r>
          </a:p>
          <a:p>
            <a:pPr eaLnBrk="1" hangingPunct="1"/>
            <a:r>
              <a:rPr lang="en-US" altLang="en-US" sz="2800" smtClean="0"/>
              <a:t>Properties are not identical, however.</a:t>
            </a:r>
          </a:p>
        </p:txBody>
      </p:sp>
      <p:pic>
        <p:nvPicPr>
          <p:cNvPr id="3076" name="Picture 5" descr="07_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b="3703"/>
          <a:stretch>
            <a:fillRect/>
          </a:stretch>
        </p:blipFill>
        <p:spPr>
          <a:xfrm>
            <a:off x="5126038" y="1981200"/>
            <a:ext cx="2852737" cy="3962400"/>
          </a:xfr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fade">
                                      <p:cBhvr>
                                        <p:cTn id="7" dur="20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Sizes of Ions</a:t>
            </a:r>
          </a:p>
        </p:txBody>
      </p:sp>
      <p:sp>
        <p:nvSpPr>
          <p:cNvPr id="31748" name="Rectangle 4"/>
          <p:cNvSpPr>
            <a:spLocks noGrp="1" noChangeArrowheads="1"/>
          </p:cNvSpPr>
          <p:nvPr>
            <p:ph type="body" sz="half" idx="1"/>
          </p:nvPr>
        </p:nvSpPr>
        <p:spPr/>
        <p:txBody>
          <a:bodyPr/>
          <a:lstStyle/>
          <a:p>
            <a:pPr eaLnBrk="1" hangingPunct="1"/>
            <a:r>
              <a:rPr lang="en-US" altLang="en-US" sz="2800" smtClean="0"/>
              <a:t>In an </a:t>
            </a:r>
            <a:r>
              <a:rPr lang="en-US" altLang="en-US" sz="2800" smtClean="0">
                <a:solidFill>
                  <a:srgbClr val="001996"/>
                </a:solidFill>
              </a:rPr>
              <a:t>isoelectronic series</a:t>
            </a:r>
            <a:r>
              <a:rPr lang="en-US" altLang="en-US" sz="2800" smtClean="0"/>
              <a:t>, ions have the same number of electrons.</a:t>
            </a:r>
          </a:p>
          <a:p>
            <a:pPr eaLnBrk="1" hangingPunct="1"/>
            <a:r>
              <a:rPr lang="en-US" altLang="en-US" sz="2800" smtClean="0"/>
              <a:t>Ionic size decreases with an increasing nuclear charge.</a:t>
            </a:r>
          </a:p>
        </p:txBody>
      </p:sp>
      <p:pic>
        <p:nvPicPr>
          <p:cNvPr id="16388" name="Picture 8" descr="07_07isoelectronic"/>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5800" y="4191000"/>
            <a:ext cx="7772400" cy="1811338"/>
          </a:xfr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8">
                                            <p:txEl>
                                              <p:pRg st="1" end="1"/>
                                            </p:txEl>
                                          </p:spTgt>
                                        </p:tgtEl>
                                        <p:attrNameLst>
                                          <p:attrName>style.visibility</p:attrName>
                                        </p:attrNameLst>
                                      </p:cBhvr>
                                      <p:to>
                                        <p:strVal val="visible"/>
                                      </p:to>
                                    </p:set>
                                    <p:animEffect transition="in" filter="fade">
                                      <p:cBhvr>
                                        <p:cTn id="7" dur="2000"/>
                                        <p:tgtEl>
                                          <p:spTgt spid="317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Ionization Energy</a:t>
            </a:r>
          </a:p>
        </p:txBody>
      </p:sp>
      <p:sp>
        <p:nvSpPr>
          <p:cNvPr id="32771" name="Rectangle 3"/>
          <p:cNvSpPr>
            <a:spLocks noGrp="1" noChangeArrowheads="1"/>
          </p:cNvSpPr>
          <p:nvPr>
            <p:ph type="body" idx="1"/>
          </p:nvPr>
        </p:nvSpPr>
        <p:spPr/>
        <p:txBody>
          <a:bodyPr/>
          <a:lstStyle/>
          <a:p>
            <a:pPr eaLnBrk="1" hangingPunct="1"/>
            <a:r>
              <a:rPr lang="en-US" altLang="en-US" smtClean="0"/>
              <a:t>Amount of energy required to remove an electron from the ground state of a gaseous atom or ion.</a:t>
            </a:r>
          </a:p>
          <a:p>
            <a:pPr lvl="1" eaLnBrk="1" hangingPunct="1"/>
            <a:r>
              <a:rPr lang="en-US" altLang="en-US" smtClean="0"/>
              <a:t>First ionization energy is that energy required to remove first electron.</a:t>
            </a:r>
          </a:p>
          <a:p>
            <a:pPr lvl="1" eaLnBrk="1" hangingPunct="1"/>
            <a:r>
              <a:rPr lang="en-US" altLang="en-US" smtClean="0"/>
              <a:t>Second ionization energy is that energy required to remove second electron, etc.</a:t>
            </a:r>
            <a:endParaRPr lang="en-US" altLang="en-US" smtClean="0">
              <a:solidFill>
                <a:srgbClr val="001996"/>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Effect transition="in" filter="fade">
                                      <p:cBhvr>
                                        <p:cTn id="7" dur="2000"/>
                                        <p:tgtEl>
                                          <p:spTgt spid="3277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1">
                                            <p:txEl>
                                              <p:pRg st="2" end="2"/>
                                            </p:txEl>
                                          </p:spTgt>
                                        </p:tgtEl>
                                        <p:attrNameLst>
                                          <p:attrName>style.visibility</p:attrName>
                                        </p:attrNameLst>
                                      </p:cBhvr>
                                      <p:to>
                                        <p:strVal val="visible"/>
                                      </p:to>
                                    </p:set>
                                    <p:animEffect transition="in" filter="fade">
                                      <p:cBhvr>
                                        <p:cTn id="12" dur="2000"/>
                                        <p:tgtEl>
                                          <p:spTgt spid="327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b="1" i="1" smtClean="0">
                <a:solidFill>
                  <a:schemeClr val="hlink"/>
                </a:solidFill>
              </a:rPr>
              <a:t>Trends in Ionization Energy</a:t>
            </a:r>
          </a:p>
        </p:txBody>
      </p:sp>
      <p:sp>
        <p:nvSpPr>
          <p:cNvPr id="18435" name="Rectangle 4"/>
          <p:cNvSpPr>
            <a:spLocks noGrp="1" noChangeArrowheads="1"/>
          </p:cNvSpPr>
          <p:nvPr>
            <p:ph type="body" sz="half" idx="1"/>
          </p:nvPr>
        </p:nvSpPr>
        <p:spPr/>
        <p:txBody>
          <a:bodyPr/>
          <a:lstStyle/>
          <a:p>
            <a:pPr eaLnBrk="1" hangingPunct="1">
              <a:lnSpc>
                <a:spcPct val="90000"/>
              </a:lnSpc>
            </a:pPr>
            <a:r>
              <a:rPr lang="en-US" altLang="en-US" smtClean="0"/>
              <a:t>Increases across a period.</a:t>
            </a:r>
          </a:p>
          <a:p>
            <a:pPr eaLnBrk="1" hangingPunct="1">
              <a:lnSpc>
                <a:spcPct val="90000"/>
              </a:lnSpc>
            </a:pPr>
            <a:r>
              <a:rPr lang="en-US" altLang="en-US" smtClean="0"/>
              <a:t>Nuclear charge increases and so does electrons.</a:t>
            </a:r>
          </a:p>
          <a:p>
            <a:pPr eaLnBrk="1" hangingPunct="1">
              <a:lnSpc>
                <a:spcPct val="90000"/>
              </a:lnSpc>
            </a:pPr>
            <a:r>
              <a:rPr lang="en-US" altLang="en-US" smtClean="0"/>
              <a:t>Attraction to nucleus increases, so it takes more energy to remove electron from atom</a:t>
            </a:r>
          </a:p>
        </p:txBody>
      </p:sp>
      <p:sp>
        <p:nvSpPr>
          <p:cNvPr id="18436" name="Rectangle 5"/>
          <p:cNvSpPr>
            <a:spLocks noGrp="1" noChangeArrowheads="1"/>
          </p:cNvSpPr>
          <p:nvPr>
            <p:ph type="body" sz="half" idx="2"/>
          </p:nvPr>
        </p:nvSpPr>
        <p:spPr/>
        <p:txBody>
          <a:bodyPr/>
          <a:lstStyle/>
          <a:p>
            <a:pPr eaLnBrk="1" hangingPunct="1">
              <a:lnSpc>
                <a:spcPct val="90000"/>
              </a:lnSpc>
            </a:pPr>
            <a:r>
              <a:rPr lang="en-US" altLang="en-US" sz="2400" smtClean="0">
                <a:solidFill>
                  <a:schemeClr val="tx2"/>
                </a:solidFill>
              </a:rPr>
              <a:t>Decreases down group</a:t>
            </a:r>
          </a:p>
          <a:p>
            <a:pPr eaLnBrk="1" hangingPunct="1">
              <a:lnSpc>
                <a:spcPct val="90000"/>
              </a:lnSpc>
            </a:pPr>
            <a:r>
              <a:rPr lang="en-US" altLang="en-US" sz="2400" smtClean="0">
                <a:solidFill>
                  <a:schemeClr val="tx2"/>
                </a:solidFill>
              </a:rPr>
              <a:t>Size of atom increases but energy levels shield electrons (outermost electrons are further from the nucleus) so nucleus has less effect on electrons so it takes less energy to remove electrons from the atom.</a:t>
            </a: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Ionization Energy</a:t>
            </a:r>
          </a:p>
        </p:txBody>
      </p:sp>
      <p:sp>
        <p:nvSpPr>
          <p:cNvPr id="33795" name="Rectangle 3"/>
          <p:cNvSpPr>
            <a:spLocks noGrp="1" noChangeArrowheads="1"/>
          </p:cNvSpPr>
          <p:nvPr>
            <p:ph type="body" sz="half" idx="1"/>
          </p:nvPr>
        </p:nvSpPr>
        <p:spPr>
          <a:xfrm>
            <a:off x="457200" y="1905000"/>
            <a:ext cx="8229600" cy="2286000"/>
          </a:xfrm>
        </p:spPr>
        <p:txBody>
          <a:bodyPr/>
          <a:lstStyle/>
          <a:p>
            <a:pPr eaLnBrk="1" hangingPunct="1"/>
            <a:r>
              <a:rPr lang="en-US" altLang="en-US" sz="2800" smtClean="0"/>
              <a:t>It requires more energy to remove each successive electron.</a:t>
            </a:r>
          </a:p>
          <a:p>
            <a:pPr eaLnBrk="1" hangingPunct="1"/>
            <a:r>
              <a:rPr lang="en-US" altLang="en-US" sz="2800" smtClean="0"/>
              <a:t>When all valence electrons have been removed, the ionization energy takes a quantum leap.</a:t>
            </a:r>
          </a:p>
        </p:txBody>
      </p:sp>
      <p:pic>
        <p:nvPicPr>
          <p:cNvPr id="19460" name="Picture 5" descr="07_T0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11591" b="8916"/>
          <a:stretch>
            <a:fillRect/>
          </a:stretch>
        </p:blipFill>
        <p:spPr>
          <a:xfrm>
            <a:off x="990600" y="4024313"/>
            <a:ext cx="7162800" cy="2298700"/>
          </a:xfr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animEffect transition="in" filter="fade">
                                      <p:cBhvr>
                                        <p:cTn id="7" dur="2000"/>
                                        <p:tgtEl>
                                          <p:spTgt spid="337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Trends in First Ionization Energies</a:t>
            </a:r>
          </a:p>
        </p:txBody>
      </p:sp>
      <p:sp>
        <p:nvSpPr>
          <p:cNvPr id="34820" name="Rectangle 4"/>
          <p:cNvSpPr>
            <a:spLocks noGrp="1" noChangeArrowheads="1"/>
          </p:cNvSpPr>
          <p:nvPr>
            <p:ph type="body" sz="half" idx="2"/>
          </p:nvPr>
        </p:nvSpPr>
        <p:spPr>
          <a:xfrm>
            <a:off x="4724400" y="1524000"/>
            <a:ext cx="4038600" cy="5105400"/>
          </a:xfrm>
        </p:spPr>
        <p:txBody>
          <a:bodyPr/>
          <a:lstStyle/>
          <a:p>
            <a:pPr eaLnBrk="1" hangingPunct="1"/>
            <a:r>
              <a:rPr lang="en-US" altLang="en-US" sz="2800" smtClean="0"/>
              <a:t>As one goes down a column, less energy is required to remove the first electron.</a:t>
            </a:r>
          </a:p>
          <a:p>
            <a:pPr lvl="1" eaLnBrk="1" hangingPunct="1"/>
            <a:r>
              <a:rPr lang="en-US" altLang="en-US" sz="2000" smtClean="0"/>
              <a:t>For atoms in the same group, nuclear charge is essentially the same, but the valence electrons are farther from the nucleus.</a:t>
            </a:r>
          </a:p>
          <a:p>
            <a:pPr lvl="1" eaLnBrk="1" hangingPunct="1"/>
            <a:r>
              <a:rPr lang="en-US" altLang="en-US" sz="2000" smtClean="0"/>
              <a:t>Helium has largest ionization energy.</a:t>
            </a:r>
          </a:p>
          <a:p>
            <a:pPr lvl="1" eaLnBrk="1" hangingPunct="1"/>
            <a:r>
              <a:rPr lang="en-US" altLang="en-US" sz="2000" smtClean="0"/>
              <a:t>Cesium has smallest ionization energy.</a:t>
            </a:r>
          </a:p>
        </p:txBody>
      </p:sp>
      <p:pic>
        <p:nvPicPr>
          <p:cNvPr id="20484" name="Picture 5" descr="07_1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b="3841"/>
          <a:stretch>
            <a:fillRect/>
          </a:stretch>
        </p:blipFill>
        <p:spPr>
          <a:xfrm>
            <a:off x="152400" y="1981200"/>
            <a:ext cx="4570413" cy="3763963"/>
          </a:xfr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820">
                                            <p:txEl>
                                              <p:pRg st="1" end="1"/>
                                            </p:txEl>
                                          </p:spTgt>
                                        </p:tgtEl>
                                        <p:attrNameLst>
                                          <p:attrName>style.visibility</p:attrName>
                                        </p:attrNameLst>
                                      </p:cBhvr>
                                      <p:to>
                                        <p:strVal val="visible"/>
                                      </p:to>
                                    </p:set>
                                    <p:animEffect transition="in" filter="fade">
                                      <p:cBhvr>
                                        <p:cTn id="7" dur="2000"/>
                                        <p:tgtEl>
                                          <p:spTgt spid="34820">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820">
                                            <p:txEl>
                                              <p:pRg st="2" end="2"/>
                                            </p:txEl>
                                          </p:spTgt>
                                        </p:tgtEl>
                                        <p:attrNameLst>
                                          <p:attrName>style.visibility</p:attrName>
                                        </p:attrNameLst>
                                      </p:cBhvr>
                                      <p:to>
                                        <p:strVal val="visible"/>
                                      </p:to>
                                    </p:set>
                                    <p:animEffect transition="in" filter="fade">
                                      <p:cBhvr>
                                        <p:cTn id="10" dur="2000"/>
                                        <p:tgtEl>
                                          <p:spTgt spid="34820">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820">
                                            <p:txEl>
                                              <p:pRg st="3" end="3"/>
                                            </p:txEl>
                                          </p:spTgt>
                                        </p:tgtEl>
                                        <p:attrNameLst>
                                          <p:attrName>style.visibility</p:attrName>
                                        </p:attrNameLst>
                                      </p:cBhvr>
                                      <p:to>
                                        <p:strVal val="visible"/>
                                      </p:to>
                                    </p:set>
                                    <p:animEffect transition="in" filter="fade">
                                      <p:cBhvr>
                                        <p:cTn id="13" dur="2000"/>
                                        <p:tgtEl>
                                          <p:spTgt spid="348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Trends in First Ionization Energies</a:t>
            </a:r>
          </a:p>
        </p:txBody>
      </p:sp>
      <p:sp>
        <p:nvSpPr>
          <p:cNvPr id="35843" name="Rectangle 3"/>
          <p:cNvSpPr>
            <a:spLocks noGrp="1" noChangeArrowheads="1"/>
          </p:cNvSpPr>
          <p:nvPr>
            <p:ph type="body" sz="half" idx="1"/>
          </p:nvPr>
        </p:nvSpPr>
        <p:spPr/>
        <p:txBody>
          <a:bodyPr/>
          <a:lstStyle/>
          <a:p>
            <a:pPr eaLnBrk="1" hangingPunct="1"/>
            <a:r>
              <a:rPr lang="en-US" altLang="en-US" sz="2800" smtClean="0"/>
              <a:t>Generally, as one goes across a row, it gets harder to remove an electron.</a:t>
            </a:r>
          </a:p>
          <a:p>
            <a:pPr lvl="1" eaLnBrk="1" hangingPunct="1"/>
            <a:r>
              <a:rPr lang="en-US" altLang="en-US" sz="2400" smtClean="0"/>
              <a:t>As you go from left to right, </a:t>
            </a:r>
            <a:r>
              <a:rPr lang="en-US" altLang="en-US" sz="2400" i="1" smtClean="0"/>
              <a:t>Z</a:t>
            </a:r>
            <a:r>
              <a:rPr lang="en-US" altLang="en-US" sz="2400" baseline="-25000" smtClean="0"/>
              <a:t>eff</a:t>
            </a:r>
            <a:r>
              <a:rPr lang="en-US" altLang="en-US" sz="2400" smtClean="0"/>
              <a:t> increases.</a:t>
            </a:r>
          </a:p>
        </p:txBody>
      </p:sp>
      <p:pic>
        <p:nvPicPr>
          <p:cNvPr id="21508" name="Picture 5" descr="07_1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b="3500"/>
          <a:stretch>
            <a:fillRect/>
          </a:stretch>
        </p:blipFill>
        <p:spPr>
          <a:xfrm>
            <a:off x="4572000" y="2149475"/>
            <a:ext cx="4419600" cy="3584575"/>
          </a:xfr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animEffect transition="in" filter="fade">
                                      <p:cBhvr>
                                        <p:cTn id="7" dur="2000"/>
                                        <p:tgtEl>
                                          <p:spTgt spid="35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b="1" i="1" u="sng" smtClean="0">
                <a:solidFill>
                  <a:schemeClr val="hlink"/>
                </a:solidFill>
              </a:rPr>
              <a:t>Trends in Electronegativity</a:t>
            </a:r>
          </a:p>
        </p:txBody>
      </p:sp>
      <p:sp>
        <p:nvSpPr>
          <p:cNvPr id="22531" name="Rectangle 3"/>
          <p:cNvSpPr>
            <a:spLocks noGrp="1" noChangeArrowheads="1"/>
          </p:cNvSpPr>
          <p:nvPr>
            <p:ph type="body" sz="half" idx="1"/>
          </p:nvPr>
        </p:nvSpPr>
        <p:spPr/>
        <p:txBody>
          <a:bodyPr/>
          <a:lstStyle/>
          <a:p>
            <a:pPr eaLnBrk="1" hangingPunct="1"/>
            <a:r>
              <a:rPr lang="en-US" altLang="en-US" b="1" smtClean="0">
                <a:solidFill>
                  <a:schemeClr val="bg2"/>
                </a:solidFill>
              </a:rPr>
              <a:t>Electronegativity is a property that allows you to predict the type of bond that will form during a reaction.</a:t>
            </a:r>
          </a:p>
        </p:txBody>
      </p:sp>
      <p:sp>
        <p:nvSpPr>
          <p:cNvPr id="22532" name="Rectangle 4"/>
          <p:cNvSpPr>
            <a:spLocks noGrp="1" noChangeArrowheads="1"/>
          </p:cNvSpPr>
          <p:nvPr>
            <p:ph type="body" sz="half" idx="2"/>
          </p:nvPr>
        </p:nvSpPr>
        <p:spPr/>
        <p:txBody>
          <a:bodyPr/>
          <a:lstStyle/>
          <a:p>
            <a:pPr eaLnBrk="1" hangingPunct="1"/>
            <a:r>
              <a:rPr lang="en-US" altLang="en-US" b="1" smtClean="0">
                <a:solidFill>
                  <a:schemeClr val="bg2"/>
                </a:solidFill>
              </a:rPr>
              <a:t>It is the ability of an atom of an element to attract electrons when the atom is in a compound.</a:t>
            </a: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p:txBody>
          <a:bodyPr/>
          <a:lstStyle/>
          <a:p>
            <a:pPr eaLnBrk="1" hangingPunct="1"/>
            <a:r>
              <a:rPr lang="en-US" altLang="en-US" b="1" i="1" smtClean="0">
                <a:solidFill>
                  <a:schemeClr val="accent2"/>
                </a:solidFill>
              </a:rPr>
              <a:t>Trends in Electronegativity</a:t>
            </a:r>
          </a:p>
        </p:txBody>
      </p:sp>
      <p:sp>
        <p:nvSpPr>
          <p:cNvPr id="23555" name="Rectangle 5"/>
          <p:cNvSpPr>
            <a:spLocks noGrp="1" noChangeArrowheads="1"/>
          </p:cNvSpPr>
          <p:nvPr>
            <p:ph type="body" sz="half" idx="1"/>
          </p:nvPr>
        </p:nvSpPr>
        <p:spPr/>
        <p:txBody>
          <a:bodyPr/>
          <a:lstStyle/>
          <a:p>
            <a:pPr eaLnBrk="1" hangingPunct="1">
              <a:lnSpc>
                <a:spcPct val="90000"/>
              </a:lnSpc>
            </a:pPr>
            <a:r>
              <a:rPr lang="en-US" altLang="en-US" b="1" smtClean="0">
                <a:solidFill>
                  <a:schemeClr val="hlink"/>
                </a:solidFill>
              </a:rPr>
              <a:t>Electronegativity values decrease from top to bottom within a group.</a:t>
            </a:r>
          </a:p>
          <a:p>
            <a:pPr eaLnBrk="1" hangingPunct="1">
              <a:lnSpc>
                <a:spcPct val="90000"/>
              </a:lnSpc>
            </a:pPr>
            <a:r>
              <a:rPr lang="en-US" altLang="en-US" b="1" smtClean="0">
                <a:solidFill>
                  <a:schemeClr val="hlink"/>
                </a:solidFill>
              </a:rPr>
              <a:t>Cesium least electronegative element.</a:t>
            </a:r>
          </a:p>
        </p:txBody>
      </p:sp>
      <p:sp>
        <p:nvSpPr>
          <p:cNvPr id="23556" name="Rectangle 6"/>
          <p:cNvSpPr>
            <a:spLocks noGrp="1" noChangeArrowheads="1"/>
          </p:cNvSpPr>
          <p:nvPr>
            <p:ph type="body" sz="half" idx="2"/>
          </p:nvPr>
        </p:nvSpPr>
        <p:spPr/>
        <p:txBody>
          <a:bodyPr/>
          <a:lstStyle/>
          <a:p>
            <a:pPr eaLnBrk="1" hangingPunct="1">
              <a:lnSpc>
                <a:spcPct val="90000"/>
              </a:lnSpc>
            </a:pPr>
            <a:r>
              <a:rPr lang="en-US" altLang="en-US" b="1" smtClean="0">
                <a:solidFill>
                  <a:schemeClr val="hlink"/>
                </a:solidFill>
              </a:rPr>
              <a:t>Electronegativity values for representative elements (1A-7A) tend to increase across period</a:t>
            </a:r>
          </a:p>
          <a:p>
            <a:pPr eaLnBrk="1" hangingPunct="1">
              <a:lnSpc>
                <a:spcPct val="90000"/>
              </a:lnSpc>
            </a:pPr>
            <a:r>
              <a:rPr lang="en-US" altLang="en-US" b="1" smtClean="0">
                <a:solidFill>
                  <a:schemeClr val="hlink"/>
                </a:solidFill>
              </a:rPr>
              <a:t>Fluorine most electronegative</a:t>
            </a:r>
          </a:p>
          <a:p>
            <a:pPr eaLnBrk="1" hangingPunct="1">
              <a:lnSpc>
                <a:spcPct val="90000"/>
              </a:lnSpc>
            </a:pPr>
            <a:r>
              <a:rPr lang="en-US" altLang="en-US" b="1" smtClean="0">
                <a:solidFill>
                  <a:schemeClr val="hlink"/>
                </a:solidFill>
              </a:rPr>
              <a:t>Noble gases are not electronegative</a:t>
            </a: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85800" y="304800"/>
            <a:ext cx="7772400" cy="685800"/>
          </a:xfrm>
          <a:prstGeom prst="rect">
            <a:avLst/>
          </a:prstGeom>
          <a:noFill/>
          <a:ln w="9525">
            <a:noFill/>
            <a:miter lim="800000"/>
            <a:headEnd/>
            <a:tailEnd/>
          </a:ln>
        </p:spPr>
        <p:txBody>
          <a:bodyPr anchor="ctr"/>
          <a:lstStyle/>
          <a:p>
            <a:pPr algn="ctr" eaLnBrk="1" hangingPunct="1">
              <a:defRPr/>
            </a:pPr>
            <a:r>
              <a:rPr lang="en-US" sz="2800" kern="0">
                <a:solidFill>
                  <a:srgbClr val="C82E32"/>
                </a:solidFill>
                <a:latin typeface="+mj-lt"/>
                <a:ea typeface="+mj-ea"/>
                <a:cs typeface="+mj-cs"/>
              </a:rPr>
              <a:t>The Periodic Table and Electronegativity</a:t>
            </a:r>
            <a:endParaRPr lang="en-CA" sz="2800" kern="0">
              <a:solidFill>
                <a:srgbClr val="C82E32"/>
              </a:solidFill>
              <a:latin typeface="+mj-lt"/>
              <a:ea typeface="+mj-ea"/>
              <a:cs typeface="+mj-cs"/>
            </a:endParaRPr>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28800"/>
            <a:ext cx="8077200"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AutoShape 4"/>
          <p:cNvSpPr>
            <a:spLocks noChangeArrowheads="1"/>
          </p:cNvSpPr>
          <p:nvPr/>
        </p:nvSpPr>
        <p:spPr bwMode="auto">
          <a:xfrm>
            <a:off x="152400" y="2057400"/>
            <a:ext cx="228600" cy="3352800"/>
          </a:xfrm>
          <a:prstGeom prst="upArrow">
            <a:avLst>
              <a:gd name="adj1" fmla="val 50000"/>
              <a:gd name="adj2" fmla="val 202074"/>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4581" name="AutoShape 5"/>
          <p:cNvSpPr>
            <a:spLocks noChangeArrowheads="1"/>
          </p:cNvSpPr>
          <p:nvPr/>
        </p:nvSpPr>
        <p:spPr bwMode="auto">
          <a:xfrm>
            <a:off x="838200" y="5562600"/>
            <a:ext cx="7848600" cy="304800"/>
          </a:xfrm>
          <a:prstGeom prst="rightArrow">
            <a:avLst>
              <a:gd name="adj1" fmla="val 41667"/>
              <a:gd name="adj2" fmla="val 26513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4582" name="Line 7"/>
          <p:cNvSpPr>
            <a:spLocks noChangeShapeType="1"/>
          </p:cNvSpPr>
          <p:nvPr/>
        </p:nvSpPr>
        <p:spPr bwMode="auto">
          <a:xfrm flipV="1">
            <a:off x="838200" y="1828800"/>
            <a:ext cx="7620000" cy="3581400"/>
          </a:xfrm>
          <a:prstGeom prst="line">
            <a:avLst/>
          </a:prstGeom>
          <a:noFill/>
          <a:ln w="76200">
            <a:solidFill>
              <a:schemeClr val="tx2">
                <a:alpha val="47842"/>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ChangeArrowheads="1"/>
          </p:cNvSpPr>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3600" dirty="0">
                <a:solidFill>
                  <a:schemeClr val="tx2"/>
                </a:solidFill>
              </a:rPr>
              <a:t>Metallic </a:t>
            </a:r>
            <a:r>
              <a:rPr lang="en-US" altLang="en-US" sz="3600" dirty="0" smtClean="0">
                <a:solidFill>
                  <a:schemeClr val="tx2"/>
                </a:solidFill>
              </a:rPr>
              <a:t>Characteristics</a:t>
            </a:r>
          </a:p>
          <a:p>
            <a:pPr eaLnBrk="1" hangingPunct="1"/>
            <a:r>
              <a:rPr lang="en-US" altLang="en-US" sz="1400" dirty="0" smtClean="0">
                <a:solidFill>
                  <a:schemeClr val="tx2"/>
                </a:solidFill>
              </a:rPr>
              <a:t>Metallic character increases with increased reactivity. Therefore, alkali metals are more metallic since they are the most reactiv</a:t>
            </a:r>
            <a:r>
              <a:rPr lang="en-US" altLang="en-US" sz="1400" dirty="0" smtClean="0">
                <a:solidFill>
                  <a:schemeClr val="tx2"/>
                </a:solidFill>
              </a:rPr>
              <a:t>e metals.</a:t>
            </a:r>
            <a:endParaRPr lang="en-US" altLang="en-US" sz="1400" dirty="0">
              <a:solidFill>
                <a:schemeClr val="tx2"/>
              </a:solidFill>
            </a:endParaRPr>
          </a:p>
        </p:txBody>
      </p:sp>
      <p:sp>
        <p:nvSpPr>
          <p:cNvPr id="57347" name="Rectangle 5"/>
          <p:cNvSpPr>
            <a:spLocks noChangeArrowheads="1"/>
          </p:cNvSpPr>
          <p:nvPr/>
        </p:nvSpPr>
        <p:spPr bwMode="auto">
          <a:xfrm>
            <a:off x="1295400" y="19812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48" name="Rectangle 6"/>
          <p:cNvSpPr>
            <a:spLocks noChangeArrowheads="1"/>
          </p:cNvSpPr>
          <p:nvPr/>
        </p:nvSpPr>
        <p:spPr bwMode="auto">
          <a:xfrm>
            <a:off x="7772400" y="14478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49" name="Rectangle 7"/>
          <p:cNvSpPr>
            <a:spLocks noChangeArrowheads="1"/>
          </p:cNvSpPr>
          <p:nvPr/>
        </p:nvSpPr>
        <p:spPr bwMode="auto">
          <a:xfrm>
            <a:off x="6248400" y="19812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50" name="Rectangle 8"/>
          <p:cNvSpPr>
            <a:spLocks noChangeArrowheads="1"/>
          </p:cNvSpPr>
          <p:nvPr/>
        </p:nvSpPr>
        <p:spPr bwMode="auto">
          <a:xfrm>
            <a:off x="6629400" y="19812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51" name="Rectangle 9"/>
          <p:cNvSpPr>
            <a:spLocks noChangeArrowheads="1"/>
          </p:cNvSpPr>
          <p:nvPr/>
        </p:nvSpPr>
        <p:spPr bwMode="auto">
          <a:xfrm>
            <a:off x="7010400" y="19812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52" name="Rectangle 10"/>
          <p:cNvSpPr>
            <a:spLocks noChangeArrowheads="1"/>
          </p:cNvSpPr>
          <p:nvPr/>
        </p:nvSpPr>
        <p:spPr bwMode="auto">
          <a:xfrm>
            <a:off x="7391400" y="19812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53" name="Rectangle 11"/>
          <p:cNvSpPr>
            <a:spLocks noChangeArrowheads="1"/>
          </p:cNvSpPr>
          <p:nvPr/>
        </p:nvSpPr>
        <p:spPr bwMode="auto">
          <a:xfrm>
            <a:off x="7772400" y="19812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54" name="Rectangle 12"/>
          <p:cNvSpPr>
            <a:spLocks noChangeArrowheads="1"/>
          </p:cNvSpPr>
          <p:nvPr/>
        </p:nvSpPr>
        <p:spPr bwMode="auto">
          <a:xfrm>
            <a:off x="1295400" y="25146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55" name="Rectangle 13"/>
          <p:cNvSpPr>
            <a:spLocks noChangeArrowheads="1"/>
          </p:cNvSpPr>
          <p:nvPr/>
        </p:nvSpPr>
        <p:spPr bwMode="auto">
          <a:xfrm>
            <a:off x="5867400" y="19812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56" name="Rectangle 14"/>
          <p:cNvSpPr>
            <a:spLocks noChangeArrowheads="1"/>
          </p:cNvSpPr>
          <p:nvPr/>
        </p:nvSpPr>
        <p:spPr bwMode="auto">
          <a:xfrm>
            <a:off x="1676400" y="19812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57" name="Rectangle 15"/>
          <p:cNvSpPr>
            <a:spLocks noChangeArrowheads="1"/>
          </p:cNvSpPr>
          <p:nvPr/>
        </p:nvSpPr>
        <p:spPr bwMode="auto">
          <a:xfrm>
            <a:off x="1295400" y="14478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58" name="Rectangle 16"/>
          <p:cNvSpPr>
            <a:spLocks noChangeArrowheads="1"/>
          </p:cNvSpPr>
          <p:nvPr/>
        </p:nvSpPr>
        <p:spPr bwMode="auto">
          <a:xfrm>
            <a:off x="5867400" y="25146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59" name="Rectangle 17"/>
          <p:cNvSpPr>
            <a:spLocks noChangeArrowheads="1"/>
          </p:cNvSpPr>
          <p:nvPr/>
        </p:nvSpPr>
        <p:spPr bwMode="auto">
          <a:xfrm>
            <a:off x="6248400" y="25146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60" name="Rectangle 18"/>
          <p:cNvSpPr>
            <a:spLocks noChangeArrowheads="1"/>
          </p:cNvSpPr>
          <p:nvPr/>
        </p:nvSpPr>
        <p:spPr bwMode="auto">
          <a:xfrm>
            <a:off x="6629400" y="25146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61" name="Rectangle 19"/>
          <p:cNvSpPr>
            <a:spLocks noChangeArrowheads="1"/>
          </p:cNvSpPr>
          <p:nvPr/>
        </p:nvSpPr>
        <p:spPr bwMode="auto">
          <a:xfrm>
            <a:off x="7010400" y="25146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62" name="Rectangle 20"/>
          <p:cNvSpPr>
            <a:spLocks noChangeArrowheads="1"/>
          </p:cNvSpPr>
          <p:nvPr/>
        </p:nvSpPr>
        <p:spPr bwMode="auto">
          <a:xfrm>
            <a:off x="7391400" y="25146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63" name="Rectangle 21"/>
          <p:cNvSpPr>
            <a:spLocks noChangeArrowheads="1"/>
          </p:cNvSpPr>
          <p:nvPr/>
        </p:nvSpPr>
        <p:spPr bwMode="auto">
          <a:xfrm>
            <a:off x="7772400" y="25146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64" name="Rectangle 22"/>
          <p:cNvSpPr>
            <a:spLocks noChangeArrowheads="1"/>
          </p:cNvSpPr>
          <p:nvPr/>
        </p:nvSpPr>
        <p:spPr bwMode="auto">
          <a:xfrm>
            <a:off x="1295400" y="30480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65" name="Rectangle 23"/>
          <p:cNvSpPr>
            <a:spLocks noChangeArrowheads="1"/>
          </p:cNvSpPr>
          <p:nvPr/>
        </p:nvSpPr>
        <p:spPr bwMode="auto">
          <a:xfrm>
            <a:off x="1676400" y="30480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66" name="Rectangle 24"/>
          <p:cNvSpPr>
            <a:spLocks noChangeArrowheads="1"/>
          </p:cNvSpPr>
          <p:nvPr/>
        </p:nvSpPr>
        <p:spPr bwMode="auto">
          <a:xfrm>
            <a:off x="2057400" y="30480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67" name="Rectangle 25"/>
          <p:cNvSpPr>
            <a:spLocks noChangeArrowheads="1"/>
          </p:cNvSpPr>
          <p:nvPr/>
        </p:nvSpPr>
        <p:spPr bwMode="auto">
          <a:xfrm>
            <a:off x="2438400" y="30480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68" name="Rectangle 26"/>
          <p:cNvSpPr>
            <a:spLocks noChangeArrowheads="1"/>
          </p:cNvSpPr>
          <p:nvPr/>
        </p:nvSpPr>
        <p:spPr bwMode="auto">
          <a:xfrm>
            <a:off x="2819400" y="30480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69" name="Rectangle 27"/>
          <p:cNvSpPr>
            <a:spLocks noChangeArrowheads="1"/>
          </p:cNvSpPr>
          <p:nvPr/>
        </p:nvSpPr>
        <p:spPr bwMode="auto">
          <a:xfrm>
            <a:off x="3200400" y="30480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70" name="Rectangle 28"/>
          <p:cNvSpPr>
            <a:spLocks noChangeArrowheads="1"/>
          </p:cNvSpPr>
          <p:nvPr/>
        </p:nvSpPr>
        <p:spPr bwMode="auto">
          <a:xfrm>
            <a:off x="3581400" y="30480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71" name="Rectangle 29"/>
          <p:cNvSpPr>
            <a:spLocks noChangeArrowheads="1"/>
          </p:cNvSpPr>
          <p:nvPr/>
        </p:nvSpPr>
        <p:spPr bwMode="auto">
          <a:xfrm>
            <a:off x="3962400" y="30480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72" name="Rectangle 30"/>
          <p:cNvSpPr>
            <a:spLocks noChangeArrowheads="1"/>
          </p:cNvSpPr>
          <p:nvPr/>
        </p:nvSpPr>
        <p:spPr bwMode="auto">
          <a:xfrm>
            <a:off x="4343400" y="30480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73" name="Rectangle 31"/>
          <p:cNvSpPr>
            <a:spLocks noChangeArrowheads="1"/>
          </p:cNvSpPr>
          <p:nvPr/>
        </p:nvSpPr>
        <p:spPr bwMode="auto">
          <a:xfrm>
            <a:off x="4724400" y="30480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74" name="Rectangle 32"/>
          <p:cNvSpPr>
            <a:spLocks noChangeArrowheads="1"/>
          </p:cNvSpPr>
          <p:nvPr/>
        </p:nvSpPr>
        <p:spPr bwMode="auto">
          <a:xfrm>
            <a:off x="5105400" y="30480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75" name="Rectangle 33"/>
          <p:cNvSpPr>
            <a:spLocks noChangeArrowheads="1"/>
          </p:cNvSpPr>
          <p:nvPr/>
        </p:nvSpPr>
        <p:spPr bwMode="auto">
          <a:xfrm>
            <a:off x="5486400" y="30480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76" name="Rectangle 34"/>
          <p:cNvSpPr>
            <a:spLocks noChangeArrowheads="1"/>
          </p:cNvSpPr>
          <p:nvPr/>
        </p:nvSpPr>
        <p:spPr bwMode="auto">
          <a:xfrm>
            <a:off x="5867400" y="30480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77" name="Rectangle 35"/>
          <p:cNvSpPr>
            <a:spLocks noChangeArrowheads="1"/>
          </p:cNvSpPr>
          <p:nvPr/>
        </p:nvSpPr>
        <p:spPr bwMode="auto">
          <a:xfrm>
            <a:off x="6248400" y="30480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78" name="Rectangle 36"/>
          <p:cNvSpPr>
            <a:spLocks noChangeArrowheads="1"/>
          </p:cNvSpPr>
          <p:nvPr/>
        </p:nvSpPr>
        <p:spPr bwMode="auto">
          <a:xfrm>
            <a:off x="6629400" y="30480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79" name="Rectangle 37"/>
          <p:cNvSpPr>
            <a:spLocks noChangeArrowheads="1"/>
          </p:cNvSpPr>
          <p:nvPr/>
        </p:nvSpPr>
        <p:spPr bwMode="auto">
          <a:xfrm>
            <a:off x="7010400" y="30480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80" name="Rectangle 38"/>
          <p:cNvSpPr>
            <a:spLocks noChangeArrowheads="1"/>
          </p:cNvSpPr>
          <p:nvPr/>
        </p:nvSpPr>
        <p:spPr bwMode="auto">
          <a:xfrm>
            <a:off x="7391400" y="30480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81" name="Rectangle 39"/>
          <p:cNvSpPr>
            <a:spLocks noChangeArrowheads="1"/>
          </p:cNvSpPr>
          <p:nvPr/>
        </p:nvSpPr>
        <p:spPr bwMode="auto">
          <a:xfrm>
            <a:off x="7772400" y="30480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82" name="Rectangle 40"/>
          <p:cNvSpPr>
            <a:spLocks noChangeArrowheads="1"/>
          </p:cNvSpPr>
          <p:nvPr/>
        </p:nvSpPr>
        <p:spPr bwMode="auto">
          <a:xfrm>
            <a:off x="1295400" y="35814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83" name="Rectangle 41"/>
          <p:cNvSpPr>
            <a:spLocks noChangeArrowheads="1"/>
          </p:cNvSpPr>
          <p:nvPr/>
        </p:nvSpPr>
        <p:spPr bwMode="auto">
          <a:xfrm>
            <a:off x="1676400" y="35814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84" name="Rectangle 42"/>
          <p:cNvSpPr>
            <a:spLocks noChangeArrowheads="1"/>
          </p:cNvSpPr>
          <p:nvPr/>
        </p:nvSpPr>
        <p:spPr bwMode="auto">
          <a:xfrm>
            <a:off x="2057400" y="35814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85" name="Rectangle 43"/>
          <p:cNvSpPr>
            <a:spLocks noChangeArrowheads="1"/>
          </p:cNvSpPr>
          <p:nvPr/>
        </p:nvSpPr>
        <p:spPr bwMode="auto">
          <a:xfrm>
            <a:off x="2438400" y="35814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86" name="Rectangle 44"/>
          <p:cNvSpPr>
            <a:spLocks noChangeArrowheads="1"/>
          </p:cNvSpPr>
          <p:nvPr/>
        </p:nvSpPr>
        <p:spPr bwMode="auto">
          <a:xfrm>
            <a:off x="2819400" y="35814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87" name="Rectangle 45"/>
          <p:cNvSpPr>
            <a:spLocks noChangeArrowheads="1"/>
          </p:cNvSpPr>
          <p:nvPr/>
        </p:nvSpPr>
        <p:spPr bwMode="auto">
          <a:xfrm>
            <a:off x="3200400" y="35814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88" name="Rectangle 46"/>
          <p:cNvSpPr>
            <a:spLocks noChangeArrowheads="1"/>
          </p:cNvSpPr>
          <p:nvPr/>
        </p:nvSpPr>
        <p:spPr bwMode="auto">
          <a:xfrm>
            <a:off x="3581400" y="35814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89" name="Rectangle 47"/>
          <p:cNvSpPr>
            <a:spLocks noChangeArrowheads="1"/>
          </p:cNvSpPr>
          <p:nvPr/>
        </p:nvSpPr>
        <p:spPr bwMode="auto">
          <a:xfrm>
            <a:off x="3962400" y="35814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90" name="Rectangle 48"/>
          <p:cNvSpPr>
            <a:spLocks noChangeArrowheads="1"/>
          </p:cNvSpPr>
          <p:nvPr/>
        </p:nvSpPr>
        <p:spPr bwMode="auto">
          <a:xfrm>
            <a:off x="4343400" y="35814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91" name="Rectangle 49"/>
          <p:cNvSpPr>
            <a:spLocks noChangeArrowheads="1"/>
          </p:cNvSpPr>
          <p:nvPr/>
        </p:nvSpPr>
        <p:spPr bwMode="auto">
          <a:xfrm>
            <a:off x="4724400" y="35814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92" name="Rectangle 50"/>
          <p:cNvSpPr>
            <a:spLocks noChangeArrowheads="1"/>
          </p:cNvSpPr>
          <p:nvPr/>
        </p:nvSpPr>
        <p:spPr bwMode="auto">
          <a:xfrm>
            <a:off x="5105400" y="35814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93" name="Rectangle 51"/>
          <p:cNvSpPr>
            <a:spLocks noChangeArrowheads="1"/>
          </p:cNvSpPr>
          <p:nvPr/>
        </p:nvSpPr>
        <p:spPr bwMode="auto">
          <a:xfrm>
            <a:off x="5486400" y="35814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94" name="Rectangle 52"/>
          <p:cNvSpPr>
            <a:spLocks noChangeArrowheads="1"/>
          </p:cNvSpPr>
          <p:nvPr/>
        </p:nvSpPr>
        <p:spPr bwMode="auto">
          <a:xfrm>
            <a:off x="5867400" y="35814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95" name="Rectangle 53"/>
          <p:cNvSpPr>
            <a:spLocks noChangeArrowheads="1"/>
          </p:cNvSpPr>
          <p:nvPr/>
        </p:nvSpPr>
        <p:spPr bwMode="auto">
          <a:xfrm>
            <a:off x="6248400" y="35814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96" name="Rectangle 54"/>
          <p:cNvSpPr>
            <a:spLocks noChangeArrowheads="1"/>
          </p:cNvSpPr>
          <p:nvPr/>
        </p:nvSpPr>
        <p:spPr bwMode="auto">
          <a:xfrm>
            <a:off x="6629400" y="35814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97" name="Rectangle 55"/>
          <p:cNvSpPr>
            <a:spLocks noChangeArrowheads="1"/>
          </p:cNvSpPr>
          <p:nvPr/>
        </p:nvSpPr>
        <p:spPr bwMode="auto">
          <a:xfrm>
            <a:off x="7010400" y="35814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98" name="Rectangle 56"/>
          <p:cNvSpPr>
            <a:spLocks noChangeArrowheads="1"/>
          </p:cNvSpPr>
          <p:nvPr/>
        </p:nvSpPr>
        <p:spPr bwMode="auto">
          <a:xfrm>
            <a:off x="7391400" y="35814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399" name="Rectangle 57"/>
          <p:cNvSpPr>
            <a:spLocks noChangeArrowheads="1"/>
          </p:cNvSpPr>
          <p:nvPr/>
        </p:nvSpPr>
        <p:spPr bwMode="auto">
          <a:xfrm>
            <a:off x="7772400" y="35814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400" name="Rectangle 58"/>
          <p:cNvSpPr>
            <a:spLocks noChangeArrowheads="1"/>
          </p:cNvSpPr>
          <p:nvPr/>
        </p:nvSpPr>
        <p:spPr bwMode="auto">
          <a:xfrm>
            <a:off x="1295400" y="41148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401" name="Rectangle 59"/>
          <p:cNvSpPr>
            <a:spLocks noChangeArrowheads="1"/>
          </p:cNvSpPr>
          <p:nvPr/>
        </p:nvSpPr>
        <p:spPr bwMode="auto">
          <a:xfrm>
            <a:off x="1676400" y="41148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402" name="Rectangle 60"/>
          <p:cNvSpPr>
            <a:spLocks noChangeArrowheads="1"/>
          </p:cNvSpPr>
          <p:nvPr/>
        </p:nvSpPr>
        <p:spPr bwMode="auto">
          <a:xfrm>
            <a:off x="2057400" y="41148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403" name="Rectangle 61"/>
          <p:cNvSpPr>
            <a:spLocks noChangeArrowheads="1"/>
          </p:cNvSpPr>
          <p:nvPr/>
        </p:nvSpPr>
        <p:spPr bwMode="auto">
          <a:xfrm>
            <a:off x="2438400" y="41148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404" name="Rectangle 62"/>
          <p:cNvSpPr>
            <a:spLocks noChangeArrowheads="1"/>
          </p:cNvSpPr>
          <p:nvPr/>
        </p:nvSpPr>
        <p:spPr bwMode="auto">
          <a:xfrm>
            <a:off x="2819400" y="41148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405" name="Rectangle 63"/>
          <p:cNvSpPr>
            <a:spLocks noChangeArrowheads="1"/>
          </p:cNvSpPr>
          <p:nvPr/>
        </p:nvSpPr>
        <p:spPr bwMode="auto">
          <a:xfrm>
            <a:off x="3200400" y="41148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406" name="Rectangle 64"/>
          <p:cNvSpPr>
            <a:spLocks noChangeArrowheads="1"/>
          </p:cNvSpPr>
          <p:nvPr/>
        </p:nvSpPr>
        <p:spPr bwMode="auto">
          <a:xfrm>
            <a:off x="3581400" y="41148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407" name="Rectangle 65"/>
          <p:cNvSpPr>
            <a:spLocks noChangeArrowheads="1"/>
          </p:cNvSpPr>
          <p:nvPr/>
        </p:nvSpPr>
        <p:spPr bwMode="auto">
          <a:xfrm>
            <a:off x="3962400" y="41148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408" name="Rectangle 66"/>
          <p:cNvSpPr>
            <a:spLocks noChangeArrowheads="1"/>
          </p:cNvSpPr>
          <p:nvPr/>
        </p:nvSpPr>
        <p:spPr bwMode="auto">
          <a:xfrm>
            <a:off x="4343400" y="41148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409" name="Rectangle 67"/>
          <p:cNvSpPr>
            <a:spLocks noChangeArrowheads="1"/>
          </p:cNvSpPr>
          <p:nvPr/>
        </p:nvSpPr>
        <p:spPr bwMode="auto">
          <a:xfrm>
            <a:off x="4724400" y="41148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410" name="Rectangle 68"/>
          <p:cNvSpPr>
            <a:spLocks noChangeArrowheads="1"/>
          </p:cNvSpPr>
          <p:nvPr/>
        </p:nvSpPr>
        <p:spPr bwMode="auto">
          <a:xfrm>
            <a:off x="5105400" y="41148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411" name="Rectangle 69"/>
          <p:cNvSpPr>
            <a:spLocks noChangeArrowheads="1"/>
          </p:cNvSpPr>
          <p:nvPr/>
        </p:nvSpPr>
        <p:spPr bwMode="auto">
          <a:xfrm>
            <a:off x="5486400" y="41148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412" name="Rectangle 70"/>
          <p:cNvSpPr>
            <a:spLocks noChangeArrowheads="1"/>
          </p:cNvSpPr>
          <p:nvPr/>
        </p:nvSpPr>
        <p:spPr bwMode="auto">
          <a:xfrm>
            <a:off x="5867400" y="41148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413" name="Rectangle 71"/>
          <p:cNvSpPr>
            <a:spLocks noChangeArrowheads="1"/>
          </p:cNvSpPr>
          <p:nvPr/>
        </p:nvSpPr>
        <p:spPr bwMode="auto">
          <a:xfrm>
            <a:off x="6248400" y="41148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414" name="Rectangle 72"/>
          <p:cNvSpPr>
            <a:spLocks noChangeArrowheads="1"/>
          </p:cNvSpPr>
          <p:nvPr/>
        </p:nvSpPr>
        <p:spPr bwMode="auto">
          <a:xfrm>
            <a:off x="6629400" y="41148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415" name="Rectangle 73"/>
          <p:cNvSpPr>
            <a:spLocks noChangeArrowheads="1"/>
          </p:cNvSpPr>
          <p:nvPr/>
        </p:nvSpPr>
        <p:spPr bwMode="auto">
          <a:xfrm>
            <a:off x="7010400" y="41148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416" name="Rectangle 74"/>
          <p:cNvSpPr>
            <a:spLocks noChangeArrowheads="1"/>
          </p:cNvSpPr>
          <p:nvPr/>
        </p:nvSpPr>
        <p:spPr bwMode="auto">
          <a:xfrm>
            <a:off x="7391400" y="41148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417" name="Rectangle 75"/>
          <p:cNvSpPr>
            <a:spLocks noChangeArrowheads="1"/>
          </p:cNvSpPr>
          <p:nvPr/>
        </p:nvSpPr>
        <p:spPr bwMode="auto">
          <a:xfrm>
            <a:off x="7772400" y="41148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418" name="Rectangle 76"/>
          <p:cNvSpPr>
            <a:spLocks noChangeArrowheads="1"/>
          </p:cNvSpPr>
          <p:nvPr/>
        </p:nvSpPr>
        <p:spPr bwMode="auto">
          <a:xfrm>
            <a:off x="1295400" y="46482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419" name="Rectangle 77"/>
          <p:cNvSpPr>
            <a:spLocks noChangeArrowheads="1"/>
          </p:cNvSpPr>
          <p:nvPr/>
        </p:nvSpPr>
        <p:spPr bwMode="auto">
          <a:xfrm>
            <a:off x="1676400" y="46482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420" name="Rectangle 78"/>
          <p:cNvSpPr>
            <a:spLocks noChangeArrowheads="1"/>
          </p:cNvSpPr>
          <p:nvPr/>
        </p:nvSpPr>
        <p:spPr bwMode="auto">
          <a:xfrm>
            <a:off x="2057400" y="46482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421" name="Rectangle 79"/>
          <p:cNvSpPr>
            <a:spLocks noChangeArrowheads="1"/>
          </p:cNvSpPr>
          <p:nvPr/>
        </p:nvSpPr>
        <p:spPr bwMode="auto">
          <a:xfrm>
            <a:off x="2438400" y="46482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422" name="Rectangle 80"/>
          <p:cNvSpPr>
            <a:spLocks noChangeArrowheads="1"/>
          </p:cNvSpPr>
          <p:nvPr/>
        </p:nvSpPr>
        <p:spPr bwMode="auto">
          <a:xfrm>
            <a:off x="2819400" y="46482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423" name="Rectangle 81"/>
          <p:cNvSpPr>
            <a:spLocks noChangeArrowheads="1"/>
          </p:cNvSpPr>
          <p:nvPr/>
        </p:nvSpPr>
        <p:spPr bwMode="auto">
          <a:xfrm>
            <a:off x="3200400" y="46482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424" name="Rectangle 82"/>
          <p:cNvSpPr>
            <a:spLocks noChangeArrowheads="1"/>
          </p:cNvSpPr>
          <p:nvPr/>
        </p:nvSpPr>
        <p:spPr bwMode="auto">
          <a:xfrm>
            <a:off x="3581400" y="46482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425" name="Rectangle 83"/>
          <p:cNvSpPr>
            <a:spLocks noChangeArrowheads="1"/>
          </p:cNvSpPr>
          <p:nvPr/>
        </p:nvSpPr>
        <p:spPr bwMode="auto">
          <a:xfrm>
            <a:off x="3962400" y="46482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426" name="Rectangle 84"/>
          <p:cNvSpPr>
            <a:spLocks noChangeArrowheads="1"/>
          </p:cNvSpPr>
          <p:nvPr/>
        </p:nvSpPr>
        <p:spPr bwMode="auto">
          <a:xfrm>
            <a:off x="4343400" y="46482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427" name="Rectangle 85"/>
          <p:cNvSpPr>
            <a:spLocks noChangeArrowheads="1"/>
          </p:cNvSpPr>
          <p:nvPr/>
        </p:nvSpPr>
        <p:spPr bwMode="auto">
          <a:xfrm>
            <a:off x="1676400" y="2514600"/>
            <a:ext cx="381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428" name="AutoShape 86">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7429" name="Freeform 87"/>
          <p:cNvSpPr>
            <a:spLocks/>
          </p:cNvSpPr>
          <p:nvPr/>
        </p:nvSpPr>
        <p:spPr bwMode="auto">
          <a:xfrm>
            <a:off x="1295400" y="1447800"/>
            <a:ext cx="6858000" cy="3733800"/>
          </a:xfrm>
          <a:custGeom>
            <a:avLst/>
            <a:gdLst>
              <a:gd name="T0" fmla="*/ 0 w 4320"/>
              <a:gd name="T1" fmla="*/ 0 h 2352"/>
              <a:gd name="T2" fmla="*/ 240 w 4320"/>
              <a:gd name="T3" fmla="*/ 0 h 2352"/>
              <a:gd name="T4" fmla="*/ 240 w 4320"/>
              <a:gd name="T5" fmla="*/ 336 h 2352"/>
              <a:gd name="T6" fmla="*/ 480 w 4320"/>
              <a:gd name="T7" fmla="*/ 336 h 2352"/>
              <a:gd name="T8" fmla="*/ 480 w 4320"/>
              <a:gd name="T9" fmla="*/ 1008 h 2352"/>
              <a:gd name="T10" fmla="*/ 2880 w 4320"/>
              <a:gd name="T11" fmla="*/ 1008 h 2352"/>
              <a:gd name="T12" fmla="*/ 2880 w 4320"/>
              <a:gd name="T13" fmla="*/ 336 h 2352"/>
              <a:gd name="T14" fmla="*/ 4080 w 4320"/>
              <a:gd name="T15" fmla="*/ 336 h 2352"/>
              <a:gd name="T16" fmla="*/ 4080 w 4320"/>
              <a:gd name="T17" fmla="*/ 0 h 2352"/>
              <a:gd name="T18" fmla="*/ 4320 w 4320"/>
              <a:gd name="T19" fmla="*/ 0 h 2352"/>
              <a:gd name="T20" fmla="*/ 4320 w 4320"/>
              <a:gd name="T21" fmla="*/ 2016 h 2352"/>
              <a:gd name="T22" fmla="*/ 2160 w 4320"/>
              <a:gd name="T23" fmla="*/ 2016 h 2352"/>
              <a:gd name="T24" fmla="*/ 2160 w 4320"/>
              <a:gd name="T25" fmla="*/ 2352 h 2352"/>
              <a:gd name="T26" fmla="*/ 0 w 4320"/>
              <a:gd name="T27" fmla="*/ 2352 h 2352"/>
              <a:gd name="T28" fmla="*/ 0 w 4320"/>
              <a:gd name="T29" fmla="*/ 0 h 23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0"/>
              <a:gd name="T46" fmla="*/ 0 h 2352"/>
              <a:gd name="T47" fmla="*/ 4320 w 4320"/>
              <a:gd name="T48" fmla="*/ 2352 h 23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0" h="2352">
                <a:moveTo>
                  <a:pt x="0" y="0"/>
                </a:moveTo>
                <a:lnTo>
                  <a:pt x="240" y="0"/>
                </a:lnTo>
                <a:lnTo>
                  <a:pt x="240" y="336"/>
                </a:lnTo>
                <a:lnTo>
                  <a:pt x="480" y="336"/>
                </a:lnTo>
                <a:lnTo>
                  <a:pt x="480" y="1008"/>
                </a:lnTo>
                <a:lnTo>
                  <a:pt x="2880" y="1008"/>
                </a:lnTo>
                <a:lnTo>
                  <a:pt x="2880" y="336"/>
                </a:lnTo>
                <a:lnTo>
                  <a:pt x="4080" y="336"/>
                </a:lnTo>
                <a:lnTo>
                  <a:pt x="4080" y="0"/>
                </a:lnTo>
                <a:lnTo>
                  <a:pt x="4320" y="0"/>
                </a:lnTo>
                <a:lnTo>
                  <a:pt x="4320" y="2016"/>
                </a:lnTo>
                <a:lnTo>
                  <a:pt x="2160" y="2016"/>
                </a:lnTo>
                <a:lnTo>
                  <a:pt x="2160" y="2352"/>
                </a:lnTo>
                <a:lnTo>
                  <a:pt x="0" y="2352"/>
                </a:lnTo>
                <a:lnTo>
                  <a:pt x="0" y="0"/>
                </a:lnTo>
                <a:close/>
              </a:path>
            </a:pathLst>
          </a:custGeom>
          <a:gradFill rotWithShape="1">
            <a:gsLst>
              <a:gs pos="0">
                <a:srgbClr val="95A3E7"/>
              </a:gs>
              <a:gs pos="100000">
                <a:srgbClr val="95C0FF">
                  <a:alpha val="50000"/>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430" name="Line 88"/>
          <p:cNvSpPr>
            <a:spLocks noChangeShapeType="1"/>
          </p:cNvSpPr>
          <p:nvPr/>
        </p:nvSpPr>
        <p:spPr bwMode="auto">
          <a:xfrm flipH="1">
            <a:off x="1790700" y="1600200"/>
            <a:ext cx="5867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431" name="Text Box 89"/>
          <p:cNvSpPr txBox="1">
            <a:spLocks noChangeArrowheads="1"/>
          </p:cNvSpPr>
          <p:nvPr/>
        </p:nvSpPr>
        <p:spPr bwMode="auto">
          <a:xfrm>
            <a:off x="3475264" y="1295400"/>
            <a:ext cx="2381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400" dirty="0"/>
              <a:t>metallic character increases</a:t>
            </a:r>
          </a:p>
        </p:txBody>
      </p:sp>
      <p:sp>
        <p:nvSpPr>
          <p:cNvPr id="57432" name="Line 90"/>
          <p:cNvSpPr>
            <a:spLocks noChangeShapeType="1"/>
          </p:cNvSpPr>
          <p:nvPr/>
        </p:nvSpPr>
        <p:spPr bwMode="auto">
          <a:xfrm flipH="1">
            <a:off x="1828800" y="5791200"/>
            <a:ext cx="5867400"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33" name="Text Box 91"/>
          <p:cNvSpPr txBox="1">
            <a:spLocks noChangeArrowheads="1"/>
          </p:cNvSpPr>
          <p:nvPr/>
        </p:nvSpPr>
        <p:spPr bwMode="auto">
          <a:xfrm>
            <a:off x="3414713" y="5486400"/>
            <a:ext cx="2676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400"/>
              <a:t>nonmetallic character increases</a:t>
            </a:r>
          </a:p>
        </p:txBody>
      </p:sp>
      <p:sp>
        <p:nvSpPr>
          <p:cNvPr id="57434" name="Line 92"/>
          <p:cNvSpPr>
            <a:spLocks noChangeShapeType="1"/>
          </p:cNvSpPr>
          <p:nvPr/>
        </p:nvSpPr>
        <p:spPr bwMode="auto">
          <a:xfrm>
            <a:off x="838200" y="1981200"/>
            <a:ext cx="0" cy="3048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435" name="Line 93"/>
          <p:cNvSpPr>
            <a:spLocks noChangeShapeType="1"/>
          </p:cNvSpPr>
          <p:nvPr/>
        </p:nvSpPr>
        <p:spPr bwMode="auto">
          <a:xfrm>
            <a:off x="8686800" y="1600200"/>
            <a:ext cx="0" cy="30480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36" name="Text Box 94"/>
          <p:cNvSpPr txBox="1">
            <a:spLocks noChangeArrowheads="1"/>
          </p:cNvSpPr>
          <p:nvPr/>
        </p:nvSpPr>
        <p:spPr bwMode="auto">
          <a:xfrm rot="-5400000">
            <a:off x="-581025" y="3248025"/>
            <a:ext cx="2381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400"/>
              <a:t>metallic character increases</a:t>
            </a:r>
          </a:p>
        </p:txBody>
      </p:sp>
      <p:sp>
        <p:nvSpPr>
          <p:cNvPr id="57437" name="Text Box 95"/>
          <p:cNvSpPr txBox="1">
            <a:spLocks noChangeArrowheads="1"/>
          </p:cNvSpPr>
          <p:nvPr/>
        </p:nvSpPr>
        <p:spPr bwMode="auto">
          <a:xfrm rot="-5400000">
            <a:off x="7119937" y="3014663"/>
            <a:ext cx="2676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400"/>
              <a:t>nonmetallic character increases</a:t>
            </a:r>
          </a:p>
        </p:txBody>
      </p:sp>
    </p:spTree>
    <p:extLst>
      <p:ext uri="{BB962C8B-B14F-4D97-AF65-F5344CB8AC3E}">
        <p14:creationId xmlns:p14="http://schemas.microsoft.com/office/powerpoint/2010/main" val="58592498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title"/>
          </p:nvPr>
        </p:nvSpPr>
        <p:spPr>
          <a:xfrm>
            <a:off x="-4482" y="152400"/>
            <a:ext cx="9144000" cy="1143000"/>
          </a:xfrm>
        </p:spPr>
        <p:txBody>
          <a:bodyPr/>
          <a:lstStyle/>
          <a:p>
            <a:pPr eaLnBrk="1" hangingPunct="1"/>
            <a:r>
              <a:rPr lang="en-US" altLang="en-US" b="1" i="1" dirty="0" smtClean="0">
                <a:solidFill>
                  <a:schemeClr val="hlink"/>
                </a:solidFill>
              </a:rPr>
              <a:t>Periodic Table Revisited</a:t>
            </a:r>
          </a:p>
        </p:txBody>
      </p:sp>
      <p:sp>
        <p:nvSpPr>
          <p:cNvPr id="4099" name="Rectangle 8"/>
          <p:cNvSpPr>
            <a:spLocks noGrp="1" noChangeArrowheads="1"/>
          </p:cNvSpPr>
          <p:nvPr>
            <p:ph type="body" sz="half" idx="1"/>
          </p:nvPr>
        </p:nvSpPr>
        <p:spPr>
          <a:xfrm>
            <a:off x="304800" y="1524000"/>
            <a:ext cx="3505200" cy="3200400"/>
          </a:xfrm>
        </p:spPr>
        <p:txBody>
          <a:bodyPr/>
          <a:lstStyle/>
          <a:p>
            <a:pPr eaLnBrk="1" hangingPunct="1"/>
            <a:r>
              <a:rPr lang="en-US" altLang="en-US" b="1" smtClean="0">
                <a:solidFill>
                  <a:schemeClr val="bg2"/>
                </a:solidFill>
              </a:rPr>
              <a:t>Chemist begin the process of organizing elements by sorting them into groups based on their </a:t>
            </a:r>
            <a:r>
              <a:rPr lang="en-US" altLang="en-US" b="1" u="sng" smtClean="0">
                <a:solidFill>
                  <a:schemeClr val="bg2"/>
                </a:solidFill>
              </a:rPr>
              <a:t>properties</a:t>
            </a:r>
            <a:r>
              <a:rPr lang="en-US" altLang="en-US" b="1" smtClean="0">
                <a:solidFill>
                  <a:schemeClr val="bg2"/>
                </a:solidFill>
              </a:rPr>
              <a:t>.</a:t>
            </a:r>
          </a:p>
        </p:txBody>
      </p:sp>
      <p:sp>
        <p:nvSpPr>
          <p:cNvPr id="4100" name="Rectangle 9"/>
          <p:cNvSpPr>
            <a:spLocks noGrp="1" noChangeArrowheads="1"/>
          </p:cNvSpPr>
          <p:nvPr>
            <p:ph type="body" sz="half" idx="2"/>
          </p:nvPr>
        </p:nvSpPr>
        <p:spPr>
          <a:xfrm>
            <a:off x="5105400" y="1676400"/>
            <a:ext cx="3810000" cy="4114800"/>
          </a:xfrm>
        </p:spPr>
        <p:txBody>
          <a:bodyPr/>
          <a:lstStyle/>
          <a:p>
            <a:pPr eaLnBrk="1" hangingPunct="1"/>
            <a:r>
              <a:rPr lang="en-US" altLang="en-US" b="1" u="sng" smtClean="0">
                <a:solidFill>
                  <a:schemeClr val="bg2"/>
                </a:solidFill>
              </a:rPr>
              <a:t>Dmitri Mendeleev</a:t>
            </a:r>
            <a:r>
              <a:rPr lang="en-US" altLang="en-US" b="1" smtClean="0">
                <a:solidFill>
                  <a:schemeClr val="bg2"/>
                </a:solidFill>
              </a:rPr>
              <a:t> arranged the elements according to atomic mass and used the arrangement to predict the properties of missing elements.</a:t>
            </a:r>
          </a:p>
        </p:txBody>
      </p:sp>
      <p:pic>
        <p:nvPicPr>
          <p:cNvPr id="4101" name="Picture 11"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572000"/>
            <a:ext cx="220980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74638"/>
            <a:ext cx="8229600" cy="762000"/>
          </a:xfrm>
        </p:spPr>
        <p:txBody>
          <a:bodyPr/>
          <a:lstStyle/>
          <a:p>
            <a:pPr eaLnBrk="1" hangingPunct="1"/>
            <a:r>
              <a:rPr lang="en-US" altLang="en-US" smtClean="0"/>
              <a:t>Summary of Periodic Trends</a:t>
            </a:r>
          </a:p>
        </p:txBody>
      </p:sp>
      <p:sp>
        <p:nvSpPr>
          <p:cNvPr id="58371" name="Rectangle 3"/>
          <p:cNvSpPr>
            <a:spLocks noChangeArrowheads="1"/>
          </p:cNvSpPr>
          <p:nvPr/>
        </p:nvSpPr>
        <p:spPr bwMode="auto">
          <a:xfrm>
            <a:off x="3657600" y="36576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372" name="Rectangle 4"/>
          <p:cNvSpPr>
            <a:spLocks noChangeArrowheads="1"/>
          </p:cNvSpPr>
          <p:nvPr/>
        </p:nvSpPr>
        <p:spPr bwMode="auto">
          <a:xfrm>
            <a:off x="3657600" y="38862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373" name="Rectangle 5"/>
          <p:cNvSpPr>
            <a:spLocks noChangeArrowheads="1"/>
          </p:cNvSpPr>
          <p:nvPr/>
        </p:nvSpPr>
        <p:spPr bwMode="auto">
          <a:xfrm>
            <a:off x="3657600" y="41148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374" name="Rectangle 6"/>
          <p:cNvSpPr>
            <a:spLocks noChangeArrowheads="1"/>
          </p:cNvSpPr>
          <p:nvPr/>
        </p:nvSpPr>
        <p:spPr bwMode="auto">
          <a:xfrm>
            <a:off x="3657600" y="43434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375" name="Rectangle 7"/>
          <p:cNvSpPr>
            <a:spLocks noChangeArrowheads="1"/>
          </p:cNvSpPr>
          <p:nvPr/>
        </p:nvSpPr>
        <p:spPr bwMode="auto">
          <a:xfrm>
            <a:off x="3657600" y="45720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376" name="Rectangle 8"/>
          <p:cNvSpPr>
            <a:spLocks noChangeArrowheads="1"/>
          </p:cNvSpPr>
          <p:nvPr/>
        </p:nvSpPr>
        <p:spPr bwMode="auto">
          <a:xfrm>
            <a:off x="3657600" y="48006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377" name="Rectangle 9"/>
          <p:cNvSpPr>
            <a:spLocks noChangeArrowheads="1"/>
          </p:cNvSpPr>
          <p:nvPr/>
        </p:nvSpPr>
        <p:spPr bwMode="auto">
          <a:xfrm>
            <a:off x="3657600" y="50292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378" name="Rectangle 12"/>
          <p:cNvSpPr>
            <a:spLocks noChangeArrowheads="1"/>
          </p:cNvSpPr>
          <p:nvPr/>
        </p:nvSpPr>
        <p:spPr bwMode="auto">
          <a:xfrm>
            <a:off x="3886200" y="38862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379" name="Rectangle 13"/>
          <p:cNvSpPr>
            <a:spLocks noChangeArrowheads="1"/>
          </p:cNvSpPr>
          <p:nvPr/>
        </p:nvSpPr>
        <p:spPr bwMode="auto">
          <a:xfrm>
            <a:off x="3886200" y="41148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380" name="Rectangle 14"/>
          <p:cNvSpPr>
            <a:spLocks noChangeArrowheads="1"/>
          </p:cNvSpPr>
          <p:nvPr/>
        </p:nvSpPr>
        <p:spPr bwMode="auto">
          <a:xfrm>
            <a:off x="3886200" y="43434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381" name="Rectangle 15"/>
          <p:cNvSpPr>
            <a:spLocks noChangeArrowheads="1"/>
          </p:cNvSpPr>
          <p:nvPr/>
        </p:nvSpPr>
        <p:spPr bwMode="auto">
          <a:xfrm>
            <a:off x="3886200" y="45720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382" name="Rectangle 16"/>
          <p:cNvSpPr>
            <a:spLocks noChangeArrowheads="1"/>
          </p:cNvSpPr>
          <p:nvPr/>
        </p:nvSpPr>
        <p:spPr bwMode="auto">
          <a:xfrm>
            <a:off x="3886200" y="48006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383" name="Rectangle 17"/>
          <p:cNvSpPr>
            <a:spLocks noChangeArrowheads="1"/>
          </p:cNvSpPr>
          <p:nvPr/>
        </p:nvSpPr>
        <p:spPr bwMode="auto">
          <a:xfrm>
            <a:off x="3886200" y="50292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384" name="Rectangle 22"/>
          <p:cNvSpPr>
            <a:spLocks noChangeArrowheads="1"/>
          </p:cNvSpPr>
          <p:nvPr/>
        </p:nvSpPr>
        <p:spPr bwMode="auto">
          <a:xfrm>
            <a:off x="4114800" y="43434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385" name="Rectangle 23"/>
          <p:cNvSpPr>
            <a:spLocks noChangeArrowheads="1"/>
          </p:cNvSpPr>
          <p:nvPr/>
        </p:nvSpPr>
        <p:spPr bwMode="auto">
          <a:xfrm>
            <a:off x="4114800" y="45720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386" name="Rectangle 24"/>
          <p:cNvSpPr>
            <a:spLocks noChangeArrowheads="1"/>
          </p:cNvSpPr>
          <p:nvPr/>
        </p:nvSpPr>
        <p:spPr bwMode="auto">
          <a:xfrm>
            <a:off x="4114800" y="48006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387" name="Rectangle 25"/>
          <p:cNvSpPr>
            <a:spLocks noChangeArrowheads="1"/>
          </p:cNvSpPr>
          <p:nvPr/>
        </p:nvSpPr>
        <p:spPr bwMode="auto">
          <a:xfrm>
            <a:off x="4114800" y="50292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388" name="Rectangle 30"/>
          <p:cNvSpPr>
            <a:spLocks noChangeArrowheads="1"/>
          </p:cNvSpPr>
          <p:nvPr/>
        </p:nvSpPr>
        <p:spPr bwMode="auto">
          <a:xfrm>
            <a:off x="4343400" y="43434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389" name="Rectangle 31"/>
          <p:cNvSpPr>
            <a:spLocks noChangeArrowheads="1"/>
          </p:cNvSpPr>
          <p:nvPr/>
        </p:nvSpPr>
        <p:spPr bwMode="auto">
          <a:xfrm>
            <a:off x="4343400" y="45720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390" name="Rectangle 32"/>
          <p:cNvSpPr>
            <a:spLocks noChangeArrowheads="1"/>
          </p:cNvSpPr>
          <p:nvPr/>
        </p:nvSpPr>
        <p:spPr bwMode="auto">
          <a:xfrm>
            <a:off x="4343400" y="48006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391" name="Rectangle 33"/>
          <p:cNvSpPr>
            <a:spLocks noChangeArrowheads="1"/>
          </p:cNvSpPr>
          <p:nvPr/>
        </p:nvSpPr>
        <p:spPr bwMode="auto">
          <a:xfrm>
            <a:off x="4343400" y="50292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392" name="Rectangle 38"/>
          <p:cNvSpPr>
            <a:spLocks noChangeArrowheads="1"/>
          </p:cNvSpPr>
          <p:nvPr/>
        </p:nvSpPr>
        <p:spPr bwMode="auto">
          <a:xfrm>
            <a:off x="4572000" y="43434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393" name="Rectangle 39"/>
          <p:cNvSpPr>
            <a:spLocks noChangeArrowheads="1"/>
          </p:cNvSpPr>
          <p:nvPr/>
        </p:nvSpPr>
        <p:spPr bwMode="auto">
          <a:xfrm>
            <a:off x="4572000" y="45720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394" name="Rectangle 40"/>
          <p:cNvSpPr>
            <a:spLocks noChangeArrowheads="1"/>
          </p:cNvSpPr>
          <p:nvPr/>
        </p:nvSpPr>
        <p:spPr bwMode="auto">
          <a:xfrm>
            <a:off x="4572000" y="48006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395" name="Rectangle 41"/>
          <p:cNvSpPr>
            <a:spLocks noChangeArrowheads="1"/>
          </p:cNvSpPr>
          <p:nvPr/>
        </p:nvSpPr>
        <p:spPr bwMode="auto">
          <a:xfrm>
            <a:off x="4572000" y="50292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396" name="Rectangle 42"/>
          <p:cNvSpPr>
            <a:spLocks noChangeArrowheads="1"/>
          </p:cNvSpPr>
          <p:nvPr/>
        </p:nvSpPr>
        <p:spPr bwMode="auto">
          <a:xfrm>
            <a:off x="4572000" y="54864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397" name="Rectangle 46"/>
          <p:cNvSpPr>
            <a:spLocks noChangeArrowheads="1"/>
          </p:cNvSpPr>
          <p:nvPr/>
        </p:nvSpPr>
        <p:spPr bwMode="auto">
          <a:xfrm>
            <a:off x="4800600" y="43434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398" name="Rectangle 47"/>
          <p:cNvSpPr>
            <a:spLocks noChangeArrowheads="1"/>
          </p:cNvSpPr>
          <p:nvPr/>
        </p:nvSpPr>
        <p:spPr bwMode="auto">
          <a:xfrm>
            <a:off x="4800600" y="45720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399" name="Rectangle 48"/>
          <p:cNvSpPr>
            <a:spLocks noChangeArrowheads="1"/>
          </p:cNvSpPr>
          <p:nvPr/>
        </p:nvSpPr>
        <p:spPr bwMode="auto">
          <a:xfrm>
            <a:off x="4800600" y="48006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00" name="Rectangle 49"/>
          <p:cNvSpPr>
            <a:spLocks noChangeArrowheads="1"/>
          </p:cNvSpPr>
          <p:nvPr/>
        </p:nvSpPr>
        <p:spPr bwMode="auto">
          <a:xfrm>
            <a:off x="4800600" y="50292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01" name="Rectangle 50"/>
          <p:cNvSpPr>
            <a:spLocks noChangeArrowheads="1"/>
          </p:cNvSpPr>
          <p:nvPr/>
        </p:nvSpPr>
        <p:spPr bwMode="auto">
          <a:xfrm>
            <a:off x="4800600" y="54864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02" name="Rectangle 54"/>
          <p:cNvSpPr>
            <a:spLocks noChangeArrowheads="1"/>
          </p:cNvSpPr>
          <p:nvPr/>
        </p:nvSpPr>
        <p:spPr bwMode="auto">
          <a:xfrm>
            <a:off x="5029200" y="43434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03" name="Rectangle 55"/>
          <p:cNvSpPr>
            <a:spLocks noChangeArrowheads="1"/>
          </p:cNvSpPr>
          <p:nvPr/>
        </p:nvSpPr>
        <p:spPr bwMode="auto">
          <a:xfrm>
            <a:off x="5029200" y="45720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04" name="Rectangle 56"/>
          <p:cNvSpPr>
            <a:spLocks noChangeArrowheads="1"/>
          </p:cNvSpPr>
          <p:nvPr/>
        </p:nvSpPr>
        <p:spPr bwMode="auto">
          <a:xfrm>
            <a:off x="5029200" y="48006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05" name="Rectangle 57"/>
          <p:cNvSpPr>
            <a:spLocks noChangeArrowheads="1"/>
          </p:cNvSpPr>
          <p:nvPr/>
        </p:nvSpPr>
        <p:spPr bwMode="auto">
          <a:xfrm>
            <a:off x="5029200" y="50292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06" name="Rectangle 58"/>
          <p:cNvSpPr>
            <a:spLocks noChangeArrowheads="1"/>
          </p:cNvSpPr>
          <p:nvPr/>
        </p:nvSpPr>
        <p:spPr bwMode="auto">
          <a:xfrm>
            <a:off x="5029200" y="54864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07" name="Rectangle 62"/>
          <p:cNvSpPr>
            <a:spLocks noChangeArrowheads="1"/>
          </p:cNvSpPr>
          <p:nvPr/>
        </p:nvSpPr>
        <p:spPr bwMode="auto">
          <a:xfrm>
            <a:off x="5257800" y="43434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08" name="Rectangle 63"/>
          <p:cNvSpPr>
            <a:spLocks noChangeArrowheads="1"/>
          </p:cNvSpPr>
          <p:nvPr/>
        </p:nvSpPr>
        <p:spPr bwMode="auto">
          <a:xfrm>
            <a:off x="5257800" y="45720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09" name="Rectangle 64"/>
          <p:cNvSpPr>
            <a:spLocks noChangeArrowheads="1"/>
          </p:cNvSpPr>
          <p:nvPr/>
        </p:nvSpPr>
        <p:spPr bwMode="auto">
          <a:xfrm>
            <a:off x="5257800" y="48006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10" name="Rectangle 65"/>
          <p:cNvSpPr>
            <a:spLocks noChangeArrowheads="1"/>
          </p:cNvSpPr>
          <p:nvPr/>
        </p:nvSpPr>
        <p:spPr bwMode="auto">
          <a:xfrm>
            <a:off x="5257800" y="50292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11" name="Rectangle 66"/>
          <p:cNvSpPr>
            <a:spLocks noChangeArrowheads="1"/>
          </p:cNvSpPr>
          <p:nvPr/>
        </p:nvSpPr>
        <p:spPr bwMode="auto">
          <a:xfrm>
            <a:off x="5257800" y="54864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12" name="Rectangle 70"/>
          <p:cNvSpPr>
            <a:spLocks noChangeArrowheads="1"/>
          </p:cNvSpPr>
          <p:nvPr/>
        </p:nvSpPr>
        <p:spPr bwMode="auto">
          <a:xfrm>
            <a:off x="5486400" y="43434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13" name="Rectangle 71"/>
          <p:cNvSpPr>
            <a:spLocks noChangeArrowheads="1"/>
          </p:cNvSpPr>
          <p:nvPr/>
        </p:nvSpPr>
        <p:spPr bwMode="auto">
          <a:xfrm>
            <a:off x="5486400" y="45720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14" name="Rectangle 72"/>
          <p:cNvSpPr>
            <a:spLocks noChangeArrowheads="1"/>
          </p:cNvSpPr>
          <p:nvPr/>
        </p:nvSpPr>
        <p:spPr bwMode="auto">
          <a:xfrm>
            <a:off x="5486400" y="48006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15" name="Rectangle 73"/>
          <p:cNvSpPr>
            <a:spLocks noChangeArrowheads="1"/>
          </p:cNvSpPr>
          <p:nvPr/>
        </p:nvSpPr>
        <p:spPr bwMode="auto">
          <a:xfrm>
            <a:off x="5486400" y="50292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16" name="Rectangle 74"/>
          <p:cNvSpPr>
            <a:spLocks noChangeArrowheads="1"/>
          </p:cNvSpPr>
          <p:nvPr/>
        </p:nvSpPr>
        <p:spPr bwMode="auto">
          <a:xfrm>
            <a:off x="5486400" y="54864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17" name="Rectangle 78"/>
          <p:cNvSpPr>
            <a:spLocks noChangeArrowheads="1"/>
          </p:cNvSpPr>
          <p:nvPr/>
        </p:nvSpPr>
        <p:spPr bwMode="auto">
          <a:xfrm>
            <a:off x="5715000" y="43434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18" name="Rectangle 79"/>
          <p:cNvSpPr>
            <a:spLocks noChangeArrowheads="1"/>
          </p:cNvSpPr>
          <p:nvPr/>
        </p:nvSpPr>
        <p:spPr bwMode="auto">
          <a:xfrm>
            <a:off x="5715000" y="45720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19" name="Rectangle 80"/>
          <p:cNvSpPr>
            <a:spLocks noChangeArrowheads="1"/>
          </p:cNvSpPr>
          <p:nvPr/>
        </p:nvSpPr>
        <p:spPr bwMode="auto">
          <a:xfrm>
            <a:off x="5715000" y="48006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20" name="Rectangle 81"/>
          <p:cNvSpPr>
            <a:spLocks noChangeArrowheads="1"/>
          </p:cNvSpPr>
          <p:nvPr/>
        </p:nvSpPr>
        <p:spPr bwMode="auto">
          <a:xfrm>
            <a:off x="5715000" y="50292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21" name="Rectangle 82"/>
          <p:cNvSpPr>
            <a:spLocks noChangeArrowheads="1"/>
          </p:cNvSpPr>
          <p:nvPr/>
        </p:nvSpPr>
        <p:spPr bwMode="auto">
          <a:xfrm>
            <a:off x="5715000" y="54864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22" name="Rectangle 86"/>
          <p:cNvSpPr>
            <a:spLocks noChangeArrowheads="1"/>
          </p:cNvSpPr>
          <p:nvPr/>
        </p:nvSpPr>
        <p:spPr bwMode="auto">
          <a:xfrm>
            <a:off x="5943600" y="43434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23" name="Rectangle 87"/>
          <p:cNvSpPr>
            <a:spLocks noChangeArrowheads="1"/>
          </p:cNvSpPr>
          <p:nvPr/>
        </p:nvSpPr>
        <p:spPr bwMode="auto">
          <a:xfrm>
            <a:off x="5943600" y="45720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24" name="Rectangle 88"/>
          <p:cNvSpPr>
            <a:spLocks noChangeArrowheads="1"/>
          </p:cNvSpPr>
          <p:nvPr/>
        </p:nvSpPr>
        <p:spPr bwMode="auto">
          <a:xfrm>
            <a:off x="5943600" y="48006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25" name="Rectangle 89"/>
          <p:cNvSpPr>
            <a:spLocks noChangeArrowheads="1"/>
          </p:cNvSpPr>
          <p:nvPr/>
        </p:nvSpPr>
        <p:spPr bwMode="auto">
          <a:xfrm>
            <a:off x="5943600" y="50292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26" name="Rectangle 90"/>
          <p:cNvSpPr>
            <a:spLocks noChangeArrowheads="1"/>
          </p:cNvSpPr>
          <p:nvPr/>
        </p:nvSpPr>
        <p:spPr bwMode="auto">
          <a:xfrm>
            <a:off x="5943600" y="54864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27" name="Rectangle 94"/>
          <p:cNvSpPr>
            <a:spLocks noChangeArrowheads="1"/>
          </p:cNvSpPr>
          <p:nvPr/>
        </p:nvSpPr>
        <p:spPr bwMode="auto">
          <a:xfrm>
            <a:off x="6172200" y="43434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28" name="Rectangle 95"/>
          <p:cNvSpPr>
            <a:spLocks noChangeArrowheads="1"/>
          </p:cNvSpPr>
          <p:nvPr/>
        </p:nvSpPr>
        <p:spPr bwMode="auto">
          <a:xfrm>
            <a:off x="6172200" y="45720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29" name="Rectangle 96"/>
          <p:cNvSpPr>
            <a:spLocks noChangeArrowheads="1"/>
          </p:cNvSpPr>
          <p:nvPr/>
        </p:nvSpPr>
        <p:spPr bwMode="auto">
          <a:xfrm>
            <a:off x="6172200" y="48006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30" name="Rectangle 97"/>
          <p:cNvSpPr>
            <a:spLocks noChangeArrowheads="1"/>
          </p:cNvSpPr>
          <p:nvPr/>
        </p:nvSpPr>
        <p:spPr bwMode="auto">
          <a:xfrm>
            <a:off x="6172200" y="50292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31" name="Rectangle 98"/>
          <p:cNvSpPr>
            <a:spLocks noChangeArrowheads="1"/>
          </p:cNvSpPr>
          <p:nvPr/>
        </p:nvSpPr>
        <p:spPr bwMode="auto">
          <a:xfrm>
            <a:off x="6172200" y="54864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32" name="Rectangle 100"/>
          <p:cNvSpPr>
            <a:spLocks noChangeArrowheads="1"/>
          </p:cNvSpPr>
          <p:nvPr/>
        </p:nvSpPr>
        <p:spPr bwMode="auto">
          <a:xfrm>
            <a:off x="6400800" y="38862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33" name="Rectangle 101"/>
          <p:cNvSpPr>
            <a:spLocks noChangeArrowheads="1"/>
          </p:cNvSpPr>
          <p:nvPr/>
        </p:nvSpPr>
        <p:spPr bwMode="auto">
          <a:xfrm>
            <a:off x="6400800" y="41148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34" name="Rectangle 102"/>
          <p:cNvSpPr>
            <a:spLocks noChangeArrowheads="1"/>
          </p:cNvSpPr>
          <p:nvPr/>
        </p:nvSpPr>
        <p:spPr bwMode="auto">
          <a:xfrm>
            <a:off x="6400800" y="43434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35" name="Rectangle 103"/>
          <p:cNvSpPr>
            <a:spLocks noChangeArrowheads="1"/>
          </p:cNvSpPr>
          <p:nvPr/>
        </p:nvSpPr>
        <p:spPr bwMode="auto">
          <a:xfrm>
            <a:off x="6400800" y="45720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36" name="Rectangle 104"/>
          <p:cNvSpPr>
            <a:spLocks noChangeArrowheads="1"/>
          </p:cNvSpPr>
          <p:nvPr/>
        </p:nvSpPr>
        <p:spPr bwMode="auto">
          <a:xfrm>
            <a:off x="6400800" y="48006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37" name="Rectangle 105"/>
          <p:cNvSpPr>
            <a:spLocks noChangeArrowheads="1"/>
          </p:cNvSpPr>
          <p:nvPr/>
        </p:nvSpPr>
        <p:spPr bwMode="auto">
          <a:xfrm>
            <a:off x="6400800" y="50292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38" name="Rectangle 106"/>
          <p:cNvSpPr>
            <a:spLocks noChangeArrowheads="1"/>
          </p:cNvSpPr>
          <p:nvPr/>
        </p:nvSpPr>
        <p:spPr bwMode="auto">
          <a:xfrm>
            <a:off x="6400800" y="54864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39" name="Rectangle 108"/>
          <p:cNvSpPr>
            <a:spLocks noChangeArrowheads="1"/>
          </p:cNvSpPr>
          <p:nvPr/>
        </p:nvSpPr>
        <p:spPr bwMode="auto">
          <a:xfrm>
            <a:off x="6629400" y="38862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40" name="Rectangle 109"/>
          <p:cNvSpPr>
            <a:spLocks noChangeArrowheads="1"/>
          </p:cNvSpPr>
          <p:nvPr/>
        </p:nvSpPr>
        <p:spPr bwMode="auto">
          <a:xfrm>
            <a:off x="6629400" y="41148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41" name="Rectangle 110"/>
          <p:cNvSpPr>
            <a:spLocks noChangeArrowheads="1"/>
          </p:cNvSpPr>
          <p:nvPr/>
        </p:nvSpPr>
        <p:spPr bwMode="auto">
          <a:xfrm>
            <a:off x="6629400" y="43434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42" name="Rectangle 111"/>
          <p:cNvSpPr>
            <a:spLocks noChangeArrowheads="1"/>
          </p:cNvSpPr>
          <p:nvPr/>
        </p:nvSpPr>
        <p:spPr bwMode="auto">
          <a:xfrm>
            <a:off x="6629400" y="45720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43" name="Rectangle 112"/>
          <p:cNvSpPr>
            <a:spLocks noChangeArrowheads="1"/>
          </p:cNvSpPr>
          <p:nvPr/>
        </p:nvSpPr>
        <p:spPr bwMode="auto">
          <a:xfrm>
            <a:off x="6629400" y="48006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44" name="Rectangle 113"/>
          <p:cNvSpPr>
            <a:spLocks noChangeArrowheads="1"/>
          </p:cNvSpPr>
          <p:nvPr/>
        </p:nvSpPr>
        <p:spPr bwMode="auto">
          <a:xfrm>
            <a:off x="6629400" y="50292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45" name="Rectangle 114"/>
          <p:cNvSpPr>
            <a:spLocks noChangeArrowheads="1"/>
          </p:cNvSpPr>
          <p:nvPr/>
        </p:nvSpPr>
        <p:spPr bwMode="auto">
          <a:xfrm>
            <a:off x="6629400" y="54864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46" name="Rectangle 116"/>
          <p:cNvSpPr>
            <a:spLocks noChangeArrowheads="1"/>
          </p:cNvSpPr>
          <p:nvPr/>
        </p:nvSpPr>
        <p:spPr bwMode="auto">
          <a:xfrm>
            <a:off x="6858000" y="38862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47" name="Rectangle 117"/>
          <p:cNvSpPr>
            <a:spLocks noChangeArrowheads="1"/>
          </p:cNvSpPr>
          <p:nvPr/>
        </p:nvSpPr>
        <p:spPr bwMode="auto">
          <a:xfrm>
            <a:off x="6858000" y="41148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48" name="Rectangle 118"/>
          <p:cNvSpPr>
            <a:spLocks noChangeArrowheads="1"/>
          </p:cNvSpPr>
          <p:nvPr/>
        </p:nvSpPr>
        <p:spPr bwMode="auto">
          <a:xfrm>
            <a:off x="6858000" y="43434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49" name="Rectangle 119"/>
          <p:cNvSpPr>
            <a:spLocks noChangeArrowheads="1"/>
          </p:cNvSpPr>
          <p:nvPr/>
        </p:nvSpPr>
        <p:spPr bwMode="auto">
          <a:xfrm>
            <a:off x="6858000" y="45720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50" name="Rectangle 120"/>
          <p:cNvSpPr>
            <a:spLocks noChangeArrowheads="1"/>
          </p:cNvSpPr>
          <p:nvPr/>
        </p:nvSpPr>
        <p:spPr bwMode="auto">
          <a:xfrm>
            <a:off x="6858000" y="48006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51" name="Rectangle 121"/>
          <p:cNvSpPr>
            <a:spLocks noChangeArrowheads="1"/>
          </p:cNvSpPr>
          <p:nvPr/>
        </p:nvSpPr>
        <p:spPr bwMode="auto">
          <a:xfrm>
            <a:off x="6858000" y="50292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52" name="Rectangle 122"/>
          <p:cNvSpPr>
            <a:spLocks noChangeArrowheads="1"/>
          </p:cNvSpPr>
          <p:nvPr/>
        </p:nvSpPr>
        <p:spPr bwMode="auto">
          <a:xfrm>
            <a:off x="6858000" y="54864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53" name="Rectangle 124"/>
          <p:cNvSpPr>
            <a:spLocks noChangeArrowheads="1"/>
          </p:cNvSpPr>
          <p:nvPr/>
        </p:nvSpPr>
        <p:spPr bwMode="auto">
          <a:xfrm>
            <a:off x="7086600" y="38862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54" name="Rectangle 125"/>
          <p:cNvSpPr>
            <a:spLocks noChangeArrowheads="1"/>
          </p:cNvSpPr>
          <p:nvPr/>
        </p:nvSpPr>
        <p:spPr bwMode="auto">
          <a:xfrm>
            <a:off x="7086600" y="41148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55" name="Rectangle 126"/>
          <p:cNvSpPr>
            <a:spLocks noChangeArrowheads="1"/>
          </p:cNvSpPr>
          <p:nvPr/>
        </p:nvSpPr>
        <p:spPr bwMode="auto">
          <a:xfrm>
            <a:off x="7086600" y="43434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56" name="Rectangle 127"/>
          <p:cNvSpPr>
            <a:spLocks noChangeArrowheads="1"/>
          </p:cNvSpPr>
          <p:nvPr/>
        </p:nvSpPr>
        <p:spPr bwMode="auto">
          <a:xfrm>
            <a:off x="7086600" y="45720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57" name="Rectangle 128"/>
          <p:cNvSpPr>
            <a:spLocks noChangeArrowheads="1"/>
          </p:cNvSpPr>
          <p:nvPr/>
        </p:nvSpPr>
        <p:spPr bwMode="auto">
          <a:xfrm>
            <a:off x="7086600" y="48006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58" name="Rectangle 129"/>
          <p:cNvSpPr>
            <a:spLocks noChangeArrowheads="1"/>
          </p:cNvSpPr>
          <p:nvPr/>
        </p:nvSpPr>
        <p:spPr bwMode="auto">
          <a:xfrm>
            <a:off x="7086600" y="50292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59" name="Rectangle 130"/>
          <p:cNvSpPr>
            <a:spLocks noChangeArrowheads="1"/>
          </p:cNvSpPr>
          <p:nvPr/>
        </p:nvSpPr>
        <p:spPr bwMode="auto">
          <a:xfrm>
            <a:off x="7086600" y="54864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60" name="Rectangle 132"/>
          <p:cNvSpPr>
            <a:spLocks noChangeArrowheads="1"/>
          </p:cNvSpPr>
          <p:nvPr/>
        </p:nvSpPr>
        <p:spPr bwMode="auto">
          <a:xfrm>
            <a:off x="7315200" y="38862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61" name="Rectangle 133"/>
          <p:cNvSpPr>
            <a:spLocks noChangeArrowheads="1"/>
          </p:cNvSpPr>
          <p:nvPr/>
        </p:nvSpPr>
        <p:spPr bwMode="auto">
          <a:xfrm>
            <a:off x="7315200" y="41148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62" name="Rectangle 134"/>
          <p:cNvSpPr>
            <a:spLocks noChangeArrowheads="1"/>
          </p:cNvSpPr>
          <p:nvPr/>
        </p:nvSpPr>
        <p:spPr bwMode="auto">
          <a:xfrm>
            <a:off x="7315200" y="43434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63" name="Rectangle 135"/>
          <p:cNvSpPr>
            <a:spLocks noChangeArrowheads="1"/>
          </p:cNvSpPr>
          <p:nvPr/>
        </p:nvSpPr>
        <p:spPr bwMode="auto">
          <a:xfrm>
            <a:off x="7315200" y="45720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64" name="Rectangle 136"/>
          <p:cNvSpPr>
            <a:spLocks noChangeArrowheads="1"/>
          </p:cNvSpPr>
          <p:nvPr/>
        </p:nvSpPr>
        <p:spPr bwMode="auto">
          <a:xfrm>
            <a:off x="7315200" y="48006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65" name="Rectangle 137"/>
          <p:cNvSpPr>
            <a:spLocks noChangeArrowheads="1"/>
          </p:cNvSpPr>
          <p:nvPr/>
        </p:nvSpPr>
        <p:spPr bwMode="auto">
          <a:xfrm>
            <a:off x="7315200" y="50292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66" name="Rectangle 138"/>
          <p:cNvSpPr>
            <a:spLocks noChangeArrowheads="1"/>
          </p:cNvSpPr>
          <p:nvPr/>
        </p:nvSpPr>
        <p:spPr bwMode="auto">
          <a:xfrm>
            <a:off x="7315200" y="54864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67" name="Rectangle 139"/>
          <p:cNvSpPr>
            <a:spLocks noChangeArrowheads="1"/>
          </p:cNvSpPr>
          <p:nvPr/>
        </p:nvSpPr>
        <p:spPr bwMode="auto">
          <a:xfrm>
            <a:off x="7543800" y="36576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68" name="Rectangle 140"/>
          <p:cNvSpPr>
            <a:spLocks noChangeArrowheads="1"/>
          </p:cNvSpPr>
          <p:nvPr/>
        </p:nvSpPr>
        <p:spPr bwMode="auto">
          <a:xfrm>
            <a:off x="7543800" y="38862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69" name="Rectangle 141"/>
          <p:cNvSpPr>
            <a:spLocks noChangeArrowheads="1"/>
          </p:cNvSpPr>
          <p:nvPr/>
        </p:nvSpPr>
        <p:spPr bwMode="auto">
          <a:xfrm>
            <a:off x="7543800" y="41148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70" name="Rectangle 142"/>
          <p:cNvSpPr>
            <a:spLocks noChangeArrowheads="1"/>
          </p:cNvSpPr>
          <p:nvPr/>
        </p:nvSpPr>
        <p:spPr bwMode="auto">
          <a:xfrm>
            <a:off x="7543800" y="43434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71" name="Rectangle 143"/>
          <p:cNvSpPr>
            <a:spLocks noChangeArrowheads="1"/>
          </p:cNvSpPr>
          <p:nvPr/>
        </p:nvSpPr>
        <p:spPr bwMode="auto">
          <a:xfrm>
            <a:off x="7543800" y="45720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72" name="Rectangle 144"/>
          <p:cNvSpPr>
            <a:spLocks noChangeArrowheads="1"/>
          </p:cNvSpPr>
          <p:nvPr/>
        </p:nvSpPr>
        <p:spPr bwMode="auto">
          <a:xfrm>
            <a:off x="7543800" y="48006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73" name="Rectangle 145"/>
          <p:cNvSpPr>
            <a:spLocks noChangeArrowheads="1"/>
          </p:cNvSpPr>
          <p:nvPr/>
        </p:nvSpPr>
        <p:spPr bwMode="auto">
          <a:xfrm>
            <a:off x="7543800" y="50292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74" name="Rectangle 146"/>
          <p:cNvSpPr>
            <a:spLocks noChangeArrowheads="1"/>
          </p:cNvSpPr>
          <p:nvPr/>
        </p:nvSpPr>
        <p:spPr bwMode="auto">
          <a:xfrm>
            <a:off x="7543800" y="54864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75" name="Rectangle 168"/>
          <p:cNvSpPr>
            <a:spLocks noChangeArrowheads="1"/>
          </p:cNvSpPr>
          <p:nvPr/>
        </p:nvSpPr>
        <p:spPr bwMode="auto">
          <a:xfrm>
            <a:off x="4572000" y="57150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76" name="Rectangle 169"/>
          <p:cNvSpPr>
            <a:spLocks noChangeArrowheads="1"/>
          </p:cNvSpPr>
          <p:nvPr/>
        </p:nvSpPr>
        <p:spPr bwMode="auto">
          <a:xfrm>
            <a:off x="4800600" y="57150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77" name="Rectangle 170"/>
          <p:cNvSpPr>
            <a:spLocks noChangeArrowheads="1"/>
          </p:cNvSpPr>
          <p:nvPr/>
        </p:nvSpPr>
        <p:spPr bwMode="auto">
          <a:xfrm>
            <a:off x="5029200" y="57150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78" name="Rectangle 171"/>
          <p:cNvSpPr>
            <a:spLocks noChangeArrowheads="1"/>
          </p:cNvSpPr>
          <p:nvPr/>
        </p:nvSpPr>
        <p:spPr bwMode="auto">
          <a:xfrm>
            <a:off x="5257800" y="57150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79" name="Rectangle 172"/>
          <p:cNvSpPr>
            <a:spLocks noChangeArrowheads="1"/>
          </p:cNvSpPr>
          <p:nvPr/>
        </p:nvSpPr>
        <p:spPr bwMode="auto">
          <a:xfrm>
            <a:off x="5486400" y="57150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80" name="Rectangle 173"/>
          <p:cNvSpPr>
            <a:spLocks noChangeArrowheads="1"/>
          </p:cNvSpPr>
          <p:nvPr/>
        </p:nvSpPr>
        <p:spPr bwMode="auto">
          <a:xfrm>
            <a:off x="5715000" y="57150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81" name="Rectangle 174"/>
          <p:cNvSpPr>
            <a:spLocks noChangeArrowheads="1"/>
          </p:cNvSpPr>
          <p:nvPr/>
        </p:nvSpPr>
        <p:spPr bwMode="auto">
          <a:xfrm>
            <a:off x="5943600" y="57150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82" name="Rectangle 175"/>
          <p:cNvSpPr>
            <a:spLocks noChangeArrowheads="1"/>
          </p:cNvSpPr>
          <p:nvPr/>
        </p:nvSpPr>
        <p:spPr bwMode="auto">
          <a:xfrm>
            <a:off x="6172200" y="57150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83" name="Rectangle 176"/>
          <p:cNvSpPr>
            <a:spLocks noChangeArrowheads="1"/>
          </p:cNvSpPr>
          <p:nvPr/>
        </p:nvSpPr>
        <p:spPr bwMode="auto">
          <a:xfrm>
            <a:off x="6400800" y="57150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84" name="Rectangle 177"/>
          <p:cNvSpPr>
            <a:spLocks noChangeArrowheads="1"/>
          </p:cNvSpPr>
          <p:nvPr/>
        </p:nvSpPr>
        <p:spPr bwMode="auto">
          <a:xfrm>
            <a:off x="6629400" y="57150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85" name="Rectangle 178"/>
          <p:cNvSpPr>
            <a:spLocks noChangeArrowheads="1"/>
          </p:cNvSpPr>
          <p:nvPr/>
        </p:nvSpPr>
        <p:spPr bwMode="auto">
          <a:xfrm>
            <a:off x="6858000" y="57150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86" name="Rectangle 179"/>
          <p:cNvSpPr>
            <a:spLocks noChangeArrowheads="1"/>
          </p:cNvSpPr>
          <p:nvPr/>
        </p:nvSpPr>
        <p:spPr bwMode="auto">
          <a:xfrm>
            <a:off x="7086600" y="57150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87" name="Rectangle 180"/>
          <p:cNvSpPr>
            <a:spLocks noChangeArrowheads="1"/>
          </p:cNvSpPr>
          <p:nvPr/>
        </p:nvSpPr>
        <p:spPr bwMode="auto">
          <a:xfrm>
            <a:off x="7315200" y="57150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88" name="Rectangle 181"/>
          <p:cNvSpPr>
            <a:spLocks noChangeArrowheads="1"/>
          </p:cNvSpPr>
          <p:nvPr/>
        </p:nvSpPr>
        <p:spPr bwMode="auto">
          <a:xfrm>
            <a:off x="7543800" y="5715000"/>
            <a:ext cx="228600" cy="228600"/>
          </a:xfrm>
          <a:prstGeom prst="rect">
            <a:avLst/>
          </a:prstGeom>
          <a:solidFill>
            <a:srgbClr val="FFCC99">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89" name="Text Box 184"/>
          <p:cNvSpPr txBox="1">
            <a:spLocks noChangeArrowheads="1"/>
          </p:cNvSpPr>
          <p:nvPr/>
        </p:nvSpPr>
        <p:spPr bwMode="auto">
          <a:xfrm>
            <a:off x="3489325" y="6107113"/>
            <a:ext cx="40322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400"/>
              <a:t>Ionic size (cations)	            Ionic size (anions)</a:t>
            </a:r>
          </a:p>
          <a:p>
            <a:pPr eaLnBrk="1" hangingPunct="1"/>
            <a:r>
              <a:rPr lang="en-US" altLang="en-US" sz="1400"/>
              <a:t>decreases		            decreases</a:t>
            </a:r>
          </a:p>
        </p:txBody>
      </p:sp>
      <p:sp>
        <p:nvSpPr>
          <p:cNvPr id="58490" name="AutoShape 190"/>
          <p:cNvSpPr>
            <a:spLocks noChangeArrowheads="1"/>
          </p:cNvSpPr>
          <p:nvPr/>
        </p:nvSpPr>
        <p:spPr bwMode="auto">
          <a:xfrm>
            <a:off x="3886200" y="1295400"/>
            <a:ext cx="2895600" cy="2590800"/>
          </a:xfrm>
          <a:prstGeom prst="rightArrow">
            <a:avLst>
              <a:gd name="adj1" fmla="val 50000"/>
              <a:gd name="adj2" fmla="val 27941"/>
            </a:avLst>
          </a:prstGeom>
          <a:solidFill>
            <a:srgbClr val="D4D4F4">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91" name="Text Box 191"/>
          <p:cNvSpPr txBox="1">
            <a:spLocks noChangeArrowheads="1"/>
          </p:cNvSpPr>
          <p:nvPr/>
        </p:nvSpPr>
        <p:spPr bwMode="auto">
          <a:xfrm>
            <a:off x="4038600" y="2044700"/>
            <a:ext cx="27559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400" b="1"/>
              <a:t>Shielding is constant</a:t>
            </a:r>
          </a:p>
          <a:p>
            <a:pPr eaLnBrk="1" hangingPunct="1"/>
            <a:r>
              <a:rPr lang="en-US" altLang="en-US" sz="1400" b="1"/>
              <a:t>Atomic radius decreases</a:t>
            </a:r>
          </a:p>
          <a:p>
            <a:pPr eaLnBrk="1" hangingPunct="1"/>
            <a:r>
              <a:rPr lang="en-US" altLang="en-US" sz="1400" b="1"/>
              <a:t>Ionization energy increases</a:t>
            </a:r>
          </a:p>
          <a:p>
            <a:pPr eaLnBrk="1" hangingPunct="1"/>
            <a:r>
              <a:rPr lang="en-US" altLang="en-US" sz="1400" b="1"/>
              <a:t>Electronegativity increases</a:t>
            </a:r>
          </a:p>
          <a:p>
            <a:pPr eaLnBrk="1" hangingPunct="1"/>
            <a:r>
              <a:rPr lang="en-US" altLang="en-US" sz="1400" b="1"/>
              <a:t>Nuclear charge increases</a:t>
            </a:r>
          </a:p>
        </p:txBody>
      </p:sp>
      <p:sp>
        <p:nvSpPr>
          <p:cNvPr id="58492" name="AutoShape 192"/>
          <p:cNvSpPr>
            <a:spLocks noChangeArrowheads="1"/>
          </p:cNvSpPr>
          <p:nvPr/>
        </p:nvSpPr>
        <p:spPr bwMode="auto">
          <a:xfrm>
            <a:off x="685800" y="2971800"/>
            <a:ext cx="3429000" cy="3352800"/>
          </a:xfrm>
          <a:prstGeom prst="downArrow">
            <a:avLst>
              <a:gd name="adj1" fmla="val 50000"/>
              <a:gd name="adj2" fmla="val 25000"/>
            </a:avLst>
          </a:prstGeom>
          <a:solidFill>
            <a:srgbClr val="CCFFCC">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8493" name="Text Box 193"/>
          <p:cNvSpPr txBox="1">
            <a:spLocks noChangeArrowheads="1"/>
          </p:cNvSpPr>
          <p:nvPr/>
        </p:nvSpPr>
        <p:spPr bwMode="auto">
          <a:xfrm rot="-5400000">
            <a:off x="1157288" y="3560763"/>
            <a:ext cx="25558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400" b="1"/>
              <a:t>Nuclear charge increases</a:t>
            </a:r>
          </a:p>
          <a:p>
            <a:pPr eaLnBrk="1" hangingPunct="1"/>
            <a:r>
              <a:rPr lang="en-US" altLang="en-US" sz="1400" b="1"/>
              <a:t>Shielding increases</a:t>
            </a:r>
          </a:p>
          <a:p>
            <a:pPr eaLnBrk="1" hangingPunct="1"/>
            <a:r>
              <a:rPr lang="en-US" altLang="en-US" sz="1400" b="1"/>
              <a:t>Atomic radius increases</a:t>
            </a:r>
          </a:p>
          <a:p>
            <a:pPr eaLnBrk="1" hangingPunct="1"/>
            <a:r>
              <a:rPr lang="en-US" altLang="en-US" sz="1400" b="1"/>
              <a:t>Ionic size increases</a:t>
            </a:r>
          </a:p>
          <a:p>
            <a:pPr eaLnBrk="1" hangingPunct="1"/>
            <a:r>
              <a:rPr lang="en-US" altLang="en-US" sz="1400" b="1"/>
              <a:t>Ionization energy decreases</a:t>
            </a:r>
          </a:p>
          <a:p>
            <a:pPr eaLnBrk="1" hangingPunct="1"/>
            <a:r>
              <a:rPr lang="en-US" altLang="en-US" sz="1400" b="1"/>
              <a:t>Electronegativity decreases</a:t>
            </a:r>
          </a:p>
        </p:txBody>
      </p:sp>
      <p:sp>
        <p:nvSpPr>
          <p:cNvPr id="58494" name="Line 194"/>
          <p:cNvSpPr>
            <a:spLocks noChangeShapeType="1"/>
          </p:cNvSpPr>
          <p:nvPr/>
        </p:nvSpPr>
        <p:spPr bwMode="auto">
          <a:xfrm>
            <a:off x="5181600" y="62484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495" name="Line 195"/>
          <p:cNvSpPr>
            <a:spLocks noChangeShapeType="1"/>
          </p:cNvSpPr>
          <p:nvPr/>
        </p:nvSpPr>
        <p:spPr bwMode="auto">
          <a:xfrm>
            <a:off x="7543800" y="62484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496" name="Text Box 196"/>
          <p:cNvSpPr txBox="1">
            <a:spLocks noChangeArrowheads="1"/>
          </p:cNvSpPr>
          <p:nvPr/>
        </p:nvSpPr>
        <p:spPr bwMode="auto">
          <a:xfrm>
            <a:off x="3565525" y="3424238"/>
            <a:ext cx="3238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900"/>
              <a:t>1A</a:t>
            </a:r>
          </a:p>
        </p:txBody>
      </p:sp>
      <p:sp>
        <p:nvSpPr>
          <p:cNvPr id="58497" name="Rectangle 197"/>
          <p:cNvSpPr>
            <a:spLocks noChangeArrowheads="1"/>
          </p:cNvSpPr>
          <p:nvPr/>
        </p:nvSpPr>
        <p:spPr bwMode="auto">
          <a:xfrm>
            <a:off x="3852863" y="3654425"/>
            <a:ext cx="3238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900"/>
              <a:t>2A</a:t>
            </a:r>
          </a:p>
        </p:txBody>
      </p:sp>
      <p:sp>
        <p:nvSpPr>
          <p:cNvPr id="58498" name="Rectangle 198"/>
          <p:cNvSpPr>
            <a:spLocks noChangeArrowheads="1"/>
          </p:cNvSpPr>
          <p:nvPr/>
        </p:nvSpPr>
        <p:spPr bwMode="auto">
          <a:xfrm>
            <a:off x="6324600" y="3654425"/>
            <a:ext cx="3238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900"/>
              <a:t>3A</a:t>
            </a:r>
          </a:p>
        </p:txBody>
      </p:sp>
      <p:sp>
        <p:nvSpPr>
          <p:cNvPr id="58499" name="Rectangle 199"/>
          <p:cNvSpPr>
            <a:spLocks noChangeArrowheads="1"/>
          </p:cNvSpPr>
          <p:nvPr/>
        </p:nvSpPr>
        <p:spPr bwMode="auto">
          <a:xfrm>
            <a:off x="6553200" y="3654425"/>
            <a:ext cx="3238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900"/>
              <a:t>4A</a:t>
            </a:r>
          </a:p>
        </p:txBody>
      </p:sp>
      <p:sp>
        <p:nvSpPr>
          <p:cNvPr id="58500" name="Rectangle 200"/>
          <p:cNvSpPr>
            <a:spLocks noChangeArrowheads="1"/>
          </p:cNvSpPr>
          <p:nvPr/>
        </p:nvSpPr>
        <p:spPr bwMode="auto">
          <a:xfrm>
            <a:off x="6781800" y="3670300"/>
            <a:ext cx="3238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900"/>
              <a:t>5A</a:t>
            </a:r>
          </a:p>
        </p:txBody>
      </p:sp>
      <p:sp>
        <p:nvSpPr>
          <p:cNvPr id="58501" name="Rectangle 201"/>
          <p:cNvSpPr>
            <a:spLocks noChangeArrowheads="1"/>
          </p:cNvSpPr>
          <p:nvPr/>
        </p:nvSpPr>
        <p:spPr bwMode="auto">
          <a:xfrm>
            <a:off x="7010400" y="3657600"/>
            <a:ext cx="3238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900"/>
              <a:t>6A</a:t>
            </a:r>
          </a:p>
        </p:txBody>
      </p:sp>
      <p:sp>
        <p:nvSpPr>
          <p:cNvPr id="58502" name="Rectangle 202"/>
          <p:cNvSpPr>
            <a:spLocks noChangeArrowheads="1"/>
          </p:cNvSpPr>
          <p:nvPr/>
        </p:nvSpPr>
        <p:spPr bwMode="auto">
          <a:xfrm>
            <a:off x="7239000" y="3657600"/>
            <a:ext cx="3238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900"/>
              <a:t>7A</a:t>
            </a:r>
          </a:p>
        </p:txBody>
      </p:sp>
      <p:sp>
        <p:nvSpPr>
          <p:cNvPr id="58503" name="Rectangle 203"/>
          <p:cNvSpPr>
            <a:spLocks noChangeArrowheads="1"/>
          </p:cNvSpPr>
          <p:nvPr/>
        </p:nvSpPr>
        <p:spPr bwMode="auto">
          <a:xfrm>
            <a:off x="7524750" y="3429000"/>
            <a:ext cx="247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900"/>
              <a:t>0</a:t>
            </a:r>
          </a:p>
        </p:txBody>
      </p:sp>
      <p:sp>
        <p:nvSpPr>
          <p:cNvPr id="58504" name="AutoShape 204">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3415518453"/>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965" y="304800"/>
            <a:ext cx="9144000" cy="1143000"/>
          </a:xfrm>
        </p:spPr>
        <p:txBody>
          <a:bodyPr/>
          <a:lstStyle/>
          <a:p>
            <a:pPr eaLnBrk="1" hangingPunct="1"/>
            <a:r>
              <a:rPr lang="en-US" altLang="en-US" dirty="0" smtClean="0"/>
              <a:t>Development of Periodic Table</a:t>
            </a:r>
          </a:p>
        </p:txBody>
      </p:sp>
      <p:sp>
        <p:nvSpPr>
          <p:cNvPr id="5123" name="Rectangle 4"/>
          <p:cNvSpPr>
            <a:spLocks noGrp="1" noChangeArrowheads="1"/>
          </p:cNvSpPr>
          <p:nvPr>
            <p:ph type="body" sz="half" idx="2"/>
          </p:nvPr>
        </p:nvSpPr>
        <p:spPr>
          <a:xfrm>
            <a:off x="5181600" y="1981200"/>
            <a:ext cx="3276600" cy="4114800"/>
          </a:xfrm>
        </p:spPr>
        <p:txBody>
          <a:bodyPr/>
          <a:lstStyle/>
          <a:p>
            <a:pPr eaLnBrk="1" hangingPunct="1">
              <a:buFontTx/>
              <a:buNone/>
            </a:pPr>
            <a:r>
              <a:rPr lang="en-US" altLang="en-US" sz="2800" dirty="0" smtClean="0"/>
              <a:t>	Dmitri Mendeleev and </a:t>
            </a:r>
            <a:r>
              <a:rPr lang="en-US" altLang="en-US" sz="2800" dirty="0" err="1" smtClean="0"/>
              <a:t>Lothar</a:t>
            </a:r>
            <a:r>
              <a:rPr lang="en-US" altLang="en-US" sz="2800" dirty="0" smtClean="0"/>
              <a:t> Meyer independently came to the same conclusion about how elements should be grouped.</a:t>
            </a:r>
          </a:p>
        </p:txBody>
      </p:sp>
      <p:pic>
        <p:nvPicPr>
          <p:cNvPr id="5124" name="Picture 5" descr="07_0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b="4143"/>
          <a:stretch>
            <a:fillRect/>
          </a:stretch>
        </p:blipFill>
        <p:spPr>
          <a:xfrm>
            <a:off x="152400" y="1752600"/>
            <a:ext cx="4876800" cy="3436938"/>
          </a:xfrm>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periodic l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33400"/>
            <a:ext cx="8382000"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35859"/>
            <a:ext cx="9144000" cy="1143000"/>
          </a:xfrm>
        </p:spPr>
        <p:txBody>
          <a:bodyPr/>
          <a:lstStyle/>
          <a:p>
            <a:pPr eaLnBrk="1" hangingPunct="1"/>
            <a:r>
              <a:rPr lang="en-US" altLang="en-US" dirty="0" smtClean="0"/>
              <a:t>Effective Nuclear Charge</a:t>
            </a:r>
          </a:p>
        </p:txBody>
      </p:sp>
      <p:sp>
        <p:nvSpPr>
          <p:cNvPr id="6148" name="Rectangle 4"/>
          <p:cNvSpPr>
            <a:spLocks noGrp="1" noChangeArrowheads="1"/>
          </p:cNvSpPr>
          <p:nvPr>
            <p:ph type="body" sz="half" idx="2"/>
          </p:nvPr>
        </p:nvSpPr>
        <p:spPr>
          <a:xfrm>
            <a:off x="4495800" y="1066800"/>
            <a:ext cx="4267200" cy="4114800"/>
          </a:xfrm>
        </p:spPr>
        <p:txBody>
          <a:bodyPr/>
          <a:lstStyle/>
          <a:p>
            <a:pPr eaLnBrk="1" hangingPunct="1"/>
            <a:r>
              <a:rPr lang="en-US" altLang="en-US" sz="2800" dirty="0" smtClean="0"/>
              <a:t>In a many-electron atom, electrons are both attracted to the nucleus and repelled by other electrons.</a:t>
            </a:r>
          </a:p>
          <a:p>
            <a:pPr eaLnBrk="1" hangingPunct="1"/>
            <a:r>
              <a:rPr lang="en-US" altLang="en-US" sz="2800" dirty="0" smtClean="0"/>
              <a:t>The nuclear charge that an electron experiences depends on both factors.</a:t>
            </a:r>
          </a:p>
          <a:p>
            <a:pPr eaLnBrk="1" hangingPunct="1"/>
            <a:r>
              <a:rPr lang="en-US" altLang="en-US" sz="2800" dirty="0" smtClean="0"/>
              <a:t>Increases left to right across the periodic table.</a:t>
            </a:r>
          </a:p>
        </p:txBody>
      </p:sp>
      <p:pic>
        <p:nvPicPr>
          <p:cNvPr id="8196" name="Picture 5" descr="07_0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b="9259"/>
          <a:stretch>
            <a:fillRect/>
          </a:stretch>
        </p:blipFill>
        <p:spPr>
          <a:xfrm>
            <a:off x="381000" y="2057400"/>
            <a:ext cx="4075113" cy="4267200"/>
          </a:xfr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8">
                                            <p:txEl>
                                              <p:pRg st="1" end="1"/>
                                            </p:txEl>
                                          </p:spTgt>
                                        </p:tgtEl>
                                        <p:attrNameLst>
                                          <p:attrName>style.visibility</p:attrName>
                                        </p:attrNameLst>
                                      </p:cBhvr>
                                      <p:to>
                                        <p:strVal val="visible"/>
                                      </p:to>
                                    </p:set>
                                    <p:animEffect transition="in" filter="fade">
                                      <p:cBhvr>
                                        <p:cTn id="7" dur="2000"/>
                                        <p:tgtEl>
                                          <p:spTgt spid="614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8">
                                            <p:txEl>
                                              <p:pRg st="2" end="2"/>
                                            </p:txEl>
                                          </p:spTgt>
                                        </p:tgtEl>
                                        <p:attrNameLst>
                                          <p:attrName>style.visibility</p:attrName>
                                        </p:attrNameLst>
                                      </p:cBhvr>
                                      <p:to>
                                        <p:strVal val="visible"/>
                                      </p:to>
                                    </p:set>
                                    <p:animEffect transition="in" filter="fade">
                                      <p:cBhvr>
                                        <p:cTn id="12" dur="2000"/>
                                        <p:tgtEl>
                                          <p:spTgt spid="61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 y="381000"/>
            <a:ext cx="4495800" cy="1143000"/>
          </a:xfrm>
        </p:spPr>
        <p:txBody>
          <a:bodyPr/>
          <a:lstStyle/>
          <a:p>
            <a:pPr eaLnBrk="1" hangingPunct="1"/>
            <a:r>
              <a:rPr lang="en-US" altLang="en-US" smtClean="0"/>
              <a:t>Shielding Effect</a:t>
            </a:r>
          </a:p>
        </p:txBody>
      </p:sp>
      <p:sp>
        <p:nvSpPr>
          <p:cNvPr id="22531" name="Rectangle 3"/>
          <p:cNvSpPr>
            <a:spLocks noGrp="1" noChangeArrowheads="1"/>
          </p:cNvSpPr>
          <p:nvPr>
            <p:ph type="body" idx="1"/>
          </p:nvPr>
        </p:nvSpPr>
        <p:spPr>
          <a:xfrm>
            <a:off x="134471" y="2135328"/>
            <a:ext cx="3505200" cy="4704743"/>
          </a:xfrm>
        </p:spPr>
        <p:txBody>
          <a:bodyPr/>
          <a:lstStyle/>
          <a:p>
            <a:pPr eaLnBrk="1" hangingPunct="1">
              <a:lnSpc>
                <a:spcPct val="90000"/>
              </a:lnSpc>
              <a:buFontTx/>
              <a:buNone/>
            </a:pPr>
            <a:r>
              <a:rPr lang="en-US" altLang="en-US" sz="2400" dirty="0" smtClean="0"/>
              <a:t>Occurs </a:t>
            </a:r>
            <a:r>
              <a:rPr lang="en-US" altLang="en-US" sz="2400" smtClean="0"/>
              <a:t>when the electrons </a:t>
            </a:r>
            <a:r>
              <a:rPr lang="en-US" altLang="en-US" sz="2400" dirty="0" smtClean="0"/>
              <a:t>in the inner energy levels repel the electrons in the outer energy level (valence e-)  and block the attractive force of the nucleus</a:t>
            </a:r>
          </a:p>
          <a:p>
            <a:pPr eaLnBrk="1" hangingPunct="1">
              <a:lnSpc>
                <a:spcPct val="90000"/>
              </a:lnSpc>
              <a:buFontTx/>
              <a:buNone/>
            </a:pPr>
            <a:r>
              <a:rPr lang="en-US" altLang="en-US" sz="2400" dirty="0" smtClean="0"/>
              <a:t>Increases as you go down a group</a:t>
            </a:r>
          </a:p>
        </p:txBody>
      </p:sp>
      <p:sp>
        <p:nvSpPr>
          <p:cNvPr id="22532" name="AutoShape 4"/>
          <p:cNvSpPr>
            <a:spLocks noChangeArrowheads="1"/>
          </p:cNvSpPr>
          <p:nvPr/>
        </p:nvSpPr>
        <p:spPr bwMode="auto">
          <a:xfrm>
            <a:off x="3657600" y="1524000"/>
            <a:ext cx="3429000" cy="2971800"/>
          </a:xfrm>
          <a:custGeom>
            <a:avLst/>
            <a:gdLst>
              <a:gd name="T0" fmla="*/ 3000375 w 21600"/>
              <a:gd name="T1" fmla="*/ 1485900 h 21600"/>
              <a:gd name="T2" fmla="*/ 1714500 w 21600"/>
              <a:gd name="T3" fmla="*/ 2971800 h 21600"/>
              <a:gd name="T4" fmla="*/ 428625 w 21600"/>
              <a:gd name="T5" fmla="*/ 1485900 h 21600"/>
              <a:gd name="T6" fmla="*/ 17145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solidFill>
              <a:srgbClr val="FF0000"/>
            </a:solidFill>
            <a:miter lim="800000"/>
            <a:headEnd/>
            <a:tailEnd/>
          </a:ln>
        </p:spPr>
        <p:txBody>
          <a:bodyPr wrap="none" anchor="ctr"/>
          <a:lstStyle/>
          <a:p>
            <a:endParaRPr lang="en-US"/>
          </a:p>
        </p:txBody>
      </p:sp>
      <p:sp>
        <p:nvSpPr>
          <p:cNvPr id="13317" name="Text Box 6"/>
          <p:cNvSpPr txBox="1">
            <a:spLocks noChangeArrowheads="1"/>
          </p:cNvSpPr>
          <p:nvPr/>
        </p:nvSpPr>
        <p:spPr bwMode="auto">
          <a:xfrm>
            <a:off x="3290514" y="2407443"/>
            <a:ext cx="7175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7200" dirty="0"/>
              <a:t>+</a:t>
            </a:r>
          </a:p>
        </p:txBody>
      </p:sp>
      <p:sp>
        <p:nvSpPr>
          <p:cNvPr id="13318" name="Text Box 7"/>
          <p:cNvSpPr txBox="1">
            <a:spLocks noChangeArrowheads="1"/>
          </p:cNvSpPr>
          <p:nvPr/>
        </p:nvSpPr>
        <p:spPr bwMode="auto">
          <a:xfrm>
            <a:off x="3039269" y="3246438"/>
            <a:ext cx="1236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400" dirty="0"/>
              <a:t>nucleus</a:t>
            </a:r>
          </a:p>
        </p:txBody>
      </p:sp>
      <p:sp>
        <p:nvSpPr>
          <p:cNvPr id="22539" name="AutoShape 11"/>
          <p:cNvSpPr>
            <a:spLocks noChangeArrowheads="1"/>
          </p:cNvSpPr>
          <p:nvPr/>
        </p:nvSpPr>
        <p:spPr bwMode="auto">
          <a:xfrm>
            <a:off x="6629400" y="762000"/>
            <a:ext cx="1752600" cy="4114800"/>
          </a:xfrm>
          <a:prstGeom prst="curvedLeftArrow">
            <a:avLst>
              <a:gd name="adj1" fmla="val 46957"/>
              <a:gd name="adj2" fmla="val 93913"/>
              <a:gd name="adj3" fmla="val 33333"/>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2400"/>
          </a:p>
        </p:txBody>
      </p:sp>
      <p:sp>
        <p:nvSpPr>
          <p:cNvPr id="13320" name="Rectangle 17"/>
          <p:cNvSpPr>
            <a:spLocks noChangeArrowheads="1"/>
          </p:cNvSpPr>
          <p:nvPr/>
        </p:nvSpPr>
        <p:spPr bwMode="auto">
          <a:xfrm>
            <a:off x="6858000" y="1219200"/>
            <a:ext cx="1103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a:t>Valence</a:t>
            </a:r>
          </a:p>
        </p:txBody>
      </p:sp>
      <p:sp>
        <p:nvSpPr>
          <p:cNvPr id="13321" name="Text Box 18"/>
          <p:cNvSpPr txBox="1">
            <a:spLocks noChangeArrowheads="1"/>
          </p:cNvSpPr>
          <p:nvPr/>
        </p:nvSpPr>
        <p:spPr bwMode="auto">
          <a:xfrm>
            <a:off x="6834188" y="3581400"/>
            <a:ext cx="1243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a:t>Electrons</a:t>
            </a:r>
          </a:p>
        </p:txBody>
      </p:sp>
      <p:sp>
        <p:nvSpPr>
          <p:cNvPr id="13322" name="Rectangle 23"/>
          <p:cNvSpPr>
            <a:spLocks noChangeArrowheads="1"/>
          </p:cNvSpPr>
          <p:nvPr/>
        </p:nvSpPr>
        <p:spPr bwMode="auto">
          <a:xfrm>
            <a:off x="7848600" y="3124200"/>
            <a:ext cx="319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200"/>
              <a:t>-</a:t>
            </a:r>
          </a:p>
        </p:txBody>
      </p:sp>
      <p:sp>
        <p:nvSpPr>
          <p:cNvPr id="22552" name="AutoShape 24"/>
          <p:cNvSpPr>
            <a:spLocks noChangeArrowheads="1"/>
          </p:cNvSpPr>
          <p:nvPr/>
        </p:nvSpPr>
        <p:spPr bwMode="auto">
          <a:xfrm>
            <a:off x="5181600" y="1524000"/>
            <a:ext cx="990600" cy="3276600"/>
          </a:xfrm>
          <a:prstGeom prst="curvedLeftArrow">
            <a:avLst>
              <a:gd name="adj1" fmla="val 66154"/>
              <a:gd name="adj2" fmla="val 132308"/>
              <a:gd name="adj3" fmla="val 33333"/>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3324" name="AutoShape 25"/>
          <p:cNvSpPr>
            <a:spLocks noChangeArrowheads="1"/>
          </p:cNvSpPr>
          <p:nvPr/>
        </p:nvSpPr>
        <p:spPr bwMode="auto">
          <a:xfrm>
            <a:off x="4495800" y="1676400"/>
            <a:ext cx="685800" cy="2590800"/>
          </a:xfrm>
          <a:prstGeom prst="curvedLeftArrow">
            <a:avLst>
              <a:gd name="adj1" fmla="val 75556"/>
              <a:gd name="adj2" fmla="val 151111"/>
              <a:gd name="adj3" fmla="val 33333"/>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3200">
              <a:solidFill>
                <a:srgbClr val="FF0000"/>
              </a:solidFill>
            </a:endParaRPr>
          </a:p>
        </p:txBody>
      </p:sp>
      <p:sp>
        <p:nvSpPr>
          <p:cNvPr id="13325" name="Rectangle 26"/>
          <p:cNvSpPr>
            <a:spLocks noChangeArrowheads="1"/>
          </p:cNvSpPr>
          <p:nvPr/>
        </p:nvSpPr>
        <p:spPr bwMode="auto">
          <a:xfrm>
            <a:off x="4572000" y="3306763"/>
            <a:ext cx="3190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200"/>
              <a:t>-</a:t>
            </a:r>
          </a:p>
        </p:txBody>
      </p:sp>
      <p:sp>
        <p:nvSpPr>
          <p:cNvPr id="13326" name="Rectangle 27"/>
          <p:cNvSpPr>
            <a:spLocks noChangeArrowheads="1"/>
          </p:cNvSpPr>
          <p:nvPr/>
        </p:nvSpPr>
        <p:spPr bwMode="auto">
          <a:xfrm>
            <a:off x="5410200" y="3687763"/>
            <a:ext cx="3190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200"/>
              <a:t>-</a:t>
            </a:r>
          </a:p>
        </p:txBody>
      </p:sp>
      <p:sp>
        <p:nvSpPr>
          <p:cNvPr id="13327" name="Rectangle 28"/>
          <p:cNvSpPr>
            <a:spLocks noChangeArrowheads="1"/>
          </p:cNvSpPr>
          <p:nvPr/>
        </p:nvSpPr>
        <p:spPr bwMode="auto">
          <a:xfrm>
            <a:off x="5715000" y="3459163"/>
            <a:ext cx="3190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200"/>
              <a:t>-</a:t>
            </a:r>
          </a:p>
        </p:txBody>
      </p:sp>
      <p:sp>
        <p:nvSpPr>
          <p:cNvPr id="22557" name="Rectangle 29"/>
          <p:cNvSpPr>
            <a:spLocks noChangeArrowheads="1"/>
          </p:cNvSpPr>
          <p:nvPr/>
        </p:nvSpPr>
        <p:spPr bwMode="auto">
          <a:xfrm>
            <a:off x="4800600" y="4724400"/>
            <a:ext cx="1600200"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a:solidFill>
                  <a:srgbClr val="FF0000"/>
                </a:solidFill>
              </a:rPr>
              <a:t>Electron </a:t>
            </a:r>
          </a:p>
          <a:p>
            <a:pPr eaLnBrk="1" hangingPunct="1">
              <a:spcBef>
                <a:spcPct val="50000"/>
              </a:spcBef>
            </a:pPr>
            <a:r>
              <a:rPr lang="en-US" altLang="en-US" sz="2400">
                <a:solidFill>
                  <a:srgbClr val="FF0000"/>
                </a:solidFill>
              </a:rPr>
              <a:t>Shield</a:t>
            </a:r>
          </a:p>
          <a:p>
            <a:pPr eaLnBrk="1" hangingPunct="1">
              <a:spcBef>
                <a:spcPct val="50000"/>
              </a:spcBef>
            </a:pPr>
            <a:r>
              <a:rPr lang="en-US" altLang="en-US" sz="2000"/>
              <a:t>“kernel”</a:t>
            </a:r>
          </a:p>
          <a:p>
            <a:pPr eaLnBrk="1" hangingPunct="1">
              <a:spcBef>
                <a:spcPct val="50000"/>
              </a:spcBef>
            </a:pPr>
            <a:r>
              <a:rPr lang="en-US" altLang="en-US" sz="2000"/>
              <a:t>electrons</a:t>
            </a:r>
          </a:p>
        </p:txBody>
      </p:sp>
      <p:sp>
        <p:nvSpPr>
          <p:cNvPr id="13329" name="AutoShape 33">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3330" name="Rectangle 34">
            <a:hlinkClick r:id="rId4" tooltip="Wikipedia -  SHIELDING  EFFECT"/>
          </p:cNvPr>
          <p:cNvSpPr>
            <a:spLocks noChangeArrowheads="1"/>
          </p:cNvSpPr>
          <p:nvPr/>
        </p:nvSpPr>
        <p:spPr bwMode="auto">
          <a:xfrm>
            <a:off x="449263" y="711200"/>
            <a:ext cx="39338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41463863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52"/>
                                        </p:tgtEl>
                                        <p:attrNameLst>
                                          <p:attrName>style.visibility</p:attrName>
                                        </p:attrNameLst>
                                      </p:cBhvr>
                                      <p:to>
                                        <p:strVal val="visible"/>
                                      </p:to>
                                    </p:set>
                                    <p:animEffect transition="in" filter="dissolve">
                                      <p:cBhvr>
                                        <p:cTn id="7" dur="500"/>
                                        <p:tgtEl>
                                          <p:spTgt spid="225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539"/>
                                        </p:tgtEl>
                                        <p:attrNameLst>
                                          <p:attrName>style.visibility</p:attrName>
                                        </p:attrNameLst>
                                      </p:cBhvr>
                                      <p:to>
                                        <p:strVal val="visible"/>
                                      </p:to>
                                    </p:set>
                                    <p:animEffect transition="in" filter="dissolve">
                                      <p:cBhvr>
                                        <p:cTn id="12" dur="500"/>
                                        <p:tgtEl>
                                          <p:spTgt spid="225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0" nodeType="clickEffect">
                                  <p:stCondLst>
                                    <p:cond delay="0"/>
                                  </p:stCondLst>
                                  <p:iterate type="wd">
                                    <p:tmPct val="100000"/>
                                  </p:iterate>
                                  <p:childTnLst>
                                    <p:set>
                                      <p:cBhvr>
                                        <p:cTn id="16" dur="1" fill="hold">
                                          <p:stCondLst>
                                            <p:cond delay="0"/>
                                          </p:stCondLst>
                                        </p:cTn>
                                        <p:tgtEl>
                                          <p:spTgt spid="22557">
                                            <p:txEl>
                                              <p:pRg st="0" end="0"/>
                                            </p:txEl>
                                          </p:spTgt>
                                        </p:tgtEl>
                                        <p:attrNameLst>
                                          <p:attrName>style.visibility</p:attrName>
                                        </p:attrNameLst>
                                      </p:cBhvr>
                                      <p:to>
                                        <p:strVal val="visible"/>
                                      </p:to>
                                    </p:set>
                                    <p:anim calcmode="lin" valueType="num">
                                      <p:cBhvr additive="base">
                                        <p:cTn id="17" dur="300" fill="hold"/>
                                        <p:tgtEl>
                                          <p:spTgt spid="22557">
                                            <p:txEl>
                                              <p:pRg st="0" end="0"/>
                                            </p:txEl>
                                          </p:spTgt>
                                        </p:tgtEl>
                                        <p:attrNameLst>
                                          <p:attrName>ppt_x</p:attrName>
                                        </p:attrNameLst>
                                      </p:cBhvr>
                                      <p:tavLst>
                                        <p:tav tm="0">
                                          <p:val>
                                            <p:strVal val="#ppt_x"/>
                                          </p:val>
                                        </p:tav>
                                        <p:tav tm="100000">
                                          <p:val>
                                            <p:strVal val="#ppt_x"/>
                                          </p:val>
                                        </p:tav>
                                      </p:tavLst>
                                    </p:anim>
                                    <p:anim calcmode="lin" valueType="num">
                                      <p:cBhvr additive="base">
                                        <p:cTn id="18" dur="300" fill="hold"/>
                                        <p:tgtEl>
                                          <p:spTgt spid="2255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 fill="hold" grpId="0" nodeType="clickEffect">
                                  <p:stCondLst>
                                    <p:cond delay="0"/>
                                  </p:stCondLst>
                                  <p:iterate type="wd">
                                    <p:tmPct val="100000"/>
                                  </p:iterate>
                                  <p:childTnLst>
                                    <p:set>
                                      <p:cBhvr>
                                        <p:cTn id="22" dur="1" fill="hold">
                                          <p:stCondLst>
                                            <p:cond delay="0"/>
                                          </p:stCondLst>
                                        </p:cTn>
                                        <p:tgtEl>
                                          <p:spTgt spid="22557">
                                            <p:txEl>
                                              <p:pRg st="1" end="1"/>
                                            </p:txEl>
                                          </p:spTgt>
                                        </p:tgtEl>
                                        <p:attrNameLst>
                                          <p:attrName>style.visibility</p:attrName>
                                        </p:attrNameLst>
                                      </p:cBhvr>
                                      <p:to>
                                        <p:strVal val="visible"/>
                                      </p:to>
                                    </p:set>
                                    <p:anim calcmode="lin" valueType="num">
                                      <p:cBhvr additive="base">
                                        <p:cTn id="23" dur="300" fill="hold"/>
                                        <p:tgtEl>
                                          <p:spTgt spid="22557">
                                            <p:txEl>
                                              <p:pRg st="1" end="1"/>
                                            </p:txEl>
                                          </p:spTgt>
                                        </p:tgtEl>
                                        <p:attrNameLst>
                                          <p:attrName>ppt_x</p:attrName>
                                        </p:attrNameLst>
                                      </p:cBhvr>
                                      <p:tavLst>
                                        <p:tav tm="0">
                                          <p:val>
                                            <p:strVal val="#ppt_x"/>
                                          </p:val>
                                        </p:tav>
                                        <p:tav tm="100000">
                                          <p:val>
                                            <p:strVal val="#ppt_x"/>
                                          </p:val>
                                        </p:tav>
                                      </p:tavLst>
                                    </p:anim>
                                    <p:anim calcmode="lin" valueType="num">
                                      <p:cBhvr additive="base">
                                        <p:cTn id="24" dur="300" fill="hold"/>
                                        <p:tgtEl>
                                          <p:spTgt spid="2255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1" fill="hold" grpId="0" nodeType="clickEffect">
                                  <p:stCondLst>
                                    <p:cond delay="0"/>
                                  </p:stCondLst>
                                  <p:iterate type="wd">
                                    <p:tmPct val="100000"/>
                                  </p:iterate>
                                  <p:childTnLst>
                                    <p:set>
                                      <p:cBhvr>
                                        <p:cTn id="28" dur="1" fill="hold">
                                          <p:stCondLst>
                                            <p:cond delay="0"/>
                                          </p:stCondLst>
                                        </p:cTn>
                                        <p:tgtEl>
                                          <p:spTgt spid="22557">
                                            <p:txEl>
                                              <p:pRg st="2" end="2"/>
                                            </p:txEl>
                                          </p:spTgt>
                                        </p:tgtEl>
                                        <p:attrNameLst>
                                          <p:attrName>style.visibility</p:attrName>
                                        </p:attrNameLst>
                                      </p:cBhvr>
                                      <p:to>
                                        <p:strVal val="visible"/>
                                      </p:to>
                                    </p:set>
                                    <p:anim calcmode="lin" valueType="num">
                                      <p:cBhvr additive="base">
                                        <p:cTn id="29" dur="300" fill="hold"/>
                                        <p:tgtEl>
                                          <p:spTgt spid="22557">
                                            <p:txEl>
                                              <p:pRg st="2" end="2"/>
                                            </p:txEl>
                                          </p:spTgt>
                                        </p:tgtEl>
                                        <p:attrNameLst>
                                          <p:attrName>ppt_x</p:attrName>
                                        </p:attrNameLst>
                                      </p:cBhvr>
                                      <p:tavLst>
                                        <p:tav tm="0">
                                          <p:val>
                                            <p:strVal val="#ppt_x"/>
                                          </p:val>
                                        </p:tav>
                                        <p:tav tm="100000">
                                          <p:val>
                                            <p:strVal val="#ppt_x"/>
                                          </p:val>
                                        </p:tav>
                                      </p:tavLst>
                                    </p:anim>
                                    <p:anim calcmode="lin" valueType="num">
                                      <p:cBhvr additive="base">
                                        <p:cTn id="30" dur="300" fill="hold"/>
                                        <p:tgtEl>
                                          <p:spTgt spid="2255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1" fill="hold" grpId="0" nodeType="clickEffect">
                                  <p:stCondLst>
                                    <p:cond delay="0"/>
                                  </p:stCondLst>
                                  <p:iterate type="wd">
                                    <p:tmPct val="100000"/>
                                  </p:iterate>
                                  <p:childTnLst>
                                    <p:set>
                                      <p:cBhvr>
                                        <p:cTn id="34" dur="1" fill="hold">
                                          <p:stCondLst>
                                            <p:cond delay="0"/>
                                          </p:stCondLst>
                                        </p:cTn>
                                        <p:tgtEl>
                                          <p:spTgt spid="22557">
                                            <p:txEl>
                                              <p:pRg st="3" end="3"/>
                                            </p:txEl>
                                          </p:spTgt>
                                        </p:tgtEl>
                                        <p:attrNameLst>
                                          <p:attrName>style.visibility</p:attrName>
                                        </p:attrNameLst>
                                      </p:cBhvr>
                                      <p:to>
                                        <p:strVal val="visible"/>
                                      </p:to>
                                    </p:set>
                                    <p:anim calcmode="lin" valueType="num">
                                      <p:cBhvr additive="base">
                                        <p:cTn id="35" dur="300" fill="hold"/>
                                        <p:tgtEl>
                                          <p:spTgt spid="22557">
                                            <p:txEl>
                                              <p:pRg st="3" end="3"/>
                                            </p:txEl>
                                          </p:spTgt>
                                        </p:tgtEl>
                                        <p:attrNameLst>
                                          <p:attrName>ppt_x</p:attrName>
                                        </p:attrNameLst>
                                      </p:cBhvr>
                                      <p:tavLst>
                                        <p:tav tm="0">
                                          <p:val>
                                            <p:strVal val="#ppt_x"/>
                                          </p:val>
                                        </p:tav>
                                        <p:tav tm="100000">
                                          <p:val>
                                            <p:strVal val="#ppt_x"/>
                                          </p:val>
                                        </p:tav>
                                      </p:tavLst>
                                    </p:anim>
                                    <p:anim calcmode="lin" valueType="num">
                                      <p:cBhvr additive="base">
                                        <p:cTn id="36" dur="300" fill="hold"/>
                                        <p:tgtEl>
                                          <p:spTgt spid="2255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22531">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225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P spid="22539" grpId="0" animBg="1" autoUpdateAnimBg="0"/>
      <p:bldP spid="22552" grpId="0" animBg="1"/>
      <p:bldP spid="2255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5"/>
          <p:cNvSpPr>
            <a:spLocks noChangeArrowheads="1"/>
          </p:cNvSpPr>
          <p:nvPr/>
        </p:nvSpPr>
        <p:spPr bwMode="auto">
          <a:xfrm>
            <a:off x="2546350" y="1865313"/>
            <a:ext cx="4038600" cy="4038600"/>
          </a:xfrm>
          <a:prstGeom prst="ellipse">
            <a:avLst/>
          </a:prstGeom>
          <a:gradFill rotWithShape="1">
            <a:gsLst>
              <a:gs pos="0">
                <a:schemeClr val="bg1"/>
              </a:gs>
              <a:gs pos="100000">
                <a:schemeClr val="bg2">
                  <a:alpha val="37000"/>
                </a:schemeClr>
              </a:gs>
            </a:gsLst>
            <a:path path="shape">
              <a:fillToRect l="50000" t="50000" r="50000" b="50000"/>
            </a:path>
          </a:gradFill>
          <a:ln w="3175">
            <a:solidFill>
              <a:srgbClr val="333333"/>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4339" name="Oval 23"/>
          <p:cNvSpPr>
            <a:spLocks noChangeArrowheads="1"/>
          </p:cNvSpPr>
          <p:nvPr/>
        </p:nvSpPr>
        <p:spPr bwMode="auto">
          <a:xfrm>
            <a:off x="3155950" y="2492375"/>
            <a:ext cx="2805113" cy="2805113"/>
          </a:xfrm>
          <a:prstGeom prst="ellipse">
            <a:avLst/>
          </a:prstGeom>
          <a:gradFill rotWithShape="1">
            <a:gsLst>
              <a:gs pos="0">
                <a:schemeClr val="bg1"/>
              </a:gs>
              <a:gs pos="100000">
                <a:srgbClr val="EAEAEA">
                  <a:alpha val="87999"/>
                </a:srgbClr>
              </a:gs>
            </a:gsLst>
            <a:path path="shape">
              <a:fillToRect l="50000" t="50000" r="50000" b="50000"/>
            </a:path>
          </a:gra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4340" name="Rectangle 4"/>
          <p:cNvSpPr>
            <a:spLocks noGrp="1" noChangeArrowheads="1"/>
          </p:cNvSpPr>
          <p:nvPr>
            <p:ph type="title"/>
          </p:nvPr>
        </p:nvSpPr>
        <p:spPr/>
        <p:txBody>
          <a:bodyPr/>
          <a:lstStyle/>
          <a:p>
            <a:pPr eaLnBrk="1" hangingPunct="1"/>
            <a:r>
              <a:rPr lang="en-US" altLang="en-US" sz="4000" smtClean="0"/>
              <a:t>Shielding Effect and </a:t>
            </a:r>
            <a:br>
              <a:rPr lang="en-US" altLang="en-US" sz="4000" smtClean="0"/>
            </a:br>
            <a:r>
              <a:rPr lang="en-US" altLang="en-US" sz="4000" smtClean="0"/>
              <a:t>Effective Nuclear Charge</a:t>
            </a:r>
          </a:p>
        </p:txBody>
      </p:sp>
      <p:sp>
        <p:nvSpPr>
          <p:cNvPr id="14341" name="Oval 6"/>
          <p:cNvSpPr>
            <a:spLocks noChangeArrowheads="1"/>
          </p:cNvSpPr>
          <p:nvPr/>
        </p:nvSpPr>
        <p:spPr bwMode="auto">
          <a:xfrm>
            <a:off x="3421063" y="2743200"/>
            <a:ext cx="2286000" cy="2286000"/>
          </a:xfrm>
          <a:prstGeom prst="ellipse">
            <a:avLst/>
          </a:prstGeom>
          <a:gradFill rotWithShape="1">
            <a:gsLst>
              <a:gs pos="0">
                <a:schemeClr val="bg1"/>
              </a:gs>
              <a:gs pos="100000">
                <a:schemeClr val="bg2">
                  <a:alpha val="26999"/>
                </a:schemeClr>
              </a:gs>
            </a:gsLst>
            <a:path path="shape">
              <a:fillToRect l="50000" t="50000" r="50000" b="50000"/>
            </a:path>
          </a:gradFill>
          <a:ln w="3175">
            <a:solidFill>
              <a:srgbClr val="333333"/>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4342" name="Oval 8"/>
          <p:cNvSpPr>
            <a:spLocks noChangeArrowheads="1"/>
          </p:cNvSpPr>
          <p:nvPr/>
        </p:nvSpPr>
        <p:spPr bwMode="auto">
          <a:xfrm>
            <a:off x="4427538" y="3756025"/>
            <a:ext cx="277812" cy="277813"/>
          </a:xfrm>
          <a:prstGeom prst="ellipse">
            <a:avLst/>
          </a:prstGeom>
          <a:solidFill>
            <a:schemeClr val="bg1"/>
          </a:solidFill>
          <a:ln w="19050">
            <a:solidFill>
              <a:srgbClr val="FF0000"/>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b="1">
                <a:solidFill>
                  <a:srgbClr val="FF0000"/>
                </a:solidFill>
              </a:rPr>
              <a:t>+</a:t>
            </a:r>
          </a:p>
        </p:txBody>
      </p:sp>
      <p:grpSp>
        <p:nvGrpSpPr>
          <p:cNvPr id="14343" name="Group 13"/>
          <p:cNvGrpSpPr>
            <a:grpSpLocks/>
          </p:cNvGrpSpPr>
          <p:nvPr/>
        </p:nvGrpSpPr>
        <p:grpSpPr bwMode="auto">
          <a:xfrm>
            <a:off x="5857875" y="4808538"/>
            <a:ext cx="311150" cy="419100"/>
            <a:chOff x="2746" y="2552"/>
            <a:chExt cx="196" cy="264"/>
          </a:xfrm>
        </p:grpSpPr>
        <p:sp>
          <p:nvSpPr>
            <p:cNvPr id="14372" name="Oval 14"/>
            <p:cNvSpPr>
              <a:spLocks noChangeArrowheads="1"/>
            </p:cNvSpPr>
            <p:nvPr/>
          </p:nvSpPr>
          <p:spPr bwMode="auto">
            <a:xfrm>
              <a:off x="2771" y="2663"/>
              <a:ext cx="153" cy="153"/>
            </a:xfrm>
            <a:prstGeom prst="ellipse">
              <a:avLst/>
            </a:prstGeom>
            <a:solidFill>
              <a:schemeClr val="bg1"/>
            </a:solidFill>
            <a:ln w="19050">
              <a:solidFill>
                <a:schemeClr val="accent2"/>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a:p>
              <a:pPr algn="ctr" eaLnBrk="1" hangingPunct="1"/>
              <a:endParaRPr lang="en-US" altLang="en-US"/>
            </a:p>
          </p:txBody>
        </p:sp>
        <p:sp>
          <p:nvSpPr>
            <p:cNvPr id="14373" name="Text Box 15"/>
            <p:cNvSpPr txBox="1">
              <a:spLocks noChangeArrowheads="1"/>
            </p:cNvSpPr>
            <p:nvPr/>
          </p:nvSpPr>
          <p:spPr bwMode="auto">
            <a:xfrm>
              <a:off x="2746" y="255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a:solidFill>
                    <a:schemeClr val="accent2"/>
                  </a:solidFill>
                </a:rPr>
                <a:t>_</a:t>
              </a:r>
            </a:p>
          </p:txBody>
        </p:sp>
      </p:grpSp>
      <p:grpSp>
        <p:nvGrpSpPr>
          <p:cNvPr id="14344" name="Group 20"/>
          <p:cNvGrpSpPr>
            <a:grpSpLocks/>
          </p:cNvGrpSpPr>
          <p:nvPr/>
        </p:nvGrpSpPr>
        <p:grpSpPr bwMode="auto">
          <a:xfrm>
            <a:off x="2957513" y="4800600"/>
            <a:ext cx="311150" cy="419100"/>
            <a:chOff x="1783" y="2839"/>
            <a:chExt cx="196" cy="264"/>
          </a:xfrm>
        </p:grpSpPr>
        <p:sp>
          <p:nvSpPr>
            <p:cNvPr id="14370" name="Oval 17"/>
            <p:cNvSpPr>
              <a:spLocks noChangeArrowheads="1"/>
            </p:cNvSpPr>
            <p:nvPr/>
          </p:nvSpPr>
          <p:spPr bwMode="auto">
            <a:xfrm>
              <a:off x="1808" y="2950"/>
              <a:ext cx="153" cy="153"/>
            </a:xfrm>
            <a:prstGeom prst="ellipse">
              <a:avLst/>
            </a:prstGeom>
            <a:solidFill>
              <a:schemeClr val="bg1"/>
            </a:solidFill>
            <a:ln w="19050">
              <a:solidFill>
                <a:schemeClr val="accent2"/>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a:p>
              <a:pPr algn="ctr" eaLnBrk="1" hangingPunct="1"/>
              <a:endParaRPr lang="en-US" altLang="en-US"/>
            </a:p>
          </p:txBody>
        </p:sp>
        <p:sp>
          <p:nvSpPr>
            <p:cNvPr id="14371" name="Text Box 18"/>
            <p:cNvSpPr txBox="1">
              <a:spLocks noChangeArrowheads="1"/>
            </p:cNvSpPr>
            <p:nvPr/>
          </p:nvSpPr>
          <p:spPr bwMode="auto">
            <a:xfrm>
              <a:off x="1783" y="283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a:solidFill>
                    <a:schemeClr val="accent2"/>
                  </a:solidFill>
                </a:rPr>
                <a:t>_</a:t>
              </a:r>
            </a:p>
          </p:txBody>
        </p:sp>
      </p:grpSp>
      <p:sp>
        <p:nvSpPr>
          <p:cNvPr id="486424" name="Line 24"/>
          <p:cNvSpPr>
            <a:spLocks noChangeShapeType="1"/>
          </p:cNvSpPr>
          <p:nvPr/>
        </p:nvSpPr>
        <p:spPr bwMode="auto">
          <a:xfrm flipV="1">
            <a:off x="3200400" y="3984625"/>
            <a:ext cx="1241425" cy="1027113"/>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6425" name="Line 25"/>
          <p:cNvSpPr>
            <a:spLocks noChangeShapeType="1"/>
          </p:cNvSpPr>
          <p:nvPr/>
        </p:nvSpPr>
        <p:spPr bwMode="auto">
          <a:xfrm flipH="1" flipV="1">
            <a:off x="4686300" y="3986213"/>
            <a:ext cx="1241425" cy="1027112"/>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6410" name="Oval 10"/>
          <p:cNvSpPr>
            <a:spLocks noChangeArrowheads="1"/>
          </p:cNvSpPr>
          <p:nvPr/>
        </p:nvSpPr>
        <p:spPr bwMode="auto">
          <a:xfrm>
            <a:off x="4446588" y="4227513"/>
            <a:ext cx="242887" cy="242887"/>
          </a:xfrm>
          <a:prstGeom prst="ellipse">
            <a:avLst/>
          </a:prstGeom>
          <a:solidFill>
            <a:schemeClr val="bg1"/>
          </a:solidFill>
          <a:ln w="15875">
            <a:solidFill>
              <a:schemeClr val="accent2"/>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a:p>
            <a:pPr algn="ctr" eaLnBrk="1" hangingPunct="1"/>
            <a:endParaRPr lang="en-US" altLang="en-US"/>
          </a:p>
        </p:txBody>
      </p:sp>
      <p:sp>
        <p:nvSpPr>
          <p:cNvPr id="486411" name="Text Box 11"/>
          <p:cNvSpPr txBox="1">
            <a:spLocks noChangeArrowheads="1"/>
          </p:cNvSpPr>
          <p:nvPr/>
        </p:nvSpPr>
        <p:spPr bwMode="auto">
          <a:xfrm>
            <a:off x="4406900" y="40513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a:solidFill>
                  <a:schemeClr val="accent2"/>
                </a:solidFill>
              </a:rPr>
              <a:t>_</a:t>
            </a:r>
          </a:p>
        </p:txBody>
      </p:sp>
      <p:sp>
        <p:nvSpPr>
          <p:cNvPr id="486426" name="Line 26"/>
          <p:cNvSpPr>
            <a:spLocks noChangeShapeType="1"/>
          </p:cNvSpPr>
          <p:nvPr/>
        </p:nvSpPr>
        <p:spPr bwMode="auto">
          <a:xfrm flipV="1">
            <a:off x="4564063" y="4054475"/>
            <a:ext cx="0" cy="173038"/>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6427" name="Line 27"/>
          <p:cNvSpPr>
            <a:spLocks noChangeShapeType="1"/>
          </p:cNvSpPr>
          <p:nvPr/>
        </p:nvSpPr>
        <p:spPr bwMode="auto">
          <a:xfrm>
            <a:off x="3243263" y="5124450"/>
            <a:ext cx="2640012" cy="0"/>
          </a:xfrm>
          <a:prstGeom prst="line">
            <a:avLst/>
          </a:prstGeom>
          <a:noFill/>
          <a:ln w="19050">
            <a:solidFill>
              <a:schemeClr val="accent2"/>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6428" name="Line 28"/>
          <p:cNvSpPr>
            <a:spLocks noChangeShapeType="1"/>
          </p:cNvSpPr>
          <p:nvPr/>
        </p:nvSpPr>
        <p:spPr bwMode="auto">
          <a:xfrm flipV="1">
            <a:off x="3225800" y="4416425"/>
            <a:ext cx="1233488" cy="638175"/>
          </a:xfrm>
          <a:prstGeom prst="line">
            <a:avLst/>
          </a:prstGeom>
          <a:noFill/>
          <a:ln w="19050">
            <a:solidFill>
              <a:schemeClr val="accent2"/>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6429" name="Line 29"/>
          <p:cNvSpPr>
            <a:spLocks noChangeShapeType="1"/>
          </p:cNvSpPr>
          <p:nvPr/>
        </p:nvSpPr>
        <p:spPr bwMode="auto">
          <a:xfrm flipH="1" flipV="1">
            <a:off x="4664075" y="4418013"/>
            <a:ext cx="1233488" cy="638175"/>
          </a:xfrm>
          <a:prstGeom prst="line">
            <a:avLst/>
          </a:prstGeom>
          <a:noFill/>
          <a:ln w="19050">
            <a:solidFill>
              <a:schemeClr val="accent2"/>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3" name="Text Box 30"/>
          <p:cNvSpPr txBox="1">
            <a:spLocks noChangeArrowheads="1"/>
          </p:cNvSpPr>
          <p:nvPr/>
        </p:nvSpPr>
        <p:spPr bwMode="auto">
          <a:xfrm>
            <a:off x="3568700" y="6018213"/>
            <a:ext cx="1947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400"/>
              <a:t>Mg = [Ne]3</a:t>
            </a:r>
            <a:r>
              <a:rPr lang="en-US" altLang="en-US" sz="2400" i="1"/>
              <a:t>s</a:t>
            </a:r>
            <a:r>
              <a:rPr lang="en-US" altLang="en-US" sz="2400" baseline="30000"/>
              <a:t>2</a:t>
            </a:r>
          </a:p>
        </p:txBody>
      </p:sp>
      <p:grpSp>
        <p:nvGrpSpPr>
          <p:cNvPr id="14354" name="Group 36"/>
          <p:cNvGrpSpPr>
            <a:grpSpLocks/>
          </p:cNvGrpSpPr>
          <p:nvPr/>
        </p:nvGrpSpPr>
        <p:grpSpPr bwMode="auto">
          <a:xfrm>
            <a:off x="6883400" y="2019300"/>
            <a:ext cx="2092325" cy="781050"/>
            <a:chOff x="453" y="1401"/>
            <a:chExt cx="1318" cy="492"/>
          </a:xfrm>
        </p:grpSpPr>
        <p:sp>
          <p:nvSpPr>
            <p:cNvPr id="14365" name="Rectangle 31"/>
            <p:cNvSpPr>
              <a:spLocks noChangeArrowheads="1"/>
            </p:cNvSpPr>
            <p:nvPr/>
          </p:nvSpPr>
          <p:spPr bwMode="auto">
            <a:xfrm>
              <a:off x="453" y="1401"/>
              <a:ext cx="1318" cy="4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4366" name="Line 32"/>
            <p:cNvSpPr>
              <a:spLocks noChangeShapeType="1"/>
            </p:cNvSpPr>
            <p:nvPr/>
          </p:nvSpPr>
          <p:spPr bwMode="auto">
            <a:xfrm>
              <a:off x="518" y="1560"/>
              <a:ext cx="362"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7" name="Line 33"/>
            <p:cNvSpPr>
              <a:spLocks noChangeShapeType="1"/>
            </p:cNvSpPr>
            <p:nvPr/>
          </p:nvSpPr>
          <p:spPr bwMode="auto">
            <a:xfrm>
              <a:off x="524" y="1728"/>
              <a:ext cx="362" cy="0"/>
            </a:xfrm>
            <a:prstGeom prst="line">
              <a:avLst/>
            </a:prstGeom>
            <a:noFill/>
            <a:ln w="19050">
              <a:solidFill>
                <a:schemeClr val="accent2"/>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8" name="Text Box 34"/>
            <p:cNvSpPr txBox="1">
              <a:spLocks noChangeArrowheads="1"/>
            </p:cNvSpPr>
            <p:nvPr/>
          </p:nvSpPr>
          <p:spPr bwMode="auto">
            <a:xfrm>
              <a:off x="945" y="1417"/>
              <a:ext cx="7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t>attractions</a:t>
              </a:r>
            </a:p>
          </p:txBody>
        </p:sp>
        <p:sp>
          <p:nvSpPr>
            <p:cNvPr id="14369" name="Text Box 35"/>
            <p:cNvSpPr txBox="1">
              <a:spLocks noChangeArrowheads="1"/>
            </p:cNvSpPr>
            <p:nvPr/>
          </p:nvSpPr>
          <p:spPr bwMode="auto">
            <a:xfrm>
              <a:off x="945" y="1603"/>
              <a:ext cx="7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t>repulsions</a:t>
              </a:r>
            </a:p>
          </p:txBody>
        </p:sp>
      </p:grpSp>
      <p:sp>
        <p:nvSpPr>
          <p:cNvPr id="14355" name="Rectangle 37"/>
          <p:cNvSpPr>
            <a:spLocks noChangeArrowheads="1"/>
          </p:cNvSpPr>
          <p:nvPr/>
        </p:nvSpPr>
        <p:spPr bwMode="auto">
          <a:xfrm>
            <a:off x="76200" y="6567488"/>
            <a:ext cx="37941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800"/>
              <a:t>Hill, Petrucci, </a:t>
            </a:r>
            <a:r>
              <a:rPr lang="en-US" altLang="en-US" sz="800" u="sng"/>
              <a:t>General Chemistry An Integrated Approach</a:t>
            </a:r>
            <a:r>
              <a:rPr lang="en-US" altLang="en-US" sz="800"/>
              <a:t> 2nd Edition, page 336</a:t>
            </a:r>
          </a:p>
        </p:txBody>
      </p:sp>
      <p:sp>
        <p:nvSpPr>
          <p:cNvPr id="486438" name="Line 38"/>
          <p:cNvSpPr>
            <a:spLocks noChangeShapeType="1"/>
          </p:cNvSpPr>
          <p:nvPr/>
        </p:nvSpPr>
        <p:spPr bwMode="auto">
          <a:xfrm>
            <a:off x="6184900" y="5229225"/>
            <a:ext cx="493713" cy="29845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6439" name="Line 39"/>
          <p:cNvSpPr>
            <a:spLocks noChangeShapeType="1"/>
          </p:cNvSpPr>
          <p:nvPr/>
        </p:nvSpPr>
        <p:spPr bwMode="auto">
          <a:xfrm>
            <a:off x="6318250" y="5116513"/>
            <a:ext cx="287338" cy="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6440" name="Line 40"/>
          <p:cNvSpPr>
            <a:spLocks noChangeShapeType="1"/>
          </p:cNvSpPr>
          <p:nvPr/>
        </p:nvSpPr>
        <p:spPr bwMode="auto">
          <a:xfrm flipH="1">
            <a:off x="2422525" y="5229225"/>
            <a:ext cx="493713" cy="29845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6441" name="Line 41"/>
          <p:cNvSpPr>
            <a:spLocks noChangeShapeType="1"/>
          </p:cNvSpPr>
          <p:nvPr/>
        </p:nvSpPr>
        <p:spPr bwMode="auto">
          <a:xfrm flipH="1">
            <a:off x="2555875" y="5116513"/>
            <a:ext cx="287338" cy="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4360" name="Group 47"/>
          <p:cNvGrpSpPr>
            <a:grpSpLocks/>
          </p:cNvGrpSpPr>
          <p:nvPr/>
        </p:nvGrpSpPr>
        <p:grpSpPr bwMode="auto">
          <a:xfrm>
            <a:off x="8153400" y="152400"/>
            <a:ext cx="895350" cy="1006475"/>
            <a:chOff x="5136" y="96"/>
            <a:chExt cx="564" cy="634"/>
          </a:xfrm>
        </p:grpSpPr>
        <p:sp>
          <p:nvSpPr>
            <p:cNvPr id="14361" name="Rectangle 43"/>
            <p:cNvSpPr>
              <a:spLocks noChangeArrowheads="1"/>
            </p:cNvSpPr>
            <p:nvPr/>
          </p:nvSpPr>
          <p:spPr bwMode="auto">
            <a:xfrm>
              <a:off x="5136" y="96"/>
              <a:ext cx="528" cy="6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4362" name="Text Box 44"/>
            <p:cNvSpPr txBox="1">
              <a:spLocks noChangeArrowheads="1"/>
            </p:cNvSpPr>
            <p:nvPr/>
          </p:nvSpPr>
          <p:spPr bwMode="auto">
            <a:xfrm>
              <a:off x="5210" y="240"/>
              <a:ext cx="47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200"/>
                <a:t>Mg</a:t>
              </a:r>
            </a:p>
          </p:txBody>
        </p:sp>
        <p:sp>
          <p:nvSpPr>
            <p:cNvPr id="14363" name="Text Box 45"/>
            <p:cNvSpPr txBox="1">
              <a:spLocks noChangeArrowheads="1"/>
            </p:cNvSpPr>
            <p:nvPr/>
          </p:nvSpPr>
          <p:spPr bwMode="auto">
            <a:xfrm>
              <a:off x="5166" y="538"/>
              <a:ext cx="45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400" b="1">
                  <a:solidFill>
                    <a:srgbClr val="FF0000"/>
                  </a:solidFill>
                </a:rPr>
                <a:t>24.305</a:t>
              </a:r>
            </a:p>
          </p:txBody>
        </p:sp>
        <p:sp>
          <p:nvSpPr>
            <p:cNvPr id="14364" name="Text Box 46"/>
            <p:cNvSpPr txBox="1">
              <a:spLocks noChangeArrowheads="1"/>
            </p:cNvSpPr>
            <p:nvPr/>
          </p:nvSpPr>
          <p:spPr bwMode="auto">
            <a:xfrm>
              <a:off x="5424" y="96"/>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solidFill>
                    <a:schemeClr val="accent2"/>
                  </a:solidFill>
                </a:rPr>
                <a:t>12</a:t>
              </a:r>
            </a:p>
          </p:txBody>
        </p:sp>
      </p:grpSp>
    </p:spTree>
    <p:extLst>
      <p:ext uri="{BB962C8B-B14F-4D97-AF65-F5344CB8AC3E}">
        <p14:creationId xmlns:p14="http://schemas.microsoft.com/office/powerpoint/2010/main" val="30914837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86424"/>
                                        </p:tgtEl>
                                        <p:attrNameLst>
                                          <p:attrName>style.visibility</p:attrName>
                                        </p:attrNameLst>
                                      </p:cBhvr>
                                      <p:to>
                                        <p:strVal val="visible"/>
                                      </p:to>
                                    </p:set>
                                    <p:animEffect transition="in" filter="wipe(down)">
                                      <p:cBhvr>
                                        <p:cTn id="7" dur="500"/>
                                        <p:tgtEl>
                                          <p:spTgt spid="48642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86425"/>
                                        </p:tgtEl>
                                        <p:attrNameLst>
                                          <p:attrName>style.visibility</p:attrName>
                                        </p:attrNameLst>
                                      </p:cBhvr>
                                      <p:to>
                                        <p:strVal val="visible"/>
                                      </p:to>
                                    </p:set>
                                    <p:animEffect transition="in" filter="wipe(down)">
                                      <p:cBhvr>
                                        <p:cTn id="10" dur="500"/>
                                        <p:tgtEl>
                                          <p:spTgt spid="48642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86410"/>
                                        </p:tgtEl>
                                        <p:attrNameLst>
                                          <p:attrName>style.visibility</p:attrName>
                                        </p:attrNameLst>
                                      </p:cBhvr>
                                      <p:to>
                                        <p:strVal val="visible"/>
                                      </p:to>
                                    </p:set>
                                    <p:animEffect transition="in" filter="dissolve">
                                      <p:cBhvr>
                                        <p:cTn id="15" dur="500"/>
                                        <p:tgtEl>
                                          <p:spTgt spid="48641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86411"/>
                                        </p:tgtEl>
                                        <p:attrNameLst>
                                          <p:attrName>style.visibility</p:attrName>
                                        </p:attrNameLst>
                                      </p:cBhvr>
                                      <p:to>
                                        <p:strVal val="visible"/>
                                      </p:to>
                                    </p:set>
                                    <p:animEffect transition="in" filter="dissolve">
                                      <p:cBhvr>
                                        <p:cTn id="18" dur="500"/>
                                        <p:tgtEl>
                                          <p:spTgt spid="4864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86426"/>
                                        </p:tgtEl>
                                        <p:attrNameLst>
                                          <p:attrName>style.visibility</p:attrName>
                                        </p:attrNameLst>
                                      </p:cBhvr>
                                      <p:to>
                                        <p:strVal val="visible"/>
                                      </p:to>
                                    </p:set>
                                    <p:animEffect transition="in" filter="wipe(down)">
                                      <p:cBhvr>
                                        <p:cTn id="23" dur="500"/>
                                        <p:tgtEl>
                                          <p:spTgt spid="48642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86428"/>
                                        </p:tgtEl>
                                        <p:attrNameLst>
                                          <p:attrName>style.visibility</p:attrName>
                                        </p:attrNameLst>
                                      </p:cBhvr>
                                      <p:to>
                                        <p:strVal val="visible"/>
                                      </p:to>
                                    </p:set>
                                    <p:animEffect transition="in" filter="fade">
                                      <p:cBhvr>
                                        <p:cTn id="28" dur="2000"/>
                                        <p:tgtEl>
                                          <p:spTgt spid="4864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86429"/>
                                        </p:tgtEl>
                                        <p:attrNameLst>
                                          <p:attrName>style.visibility</p:attrName>
                                        </p:attrNameLst>
                                      </p:cBhvr>
                                      <p:to>
                                        <p:strVal val="visible"/>
                                      </p:to>
                                    </p:set>
                                    <p:animEffect transition="in" filter="fade">
                                      <p:cBhvr>
                                        <p:cTn id="31" dur="2000"/>
                                        <p:tgtEl>
                                          <p:spTgt spid="48642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486440"/>
                                        </p:tgtEl>
                                        <p:attrNameLst>
                                          <p:attrName>style.visibility</p:attrName>
                                        </p:attrNameLst>
                                      </p:cBhvr>
                                      <p:to>
                                        <p:strVal val="visible"/>
                                      </p:to>
                                    </p:set>
                                    <p:animEffect transition="in" filter="wipe(up)">
                                      <p:cBhvr>
                                        <p:cTn id="36" dur="500"/>
                                        <p:tgtEl>
                                          <p:spTgt spid="486440"/>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486438"/>
                                        </p:tgtEl>
                                        <p:attrNameLst>
                                          <p:attrName>style.visibility</p:attrName>
                                        </p:attrNameLst>
                                      </p:cBhvr>
                                      <p:to>
                                        <p:strVal val="visible"/>
                                      </p:to>
                                    </p:set>
                                    <p:animEffect transition="in" filter="wipe(up)">
                                      <p:cBhvr>
                                        <p:cTn id="39" dur="500"/>
                                        <p:tgtEl>
                                          <p:spTgt spid="48643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86427"/>
                                        </p:tgtEl>
                                        <p:attrNameLst>
                                          <p:attrName>style.visibility</p:attrName>
                                        </p:attrNameLst>
                                      </p:cBhvr>
                                      <p:to>
                                        <p:strVal val="visible"/>
                                      </p:to>
                                    </p:set>
                                    <p:animEffect transition="in" filter="fade">
                                      <p:cBhvr>
                                        <p:cTn id="44" dur="2000"/>
                                        <p:tgtEl>
                                          <p:spTgt spid="48642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486441"/>
                                        </p:tgtEl>
                                        <p:attrNameLst>
                                          <p:attrName>style.visibility</p:attrName>
                                        </p:attrNameLst>
                                      </p:cBhvr>
                                      <p:to>
                                        <p:strVal val="visible"/>
                                      </p:to>
                                    </p:set>
                                    <p:animEffect transition="in" filter="wipe(right)">
                                      <p:cBhvr>
                                        <p:cTn id="49" dur="500"/>
                                        <p:tgtEl>
                                          <p:spTgt spid="48644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86439"/>
                                        </p:tgtEl>
                                        <p:attrNameLst>
                                          <p:attrName>style.visibility</p:attrName>
                                        </p:attrNameLst>
                                      </p:cBhvr>
                                      <p:to>
                                        <p:strVal val="visible"/>
                                      </p:to>
                                    </p:set>
                                    <p:animEffect transition="in" filter="wipe(left)">
                                      <p:cBhvr>
                                        <p:cTn id="52" dur="500"/>
                                        <p:tgtEl>
                                          <p:spTgt spid="486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24" grpId="0" animBg="1"/>
      <p:bldP spid="486425" grpId="0" animBg="1"/>
      <p:bldP spid="486410" grpId="0" animBg="1"/>
      <p:bldP spid="486411" grpId="0"/>
      <p:bldP spid="486426" grpId="0" animBg="1"/>
      <p:bldP spid="486427" grpId="0" animBg="1"/>
      <p:bldP spid="486428" grpId="0" animBg="1"/>
      <p:bldP spid="486429" grpId="0" animBg="1"/>
      <p:bldP spid="486438" grpId="0" animBg="1"/>
      <p:bldP spid="486439" grpId="0" animBg="1"/>
      <p:bldP spid="486440" grpId="0" animBg="1"/>
      <p:bldP spid="4864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Sizes of Atoms</a:t>
            </a:r>
          </a:p>
        </p:txBody>
      </p:sp>
      <p:sp>
        <p:nvSpPr>
          <p:cNvPr id="10243" name="Rectangle 3"/>
          <p:cNvSpPr>
            <a:spLocks noGrp="1" noChangeArrowheads="1"/>
          </p:cNvSpPr>
          <p:nvPr>
            <p:ph type="body" sz="half" idx="1"/>
          </p:nvPr>
        </p:nvSpPr>
        <p:spPr/>
        <p:txBody>
          <a:bodyPr/>
          <a:lstStyle/>
          <a:p>
            <a:pPr eaLnBrk="1" hangingPunct="1">
              <a:buFontTx/>
              <a:buNone/>
            </a:pPr>
            <a:r>
              <a:rPr lang="en-US" altLang="en-US" sz="2800" smtClean="0"/>
              <a:t>	The bonding atomic radius is defined as one-half of the distance between covalently bonded nuclei.</a:t>
            </a:r>
          </a:p>
        </p:txBody>
      </p:sp>
      <p:pic>
        <p:nvPicPr>
          <p:cNvPr id="10244" name="Picture 5" descr="07_0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b="3703"/>
          <a:stretch>
            <a:fillRect/>
          </a:stretch>
        </p:blipFill>
        <p:spPr>
          <a:xfrm>
            <a:off x="4852988" y="1828800"/>
            <a:ext cx="3398837" cy="3962400"/>
          </a:xfrm>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1901</TotalTime>
  <Words>1463</Words>
  <Application>Microsoft Office PowerPoint</Application>
  <PresentationFormat>On-screen Show (4:3)</PresentationFormat>
  <Paragraphs>282</Paragraphs>
  <Slides>30</Slides>
  <Notes>27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Blank Presentation</vt:lpstr>
      <vt:lpstr> Periodic Trends of the Elements</vt:lpstr>
      <vt:lpstr>Periodic Table Revisited</vt:lpstr>
      <vt:lpstr>Periodic Table Revisited</vt:lpstr>
      <vt:lpstr>Development of Periodic Table</vt:lpstr>
      <vt:lpstr>PowerPoint Presentation</vt:lpstr>
      <vt:lpstr>Effective Nuclear Charge</vt:lpstr>
      <vt:lpstr>Shielding Effect</vt:lpstr>
      <vt:lpstr>Shielding Effect and  Effective Nuclear Charge</vt:lpstr>
      <vt:lpstr>Sizes of Atoms</vt:lpstr>
      <vt:lpstr>Sizes of Atoms</vt:lpstr>
      <vt:lpstr>Ionic Size</vt:lpstr>
      <vt:lpstr>Formation of Cation</vt:lpstr>
      <vt:lpstr>Ionic size</vt:lpstr>
      <vt:lpstr>Formation of Anion</vt:lpstr>
      <vt:lpstr>Metals versus Nonmetals</vt:lpstr>
      <vt:lpstr>Sizes of Ions</vt:lpstr>
      <vt:lpstr>Sizes of Ions</vt:lpstr>
      <vt:lpstr>Sizes of Ions</vt:lpstr>
      <vt:lpstr>Sizes of Ions</vt:lpstr>
      <vt:lpstr>Sizes of Ions</vt:lpstr>
      <vt:lpstr>Ionization Energy</vt:lpstr>
      <vt:lpstr>Trends in Ionization Energy</vt:lpstr>
      <vt:lpstr>Ionization Energy</vt:lpstr>
      <vt:lpstr>Trends in First Ionization Energies</vt:lpstr>
      <vt:lpstr>Trends in First Ionization Energies</vt:lpstr>
      <vt:lpstr>Trends in Electronegativity</vt:lpstr>
      <vt:lpstr>Trends in Electronegativity</vt:lpstr>
      <vt:lpstr>PowerPoint Presentation</vt:lpstr>
      <vt:lpstr>PowerPoint Presentation</vt:lpstr>
      <vt:lpstr>Summary of Periodic Trends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Periodic Properties of the Elements</dc:title>
  <dc:creator>Christy</dc:creator>
  <cp:lastModifiedBy>AISD Employee</cp:lastModifiedBy>
  <cp:revision>95</cp:revision>
  <dcterms:created xsi:type="dcterms:W3CDTF">2005-02-20T03:58:17Z</dcterms:created>
  <dcterms:modified xsi:type="dcterms:W3CDTF">2013-10-30T20:09:21Z</dcterms:modified>
</cp:coreProperties>
</file>