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3" r:id="rId3"/>
    <p:sldId id="281" r:id="rId4"/>
    <p:sldId id="268" r:id="rId5"/>
    <p:sldId id="285" r:id="rId6"/>
    <p:sldId id="269" r:id="rId7"/>
    <p:sldId id="270" r:id="rId8"/>
    <p:sldId id="284" r:id="rId9"/>
    <p:sldId id="257" r:id="rId10"/>
    <p:sldId id="258" r:id="rId11"/>
    <p:sldId id="259" r:id="rId12"/>
    <p:sldId id="264" r:id="rId13"/>
    <p:sldId id="260" r:id="rId14"/>
    <p:sldId id="261" r:id="rId15"/>
    <p:sldId id="262" r:id="rId16"/>
    <p:sldId id="266" r:id="rId17"/>
    <p:sldId id="274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4C2F3C-CF66-4717-A648-FCEAECCDC0FE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730DC4-6682-4E21-AD69-6DC767DCF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14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charset="0"/>
                <a:ea typeface="Geneva" pitchFamily="-107" charset="-128"/>
              </a:defRPr>
            </a:lvl9pPr>
          </a:lstStyle>
          <a:p>
            <a:fld id="{0B74E42F-5128-4ED2-B318-B33B180176B0}" type="slidenum">
              <a:rPr lang="en-US" altLang="en-US" sz="1200">
                <a:latin typeface="Times" pitchFamily="-107" charset="0"/>
              </a:rPr>
              <a:pPr/>
              <a:t>3</a:t>
            </a:fld>
            <a:endParaRPr lang="en-US" altLang="en-US" sz="1200">
              <a:latin typeface="Times" pitchFamily="-107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6131A-18C0-4347-B91C-5D1D8E36BE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1F66DF-A8EF-44E5-B98B-09FB89B8773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3B7853-E5C7-4267-AB84-01A7525551B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7B2B5A-80F7-455E-B9CC-A4D77191A09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5564C5-6924-408A-8679-585503D12B7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http://en.wikipedia.org/wiki/Image:Sulfur-dioxide-3D-vdW.png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http://en.wikipedia.org/wiki/Image:Sulfur-trioxide-3D-vdW.png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http://en.wikipedia.org/wiki/Image:Iodine-monochloride-3D-vdW.png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http://en.wikipedia.org/wiki/Image:Nitrous-oxide-3D-vdW.png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http://en.wikipedia.org/wiki/Image:Dinitrogen-trioxide-3D-vdW.png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http://en.wikipedia.org/wiki/Image:Dinitrogen-pentoxide-3D-balls.png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Technical Note:  Iodine trichloride is actually a dimer with the formula I</a:t>
            </a:r>
            <a:r>
              <a:rPr lang="en-US" altLang="en-US" baseline="-25000" smtClean="0"/>
              <a:t>2</a:t>
            </a:r>
            <a:r>
              <a:rPr lang="en-US" altLang="en-US" smtClean="0"/>
              <a:t>Cl</a:t>
            </a:r>
            <a:r>
              <a:rPr lang="en-US" altLang="en-US" baseline="-25000" smtClean="0"/>
              <a:t>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C296D-AA84-4E99-89C6-FE2A3B12F9F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F5C70E-92B1-4557-8514-D91EF610DD9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2B32EA-1F9B-4238-83F1-F8B89E14967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A208CA-360F-45B7-BB2E-6F7E6AF1663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56E2B5-F422-460C-9474-5FFCE41FCEE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86E6C5-26E3-456B-B3D9-6DED5C058E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Quartz (silicon dioxide) is the most common mineral species in the earth's crust.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http://www.minvision.com/mvpics/0275331001148477692730993.jpg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http://ftp.gnome.org/pub/GNOME/teams/art.gnome.org/backgrounds/NATURE-QuartzSand_1024x768.jpg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http://en.wikipedia.org/wiki/Image:Third_beach_sand.jpg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8C49DD-6B48-46FD-A4BE-113BEB5FEF5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E31E84-F9D5-47E4-94C2-E77D045FC57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81DC-319C-4BCE-874A-DE963BAE19B9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9654-9C3A-4278-B33F-C7275EF60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0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C696-968E-4F5B-84D4-B673BE9DD81D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6414-C3DD-4439-9958-F98711C67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2970-21B1-448A-85B8-BD7891532F81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4688-F8E4-42F4-87D3-E3C56CED9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E983-C9E5-4EF0-B547-122EA3F7DD07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B929-7326-45ED-ABDB-2F4ACBBB4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4D1D-0922-4EC6-BFA9-D00DC4B7599E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8B52-151D-4E57-99C2-8B234FB62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1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E1F0-13CB-4388-874C-DBDE4406245D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D27C-AB0F-419F-8520-7DA36AA9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A48F4-2F59-4684-9B8A-9C7A5A9A6EFD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DCA6-6951-497B-8C89-C8215364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36EF-4681-4C02-9E58-020690146A2A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5D593-FEFB-4A60-8BE0-40AEECED6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004-D1AF-4441-ABAE-0419F5140DA3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38CA-C59E-4E1F-A9F2-8AA4B53F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9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608A-403E-468D-A1D2-9C9528230D65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95DA-2FD5-47A7-A3E6-0FBB81F4C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3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63FC-BCF7-40ED-AB94-7B4D5ACCBDC9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90FBC-CBA8-4059-8E45-63933FEC8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3119B-C5DB-4838-874C-195D876A3116}" type="datetimeFigureOut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A660C-DEC2-49CD-BC8E-9FD91B7B2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a/a9/Third_beach_sand.jpg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hyperlink" Target="http://upload.wikimedia.org/wikipedia/commons/6/6c/Nitrogen-3D-vdW.png" TargetMode="External"/><Relationship Id="rId7" Type="http://schemas.openxmlformats.org/officeDocument/2006/relationships/hyperlink" Target="http://upload.wikimedia.org/wikipedia/commons/1/1c/Water_molecule_3D.svg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hyperlink" Target="http://upload.wikimedia.org/wikipedia/commons/d/dc/Ammonia-3D-vdW.png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imgres?imgurl=http://www.biologycorner.com/resources/ionic_bond.jpg&amp;imgrefurl=http://picsdigger.com/domain/biologycorner.com/&amp;usg=__RT6OMr6qAgtwkot5lahi0Uu0RvA=&amp;h=598&amp;w=459&amp;sz=34&amp;hl=en&amp;start=6&amp;zoom=1&amp;um=1&amp;itbs=1&amp;tbnid=RFx-u9KkdimfaM:&amp;tbnh=135&amp;tbnw=104&amp;prev=/images?q=ionic+bond&amp;um=1&amp;hl=en&amp;safe=active&amp;sa=N&amp;rlz=1T4ADRA_enUS397US398&amp;tbs=isch: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c/Iodine-monochloride-3D-vdW.png" TargetMode="External"/><Relationship Id="rId13" Type="http://schemas.openxmlformats.org/officeDocument/2006/relationships/image" Target="../media/image31.png"/><Relationship Id="rId3" Type="http://schemas.openxmlformats.org/officeDocument/2006/relationships/slide" Target="slide15.xml"/><Relationship Id="rId7" Type="http://schemas.openxmlformats.org/officeDocument/2006/relationships/image" Target="../media/image28.png"/><Relationship Id="rId12" Type="http://schemas.openxmlformats.org/officeDocument/2006/relationships/hyperlink" Target="http://upload.wikimedia.org/wikipedia/commons/8/89/Dinitrogen-trioxide-3D-vdW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b/bc/Sulfur-trioxide-3D-vdW.png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hyperlink" Target="http://upload.wikimedia.org/wikipedia/commons/1/1a/Nitrous-oxide-3D-vdW.png" TargetMode="External"/><Relationship Id="rId4" Type="http://schemas.openxmlformats.org/officeDocument/2006/relationships/hyperlink" Target="http://upload.wikimedia.org/wikipedia/commons/9/93/Sulfur-dioxide-3D-vdW.png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://upload.wikimedia.org/wikipedia/commons/3/36/Dinitrogen-pentoxide-3D-balls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 descr="dad_james_800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0"/>
            <a:ext cx="42656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457200" y="3419856"/>
            <a:ext cx="8458200" cy="2895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5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Bonds</a:t>
            </a:r>
          </a:p>
          <a:p>
            <a:pPr algn="ctr"/>
            <a:r>
              <a:rPr lang="en-US" sz="5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Covalent </a:t>
            </a:r>
            <a:r>
              <a:rPr lang="en-US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36434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Oval 2"/>
          <p:cNvSpPr>
            <a:spLocks noChangeAspect="1" noChangeArrowheads="1"/>
          </p:cNvSpPr>
          <p:nvPr/>
        </p:nvSpPr>
        <p:spPr bwMode="auto">
          <a:xfrm>
            <a:off x="3213100" y="4318000"/>
            <a:ext cx="1508125" cy="1508125"/>
          </a:xfrm>
          <a:prstGeom prst="ellipse">
            <a:avLst/>
          </a:prstGeom>
          <a:solidFill>
            <a:schemeClr val="accent1">
              <a:alpha val="9019"/>
            </a:schemeClr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1699" name="Oval 3"/>
          <p:cNvSpPr>
            <a:spLocks noChangeArrowheads="1"/>
          </p:cNvSpPr>
          <p:nvPr/>
        </p:nvSpPr>
        <p:spPr bwMode="auto">
          <a:xfrm>
            <a:off x="4381500" y="4305300"/>
            <a:ext cx="1435100" cy="1508125"/>
          </a:xfrm>
          <a:prstGeom prst="ellipse">
            <a:avLst/>
          </a:prstGeom>
          <a:solidFill>
            <a:schemeClr val="accent1">
              <a:alpha val="9019"/>
            </a:schemeClr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</p:spPr>
        <p:txBody>
          <a:bodyPr lIns="92075" tIns="46038" rIns="92075" bIns="46038" anchorCtr="1">
            <a:spAutoFit/>
          </a:bodyPr>
          <a:lstStyle/>
          <a:p>
            <a:r>
              <a:rPr lang="en-US" altLang="en-US" smtClean="0"/>
              <a:t>Covalent bonding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4229100"/>
            <a:ext cx="1457325" cy="1657350"/>
            <a:chOff x="1482" y="2664"/>
            <a:chExt cx="918" cy="1044"/>
          </a:xfrm>
        </p:grpSpPr>
        <p:sp>
          <p:nvSpPr>
            <p:cNvPr id="4121" name="Rectangle 6"/>
            <p:cNvSpPr>
              <a:spLocks noChangeArrowheads="1"/>
            </p:cNvSpPr>
            <p:nvPr/>
          </p:nvSpPr>
          <p:spPr bwMode="auto">
            <a:xfrm>
              <a:off x="1632" y="2688"/>
              <a:ext cx="62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10000">
                  <a:latin typeface="Arial" pitchFamily="34" charset="0"/>
                </a:rPr>
                <a:t>F</a:t>
              </a:r>
            </a:p>
          </p:txBody>
        </p:sp>
        <p:grpSp>
          <p:nvGrpSpPr>
            <p:cNvPr id="4122" name="Group 7"/>
            <p:cNvGrpSpPr>
              <a:grpSpLocks/>
            </p:cNvGrpSpPr>
            <p:nvPr/>
          </p:nvGrpSpPr>
          <p:grpSpPr bwMode="auto">
            <a:xfrm>
              <a:off x="1482" y="3012"/>
              <a:ext cx="96" cy="336"/>
              <a:chOff x="1440" y="2928"/>
              <a:chExt cx="96" cy="336"/>
            </a:xfrm>
          </p:grpSpPr>
          <p:sp>
            <p:nvSpPr>
              <p:cNvPr id="4130" name="Oval 8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1" name="Oval 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123" name="Oval 10"/>
            <p:cNvSpPr>
              <a:spLocks noChangeArrowheads="1"/>
            </p:cNvSpPr>
            <p:nvPr/>
          </p:nvSpPr>
          <p:spPr bwMode="auto">
            <a:xfrm>
              <a:off x="2304" y="3012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124" name="Group 11"/>
            <p:cNvGrpSpPr>
              <a:grpSpLocks/>
            </p:cNvGrpSpPr>
            <p:nvPr/>
          </p:nvGrpSpPr>
          <p:grpSpPr bwMode="auto">
            <a:xfrm>
              <a:off x="1764" y="2664"/>
              <a:ext cx="336" cy="96"/>
              <a:chOff x="1752" y="2664"/>
              <a:chExt cx="336" cy="96"/>
            </a:xfrm>
          </p:grpSpPr>
          <p:sp>
            <p:nvSpPr>
              <p:cNvPr id="4128" name="Oval 12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29" name="Oval 13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25" name="Group 14"/>
            <p:cNvGrpSpPr>
              <a:grpSpLocks/>
            </p:cNvGrpSpPr>
            <p:nvPr/>
          </p:nvGrpSpPr>
          <p:grpSpPr bwMode="auto">
            <a:xfrm>
              <a:off x="1764" y="3612"/>
              <a:ext cx="336" cy="96"/>
              <a:chOff x="1800" y="3480"/>
              <a:chExt cx="336" cy="96"/>
            </a:xfrm>
          </p:grpSpPr>
          <p:sp>
            <p:nvSpPr>
              <p:cNvPr id="4126" name="Oval 15"/>
              <p:cNvSpPr>
                <a:spLocks noChangeArrowheads="1"/>
              </p:cNvSpPr>
              <p:nvPr/>
            </p:nvSpPr>
            <p:spPr bwMode="auto">
              <a:xfrm>
                <a:off x="204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27" name="Oval 16"/>
              <p:cNvSpPr>
                <a:spLocks noChangeArrowheads="1"/>
              </p:cNvSpPr>
              <p:nvPr/>
            </p:nvSpPr>
            <p:spPr bwMode="auto">
              <a:xfrm>
                <a:off x="180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40413" y="4224338"/>
            <a:ext cx="1381125" cy="1666875"/>
            <a:chOff x="3264" y="2664"/>
            <a:chExt cx="870" cy="1050"/>
          </a:xfrm>
        </p:grpSpPr>
        <p:sp>
          <p:nvSpPr>
            <p:cNvPr id="4110" name="Rectangle 18"/>
            <p:cNvSpPr>
              <a:spLocks noChangeArrowheads="1"/>
            </p:cNvSpPr>
            <p:nvPr/>
          </p:nvSpPr>
          <p:spPr bwMode="auto">
            <a:xfrm>
              <a:off x="3408" y="2688"/>
              <a:ext cx="62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10000">
                  <a:latin typeface="Arial" pitchFamily="34" charset="0"/>
                </a:rPr>
                <a:t>F</a:t>
              </a:r>
            </a:p>
          </p:txBody>
        </p:sp>
        <p:grpSp>
          <p:nvGrpSpPr>
            <p:cNvPr id="4111" name="Group 19"/>
            <p:cNvGrpSpPr>
              <a:grpSpLocks/>
            </p:cNvGrpSpPr>
            <p:nvPr/>
          </p:nvGrpSpPr>
          <p:grpSpPr bwMode="auto">
            <a:xfrm>
              <a:off x="4038" y="3012"/>
              <a:ext cx="96" cy="336"/>
              <a:chOff x="4128" y="2928"/>
              <a:chExt cx="96" cy="336"/>
            </a:xfrm>
          </p:grpSpPr>
          <p:sp>
            <p:nvSpPr>
              <p:cNvPr id="4119" name="Oval 20"/>
              <p:cNvSpPr>
                <a:spLocks noChangeArrowheads="1"/>
              </p:cNvSpPr>
              <p:nvPr/>
            </p:nvSpPr>
            <p:spPr bwMode="auto">
              <a:xfrm>
                <a:off x="4128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20" name="Oval 21"/>
              <p:cNvSpPr>
                <a:spLocks noChangeArrowheads="1"/>
              </p:cNvSpPr>
              <p:nvPr/>
            </p:nvSpPr>
            <p:spPr bwMode="auto">
              <a:xfrm>
                <a:off x="4128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112" name="Oval 22"/>
            <p:cNvSpPr>
              <a:spLocks noChangeArrowheads="1"/>
            </p:cNvSpPr>
            <p:nvPr/>
          </p:nvSpPr>
          <p:spPr bwMode="auto">
            <a:xfrm>
              <a:off x="3264" y="3264"/>
              <a:ext cx="96" cy="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113" name="Group 23"/>
            <p:cNvGrpSpPr>
              <a:grpSpLocks/>
            </p:cNvGrpSpPr>
            <p:nvPr/>
          </p:nvGrpSpPr>
          <p:grpSpPr bwMode="auto">
            <a:xfrm>
              <a:off x="3552" y="2664"/>
              <a:ext cx="336" cy="96"/>
              <a:chOff x="3528" y="2664"/>
              <a:chExt cx="336" cy="96"/>
            </a:xfrm>
          </p:grpSpPr>
          <p:sp>
            <p:nvSpPr>
              <p:cNvPr id="4117" name="Oval 24"/>
              <p:cNvSpPr>
                <a:spLocks noChangeArrowheads="1"/>
              </p:cNvSpPr>
              <p:nvPr/>
            </p:nvSpPr>
            <p:spPr bwMode="auto">
              <a:xfrm>
                <a:off x="376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8" name="Oval 25"/>
              <p:cNvSpPr>
                <a:spLocks noChangeArrowheads="1"/>
              </p:cNvSpPr>
              <p:nvPr/>
            </p:nvSpPr>
            <p:spPr bwMode="auto">
              <a:xfrm>
                <a:off x="3528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14" name="Group 26"/>
            <p:cNvGrpSpPr>
              <a:grpSpLocks/>
            </p:cNvGrpSpPr>
            <p:nvPr/>
          </p:nvGrpSpPr>
          <p:grpSpPr bwMode="auto">
            <a:xfrm>
              <a:off x="3546" y="3618"/>
              <a:ext cx="336" cy="96"/>
              <a:chOff x="3576" y="3480"/>
              <a:chExt cx="336" cy="96"/>
            </a:xfrm>
          </p:grpSpPr>
          <p:sp>
            <p:nvSpPr>
              <p:cNvPr id="4115" name="Oval 27"/>
              <p:cNvSpPr>
                <a:spLocks noChangeArrowheads="1"/>
              </p:cNvSpPr>
              <p:nvPr/>
            </p:nvSpPr>
            <p:spPr bwMode="auto">
              <a:xfrm>
                <a:off x="381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6" name="Oval 28"/>
              <p:cNvSpPr>
                <a:spLocks noChangeArrowheads="1"/>
              </p:cNvSpPr>
              <p:nvPr/>
            </p:nvSpPr>
            <p:spPr bwMode="auto">
              <a:xfrm>
                <a:off x="3576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541725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Fluorine has seven valence electrons</a:t>
            </a:r>
          </a:p>
          <a:p>
            <a:r>
              <a:rPr lang="en-US" altLang="en-US" smtClean="0"/>
              <a:t>A second F atom also has seven</a:t>
            </a:r>
          </a:p>
          <a:p>
            <a:r>
              <a:rPr lang="en-US" altLang="en-US" smtClean="0"/>
              <a:t>By sharing electrons</a:t>
            </a:r>
          </a:p>
          <a:p>
            <a:r>
              <a:rPr lang="en-US" altLang="en-US" smtClean="0"/>
              <a:t>Both end with full orbitals (stable octets)</a:t>
            </a: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949950" y="4019550"/>
            <a:ext cx="2806700" cy="2044700"/>
            <a:chOff x="3748" y="2452"/>
            <a:chExt cx="1768" cy="1288"/>
          </a:xfrm>
        </p:grpSpPr>
        <p:sp>
          <p:nvSpPr>
            <p:cNvPr id="4108" name="AutoShape 31"/>
            <p:cNvSpPr>
              <a:spLocks noChangeArrowheads="1"/>
            </p:cNvSpPr>
            <p:nvPr/>
          </p:nvSpPr>
          <p:spPr bwMode="auto">
            <a:xfrm>
              <a:off x="3748" y="2452"/>
              <a:ext cx="1768" cy="1288"/>
            </a:xfrm>
            <a:prstGeom prst="leftArrow">
              <a:avLst>
                <a:gd name="adj1" fmla="val 50000"/>
                <a:gd name="adj2" fmla="val 6862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9" name="Rectangle 32"/>
            <p:cNvSpPr>
              <a:spLocks noChangeArrowheads="1"/>
            </p:cNvSpPr>
            <p:nvPr/>
          </p:nvSpPr>
          <p:spPr bwMode="auto">
            <a:xfrm>
              <a:off x="4176" y="2784"/>
              <a:ext cx="12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Arial" pitchFamily="34" charset="0"/>
                </a:rPr>
                <a:t>8 Valence electrons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158750" y="4019550"/>
            <a:ext cx="2882900" cy="2120900"/>
            <a:chOff x="100" y="2452"/>
            <a:chExt cx="1816" cy="1336"/>
          </a:xfrm>
        </p:grpSpPr>
        <p:sp>
          <p:nvSpPr>
            <p:cNvPr id="4106" name="AutoShape 34"/>
            <p:cNvSpPr>
              <a:spLocks noChangeArrowheads="1"/>
            </p:cNvSpPr>
            <p:nvPr/>
          </p:nvSpPr>
          <p:spPr bwMode="auto">
            <a:xfrm>
              <a:off x="100" y="2452"/>
              <a:ext cx="1816" cy="1336"/>
            </a:xfrm>
            <a:prstGeom prst="rightArrow">
              <a:avLst>
                <a:gd name="adj1" fmla="val 50000"/>
                <a:gd name="adj2" fmla="val 679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7" name="Rectangle 35"/>
            <p:cNvSpPr>
              <a:spLocks noChangeArrowheads="1"/>
            </p:cNvSpPr>
            <p:nvPr/>
          </p:nvSpPr>
          <p:spPr bwMode="auto">
            <a:xfrm>
              <a:off x="240" y="2784"/>
              <a:ext cx="129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Arial" pitchFamily="34" charset="0"/>
                </a:rPr>
                <a:t>8 Valence electrons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1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1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1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1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1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1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14861 -7.40741E-7 " pathEditMode="relative" ptsTypes="AA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14861 0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1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1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1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animBg="1"/>
      <p:bldP spid="5416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Oval 2"/>
          <p:cNvSpPr>
            <a:spLocks noChangeAspect="1" noChangeArrowheads="1"/>
          </p:cNvSpPr>
          <p:nvPr/>
        </p:nvSpPr>
        <p:spPr bwMode="auto">
          <a:xfrm>
            <a:off x="7119938" y="3005138"/>
            <a:ext cx="1262062" cy="1262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2057400"/>
            <a:ext cx="8686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Covalent Bonding</a:t>
            </a:r>
          </a:p>
        </p:txBody>
      </p:sp>
      <p:sp>
        <p:nvSpPr>
          <p:cNvPr id="5125" name="Oval 5"/>
          <p:cNvSpPr>
            <a:spLocks noChangeAspect="1" noChangeArrowheads="1"/>
          </p:cNvSpPr>
          <p:nvPr/>
        </p:nvSpPr>
        <p:spPr bwMode="auto">
          <a:xfrm>
            <a:off x="655638" y="2560638"/>
            <a:ext cx="2011362" cy="2011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Oval 6"/>
          <p:cNvSpPr>
            <a:spLocks noChangeAspect="1" noChangeArrowheads="1"/>
          </p:cNvSpPr>
          <p:nvPr/>
        </p:nvSpPr>
        <p:spPr bwMode="auto">
          <a:xfrm>
            <a:off x="1023938" y="2928938"/>
            <a:ext cx="1262062" cy="1262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09600" y="35052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447800" y="28956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133600" y="38862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951038" y="25908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55588" y="2819400"/>
            <a:ext cx="582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n = 1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942975" y="4684713"/>
            <a:ext cx="1266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O</a:t>
            </a:r>
          </a:p>
          <a:p>
            <a:pPr algn="ctr"/>
            <a:r>
              <a:rPr lang="en-US" altLang="en-US">
                <a:latin typeface="Arial" pitchFamily="34" charset="0"/>
              </a:rPr>
              <a:t>[He]2</a:t>
            </a:r>
            <a:r>
              <a:rPr lang="en-US" altLang="en-US" i="1">
                <a:latin typeface="Arial" pitchFamily="34" charset="0"/>
              </a:rPr>
              <a:t>s</a:t>
            </a:r>
            <a:r>
              <a:rPr lang="en-US" altLang="en-US" baseline="30000">
                <a:latin typeface="Arial" pitchFamily="34" charset="0"/>
              </a:rPr>
              <a:t>2</a:t>
            </a:r>
            <a:r>
              <a:rPr lang="en-US" altLang="en-US">
                <a:latin typeface="Arial" pitchFamily="34" charset="0"/>
              </a:rPr>
              <a:t>2</a:t>
            </a:r>
            <a:r>
              <a:rPr lang="en-US" altLang="en-US" i="1">
                <a:latin typeface="Arial" pitchFamily="34" charset="0"/>
              </a:rPr>
              <a:t>p</a:t>
            </a:r>
            <a:r>
              <a:rPr lang="en-US" altLang="en-US" baseline="30000">
                <a:latin typeface="Arial" pitchFamily="34" charset="0"/>
              </a:rPr>
              <a:t>4</a:t>
            </a:r>
          </a:p>
        </p:txBody>
      </p:sp>
      <p:sp>
        <p:nvSpPr>
          <p:cNvPr id="5133" name="Oval 13"/>
          <p:cNvSpPr>
            <a:spLocks noChangeAspect="1" noChangeArrowheads="1"/>
          </p:cNvSpPr>
          <p:nvPr/>
        </p:nvSpPr>
        <p:spPr bwMode="auto">
          <a:xfrm>
            <a:off x="1603375" y="3505200"/>
            <a:ext cx="119063" cy="119063"/>
          </a:xfrm>
          <a:prstGeom prst="ellipse">
            <a:avLst/>
          </a:prstGeom>
          <a:gradFill rotWithShape="1">
            <a:gsLst>
              <a:gs pos="0">
                <a:srgbClr val="FF5B5B"/>
              </a:gs>
              <a:gs pos="100000">
                <a:srgbClr val="FF1D1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884238" y="2160588"/>
            <a:ext cx="582612" cy="430212"/>
            <a:chOff x="413" y="1121"/>
            <a:chExt cx="367" cy="271"/>
          </a:xfrm>
        </p:grpSpPr>
        <p:sp>
          <p:nvSpPr>
            <p:cNvPr id="5175" name="Text Box 15"/>
            <p:cNvSpPr txBox="1">
              <a:spLocks noChangeArrowheads="1"/>
            </p:cNvSpPr>
            <p:nvPr/>
          </p:nvSpPr>
          <p:spPr bwMode="auto">
            <a:xfrm>
              <a:off x="413" y="1121"/>
              <a:ext cx="3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n = 2</a:t>
              </a:r>
            </a:p>
          </p:txBody>
        </p:sp>
        <p:sp>
          <p:nvSpPr>
            <p:cNvPr id="5176" name="Line 16"/>
            <p:cNvSpPr>
              <a:spLocks noChangeShapeType="1"/>
            </p:cNvSpPr>
            <p:nvPr/>
          </p:nvSpPr>
          <p:spPr bwMode="auto">
            <a:xfrm>
              <a:off x="720" y="12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Line 17"/>
          <p:cNvSpPr>
            <a:spLocks noChangeShapeType="1"/>
          </p:cNvSpPr>
          <p:nvPr/>
        </p:nvSpPr>
        <p:spPr bwMode="auto">
          <a:xfrm>
            <a:off x="685800" y="3124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743200" y="33893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>
                <a:latin typeface="Arial" pitchFamily="34" charset="0"/>
              </a:rPr>
              <a:t>+</a:t>
            </a:r>
          </a:p>
        </p:txBody>
      </p:sp>
      <p:sp>
        <p:nvSpPr>
          <p:cNvPr id="557075" name="Line 19"/>
          <p:cNvSpPr>
            <a:spLocks noChangeShapeType="1"/>
          </p:cNvSpPr>
          <p:nvPr/>
        </p:nvSpPr>
        <p:spPr bwMode="auto">
          <a:xfrm>
            <a:off x="5257800" y="3581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76" name="Oval 20"/>
          <p:cNvSpPr>
            <a:spLocks noChangeAspect="1" noChangeArrowheads="1"/>
          </p:cNvSpPr>
          <p:nvPr/>
        </p:nvSpPr>
        <p:spPr bwMode="auto">
          <a:xfrm>
            <a:off x="5867400" y="3005138"/>
            <a:ext cx="1262063" cy="1262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7077" name="Oval 21"/>
          <p:cNvSpPr>
            <a:spLocks noChangeArrowheads="1"/>
          </p:cNvSpPr>
          <p:nvPr/>
        </p:nvSpPr>
        <p:spPr bwMode="auto">
          <a:xfrm>
            <a:off x="6324600" y="29718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086600" y="3505200"/>
            <a:ext cx="76200" cy="304800"/>
            <a:chOff x="4464" y="2208"/>
            <a:chExt cx="48" cy="192"/>
          </a:xfrm>
        </p:grpSpPr>
        <p:sp>
          <p:nvSpPr>
            <p:cNvPr id="5171" name="Oval 2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800">
                  <a:latin typeface="Arial" pitchFamily="34" charset="0"/>
                </a:rPr>
                <a:t>-</a:t>
              </a:r>
            </a:p>
          </p:txBody>
        </p:sp>
        <p:sp>
          <p:nvSpPr>
            <p:cNvPr id="5172" name="Oval 24"/>
            <p:cNvSpPr>
              <a:spLocks noChangeArrowheads="1"/>
            </p:cNvSpPr>
            <p:nvPr/>
          </p:nvSpPr>
          <p:spPr bwMode="auto">
            <a:xfrm>
              <a:off x="4464" y="2304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800">
                  <a:latin typeface="Arial" pitchFamily="34" charset="0"/>
                </a:rPr>
                <a:t>-</a:t>
              </a:r>
            </a:p>
          </p:txBody>
        </p:sp>
        <p:sp>
          <p:nvSpPr>
            <p:cNvPr id="5173" name="Oval 25"/>
            <p:cNvSpPr>
              <a:spLocks noChangeArrowheads="1"/>
            </p:cNvSpPr>
            <p:nvPr/>
          </p:nvSpPr>
          <p:spPr bwMode="auto">
            <a:xfrm>
              <a:off x="4464" y="2256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800">
                  <a:latin typeface="Arial" pitchFamily="34" charset="0"/>
                </a:rPr>
                <a:t>-</a:t>
              </a:r>
            </a:p>
          </p:txBody>
        </p:sp>
        <p:sp>
          <p:nvSpPr>
            <p:cNvPr id="5174" name="Oval 26"/>
            <p:cNvSpPr>
              <a:spLocks noChangeArrowheads="1"/>
            </p:cNvSpPr>
            <p:nvPr/>
          </p:nvSpPr>
          <p:spPr bwMode="auto">
            <a:xfrm>
              <a:off x="4464" y="220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800">
                  <a:latin typeface="Arial" pitchFamily="34" charset="0"/>
                </a:rPr>
                <a:t>-</a:t>
              </a:r>
            </a:p>
          </p:txBody>
        </p:sp>
      </p:grpSp>
      <p:sp>
        <p:nvSpPr>
          <p:cNvPr id="557083" name="Oval 27"/>
          <p:cNvSpPr>
            <a:spLocks noChangeArrowheads="1"/>
          </p:cNvSpPr>
          <p:nvPr/>
        </p:nvSpPr>
        <p:spPr bwMode="auto">
          <a:xfrm>
            <a:off x="6248400" y="41910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57084" name="Oval 28"/>
          <p:cNvSpPr>
            <a:spLocks noChangeArrowheads="1"/>
          </p:cNvSpPr>
          <p:nvPr/>
        </p:nvSpPr>
        <p:spPr bwMode="auto">
          <a:xfrm>
            <a:off x="5943600" y="32766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57085" name="Oval 29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7086" name="Oval 30"/>
          <p:cNvSpPr>
            <a:spLocks noChangeAspect="1" noChangeArrowheads="1"/>
          </p:cNvSpPr>
          <p:nvPr/>
        </p:nvSpPr>
        <p:spPr bwMode="auto">
          <a:xfrm>
            <a:off x="6403975" y="3581400"/>
            <a:ext cx="119063" cy="119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5B5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7087" name="Text Box 31"/>
          <p:cNvSpPr txBox="1">
            <a:spLocks noChangeArrowheads="1"/>
          </p:cNvSpPr>
          <p:nvPr/>
        </p:nvSpPr>
        <p:spPr bwMode="auto">
          <a:xfrm>
            <a:off x="6945313" y="4692650"/>
            <a:ext cx="446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O</a:t>
            </a:r>
            <a:r>
              <a:rPr lang="en-US" altLang="en-US" baseline="-25000">
                <a:latin typeface="Arial" pitchFamily="34" charset="0"/>
              </a:rPr>
              <a:t>2</a:t>
            </a:r>
          </a:p>
        </p:txBody>
      </p:sp>
      <p:sp>
        <p:nvSpPr>
          <p:cNvPr id="557088" name="Text Box 32"/>
          <p:cNvSpPr txBox="1">
            <a:spLocks noChangeArrowheads="1"/>
          </p:cNvSpPr>
          <p:nvPr/>
        </p:nvSpPr>
        <p:spPr bwMode="auto">
          <a:xfrm>
            <a:off x="762000" y="5881688"/>
            <a:ext cx="776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</a:rPr>
              <a:t>Sharing of electrons to achieve a stable octet (8 electrons in valence shell).</a:t>
            </a:r>
          </a:p>
        </p:txBody>
      </p:sp>
      <p:sp>
        <p:nvSpPr>
          <p:cNvPr id="5147" name="Oval 33"/>
          <p:cNvSpPr>
            <a:spLocks noChangeArrowheads="1"/>
          </p:cNvSpPr>
          <p:nvPr/>
        </p:nvSpPr>
        <p:spPr bwMode="auto">
          <a:xfrm>
            <a:off x="1066800" y="43434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48" name="Oval 34"/>
          <p:cNvSpPr>
            <a:spLocks noChangeArrowheads="1"/>
          </p:cNvSpPr>
          <p:nvPr/>
        </p:nvSpPr>
        <p:spPr bwMode="auto">
          <a:xfrm>
            <a:off x="1905000" y="44958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49" name="Oval 35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50" name="Oval 36"/>
          <p:cNvSpPr>
            <a:spLocks noChangeArrowheads="1"/>
          </p:cNvSpPr>
          <p:nvPr/>
        </p:nvSpPr>
        <p:spPr bwMode="auto">
          <a:xfrm>
            <a:off x="990600" y="27432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51" name="Oval 37"/>
          <p:cNvSpPr>
            <a:spLocks noChangeAspect="1" noChangeArrowheads="1"/>
          </p:cNvSpPr>
          <p:nvPr/>
        </p:nvSpPr>
        <p:spPr bwMode="auto">
          <a:xfrm>
            <a:off x="3170238" y="2560638"/>
            <a:ext cx="2011362" cy="2011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52" name="Oval 38"/>
          <p:cNvSpPr>
            <a:spLocks noChangeAspect="1" noChangeArrowheads="1"/>
          </p:cNvSpPr>
          <p:nvPr/>
        </p:nvSpPr>
        <p:spPr bwMode="auto">
          <a:xfrm>
            <a:off x="3538538" y="2928938"/>
            <a:ext cx="1262062" cy="1262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53" name="Oval 39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54" name="Oval 40"/>
          <p:cNvSpPr>
            <a:spLocks noChangeArrowheads="1"/>
          </p:cNvSpPr>
          <p:nvPr/>
        </p:nvSpPr>
        <p:spPr bwMode="auto">
          <a:xfrm>
            <a:off x="3962400" y="28956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55" name="Oval 41"/>
          <p:cNvSpPr>
            <a:spLocks noChangeArrowheads="1"/>
          </p:cNvSpPr>
          <p:nvPr/>
        </p:nvSpPr>
        <p:spPr bwMode="auto">
          <a:xfrm>
            <a:off x="4648200" y="38862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56" name="Oval 42"/>
          <p:cNvSpPr>
            <a:spLocks noChangeArrowheads="1"/>
          </p:cNvSpPr>
          <p:nvPr/>
        </p:nvSpPr>
        <p:spPr bwMode="auto">
          <a:xfrm>
            <a:off x="4465638" y="25908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57" name="Oval 43"/>
          <p:cNvSpPr>
            <a:spLocks noChangeAspect="1" noChangeArrowheads="1"/>
          </p:cNvSpPr>
          <p:nvPr/>
        </p:nvSpPr>
        <p:spPr bwMode="auto">
          <a:xfrm>
            <a:off x="4117975" y="3505200"/>
            <a:ext cx="119063" cy="119063"/>
          </a:xfrm>
          <a:prstGeom prst="ellipse">
            <a:avLst/>
          </a:prstGeom>
          <a:gradFill rotWithShape="1">
            <a:gsLst>
              <a:gs pos="0">
                <a:srgbClr val="FF5B5B"/>
              </a:gs>
              <a:gs pos="100000">
                <a:srgbClr val="FF1D1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58" name="Oval 44"/>
          <p:cNvSpPr>
            <a:spLocks noChangeArrowheads="1"/>
          </p:cNvSpPr>
          <p:nvPr/>
        </p:nvSpPr>
        <p:spPr bwMode="auto">
          <a:xfrm>
            <a:off x="3581400" y="43434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59" name="Oval 45"/>
          <p:cNvSpPr>
            <a:spLocks noChangeArrowheads="1"/>
          </p:cNvSpPr>
          <p:nvPr/>
        </p:nvSpPr>
        <p:spPr bwMode="auto">
          <a:xfrm>
            <a:off x="4419600" y="44958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60" name="Oval 46"/>
          <p:cNvSpPr>
            <a:spLocks noChangeArrowheads="1"/>
          </p:cNvSpPr>
          <p:nvPr/>
        </p:nvSpPr>
        <p:spPr bwMode="auto">
          <a:xfrm>
            <a:off x="5105400" y="32766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61" name="Oval 47"/>
          <p:cNvSpPr>
            <a:spLocks noChangeArrowheads="1"/>
          </p:cNvSpPr>
          <p:nvPr/>
        </p:nvSpPr>
        <p:spPr bwMode="auto">
          <a:xfrm>
            <a:off x="3505200" y="27432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57104" name="Oval 48"/>
          <p:cNvSpPr>
            <a:spLocks noChangeArrowheads="1"/>
          </p:cNvSpPr>
          <p:nvPr/>
        </p:nvSpPr>
        <p:spPr bwMode="auto">
          <a:xfrm>
            <a:off x="5943600" y="39624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57105" name="Oval 49"/>
          <p:cNvSpPr>
            <a:spLocks noChangeArrowheads="1"/>
          </p:cNvSpPr>
          <p:nvPr/>
        </p:nvSpPr>
        <p:spPr bwMode="auto">
          <a:xfrm>
            <a:off x="7924800" y="29718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57106" name="Oval 50"/>
          <p:cNvSpPr>
            <a:spLocks noChangeArrowheads="1"/>
          </p:cNvSpPr>
          <p:nvPr/>
        </p:nvSpPr>
        <p:spPr bwMode="auto">
          <a:xfrm>
            <a:off x="7924800" y="41910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57107" name="Oval 51"/>
          <p:cNvSpPr>
            <a:spLocks noChangeArrowheads="1"/>
          </p:cNvSpPr>
          <p:nvPr/>
        </p:nvSpPr>
        <p:spPr bwMode="auto">
          <a:xfrm>
            <a:off x="8305800" y="33528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57108" name="Oval 52"/>
          <p:cNvSpPr>
            <a:spLocks noChangeArrowheads="1"/>
          </p:cNvSpPr>
          <p:nvPr/>
        </p:nvSpPr>
        <p:spPr bwMode="auto">
          <a:xfrm>
            <a:off x="7620000" y="35052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7109" name="Oval 53"/>
          <p:cNvSpPr>
            <a:spLocks noChangeAspect="1" noChangeArrowheads="1"/>
          </p:cNvSpPr>
          <p:nvPr/>
        </p:nvSpPr>
        <p:spPr bwMode="auto">
          <a:xfrm>
            <a:off x="7699375" y="3581400"/>
            <a:ext cx="119063" cy="119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5B5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7110" name="Oval 54"/>
          <p:cNvSpPr>
            <a:spLocks noChangeArrowheads="1"/>
          </p:cNvSpPr>
          <p:nvPr/>
        </p:nvSpPr>
        <p:spPr bwMode="auto">
          <a:xfrm>
            <a:off x="8229600" y="3962400"/>
            <a:ext cx="76200" cy="762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800">
                <a:latin typeface="Arial" pitchFamily="34" charset="0"/>
              </a:rPr>
              <a:t>-</a:t>
            </a:r>
          </a:p>
        </p:txBody>
      </p:sp>
      <p:sp>
        <p:nvSpPr>
          <p:cNvPr id="5169" name="Text Box 55"/>
          <p:cNvSpPr txBox="1">
            <a:spLocks noChangeArrowheads="1"/>
          </p:cNvSpPr>
          <p:nvPr/>
        </p:nvSpPr>
        <p:spPr bwMode="auto">
          <a:xfrm>
            <a:off x="3533775" y="4692650"/>
            <a:ext cx="1266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O</a:t>
            </a:r>
          </a:p>
          <a:p>
            <a:pPr algn="ctr"/>
            <a:r>
              <a:rPr lang="en-US" altLang="en-US">
                <a:latin typeface="Arial" pitchFamily="34" charset="0"/>
              </a:rPr>
              <a:t>[He]2</a:t>
            </a:r>
            <a:r>
              <a:rPr lang="en-US" altLang="en-US" i="1">
                <a:latin typeface="Arial" pitchFamily="34" charset="0"/>
              </a:rPr>
              <a:t>s</a:t>
            </a:r>
            <a:r>
              <a:rPr lang="en-US" altLang="en-US" baseline="30000">
                <a:latin typeface="Arial" pitchFamily="34" charset="0"/>
              </a:rPr>
              <a:t>2</a:t>
            </a:r>
            <a:r>
              <a:rPr lang="en-US" altLang="en-US">
                <a:latin typeface="Arial" pitchFamily="34" charset="0"/>
              </a:rPr>
              <a:t>2</a:t>
            </a:r>
            <a:r>
              <a:rPr lang="en-US" altLang="en-US" i="1">
                <a:latin typeface="Arial" pitchFamily="34" charset="0"/>
              </a:rPr>
              <a:t>p</a:t>
            </a:r>
            <a:r>
              <a:rPr lang="en-US" altLang="en-US" baseline="30000">
                <a:latin typeface="Arial" pitchFamily="34" charset="0"/>
              </a:rPr>
              <a:t>4</a:t>
            </a:r>
          </a:p>
        </p:txBody>
      </p:sp>
      <p:sp>
        <p:nvSpPr>
          <p:cNvPr id="517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172200"/>
            <a:ext cx="609600" cy="357188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7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7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8" grpId="0" animBg="1"/>
      <p:bldP spid="557075" grpId="0" animBg="1"/>
      <p:bldP spid="557076" grpId="0" animBg="1"/>
      <p:bldP spid="557077" grpId="0" animBg="1"/>
      <p:bldP spid="557083" grpId="0" animBg="1"/>
      <p:bldP spid="557084" grpId="0" animBg="1"/>
      <p:bldP spid="557085" grpId="0" animBg="1"/>
      <p:bldP spid="557086" grpId="0" animBg="1"/>
      <p:bldP spid="557087" grpId="0"/>
      <p:bldP spid="557088" grpId="0"/>
      <p:bldP spid="557104" grpId="0" animBg="1"/>
      <p:bldP spid="557105" grpId="0" animBg="1"/>
      <p:bldP spid="557106" grpId="0" animBg="1"/>
      <p:bldP spid="557107" grpId="0" animBg="1"/>
      <p:bldP spid="557108" grpId="0" animBg="1"/>
      <p:bldP spid="557109" grpId="0" animBg="1"/>
      <p:bldP spid="557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Lewis Structure</a:t>
            </a:r>
          </a:p>
        </p:txBody>
      </p:sp>
      <p:sp>
        <p:nvSpPr>
          <p:cNvPr id="1126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1262063" y="2057400"/>
            <a:ext cx="3032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746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Arial" pitchFamily="34" charset="0"/>
                <a:ea typeface="Times New Roman" pitchFamily="18" charset="0"/>
              </a:rPr>
              <a:t>carbon tetrafluoride (CF</a:t>
            </a:r>
            <a:r>
              <a:rPr lang="en-US" altLang="en-US" baseline="-30000">
                <a:solidFill>
                  <a:schemeClr val="accent2"/>
                </a:solidFill>
                <a:latin typeface="Arial" pitchFamily="34" charset="0"/>
                <a:ea typeface="Times New Roman" pitchFamily="18" charset="0"/>
              </a:rPr>
              <a:t>4</a:t>
            </a:r>
            <a:r>
              <a:rPr lang="en-US" altLang="en-US">
                <a:solidFill>
                  <a:schemeClr val="accent2"/>
                </a:solidFill>
                <a:latin typeface="Arial" pitchFamily="34" charset="0"/>
                <a:ea typeface="Times New Roman" pitchFamily="18" charset="0"/>
              </a:rPr>
              <a:t>)</a:t>
            </a:r>
            <a:endParaRPr lang="en-US" altLang="en-US" sz="900">
              <a:solidFill>
                <a:schemeClr val="accent2"/>
              </a:solidFill>
              <a:latin typeface="Arial" pitchFamily="34" charset="0"/>
              <a:ea typeface="Times New Roman" pitchFamily="18" charset="0"/>
            </a:endParaRPr>
          </a:p>
          <a:p>
            <a:pPr eaLnBrk="0" hangingPunct="0"/>
            <a:endParaRPr lang="en-US" altLang="en-US" sz="2400">
              <a:solidFill>
                <a:schemeClr val="accent2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5163" y="3267075"/>
            <a:ext cx="847725" cy="1017588"/>
            <a:chOff x="2340" y="6660"/>
            <a:chExt cx="900" cy="1080"/>
          </a:xfrm>
        </p:grpSpPr>
        <p:sp>
          <p:nvSpPr>
            <p:cNvPr id="11358" name="Text Box 8"/>
            <p:cNvSpPr txBox="1">
              <a:spLocks noChangeArrowheads="1"/>
            </p:cNvSpPr>
            <p:nvPr/>
          </p:nvSpPr>
          <p:spPr bwMode="auto">
            <a:xfrm>
              <a:off x="270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o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59" name="Text Box 9"/>
            <p:cNvSpPr txBox="1">
              <a:spLocks noChangeArrowheads="1"/>
            </p:cNvSpPr>
            <p:nvPr/>
          </p:nvSpPr>
          <p:spPr bwMode="auto">
            <a:xfrm>
              <a:off x="2520" y="6840"/>
              <a:ext cx="5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ea typeface="Times New Roman" pitchFamily="18" charset="0"/>
                </a:rPr>
                <a:t>C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60" name="Text Box 10"/>
            <p:cNvSpPr txBox="1">
              <a:spLocks noChangeArrowheads="1"/>
            </p:cNvSpPr>
            <p:nvPr/>
          </p:nvSpPr>
          <p:spPr bwMode="auto">
            <a:xfrm>
              <a:off x="2520" y="72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o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61" name="Text Box 11"/>
            <p:cNvSpPr txBox="1">
              <a:spLocks noChangeArrowheads="1"/>
            </p:cNvSpPr>
            <p:nvPr/>
          </p:nvSpPr>
          <p:spPr bwMode="auto">
            <a:xfrm>
              <a:off x="234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o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62" name="Text Box 12"/>
            <p:cNvSpPr txBox="1">
              <a:spLocks noChangeArrowheads="1"/>
            </p:cNvSpPr>
            <p:nvPr/>
          </p:nvSpPr>
          <p:spPr bwMode="auto">
            <a:xfrm>
              <a:off x="270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o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60613" y="3267075"/>
            <a:ext cx="846137" cy="1017588"/>
            <a:chOff x="9360" y="6480"/>
            <a:chExt cx="900" cy="1080"/>
          </a:xfrm>
        </p:grpSpPr>
        <p:sp>
          <p:nvSpPr>
            <p:cNvPr id="11350" name="Text Box 14"/>
            <p:cNvSpPr txBox="1">
              <a:spLocks noChangeArrowheads="1"/>
            </p:cNvSpPr>
            <p:nvPr/>
          </p:nvSpPr>
          <p:spPr bwMode="auto">
            <a:xfrm>
              <a:off x="936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51" name="Text Box 15"/>
            <p:cNvSpPr txBox="1">
              <a:spLocks noChangeArrowheads="1"/>
            </p:cNvSpPr>
            <p:nvPr/>
          </p:nvSpPr>
          <p:spPr bwMode="auto">
            <a:xfrm>
              <a:off x="972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52" name="Text Box 16"/>
            <p:cNvSpPr txBox="1">
              <a:spLocks noChangeArrowheads="1"/>
            </p:cNvSpPr>
            <p:nvPr/>
          </p:nvSpPr>
          <p:spPr bwMode="auto">
            <a:xfrm>
              <a:off x="954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53" name="Text Box 17"/>
            <p:cNvSpPr txBox="1">
              <a:spLocks noChangeArrowheads="1"/>
            </p:cNvSpPr>
            <p:nvPr/>
          </p:nvSpPr>
          <p:spPr bwMode="auto">
            <a:xfrm>
              <a:off x="936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54" name="Text Box 18"/>
            <p:cNvSpPr txBox="1">
              <a:spLocks noChangeArrowheads="1"/>
            </p:cNvSpPr>
            <p:nvPr/>
          </p:nvSpPr>
          <p:spPr bwMode="auto">
            <a:xfrm>
              <a:off x="954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55" name="Text Box 19"/>
            <p:cNvSpPr txBox="1">
              <a:spLocks noChangeArrowheads="1"/>
            </p:cNvSpPr>
            <p:nvPr/>
          </p:nvSpPr>
          <p:spPr bwMode="auto">
            <a:xfrm>
              <a:off x="972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56" name="Text Box 20"/>
            <p:cNvSpPr txBox="1">
              <a:spLocks noChangeArrowheads="1"/>
            </p:cNvSpPr>
            <p:nvPr/>
          </p:nvSpPr>
          <p:spPr bwMode="auto">
            <a:xfrm>
              <a:off x="9540" y="666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cs typeface="Times New Roman" pitchFamily="18" charset="0"/>
                </a:rPr>
                <a:t>F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357" name="Text Box 21"/>
            <p:cNvSpPr txBox="1">
              <a:spLocks noChangeArrowheads="1"/>
            </p:cNvSpPr>
            <p:nvPr/>
          </p:nvSpPr>
          <p:spPr bwMode="auto">
            <a:xfrm>
              <a:off x="972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392613" y="3267075"/>
            <a:ext cx="849312" cy="1017588"/>
            <a:chOff x="7200" y="6480"/>
            <a:chExt cx="900" cy="1080"/>
          </a:xfrm>
        </p:grpSpPr>
        <p:sp>
          <p:nvSpPr>
            <p:cNvPr id="11345" name="Text Box 24"/>
            <p:cNvSpPr txBox="1">
              <a:spLocks noChangeArrowheads="1"/>
            </p:cNvSpPr>
            <p:nvPr/>
          </p:nvSpPr>
          <p:spPr bwMode="auto">
            <a:xfrm>
              <a:off x="756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o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46" name="Text Box 25"/>
            <p:cNvSpPr txBox="1">
              <a:spLocks noChangeArrowheads="1"/>
            </p:cNvSpPr>
            <p:nvPr/>
          </p:nvSpPr>
          <p:spPr bwMode="auto">
            <a:xfrm>
              <a:off x="7380" y="6660"/>
              <a:ext cx="5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ea typeface="Times New Roman" pitchFamily="18" charset="0"/>
                </a:rPr>
                <a:t>C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47" name="Text Box 26"/>
            <p:cNvSpPr txBox="1">
              <a:spLocks noChangeArrowheads="1"/>
            </p:cNvSpPr>
            <p:nvPr/>
          </p:nvSpPr>
          <p:spPr bwMode="auto">
            <a:xfrm>
              <a:off x="738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o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48" name="Text Box 27"/>
            <p:cNvSpPr txBox="1">
              <a:spLocks noChangeArrowheads="1"/>
            </p:cNvSpPr>
            <p:nvPr/>
          </p:nvSpPr>
          <p:spPr bwMode="auto">
            <a:xfrm>
              <a:off x="720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o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49" name="Text Box 28"/>
            <p:cNvSpPr txBox="1">
              <a:spLocks noChangeArrowheads="1"/>
            </p:cNvSpPr>
            <p:nvPr/>
          </p:nvSpPr>
          <p:spPr bwMode="auto">
            <a:xfrm>
              <a:off x="756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o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884613" y="3267075"/>
            <a:ext cx="847725" cy="1017588"/>
            <a:chOff x="5400" y="6480"/>
            <a:chExt cx="900" cy="1080"/>
          </a:xfrm>
        </p:grpSpPr>
        <p:sp>
          <p:nvSpPr>
            <p:cNvPr id="11337" name="Text Box 30"/>
            <p:cNvSpPr txBox="1">
              <a:spLocks noChangeArrowheads="1"/>
            </p:cNvSpPr>
            <p:nvPr/>
          </p:nvSpPr>
          <p:spPr bwMode="auto">
            <a:xfrm>
              <a:off x="540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38" name="Text Box 31"/>
            <p:cNvSpPr txBox="1">
              <a:spLocks noChangeArrowheads="1"/>
            </p:cNvSpPr>
            <p:nvPr/>
          </p:nvSpPr>
          <p:spPr bwMode="auto">
            <a:xfrm>
              <a:off x="576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39" name="Text Box 32"/>
            <p:cNvSpPr txBox="1">
              <a:spLocks noChangeArrowheads="1"/>
            </p:cNvSpPr>
            <p:nvPr/>
          </p:nvSpPr>
          <p:spPr bwMode="auto">
            <a:xfrm>
              <a:off x="558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40" name="Text Box 33"/>
            <p:cNvSpPr txBox="1">
              <a:spLocks noChangeArrowheads="1"/>
            </p:cNvSpPr>
            <p:nvPr/>
          </p:nvSpPr>
          <p:spPr bwMode="auto">
            <a:xfrm>
              <a:off x="5400" y="66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41" name="Text Box 34"/>
            <p:cNvSpPr txBox="1">
              <a:spLocks noChangeArrowheads="1"/>
            </p:cNvSpPr>
            <p:nvPr/>
          </p:nvSpPr>
          <p:spPr bwMode="auto">
            <a:xfrm>
              <a:off x="558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42" name="Text Box 35"/>
            <p:cNvSpPr txBox="1">
              <a:spLocks noChangeArrowheads="1"/>
            </p:cNvSpPr>
            <p:nvPr/>
          </p:nvSpPr>
          <p:spPr bwMode="auto">
            <a:xfrm>
              <a:off x="5760" y="70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43" name="Text Box 36"/>
            <p:cNvSpPr txBox="1">
              <a:spLocks noChangeArrowheads="1"/>
            </p:cNvSpPr>
            <p:nvPr/>
          </p:nvSpPr>
          <p:spPr bwMode="auto">
            <a:xfrm>
              <a:off x="5580" y="666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cs typeface="Times New Roman" pitchFamily="18" charset="0"/>
                </a:rPr>
                <a:t>F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344" name="Text Box 37"/>
            <p:cNvSpPr txBox="1">
              <a:spLocks noChangeArrowheads="1"/>
            </p:cNvSpPr>
            <p:nvPr/>
          </p:nvSpPr>
          <p:spPr bwMode="auto">
            <a:xfrm>
              <a:off x="576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392613" y="3776663"/>
            <a:ext cx="849312" cy="1016000"/>
            <a:chOff x="7020" y="7200"/>
            <a:chExt cx="900" cy="1080"/>
          </a:xfrm>
        </p:grpSpPr>
        <p:sp>
          <p:nvSpPr>
            <p:cNvPr id="11329" name="Text Box 39"/>
            <p:cNvSpPr txBox="1">
              <a:spLocks noChangeArrowheads="1"/>
            </p:cNvSpPr>
            <p:nvPr/>
          </p:nvSpPr>
          <p:spPr bwMode="auto">
            <a:xfrm>
              <a:off x="7020" y="75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30" name="Text Box 40"/>
            <p:cNvSpPr txBox="1">
              <a:spLocks noChangeArrowheads="1"/>
            </p:cNvSpPr>
            <p:nvPr/>
          </p:nvSpPr>
          <p:spPr bwMode="auto">
            <a:xfrm>
              <a:off x="7380" y="75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31" name="Text Box 41"/>
            <p:cNvSpPr txBox="1">
              <a:spLocks noChangeArrowheads="1"/>
            </p:cNvSpPr>
            <p:nvPr/>
          </p:nvSpPr>
          <p:spPr bwMode="auto">
            <a:xfrm>
              <a:off x="7200" y="72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32" name="Text Box 42"/>
            <p:cNvSpPr txBox="1">
              <a:spLocks noChangeArrowheads="1"/>
            </p:cNvSpPr>
            <p:nvPr/>
          </p:nvSpPr>
          <p:spPr bwMode="auto">
            <a:xfrm>
              <a:off x="7020" y="73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33" name="Text Box 43"/>
            <p:cNvSpPr txBox="1">
              <a:spLocks noChangeArrowheads="1"/>
            </p:cNvSpPr>
            <p:nvPr/>
          </p:nvSpPr>
          <p:spPr bwMode="auto">
            <a:xfrm>
              <a:off x="7200" y="77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34" name="Text Box 44"/>
            <p:cNvSpPr txBox="1">
              <a:spLocks noChangeArrowheads="1"/>
            </p:cNvSpPr>
            <p:nvPr/>
          </p:nvSpPr>
          <p:spPr bwMode="auto">
            <a:xfrm>
              <a:off x="7380" y="77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35" name="Text Box 45"/>
            <p:cNvSpPr txBox="1">
              <a:spLocks noChangeArrowheads="1"/>
            </p:cNvSpPr>
            <p:nvPr/>
          </p:nvSpPr>
          <p:spPr bwMode="auto">
            <a:xfrm>
              <a:off x="7200" y="738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cs typeface="Times New Roman" pitchFamily="18" charset="0"/>
                </a:rPr>
                <a:t>F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336" name="Text Box 46"/>
            <p:cNvSpPr txBox="1">
              <a:spLocks noChangeArrowheads="1"/>
            </p:cNvSpPr>
            <p:nvPr/>
          </p:nvSpPr>
          <p:spPr bwMode="auto">
            <a:xfrm>
              <a:off x="7380" y="73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392613" y="2759075"/>
            <a:ext cx="849312" cy="1017588"/>
            <a:chOff x="7920" y="7380"/>
            <a:chExt cx="900" cy="1080"/>
          </a:xfrm>
        </p:grpSpPr>
        <p:sp>
          <p:nvSpPr>
            <p:cNvPr id="11321" name="Text Box 48"/>
            <p:cNvSpPr txBox="1">
              <a:spLocks noChangeArrowheads="1"/>
            </p:cNvSpPr>
            <p:nvPr/>
          </p:nvSpPr>
          <p:spPr bwMode="auto">
            <a:xfrm>
              <a:off x="7920" y="77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22" name="Text Box 49"/>
            <p:cNvSpPr txBox="1">
              <a:spLocks noChangeArrowheads="1"/>
            </p:cNvSpPr>
            <p:nvPr/>
          </p:nvSpPr>
          <p:spPr bwMode="auto">
            <a:xfrm>
              <a:off x="8280" y="73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23" name="Text Box 50"/>
            <p:cNvSpPr txBox="1">
              <a:spLocks noChangeArrowheads="1"/>
            </p:cNvSpPr>
            <p:nvPr/>
          </p:nvSpPr>
          <p:spPr bwMode="auto">
            <a:xfrm>
              <a:off x="8100" y="73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24" name="Text Box 51"/>
            <p:cNvSpPr txBox="1">
              <a:spLocks noChangeArrowheads="1"/>
            </p:cNvSpPr>
            <p:nvPr/>
          </p:nvSpPr>
          <p:spPr bwMode="auto">
            <a:xfrm>
              <a:off x="7920" y="75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25" name="Text Box 52"/>
            <p:cNvSpPr txBox="1">
              <a:spLocks noChangeArrowheads="1"/>
            </p:cNvSpPr>
            <p:nvPr/>
          </p:nvSpPr>
          <p:spPr bwMode="auto">
            <a:xfrm>
              <a:off x="8100" y="79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26" name="Text Box 53"/>
            <p:cNvSpPr txBox="1">
              <a:spLocks noChangeArrowheads="1"/>
            </p:cNvSpPr>
            <p:nvPr/>
          </p:nvSpPr>
          <p:spPr bwMode="auto">
            <a:xfrm>
              <a:off x="8100" y="756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cs typeface="Times New Roman" pitchFamily="18" charset="0"/>
                </a:rPr>
                <a:t>F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327" name="Text Box 54"/>
            <p:cNvSpPr txBox="1">
              <a:spLocks noChangeArrowheads="1"/>
            </p:cNvSpPr>
            <p:nvPr/>
          </p:nvSpPr>
          <p:spPr bwMode="auto">
            <a:xfrm>
              <a:off x="8280" y="756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28" name="Text Box 55"/>
            <p:cNvSpPr txBox="1">
              <a:spLocks noChangeArrowheads="1"/>
            </p:cNvSpPr>
            <p:nvPr/>
          </p:nvSpPr>
          <p:spPr bwMode="auto">
            <a:xfrm>
              <a:off x="8280" y="77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902200" y="3267075"/>
            <a:ext cx="847725" cy="1017588"/>
            <a:chOff x="7740" y="6300"/>
            <a:chExt cx="900" cy="1080"/>
          </a:xfrm>
        </p:grpSpPr>
        <p:sp>
          <p:nvSpPr>
            <p:cNvPr id="11313" name="Text Box 57"/>
            <p:cNvSpPr txBox="1">
              <a:spLocks noChangeArrowheads="1"/>
            </p:cNvSpPr>
            <p:nvPr/>
          </p:nvSpPr>
          <p:spPr bwMode="auto">
            <a:xfrm>
              <a:off x="774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14" name="Text Box 58"/>
            <p:cNvSpPr txBox="1">
              <a:spLocks noChangeArrowheads="1"/>
            </p:cNvSpPr>
            <p:nvPr/>
          </p:nvSpPr>
          <p:spPr bwMode="auto">
            <a:xfrm>
              <a:off x="8100" y="63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15" name="Text Box 59"/>
            <p:cNvSpPr txBox="1">
              <a:spLocks noChangeArrowheads="1"/>
            </p:cNvSpPr>
            <p:nvPr/>
          </p:nvSpPr>
          <p:spPr bwMode="auto">
            <a:xfrm>
              <a:off x="7920" y="630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16" name="Text Box 60"/>
            <p:cNvSpPr txBox="1">
              <a:spLocks noChangeArrowheads="1"/>
            </p:cNvSpPr>
            <p:nvPr/>
          </p:nvSpPr>
          <p:spPr bwMode="auto">
            <a:xfrm>
              <a:off x="792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17" name="Text Box 61"/>
            <p:cNvSpPr txBox="1">
              <a:spLocks noChangeArrowheads="1"/>
            </p:cNvSpPr>
            <p:nvPr/>
          </p:nvSpPr>
          <p:spPr bwMode="auto">
            <a:xfrm>
              <a:off x="8100" y="684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18" name="Text Box 62"/>
            <p:cNvSpPr txBox="1">
              <a:spLocks noChangeArrowheads="1"/>
            </p:cNvSpPr>
            <p:nvPr/>
          </p:nvSpPr>
          <p:spPr bwMode="auto">
            <a:xfrm>
              <a:off x="7920" y="648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cs typeface="Times New Roman" pitchFamily="18" charset="0"/>
                </a:rPr>
                <a:t>F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319" name="Text Box 63"/>
            <p:cNvSpPr txBox="1">
              <a:spLocks noChangeArrowheads="1"/>
            </p:cNvSpPr>
            <p:nvPr/>
          </p:nvSpPr>
          <p:spPr bwMode="auto">
            <a:xfrm>
              <a:off x="8100" y="648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20" name="Text Box 64"/>
            <p:cNvSpPr txBox="1">
              <a:spLocks noChangeArrowheads="1"/>
            </p:cNvSpPr>
            <p:nvPr/>
          </p:nvSpPr>
          <p:spPr bwMode="auto">
            <a:xfrm>
              <a:off x="8100" y="672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6088063" y="2589213"/>
            <a:ext cx="2203450" cy="2203450"/>
            <a:chOff x="3835" y="1631"/>
            <a:chExt cx="1388" cy="1388"/>
          </a:xfrm>
        </p:grpSpPr>
        <p:sp>
          <p:nvSpPr>
            <p:cNvPr id="11279" name="Text Box 66"/>
            <p:cNvSpPr txBox="1">
              <a:spLocks noChangeArrowheads="1"/>
            </p:cNvSpPr>
            <p:nvPr/>
          </p:nvSpPr>
          <p:spPr bwMode="auto">
            <a:xfrm>
              <a:off x="4369" y="2165"/>
              <a:ext cx="32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ea typeface="Times New Roman" pitchFamily="18" charset="0"/>
                </a:rPr>
                <a:t>C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80" name="Text Box 67"/>
            <p:cNvSpPr txBox="1">
              <a:spLocks noChangeArrowheads="1"/>
            </p:cNvSpPr>
            <p:nvPr/>
          </p:nvSpPr>
          <p:spPr bwMode="auto">
            <a:xfrm>
              <a:off x="3942" y="2272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81" name="Text Box 68"/>
            <p:cNvSpPr txBox="1">
              <a:spLocks noChangeArrowheads="1"/>
            </p:cNvSpPr>
            <p:nvPr/>
          </p:nvSpPr>
          <p:spPr bwMode="auto">
            <a:xfrm>
              <a:off x="4155" y="2058"/>
              <a:ext cx="32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82" name="Text Box 69"/>
            <p:cNvSpPr txBox="1">
              <a:spLocks noChangeArrowheads="1"/>
            </p:cNvSpPr>
            <p:nvPr/>
          </p:nvSpPr>
          <p:spPr bwMode="auto">
            <a:xfrm>
              <a:off x="4049" y="2058"/>
              <a:ext cx="3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83" name="Text Box 70"/>
            <p:cNvSpPr txBox="1">
              <a:spLocks noChangeArrowheads="1"/>
            </p:cNvSpPr>
            <p:nvPr/>
          </p:nvSpPr>
          <p:spPr bwMode="auto">
            <a:xfrm>
              <a:off x="3942" y="2165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84" name="Text Box 71"/>
            <p:cNvSpPr txBox="1">
              <a:spLocks noChangeArrowheads="1"/>
            </p:cNvSpPr>
            <p:nvPr/>
          </p:nvSpPr>
          <p:spPr bwMode="auto">
            <a:xfrm>
              <a:off x="4049" y="2379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85" name="Text Box 72"/>
            <p:cNvSpPr txBox="1">
              <a:spLocks noChangeArrowheads="1"/>
            </p:cNvSpPr>
            <p:nvPr/>
          </p:nvSpPr>
          <p:spPr bwMode="auto">
            <a:xfrm>
              <a:off x="4155" y="2379"/>
              <a:ext cx="32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86" name="Text Box 73"/>
            <p:cNvSpPr txBox="1">
              <a:spLocks noChangeArrowheads="1"/>
            </p:cNvSpPr>
            <p:nvPr/>
          </p:nvSpPr>
          <p:spPr bwMode="auto">
            <a:xfrm>
              <a:off x="4049" y="2165"/>
              <a:ext cx="42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cs typeface="Times New Roman" pitchFamily="18" charset="0"/>
                </a:rPr>
                <a:t>F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87" name="Text Box 74"/>
            <p:cNvSpPr txBox="1">
              <a:spLocks noChangeArrowheads="1"/>
            </p:cNvSpPr>
            <p:nvPr/>
          </p:nvSpPr>
          <p:spPr bwMode="auto">
            <a:xfrm>
              <a:off x="4262" y="2592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88" name="Text Box 75"/>
            <p:cNvSpPr txBox="1">
              <a:spLocks noChangeArrowheads="1"/>
            </p:cNvSpPr>
            <p:nvPr/>
          </p:nvSpPr>
          <p:spPr bwMode="auto">
            <a:xfrm>
              <a:off x="4476" y="2592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89" name="Text Box 76"/>
            <p:cNvSpPr txBox="1">
              <a:spLocks noChangeArrowheads="1"/>
            </p:cNvSpPr>
            <p:nvPr/>
          </p:nvSpPr>
          <p:spPr bwMode="auto">
            <a:xfrm>
              <a:off x="4262" y="2485"/>
              <a:ext cx="3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90" name="Text Box 77"/>
            <p:cNvSpPr txBox="1">
              <a:spLocks noChangeArrowheads="1"/>
            </p:cNvSpPr>
            <p:nvPr/>
          </p:nvSpPr>
          <p:spPr bwMode="auto">
            <a:xfrm>
              <a:off x="4369" y="2699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91" name="Text Box 78"/>
            <p:cNvSpPr txBox="1">
              <a:spLocks noChangeArrowheads="1"/>
            </p:cNvSpPr>
            <p:nvPr/>
          </p:nvSpPr>
          <p:spPr bwMode="auto">
            <a:xfrm>
              <a:off x="4476" y="2699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92" name="Text Box 79"/>
            <p:cNvSpPr txBox="1">
              <a:spLocks noChangeArrowheads="1"/>
            </p:cNvSpPr>
            <p:nvPr/>
          </p:nvSpPr>
          <p:spPr bwMode="auto">
            <a:xfrm>
              <a:off x="4369" y="2485"/>
              <a:ext cx="42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cs typeface="Times New Roman" pitchFamily="18" charset="0"/>
                </a:rPr>
                <a:t>F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93" name="Text Box 80"/>
            <p:cNvSpPr txBox="1">
              <a:spLocks noChangeArrowheads="1"/>
            </p:cNvSpPr>
            <p:nvPr/>
          </p:nvSpPr>
          <p:spPr bwMode="auto">
            <a:xfrm>
              <a:off x="4476" y="2485"/>
              <a:ext cx="3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94" name="Text Box 81"/>
            <p:cNvSpPr txBox="1">
              <a:spLocks noChangeArrowheads="1"/>
            </p:cNvSpPr>
            <p:nvPr/>
          </p:nvSpPr>
          <p:spPr bwMode="auto">
            <a:xfrm>
              <a:off x="4262" y="1952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95" name="Text Box 82"/>
            <p:cNvSpPr txBox="1">
              <a:spLocks noChangeArrowheads="1"/>
            </p:cNvSpPr>
            <p:nvPr/>
          </p:nvSpPr>
          <p:spPr bwMode="auto">
            <a:xfrm>
              <a:off x="4476" y="1738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96" name="Text Box 83"/>
            <p:cNvSpPr txBox="1">
              <a:spLocks noChangeArrowheads="1"/>
            </p:cNvSpPr>
            <p:nvPr/>
          </p:nvSpPr>
          <p:spPr bwMode="auto">
            <a:xfrm>
              <a:off x="4369" y="1738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97" name="Text Box 84"/>
            <p:cNvSpPr txBox="1">
              <a:spLocks noChangeArrowheads="1"/>
            </p:cNvSpPr>
            <p:nvPr/>
          </p:nvSpPr>
          <p:spPr bwMode="auto">
            <a:xfrm>
              <a:off x="4262" y="1845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298" name="Text Box 85"/>
            <p:cNvSpPr txBox="1">
              <a:spLocks noChangeArrowheads="1"/>
            </p:cNvSpPr>
            <p:nvPr/>
          </p:nvSpPr>
          <p:spPr bwMode="auto">
            <a:xfrm>
              <a:off x="4369" y="1845"/>
              <a:ext cx="42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cs typeface="Times New Roman" pitchFamily="18" charset="0"/>
                </a:rPr>
                <a:t>F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99" name="Text Box 86"/>
            <p:cNvSpPr txBox="1">
              <a:spLocks noChangeArrowheads="1"/>
            </p:cNvSpPr>
            <p:nvPr/>
          </p:nvSpPr>
          <p:spPr bwMode="auto">
            <a:xfrm>
              <a:off x="4476" y="1845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00" name="Text Box 87"/>
            <p:cNvSpPr txBox="1">
              <a:spLocks noChangeArrowheads="1"/>
            </p:cNvSpPr>
            <p:nvPr/>
          </p:nvSpPr>
          <p:spPr bwMode="auto">
            <a:xfrm>
              <a:off x="4476" y="1952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01" name="Text Box 88"/>
            <p:cNvSpPr txBox="1">
              <a:spLocks noChangeArrowheads="1"/>
            </p:cNvSpPr>
            <p:nvPr/>
          </p:nvSpPr>
          <p:spPr bwMode="auto">
            <a:xfrm>
              <a:off x="4796" y="2058"/>
              <a:ext cx="3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02" name="Text Box 89"/>
            <p:cNvSpPr txBox="1">
              <a:spLocks noChangeArrowheads="1"/>
            </p:cNvSpPr>
            <p:nvPr/>
          </p:nvSpPr>
          <p:spPr bwMode="auto">
            <a:xfrm>
              <a:off x="4689" y="2058"/>
              <a:ext cx="3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03" name="Text Box 90"/>
            <p:cNvSpPr txBox="1">
              <a:spLocks noChangeArrowheads="1"/>
            </p:cNvSpPr>
            <p:nvPr/>
          </p:nvSpPr>
          <p:spPr bwMode="auto">
            <a:xfrm>
              <a:off x="4689" y="2379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04" name="Text Box 91"/>
            <p:cNvSpPr txBox="1">
              <a:spLocks noChangeArrowheads="1"/>
            </p:cNvSpPr>
            <p:nvPr/>
          </p:nvSpPr>
          <p:spPr bwMode="auto">
            <a:xfrm>
              <a:off x="4796" y="2379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05" name="Text Box 92"/>
            <p:cNvSpPr txBox="1">
              <a:spLocks noChangeArrowheads="1"/>
            </p:cNvSpPr>
            <p:nvPr/>
          </p:nvSpPr>
          <p:spPr bwMode="auto">
            <a:xfrm>
              <a:off x="4689" y="2165"/>
              <a:ext cx="42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>
                  <a:latin typeface="Arial" pitchFamily="34" charset="0"/>
                  <a:cs typeface="Times New Roman" pitchFamily="18" charset="0"/>
                </a:rPr>
                <a:t>F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306" name="Text Box 93"/>
            <p:cNvSpPr txBox="1">
              <a:spLocks noChangeArrowheads="1"/>
            </p:cNvSpPr>
            <p:nvPr/>
          </p:nvSpPr>
          <p:spPr bwMode="auto">
            <a:xfrm>
              <a:off x="4796" y="2165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07" name="Text Box 94"/>
            <p:cNvSpPr txBox="1">
              <a:spLocks noChangeArrowheads="1"/>
            </p:cNvSpPr>
            <p:nvPr/>
          </p:nvSpPr>
          <p:spPr bwMode="auto">
            <a:xfrm>
              <a:off x="4796" y="2307"/>
              <a:ext cx="3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800" b="1">
                  <a:latin typeface="Arial" pitchFamily="34" charset="0"/>
                  <a:ea typeface="Times New Roman" pitchFamily="18" charset="0"/>
                </a:rPr>
                <a:t>   x</a:t>
              </a:r>
              <a:endParaRPr lang="en-US" altLang="en-US" sz="2400">
                <a:latin typeface="Times New Roman" pitchFamily="18" charset="0"/>
                <a:ea typeface="Times New Roman" pitchFamily="18" charset="0"/>
              </a:endParaRPr>
            </a:p>
          </p:txBody>
        </p:sp>
        <p:sp>
          <p:nvSpPr>
            <p:cNvPr id="11308" name="Freeform 95"/>
            <p:cNvSpPr>
              <a:spLocks/>
            </p:cNvSpPr>
            <p:nvPr/>
          </p:nvSpPr>
          <p:spPr bwMode="auto">
            <a:xfrm>
              <a:off x="4582" y="2280"/>
              <a:ext cx="128" cy="1"/>
            </a:xfrm>
            <a:custGeom>
              <a:avLst/>
              <a:gdLst>
                <a:gd name="T0" fmla="*/ 0 w 216"/>
                <a:gd name="T1" fmla="*/ 0 h 1"/>
                <a:gd name="T2" fmla="*/ 76 w 216"/>
                <a:gd name="T3" fmla="*/ 0 h 1"/>
                <a:gd name="T4" fmla="*/ 0 60000 65536"/>
                <a:gd name="T5" fmla="*/ 0 60000 65536"/>
                <a:gd name="T6" fmla="*/ 0 w 216"/>
                <a:gd name="T7" fmla="*/ 0 h 1"/>
                <a:gd name="T8" fmla="*/ 216 w 2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">
                  <a:moveTo>
                    <a:pt x="0" y="0"/>
                  </a:moveTo>
                  <a:lnTo>
                    <a:pt x="21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96"/>
            <p:cNvSpPr>
              <a:spLocks/>
            </p:cNvSpPr>
            <p:nvPr/>
          </p:nvSpPr>
          <p:spPr bwMode="auto">
            <a:xfrm>
              <a:off x="4236" y="2284"/>
              <a:ext cx="140" cy="0"/>
            </a:xfrm>
            <a:custGeom>
              <a:avLst/>
              <a:gdLst>
                <a:gd name="T0" fmla="*/ 0 w 237"/>
                <a:gd name="T1" fmla="*/ 0 h 1"/>
                <a:gd name="T2" fmla="*/ 83 w 237"/>
                <a:gd name="T3" fmla="*/ 0 h 1"/>
                <a:gd name="T4" fmla="*/ 0 60000 65536"/>
                <a:gd name="T5" fmla="*/ 0 60000 65536"/>
                <a:gd name="T6" fmla="*/ 0 w 237"/>
                <a:gd name="T7" fmla="*/ 0 h 1"/>
                <a:gd name="T8" fmla="*/ 237 w 237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7" h="1">
                  <a:moveTo>
                    <a:pt x="0" y="0"/>
                  </a:moveTo>
                  <a:lnTo>
                    <a:pt x="23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97"/>
            <p:cNvSpPr>
              <a:spLocks/>
            </p:cNvSpPr>
            <p:nvPr/>
          </p:nvSpPr>
          <p:spPr bwMode="auto">
            <a:xfrm>
              <a:off x="4481" y="2389"/>
              <a:ext cx="1" cy="117"/>
            </a:xfrm>
            <a:custGeom>
              <a:avLst/>
              <a:gdLst>
                <a:gd name="T0" fmla="*/ 0 w 1"/>
                <a:gd name="T1" fmla="*/ 0 h 198"/>
                <a:gd name="T2" fmla="*/ 0 w 1"/>
                <a:gd name="T3" fmla="*/ 69 h 198"/>
                <a:gd name="T4" fmla="*/ 0 60000 65536"/>
                <a:gd name="T5" fmla="*/ 0 60000 65536"/>
                <a:gd name="T6" fmla="*/ 0 w 1"/>
                <a:gd name="T7" fmla="*/ 0 h 198"/>
                <a:gd name="T8" fmla="*/ 1 w 1"/>
                <a:gd name="T9" fmla="*/ 198 h 1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8">
                  <a:moveTo>
                    <a:pt x="0" y="0"/>
                  </a:moveTo>
                  <a:lnTo>
                    <a:pt x="0" y="19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98"/>
            <p:cNvSpPr>
              <a:spLocks/>
            </p:cNvSpPr>
            <p:nvPr/>
          </p:nvSpPr>
          <p:spPr bwMode="auto">
            <a:xfrm>
              <a:off x="4485" y="2060"/>
              <a:ext cx="0" cy="108"/>
            </a:xfrm>
            <a:custGeom>
              <a:avLst/>
              <a:gdLst>
                <a:gd name="T0" fmla="*/ 0 w 1"/>
                <a:gd name="T1" fmla="*/ 64 h 183"/>
                <a:gd name="T2" fmla="*/ 0 w 1"/>
                <a:gd name="T3" fmla="*/ 0 h 183"/>
                <a:gd name="T4" fmla="*/ 0 60000 65536"/>
                <a:gd name="T5" fmla="*/ 0 60000 65536"/>
                <a:gd name="T6" fmla="*/ 0 w 1"/>
                <a:gd name="T7" fmla="*/ 0 h 183"/>
                <a:gd name="T8" fmla="*/ 0 w 1"/>
                <a:gd name="T9" fmla="*/ 183 h 1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3">
                  <a:moveTo>
                    <a:pt x="0" y="183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Rectangle 99"/>
            <p:cNvSpPr>
              <a:spLocks noChangeArrowheads="1"/>
            </p:cNvSpPr>
            <p:nvPr/>
          </p:nvSpPr>
          <p:spPr bwMode="auto">
            <a:xfrm>
              <a:off x="3835" y="1631"/>
              <a:ext cx="1388" cy="13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7" name="Rectangle 100"/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9029" name="Rectangle 101"/>
          <p:cNvSpPr>
            <a:spLocks noChangeArrowheads="1"/>
          </p:cNvSpPr>
          <p:nvPr/>
        </p:nvSpPr>
        <p:spPr bwMode="auto">
          <a:xfrm>
            <a:off x="1611313" y="5295900"/>
            <a:ext cx="6110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>
                <a:latin typeface="Arial" pitchFamily="34" charset="0"/>
                <a:ea typeface="Times New Roman" pitchFamily="18" charset="0"/>
              </a:rPr>
              <a:t>  covalent compounds  =  molecular compounds</a:t>
            </a: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(have lower melting points than do ionic compounds)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0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Covalent/Molecular Compound</a:t>
            </a:r>
          </a:p>
        </p:txBody>
      </p:sp>
      <p:pic>
        <p:nvPicPr>
          <p:cNvPr id="6147" name="Picture 6" descr="02753310011484776927309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 r="65698"/>
          <a:stretch>
            <a:fillRect/>
          </a:stretch>
        </p:blipFill>
        <p:spPr bwMode="auto">
          <a:xfrm>
            <a:off x="749300" y="1985963"/>
            <a:ext cx="246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md4027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t="11136" r="20927" b="10561"/>
          <a:stretch>
            <a:fillRect/>
          </a:stretch>
        </p:blipFill>
        <p:spPr bwMode="auto">
          <a:xfrm>
            <a:off x="5797550" y="1990725"/>
            <a:ext cx="2459038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995363" y="5675313"/>
            <a:ext cx="71262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Silicon dioxide, SiO</a:t>
            </a:r>
            <a:r>
              <a:rPr lang="en-US" altLang="en-US" sz="1400" baseline="-25000">
                <a:latin typeface="Arial" pitchFamily="34" charset="0"/>
              </a:rPr>
              <a:t>2</a:t>
            </a:r>
            <a:r>
              <a:rPr lang="en-US" altLang="en-US" sz="1400">
                <a:latin typeface="Arial" pitchFamily="34" charset="0"/>
              </a:rPr>
              <a:t>, is a molecular compound.  It is also a mineral called quartz (left).</a:t>
            </a:r>
          </a:p>
          <a:p>
            <a:r>
              <a:rPr lang="en-US" altLang="en-US" sz="1400">
                <a:latin typeface="Arial" pitchFamily="34" charset="0"/>
              </a:rPr>
              <a:t>Quartz is found in nearly every type of rock.  Most sand grains (center) are bits of quartz.</a:t>
            </a:r>
          </a:p>
          <a:p>
            <a:r>
              <a:rPr lang="en-US" altLang="en-US" sz="1400">
                <a:latin typeface="Arial" pitchFamily="34" charset="0"/>
              </a:rPr>
              <a:t>Glass is made from sand.</a:t>
            </a:r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1011238" y="1276350"/>
            <a:ext cx="7053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A compound containing atoms of two or more elements that are bonded together by sharing electrons.</a:t>
            </a:r>
          </a:p>
        </p:txBody>
      </p:sp>
      <p:pic>
        <p:nvPicPr>
          <p:cNvPr id="6151" name="Picture 16" descr="Image:Third beach sand.jpg">
            <a:hlinkClick r:id="rId5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21613"/>
          <a:stretch>
            <a:fillRect/>
          </a:stretch>
        </p:blipFill>
        <p:spPr bwMode="auto">
          <a:xfrm>
            <a:off x="3278188" y="1989138"/>
            <a:ext cx="2459037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Image:Nitrogen-3D-vdW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870325"/>
            <a:ext cx="19272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87325" y="1512888"/>
            <a:ext cx="8770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 altLang="en-US" sz="3200" b="1">
                <a:latin typeface="Comic Sans MS" pitchFamily="66" charset="0"/>
              </a:rPr>
              <a:t>Covalent Bonding - True Molecules</a:t>
            </a:r>
            <a:endParaRPr lang="en-US" altLang="en-US" sz="3200">
              <a:latin typeface="Arial" pitchFamily="34" charset="0"/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Bonds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008313" y="5534025"/>
            <a:ext cx="32607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>
                <a:latin typeface="Arial" pitchFamily="34" charset="0"/>
              </a:rPr>
              <a:t>Diatomic </a:t>
            </a:r>
            <a:br>
              <a:rPr lang="en-US" altLang="en-US" sz="2800">
                <a:latin typeface="Arial" pitchFamily="34" charset="0"/>
              </a:rPr>
            </a:br>
            <a:r>
              <a:rPr lang="en-US" altLang="en-US" sz="2800">
                <a:latin typeface="Arial" pitchFamily="34" charset="0"/>
              </a:rPr>
              <a:t>Molecule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050925" y="5211763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</a:rPr>
              <a:t>Ammonia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3976688" y="3419475"/>
            <a:ext cx="133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</a:rPr>
              <a:t>Nitrogen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7004050" y="4983163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</a:rPr>
              <a:t>Water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609600" y="2933700"/>
            <a:ext cx="22669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3505200" y="3371850"/>
            <a:ext cx="22669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6324600" y="3371850"/>
            <a:ext cx="22669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180" name="Picture 15" descr="Image:Ammonia-3D-vdW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07">
            <a:off x="708025" y="3403600"/>
            <a:ext cx="20970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7" descr="Image:Water molecule 3D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3492500"/>
            <a:ext cx="165258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66750" y="3027363"/>
            <a:ext cx="7821613" cy="2443162"/>
            <a:chOff x="420" y="1907"/>
            <a:chExt cx="4927" cy="1539"/>
          </a:xfrm>
        </p:grpSpPr>
        <p:pic>
          <p:nvPicPr>
            <p:cNvPr id="7183" name="Picture 18" descr="Image:Ammonia-3D-vdW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954341">
              <a:off x="470" y="1936"/>
              <a:ext cx="36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9" descr="Image:Ammonia-3D-vdW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54399" flipH="1">
              <a:off x="1416" y="1994"/>
              <a:ext cx="28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20" descr="Image:Ammonia-3D-vdW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70930">
              <a:off x="1469" y="3097"/>
              <a:ext cx="2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21" descr="Image:Nitrogen-3D-vdW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3042">
              <a:off x="2221" y="2343"/>
              <a:ext cx="32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22" descr="Image:Nitrogen-3D-vdW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27034">
              <a:off x="3339" y="2328"/>
              <a:ext cx="23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23" descr="Image:Nitrogen-3D-vdW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1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316720">
              <a:off x="3403" y="3182"/>
              <a:ext cx="20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24" descr="Image:Ammonia-3D-vdW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3209"/>
              <a:ext cx="28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25" descr="Image:Water molecule 3D.sv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1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8003">
              <a:off x="4122" y="3077"/>
              <a:ext cx="27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26" descr="Image:Water molecule 3D.sv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1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69839">
              <a:off x="5151" y="3054"/>
              <a:ext cx="19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7" descr="Image:Water molecule 3D.sv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1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02919" flipH="1">
              <a:off x="4121" y="2203"/>
              <a:ext cx="19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28" descr="Image:Water molecule 3D.sv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1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02919" flipH="1">
              <a:off x="5155" y="2434"/>
              <a:ext cx="13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29" descr="Image:Water molecule 3D.sv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1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81190" flipH="1">
              <a:off x="5026" y="2239"/>
              <a:ext cx="87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7325" y="1512888"/>
            <a:ext cx="8770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 altLang="en-US" sz="3200" b="1">
                <a:latin typeface="Comic Sans MS" pitchFamily="66" charset="0"/>
              </a:rPr>
              <a:t>Covalent Bonding - True Molecules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8195" name="Picture 3" descr="Ammon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2"/>
          <a:stretch>
            <a:fillRect/>
          </a:stretch>
        </p:blipFill>
        <p:spPr bwMode="auto">
          <a:xfrm>
            <a:off x="569913" y="2974975"/>
            <a:ext cx="234473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hlorine molecu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9"/>
          <a:stretch>
            <a:fillRect/>
          </a:stretch>
        </p:blipFill>
        <p:spPr bwMode="auto">
          <a:xfrm>
            <a:off x="3490913" y="3946525"/>
            <a:ext cx="22955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4"/>
          <a:stretch>
            <a:fillRect/>
          </a:stretch>
        </p:blipFill>
        <p:spPr bwMode="auto">
          <a:xfrm>
            <a:off x="6351588" y="3367088"/>
            <a:ext cx="22225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Bonds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008313" y="5534025"/>
            <a:ext cx="32607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>
                <a:latin typeface="Arial" pitchFamily="34" charset="0"/>
              </a:rPr>
              <a:t>Diatomic </a:t>
            </a:r>
            <a:br>
              <a:rPr lang="en-US" altLang="en-US" sz="2800">
                <a:latin typeface="Arial" pitchFamily="34" charset="0"/>
              </a:rPr>
            </a:br>
            <a:r>
              <a:rPr lang="en-US" altLang="en-US" sz="2800">
                <a:latin typeface="Arial" pitchFamily="34" charset="0"/>
              </a:rPr>
              <a:t>Molecule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800">
                <a:latin typeface="Arial" pitchFamily="34" charset="0"/>
              </a:rPr>
              <a:t>Courtesy Christy Johannesson www.nisd.net/communicationsarts/pages/chem</a:t>
            </a:r>
          </a:p>
          <a:p>
            <a:endParaRPr lang="en-US" altLang="en-US" sz="800">
              <a:latin typeface="Arial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050925" y="5211763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</a:rPr>
              <a:t>Ammonia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76688" y="3419475"/>
            <a:ext cx="132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</a:rPr>
              <a:t>Chlorine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004050" y="4983163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</a:rPr>
              <a:t>Water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09600" y="2933700"/>
            <a:ext cx="22669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505200" y="3371850"/>
            <a:ext cx="22669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324600" y="3371850"/>
            <a:ext cx="22669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4800" smtClean="0">
                <a:latin typeface="Blackletter686 BT"/>
              </a:rPr>
              <a:t>Covalent   vs.  </a:t>
            </a:r>
            <a:r>
              <a:rPr lang="en-US" altLang="en-US" smtClean="0"/>
              <a:t>Ionic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14600" y="3429000"/>
            <a:ext cx="1066800" cy="838200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Covalent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7086600" y="1828800"/>
            <a:ext cx="1524000" cy="1143000"/>
          </a:xfrm>
          <a:prstGeom prst="ellipse">
            <a:avLst/>
          </a:prstGeom>
          <a:solidFill>
            <a:srgbClr val="99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/>
              <a:t>Transfer</a:t>
            </a:r>
          </a:p>
          <a:p>
            <a:pPr algn="ctr"/>
            <a:r>
              <a:rPr lang="en-US" altLang="en-US" sz="1400"/>
              <a:t>electrons</a:t>
            </a:r>
          </a:p>
          <a:p>
            <a:pPr algn="ctr"/>
            <a:r>
              <a:rPr lang="en-US" altLang="en-US" sz="1200"/>
              <a:t>(ions formed)</a:t>
            </a:r>
          </a:p>
          <a:p>
            <a:pPr algn="ctr"/>
            <a:r>
              <a:rPr lang="en-US" altLang="en-US" sz="1400" b="1"/>
              <a:t>+</a:t>
            </a:r>
            <a:r>
              <a:rPr lang="en-US" altLang="en-US" sz="1200"/>
              <a:t> / </a:t>
            </a:r>
            <a:r>
              <a:rPr lang="en-US" altLang="en-US" sz="1600" b="1"/>
              <a:t>-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7086600" y="3276600"/>
            <a:ext cx="1524000" cy="1143000"/>
          </a:xfrm>
          <a:prstGeom prst="ellipse">
            <a:avLst/>
          </a:prstGeom>
          <a:solidFill>
            <a:srgbClr val="99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/>
              <a:t>Between</a:t>
            </a:r>
          </a:p>
          <a:p>
            <a:pPr algn="ctr"/>
            <a:r>
              <a:rPr lang="en-US" altLang="en-US" sz="1400"/>
              <a:t>Metal and</a:t>
            </a:r>
          </a:p>
          <a:p>
            <a:pPr algn="ctr"/>
            <a:r>
              <a:rPr lang="en-US" altLang="en-US" sz="1400"/>
              <a:t>Nonmetal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7086600" y="4800600"/>
            <a:ext cx="1524000" cy="1143000"/>
          </a:xfrm>
          <a:prstGeom prst="ellipse">
            <a:avLst/>
          </a:prstGeom>
          <a:solidFill>
            <a:srgbClr val="99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/>
              <a:t>Strong</a:t>
            </a:r>
          </a:p>
          <a:p>
            <a:pPr algn="ctr"/>
            <a:r>
              <a:rPr lang="en-US" altLang="en-US" sz="1400"/>
              <a:t>Bonds</a:t>
            </a:r>
          </a:p>
          <a:p>
            <a:pPr algn="ctr"/>
            <a:r>
              <a:rPr lang="en-US" altLang="en-US" sz="1200"/>
              <a:t>(high melting point)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533400" y="1828800"/>
            <a:ext cx="1524000" cy="1143000"/>
          </a:xfrm>
          <a:prstGeom prst="ellipse">
            <a:avLst/>
          </a:prstGeom>
          <a:solidFill>
            <a:srgbClr val="99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/>
              <a:t>Share</a:t>
            </a:r>
          </a:p>
          <a:p>
            <a:pPr algn="ctr"/>
            <a:r>
              <a:rPr lang="en-US" altLang="en-US" sz="1400"/>
              <a:t>electrons</a:t>
            </a:r>
          </a:p>
          <a:p>
            <a:pPr algn="ctr"/>
            <a:r>
              <a:rPr lang="en-US" altLang="en-US" sz="1200"/>
              <a:t>(polar vs. nonpolar)</a:t>
            </a:r>
          </a:p>
          <a:p>
            <a:pPr algn="ctr"/>
            <a:endParaRPr lang="en-US" altLang="en-US" sz="1200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33400" y="3276600"/>
            <a:ext cx="1524000" cy="1143000"/>
          </a:xfrm>
          <a:prstGeom prst="ellipse">
            <a:avLst/>
          </a:prstGeom>
          <a:solidFill>
            <a:srgbClr val="99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/>
              <a:t>Between</a:t>
            </a:r>
          </a:p>
          <a:p>
            <a:pPr algn="ctr"/>
            <a:r>
              <a:rPr lang="en-US" altLang="en-US" sz="1400"/>
              <a:t>Two</a:t>
            </a:r>
          </a:p>
          <a:p>
            <a:pPr algn="ctr"/>
            <a:r>
              <a:rPr lang="en-US" altLang="en-US" sz="1400"/>
              <a:t>Nonmetals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33400" y="4800600"/>
            <a:ext cx="1524000" cy="1143000"/>
          </a:xfrm>
          <a:prstGeom prst="ellipse">
            <a:avLst/>
          </a:prstGeom>
          <a:solidFill>
            <a:srgbClr val="99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/>
              <a:t>Weak </a:t>
            </a:r>
          </a:p>
          <a:p>
            <a:pPr algn="ctr"/>
            <a:r>
              <a:rPr lang="en-US" altLang="en-US" sz="1400"/>
              <a:t>Bonds</a:t>
            </a:r>
          </a:p>
          <a:p>
            <a:pPr algn="ctr"/>
            <a:r>
              <a:rPr lang="en-US" altLang="en-US" sz="1200"/>
              <a:t>(low melting point)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292600" y="12192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/>
              <a:t>Alike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391400" y="127317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/>
              <a:t>Different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3962400" y="3276600"/>
            <a:ext cx="1295400" cy="1295400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/>
              <a:t>Electrons</a:t>
            </a:r>
          </a:p>
          <a:p>
            <a:pPr algn="ctr"/>
            <a:r>
              <a:rPr lang="en-US" altLang="en-US" sz="1400"/>
              <a:t>are</a:t>
            </a:r>
          </a:p>
          <a:p>
            <a:pPr algn="ctr"/>
            <a:r>
              <a:rPr lang="en-US" altLang="en-US" sz="1400"/>
              <a:t>involved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3962400" y="4800600"/>
            <a:ext cx="1295400" cy="1295400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sz="1200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962400" y="1676400"/>
            <a:ext cx="1295400" cy="1295400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/>
              <a:t>Chemical</a:t>
            </a:r>
          </a:p>
          <a:p>
            <a:pPr algn="ctr"/>
            <a:r>
              <a:rPr lang="en-US" altLang="en-US" sz="1400"/>
              <a:t>Bonds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638800" y="3429000"/>
            <a:ext cx="1066800" cy="838200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Ionic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62000" y="127317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/>
              <a:t>Different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622550" y="2955925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/>
              <a:t>Topic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746750" y="2955925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/>
              <a:t>Topic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905000" y="27432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057400" y="3886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1905000" y="4267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3581400" y="2819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35814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3581400" y="42672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5105400" y="2743200"/>
            <a:ext cx="533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52578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5105400" y="4267200"/>
            <a:ext cx="533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6705600" y="2743200"/>
            <a:ext cx="533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705600" y="3886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6705600" y="42672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Covalent Nomenclature</a:t>
            </a:r>
          </a:p>
        </p:txBody>
      </p:sp>
    </p:spTree>
    <p:extLst>
      <p:ext uri="{BB962C8B-B14F-4D97-AF65-F5344CB8AC3E}">
        <p14:creationId xmlns:p14="http://schemas.microsoft.com/office/powerpoint/2010/main" val="13548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/>
          <p:cNvSpPr>
            <a:spLocks noChangeArrowheads="1"/>
          </p:cNvSpPr>
          <p:nvPr/>
        </p:nvSpPr>
        <p:spPr bwMode="auto">
          <a:xfrm>
            <a:off x="2708275" y="725488"/>
            <a:ext cx="3460750" cy="784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855913" y="876300"/>
            <a:ext cx="343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Name  Formula?</a:t>
            </a:r>
            <a:endParaRPr lang="en-US" altLang="en-US" sz="2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2084388" y="1509713"/>
            <a:ext cx="2300287" cy="113506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rot="13184019" flipH="1">
            <a:off x="4302125" y="1692275"/>
            <a:ext cx="274320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214438" y="1671638"/>
            <a:ext cx="19605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9900"/>
                </a:solidFill>
                <a:latin typeface="Arial" pitchFamily="34" charset="0"/>
              </a:rPr>
              <a:t>No Prefixes?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30913" y="1689100"/>
            <a:ext cx="1863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0000"/>
                </a:solidFill>
                <a:latin typeface="Arial" pitchFamily="34" charset="0"/>
              </a:rPr>
              <a:t>Prefixes?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80988" y="3346450"/>
            <a:ext cx="4575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009900"/>
                </a:solidFill>
                <a:latin typeface="Arial" pitchFamily="34" charset="0"/>
              </a:rPr>
              <a:t>Determine the ions present</a:t>
            </a:r>
            <a:br>
              <a:rPr lang="en-US" altLang="en-US" sz="2200">
                <a:solidFill>
                  <a:srgbClr val="009900"/>
                </a:solidFill>
                <a:latin typeface="Arial" pitchFamily="34" charset="0"/>
              </a:rPr>
            </a:br>
            <a:r>
              <a:rPr lang="en-US" altLang="en-US" sz="2200">
                <a:solidFill>
                  <a:srgbClr val="009900"/>
                </a:solidFill>
                <a:latin typeface="Arial" pitchFamily="34" charset="0"/>
              </a:rPr>
              <a:t> and the charge on each </a:t>
            </a:r>
            <a:r>
              <a:rPr lang="en-US" altLang="en-US" sz="2200">
                <a:solidFill>
                  <a:srgbClr val="FFC000"/>
                </a:solidFill>
                <a:latin typeface="Arial" pitchFamily="34" charset="0"/>
              </a:rPr>
              <a:t>(Roman Numeral = cation charge</a:t>
            </a:r>
            <a:r>
              <a:rPr lang="en-US" altLang="en-US" sz="2200">
                <a:solidFill>
                  <a:srgbClr val="009900"/>
                </a:solidFill>
                <a:latin typeface="Arial" pitchFamily="34" charset="0"/>
              </a:rPr>
              <a:t>, </a:t>
            </a:r>
            <a:r>
              <a:rPr lang="en-US" altLang="en-US" sz="2200">
                <a:solidFill>
                  <a:srgbClr val="0000FF"/>
                </a:solidFill>
                <a:latin typeface="Arial" pitchFamily="34" charset="0"/>
              </a:rPr>
              <a:t>otherwise use PT)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009900"/>
                </a:solidFill>
                <a:latin typeface="Arial" pitchFamily="34" charset="0"/>
              </a:rPr>
              <a:t>Balance formula (criss-cross)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009900"/>
                </a:solidFill>
                <a:latin typeface="Arial" pitchFamily="34" charset="0"/>
              </a:rPr>
              <a:t>Reduce subscripts (if needed)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068888" y="3375025"/>
            <a:ext cx="39322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FF0000"/>
                </a:solidFill>
                <a:latin typeface="Arial" pitchFamily="34" charset="0"/>
              </a:rPr>
              <a:t>FORGET CHARGES!!!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FF0000"/>
                </a:solidFill>
                <a:latin typeface="Arial" pitchFamily="34" charset="0"/>
              </a:rPr>
              <a:t>Use prefixes to determine subscripts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FF0000"/>
                </a:solidFill>
                <a:latin typeface="Arial" pitchFamily="34" charset="0"/>
              </a:rPr>
              <a:t>Do NOT reduce subscripts!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47763" y="2630488"/>
            <a:ext cx="2012950" cy="430212"/>
            <a:chOff x="627063" y="1577454"/>
            <a:chExt cx="3251200" cy="430887"/>
          </a:xfrm>
        </p:grpSpPr>
        <p:sp>
          <p:nvSpPr>
            <p:cNvPr id="12302" name="Oval 7"/>
            <p:cNvSpPr>
              <a:spLocks noChangeArrowheads="1"/>
            </p:cNvSpPr>
            <p:nvPr/>
          </p:nvSpPr>
          <p:spPr bwMode="auto">
            <a:xfrm>
              <a:off x="627063" y="1594044"/>
              <a:ext cx="3251200" cy="400050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303" name="Text Box 8"/>
            <p:cNvSpPr txBox="1">
              <a:spLocks noChangeArrowheads="1"/>
            </p:cNvSpPr>
            <p:nvPr/>
          </p:nvSpPr>
          <p:spPr bwMode="auto">
            <a:xfrm>
              <a:off x="1602179" y="1577454"/>
              <a:ext cx="1422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009900"/>
                  </a:solidFill>
                  <a:latin typeface="Arial" pitchFamily="34" charset="0"/>
                </a:rPr>
                <a:t>Ionic</a:t>
              </a: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889625" y="2652713"/>
            <a:ext cx="2055813" cy="427037"/>
            <a:chOff x="3694" y="2085"/>
            <a:chExt cx="1438" cy="269"/>
          </a:xfrm>
        </p:grpSpPr>
        <p:sp>
          <p:nvSpPr>
            <p:cNvPr id="12300" name="Oval 9"/>
            <p:cNvSpPr>
              <a:spLocks noChangeArrowheads="1"/>
            </p:cNvSpPr>
            <p:nvPr/>
          </p:nvSpPr>
          <p:spPr bwMode="auto">
            <a:xfrm>
              <a:off x="3694" y="2094"/>
              <a:ext cx="1438" cy="2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301" name="Text Box 10"/>
            <p:cNvSpPr txBox="1">
              <a:spLocks noChangeArrowheads="1"/>
            </p:cNvSpPr>
            <p:nvPr/>
          </p:nvSpPr>
          <p:spPr bwMode="auto">
            <a:xfrm>
              <a:off x="3955" y="2085"/>
              <a:ext cx="9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FF0000"/>
                  </a:solidFill>
                  <a:latin typeface="Arial" pitchFamily="34" charset="0"/>
                </a:rPr>
                <a:t>Covalent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77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/>
      <p:bldP spid="4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pitchFamily="34" charset="0"/>
              </a:rPr>
              <a:t>Writing Formulas of Covalent Molecules</a:t>
            </a:r>
          </a:p>
        </p:txBody>
      </p:sp>
      <p:sp>
        <p:nvSpPr>
          <p:cNvPr id="512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3222625" y="4170363"/>
            <a:ext cx="3154363" cy="168433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981075" y="1797050"/>
            <a:ext cx="66357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74638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"/>
            </a:pPr>
            <a:r>
              <a:rPr lang="en-US" altLang="en-US" b="1" i="1">
                <a:latin typeface="Arial" pitchFamily="34" charset="0"/>
                <a:ea typeface="Times New Roman" pitchFamily="18" charset="0"/>
              </a:rPr>
              <a:t>Covalent Molecules</a:t>
            </a:r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		contain two types of nonmetals</a:t>
            </a:r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				Key: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FORGET CHARGES</a:t>
            </a:r>
            <a:endParaRPr lang="en-US" altLang="en-US" sz="90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eaLnBrk="0" hangingPunct="0"/>
            <a:endParaRPr lang="en-US" altLang="en-US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What to do:</a:t>
            </a:r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		Use Greek prefixes to indicate how many atoms </a:t>
            </a: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   	of each element, but don’t use “mono” on first element.</a:t>
            </a:r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endParaRPr lang="en-US" altLang="en-US" sz="24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1436688" y="4273550"/>
            <a:ext cx="59721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ea typeface="Times New Roman" pitchFamily="18" charset="0"/>
              </a:rPr>
              <a:t>		1 – mono 	6 – hexa</a:t>
            </a:r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		2 – di		7 – hepta</a:t>
            </a:r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		3 – tri		8 – octa</a:t>
            </a:r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		4 – tetra		9 – nona</a:t>
            </a:r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		5 – penta	10 – deca</a:t>
            </a:r>
            <a:endParaRPr lang="en-US" altLang="en-US" sz="2400"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8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5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25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5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5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6" grpId="0" animBg="1"/>
      <p:bldP spid="5253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666" y="118047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the last unit, we learned about electrons being transferred (“given up” or “stolen away</a:t>
            </a:r>
            <a:r>
              <a:rPr lang="en-US" altLang="en-US" dirty="0" smtClean="0"/>
              <a:t>”) Remember valence electrons are the electrons located in the outer shell.</a:t>
            </a:r>
            <a:endParaRPr lang="en-US" altLang="en-US" u="sng" dirty="0" smtClean="0"/>
          </a:p>
        </p:txBody>
      </p:sp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920599" y="2209860"/>
            <a:ext cx="72009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altLang="en-US" sz="3200" dirty="0" smtClean="0"/>
              <a:t>This </a:t>
            </a:r>
            <a:r>
              <a:rPr lang="en-US" altLang="en-US" sz="3200" dirty="0"/>
              <a:t>type of “tug of war” between a </a:t>
            </a:r>
            <a:r>
              <a:rPr lang="en-US" altLang="en-US" sz="3200" i="1" dirty="0">
                <a:solidFill>
                  <a:srgbClr val="C00000"/>
                </a:solidFill>
              </a:rPr>
              <a:t>METAL</a:t>
            </a:r>
            <a:r>
              <a:rPr lang="en-US" altLang="en-US" sz="3200" i="1" dirty="0"/>
              <a:t> </a:t>
            </a:r>
            <a:r>
              <a:rPr lang="en-US" altLang="en-US" sz="3200" dirty="0" smtClean="0"/>
              <a:t>and a </a:t>
            </a:r>
            <a:r>
              <a:rPr lang="en-US" altLang="en-US" sz="3200" i="1" dirty="0">
                <a:solidFill>
                  <a:srgbClr val="C00000"/>
                </a:solidFill>
              </a:rPr>
              <a:t>NONMETAL</a:t>
            </a:r>
            <a:r>
              <a:rPr lang="en-US" altLang="en-US" sz="3200" i="1" dirty="0"/>
              <a:t> </a:t>
            </a:r>
            <a:r>
              <a:rPr lang="en-US" altLang="en-US" sz="3200" dirty="0"/>
              <a:t>is called an </a:t>
            </a:r>
            <a:r>
              <a:rPr lang="en-US" altLang="en-US" sz="3200" i="1" dirty="0"/>
              <a:t>IONIC BOND</a:t>
            </a:r>
            <a:r>
              <a:rPr lang="en-US" altLang="en-US" sz="3200" dirty="0"/>
              <a:t>, which results in a </a:t>
            </a:r>
            <a:r>
              <a:rPr lang="en-US" altLang="en-US" sz="3200" i="1" dirty="0"/>
              <a:t>SALT</a:t>
            </a:r>
            <a:r>
              <a:rPr lang="en-US" altLang="en-US" sz="3200" dirty="0"/>
              <a:t> being formed</a:t>
            </a:r>
          </a:p>
        </p:txBody>
      </p:sp>
      <p:sp>
        <p:nvSpPr>
          <p:cNvPr id="7173" name="AutoShape 1032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786063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AutoShape 1034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786063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3" name="Picture 1036" descr="Image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0" y="3681984"/>
            <a:ext cx="848999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2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297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pitchFamily="34" charset="0"/>
              </a:rPr>
              <a:t>Writing Formulas of Covalent Molecules</a:t>
            </a:r>
          </a:p>
        </p:txBody>
      </p:sp>
      <p:sp>
        <p:nvSpPr>
          <p:cNvPr id="717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663575" y="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5764213" y="2484438"/>
            <a:ext cx="2286000" cy="2579687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1243013" y="1844675"/>
            <a:ext cx="4819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746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>
                <a:latin typeface="Arial" pitchFamily="34" charset="0"/>
                <a:ea typeface="Times New Roman" pitchFamily="18" charset="0"/>
              </a:rPr>
              <a:t>EXAMPLES:</a:t>
            </a:r>
          </a:p>
          <a:p>
            <a:endParaRPr lang="en-US" altLang="en-US" b="1">
              <a:latin typeface="Arial" pitchFamily="34" charset="0"/>
              <a:ea typeface="Times New Roman" pitchFamily="18" charset="0"/>
            </a:endParaRPr>
          </a:p>
          <a:p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carbon dioxide	</a:t>
            </a:r>
            <a:endParaRPr lang="en-US" altLang="en-US" baseline="-300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CO		 </a:t>
            </a:r>
          </a:p>
          <a:p>
            <a:pPr eaLnBrk="0" hangingPunct="0"/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dinitrogen trioxide</a:t>
            </a:r>
            <a:endParaRPr lang="en-US" altLang="en-US" baseline="-300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N</a:t>
            </a:r>
            <a:r>
              <a:rPr lang="en-US" altLang="en-US" baseline="-30000">
                <a:latin typeface="Arial" pitchFamily="34" charset="0"/>
                <a:ea typeface="Times New Roman" pitchFamily="18" charset="0"/>
              </a:rPr>
              <a:t>2</a:t>
            </a:r>
            <a:r>
              <a:rPr lang="en-US" altLang="en-US">
                <a:latin typeface="Arial" pitchFamily="34" charset="0"/>
                <a:ea typeface="Times New Roman" pitchFamily="18" charset="0"/>
              </a:rPr>
              <a:t>O</a:t>
            </a:r>
            <a:r>
              <a:rPr lang="en-US" altLang="en-US" baseline="-30000">
                <a:latin typeface="Arial" pitchFamily="34" charset="0"/>
                <a:ea typeface="Times New Roman" pitchFamily="18" charset="0"/>
              </a:rPr>
              <a:t>5 					</a:t>
            </a:r>
            <a:r>
              <a:rPr lang="en-US" altLang="en-US">
                <a:latin typeface="Arial" pitchFamily="34" charset="0"/>
                <a:ea typeface="Times New Roman" pitchFamily="18" charset="0"/>
              </a:rPr>
              <a:t> </a:t>
            </a:r>
          </a:p>
          <a:p>
            <a:pPr eaLnBrk="0" hangingPunct="0"/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carbon tetrachloride		 </a:t>
            </a:r>
            <a:endParaRPr lang="en-US" altLang="en-US" baseline="-300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endParaRPr lang="en-US" altLang="en-US" sz="900"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NI</a:t>
            </a:r>
            <a:r>
              <a:rPr lang="en-US" altLang="en-US" baseline="-30000">
                <a:latin typeface="Arial" pitchFamily="34" charset="0"/>
                <a:ea typeface="Times New Roman" pitchFamily="18" charset="0"/>
              </a:rPr>
              <a:t>3</a:t>
            </a:r>
            <a:r>
              <a:rPr lang="en-US" altLang="en-US">
                <a:latin typeface="Arial" pitchFamily="34" charset="0"/>
                <a:ea typeface="Times New Roman" pitchFamily="18" charset="0"/>
              </a:rPr>
              <a:t>	</a:t>
            </a:r>
            <a:endParaRPr lang="en-US" altLang="en-US" sz="24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6594475" y="2532063"/>
            <a:ext cx="611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ea typeface="Times New Roman" pitchFamily="18" charset="0"/>
              </a:rPr>
              <a:t>CO</a:t>
            </a:r>
            <a:r>
              <a:rPr lang="en-US" altLang="en-US" baseline="-30000">
                <a:latin typeface="Arial" pitchFamily="34" charset="0"/>
                <a:ea typeface="Times New Roman" pitchFamily="18" charset="0"/>
              </a:rPr>
              <a:t>2</a:t>
            </a:r>
          </a:p>
        </p:txBody>
      </p:sp>
      <p:sp>
        <p:nvSpPr>
          <p:cNvPr id="527370" name="Rectangle 10"/>
          <p:cNvSpPr>
            <a:spLocks noChangeArrowheads="1"/>
          </p:cNvSpPr>
          <p:nvPr/>
        </p:nvSpPr>
        <p:spPr bwMode="auto">
          <a:xfrm>
            <a:off x="5937250" y="2944813"/>
            <a:ext cx="193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ea typeface="Times New Roman" pitchFamily="18" charset="0"/>
              </a:rPr>
              <a:t>carbon monoxide</a:t>
            </a:r>
          </a:p>
        </p:txBody>
      </p:sp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6559550" y="3351213"/>
            <a:ext cx="69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N</a:t>
            </a:r>
            <a:r>
              <a:rPr lang="en-US" altLang="en-US" baseline="-30000">
                <a:latin typeface="Arial" pitchFamily="34" charset="0"/>
                <a:ea typeface="Times New Roman" pitchFamily="18" charset="0"/>
              </a:rPr>
              <a:t>2</a:t>
            </a:r>
            <a:r>
              <a:rPr lang="en-US" altLang="en-US">
                <a:latin typeface="Arial" pitchFamily="34" charset="0"/>
                <a:ea typeface="Times New Roman" pitchFamily="18" charset="0"/>
              </a:rPr>
              <a:t>O</a:t>
            </a:r>
            <a:r>
              <a:rPr lang="en-US" altLang="en-US" baseline="-30000">
                <a:latin typeface="Arial" pitchFamily="34" charset="0"/>
                <a:ea typeface="Times New Roman" pitchFamily="18" charset="0"/>
              </a:rPr>
              <a:t>3</a:t>
            </a:r>
          </a:p>
        </p:txBody>
      </p:sp>
      <p:sp>
        <p:nvSpPr>
          <p:cNvPr id="527374" name="Rectangle 14"/>
          <p:cNvSpPr>
            <a:spLocks noChangeArrowheads="1"/>
          </p:cNvSpPr>
          <p:nvPr/>
        </p:nvSpPr>
        <p:spPr bwMode="auto">
          <a:xfrm>
            <a:off x="5783263" y="377190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ea typeface="Times New Roman" pitchFamily="18" charset="0"/>
              </a:rPr>
              <a:t>dinitrogen pentoxide</a:t>
            </a:r>
          </a:p>
        </p:txBody>
      </p:sp>
      <p:sp>
        <p:nvSpPr>
          <p:cNvPr id="527376" name="Rectangle 16"/>
          <p:cNvSpPr>
            <a:spLocks noChangeArrowheads="1"/>
          </p:cNvSpPr>
          <p:nvPr/>
        </p:nvSpPr>
        <p:spPr bwMode="auto">
          <a:xfrm>
            <a:off x="6581775" y="4170363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itchFamily="34" charset="0"/>
                <a:ea typeface="Times New Roman" pitchFamily="18" charset="0"/>
              </a:rPr>
              <a:t>CCl</a:t>
            </a:r>
            <a:r>
              <a:rPr lang="en-US" altLang="en-US" baseline="-30000">
                <a:latin typeface="Arial" pitchFamily="34" charset="0"/>
                <a:ea typeface="Times New Roman" pitchFamily="18" charset="0"/>
              </a:rPr>
              <a:t>4</a:t>
            </a:r>
          </a:p>
        </p:txBody>
      </p:sp>
      <p:sp>
        <p:nvSpPr>
          <p:cNvPr id="527378" name="Rectangle 18"/>
          <p:cNvSpPr>
            <a:spLocks noChangeArrowheads="1"/>
          </p:cNvSpPr>
          <p:nvPr/>
        </p:nvSpPr>
        <p:spPr bwMode="auto">
          <a:xfrm>
            <a:off x="5967413" y="459105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pitchFamily="34" charset="0"/>
                <a:ea typeface="Times New Roman" pitchFamily="18" charset="0"/>
              </a:rPr>
              <a:t>nitrogen triiodide</a:t>
            </a:r>
          </a:p>
        </p:txBody>
      </p:sp>
    </p:spTree>
    <p:extLst>
      <p:ext uri="{BB962C8B-B14F-4D97-AF65-F5344CB8AC3E}">
        <p14:creationId xmlns:p14="http://schemas.microsoft.com/office/powerpoint/2010/main" val="18536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7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7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7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7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7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7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2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5" grpId="0" animBg="1"/>
      <p:bldP spid="527368" grpId="0"/>
      <p:bldP spid="527370" grpId="0"/>
      <p:bldP spid="527372" grpId="0"/>
      <p:bldP spid="527374" grpId="0"/>
      <p:bldP spid="527376" grpId="0"/>
      <p:bldP spid="5273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Binary Compounds</a:t>
            </a:r>
            <a:br>
              <a:rPr lang="en-US" altLang="en-US" smtClean="0">
                <a:latin typeface="Arial" pitchFamily="34" charset="0"/>
              </a:rPr>
            </a:br>
            <a:r>
              <a:rPr lang="en-US" altLang="en-US" sz="2400" smtClean="0">
                <a:latin typeface="Arial" pitchFamily="34" charset="0"/>
              </a:rPr>
              <a:t>Containing Two Nonmetals (Type III Compounds)</a:t>
            </a:r>
            <a:endParaRPr lang="en-US" altLang="en-US" smtClean="0">
              <a:latin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84238" y="2173288"/>
            <a:ext cx="7239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>
                <a:latin typeface="Arial" pitchFamily="34" charset="0"/>
              </a:rPr>
              <a:t>________________	      diarsenic trisulfide</a:t>
            </a:r>
          </a:p>
          <a:p>
            <a:pPr>
              <a:buFontTx/>
              <a:buAutoNum type="arabicPeriod"/>
            </a:pPr>
            <a:endParaRPr lang="en-US" altLang="en-US" sz="2400">
              <a:latin typeface="Arial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400">
                <a:latin typeface="Arial" pitchFamily="34" charset="0"/>
              </a:rPr>
              <a:t>________________		sulfur dioxide</a:t>
            </a:r>
          </a:p>
          <a:p>
            <a:pPr>
              <a:buFontTx/>
              <a:buAutoNum type="arabicPeriod"/>
            </a:pPr>
            <a:endParaRPr lang="en-US" altLang="en-US" sz="2400">
              <a:latin typeface="Arial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400">
                <a:latin typeface="Arial" pitchFamily="34" charset="0"/>
              </a:rPr>
              <a:t>          P</a:t>
            </a:r>
            <a:r>
              <a:rPr lang="en-US" altLang="en-US" sz="2400" baseline="-25000">
                <a:latin typeface="Arial" pitchFamily="34" charset="0"/>
              </a:rPr>
              <a:t>2</a:t>
            </a:r>
            <a:r>
              <a:rPr lang="en-US" altLang="en-US" sz="2400">
                <a:latin typeface="Arial" pitchFamily="34" charset="0"/>
              </a:rPr>
              <a:t>O</a:t>
            </a:r>
            <a:r>
              <a:rPr lang="en-US" altLang="en-US" sz="2400" baseline="-25000">
                <a:latin typeface="Arial" pitchFamily="34" charset="0"/>
              </a:rPr>
              <a:t>5</a:t>
            </a:r>
            <a:r>
              <a:rPr lang="en-US" altLang="en-US" sz="2400">
                <a:latin typeface="Arial" pitchFamily="34" charset="0"/>
              </a:rPr>
              <a:t>		____________________</a:t>
            </a:r>
          </a:p>
          <a:p>
            <a:pPr>
              <a:buFontTx/>
              <a:buAutoNum type="arabicPeriod"/>
            </a:pPr>
            <a:endParaRPr lang="en-US" altLang="en-US" sz="2400">
              <a:latin typeface="Arial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400">
                <a:latin typeface="Arial" pitchFamily="34" charset="0"/>
              </a:rPr>
              <a:t>________________	        carbon dioxide</a:t>
            </a:r>
          </a:p>
          <a:p>
            <a:pPr>
              <a:buFontTx/>
              <a:buAutoNum type="arabicPeriod"/>
            </a:pPr>
            <a:endParaRPr lang="en-US" altLang="en-US" sz="2400">
              <a:latin typeface="Arial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400">
                <a:latin typeface="Arial" pitchFamily="34" charset="0"/>
              </a:rPr>
              <a:t>          N</a:t>
            </a:r>
            <a:r>
              <a:rPr lang="en-US" altLang="en-US" sz="2400" baseline="-25000">
                <a:latin typeface="Arial" pitchFamily="34" charset="0"/>
              </a:rPr>
              <a:t>2</a:t>
            </a:r>
            <a:r>
              <a:rPr lang="en-US" altLang="en-US" sz="2400">
                <a:latin typeface="Arial" pitchFamily="34" charset="0"/>
              </a:rPr>
              <a:t>O</a:t>
            </a:r>
            <a:r>
              <a:rPr lang="en-US" altLang="en-US" sz="2400" baseline="-25000">
                <a:latin typeface="Arial" pitchFamily="34" charset="0"/>
              </a:rPr>
              <a:t>5</a:t>
            </a:r>
            <a:r>
              <a:rPr lang="en-US" altLang="en-US" sz="2400">
                <a:latin typeface="Arial" pitchFamily="34" charset="0"/>
              </a:rPr>
              <a:t>		____________________</a:t>
            </a:r>
          </a:p>
          <a:p>
            <a:pPr>
              <a:buFontTx/>
              <a:buAutoNum type="arabicPeriod"/>
            </a:pPr>
            <a:endParaRPr lang="en-US" altLang="en-US" sz="2400">
              <a:latin typeface="Arial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400">
                <a:latin typeface="Arial" pitchFamily="34" charset="0"/>
              </a:rPr>
              <a:t>          H</a:t>
            </a:r>
            <a:r>
              <a:rPr lang="en-US" altLang="en-US" sz="2400" baseline="-25000">
                <a:latin typeface="Arial" pitchFamily="34" charset="0"/>
              </a:rPr>
              <a:t>2</a:t>
            </a:r>
            <a:r>
              <a:rPr lang="en-US" altLang="en-US" sz="2400">
                <a:latin typeface="Arial" pitchFamily="34" charset="0"/>
              </a:rPr>
              <a:t>O		____________________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95513" y="20574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CC3300"/>
                </a:solidFill>
                <a:latin typeface="Arial" pitchFamily="34" charset="0"/>
              </a:rPr>
              <a:t>As</a:t>
            </a:r>
            <a:r>
              <a:rPr lang="en-US" altLang="en-US" sz="2400" baseline="-25000">
                <a:solidFill>
                  <a:srgbClr val="CC3300"/>
                </a:solidFill>
                <a:latin typeface="Arial" pitchFamily="34" charset="0"/>
              </a:rPr>
              <a:t>2</a:t>
            </a:r>
            <a:r>
              <a:rPr lang="en-US" altLang="en-US" sz="2400">
                <a:solidFill>
                  <a:srgbClr val="CC3300"/>
                </a:solidFill>
                <a:latin typeface="Arial" pitchFamily="34" charset="0"/>
              </a:rPr>
              <a:t>S</a:t>
            </a:r>
            <a:r>
              <a:rPr lang="en-US" altLang="en-US" sz="2400" baseline="-25000">
                <a:solidFill>
                  <a:srgbClr val="CC33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297113" y="2819400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CC3300"/>
                </a:solidFill>
                <a:latin typeface="Arial" pitchFamily="34" charset="0"/>
              </a:rPr>
              <a:t>SO</a:t>
            </a:r>
            <a:r>
              <a:rPr lang="en-US" altLang="en-US" sz="2400" baseline="-25000">
                <a:solidFill>
                  <a:srgbClr val="CC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605338" y="3581400"/>
            <a:ext cx="342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CC3300"/>
                </a:solidFill>
                <a:latin typeface="Arial" pitchFamily="34" charset="0"/>
              </a:rPr>
              <a:t>diphosphorus pentoxide</a:t>
            </a:r>
            <a:endParaRPr lang="en-US" altLang="en-US" sz="2400" baseline="-2500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195513" y="4267200"/>
            <a:ext cx="754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CC3300"/>
                </a:solidFill>
                <a:latin typeface="Arial" pitchFamily="34" charset="0"/>
              </a:rPr>
              <a:t>CO</a:t>
            </a:r>
            <a:r>
              <a:rPr lang="en-US" altLang="en-US" sz="2400" baseline="-25000">
                <a:solidFill>
                  <a:srgbClr val="CC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862513" y="5029200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CC3300"/>
                </a:solidFill>
                <a:latin typeface="Arial" pitchFamily="34" charset="0"/>
              </a:rPr>
              <a:t>dinitrogen pentoxide</a:t>
            </a:r>
            <a:endParaRPr lang="en-US" altLang="en-US" sz="2400" baseline="-2500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786313" y="5791200"/>
            <a:ext cx="310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rgbClr val="CC3300"/>
                </a:solidFill>
                <a:latin typeface="Arial" pitchFamily="34" charset="0"/>
              </a:rPr>
              <a:t>dihydrogen monoxide</a:t>
            </a:r>
            <a:endParaRPr lang="en-US" altLang="en-US" sz="2400" baseline="-2500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820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1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47109" grpId="0" autoUpdateAnimBg="0"/>
      <p:bldP spid="47110" grpId="0" autoUpdateAnimBg="0"/>
      <p:bldP spid="47111" grpId="0" autoUpdateAnimBg="0"/>
      <p:bldP spid="47112" grpId="0" autoUpdateAnimBg="0"/>
      <p:bldP spid="471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Binary Molecular Compounds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93800" y="2133600"/>
            <a:ext cx="499903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>
                <a:latin typeface="Arial" pitchFamily="34" charset="0"/>
              </a:rPr>
              <a:t>N</a:t>
            </a:r>
            <a:r>
              <a:rPr lang="en-US" altLang="en-US" sz="2800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en-US" altLang="en-US" sz="2800">
                <a:latin typeface="Arial" pitchFamily="34" charset="0"/>
              </a:rPr>
              <a:t>O	       </a:t>
            </a:r>
            <a:r>
              <a:rPr lang="en-US" altLang="en-US" sz="2800">
                <a:solidFill>
                  <a:schemeClr val="accent2"/>
                </a:solidFill>
                <a:latin typeface="Arial" pitchFamily="34" charset="0"/>
              </a:rPr>
              <a:t>di</a:t>
            </a:r>
            <a:r>
              <a:rPr lang="en-US" altLang="en-US" sz="2800">
                <a:latin typeface="Arial" pitchFamily="34" charset="0"/>
              </a:rPr>
              <a:t>nitrogen monoxide</a:t>
            </a:r>
          </a:p>
          <a:p>
            <a:r>
              <a:rPr lang="en-US" altLang="en-US" sz="2800">
                <a:latin typeface="Arial" pitchFamily="34" charset="0"/>
              </a:rPr>
              <a:t>N</a:t>
            </a:r>
            <a:r>
              <a:rPr lang="en-US" altLang="en-US" sz="2800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en-US" altLang="en-US" sz="2800">
                <a:latin typeface="Arial" pitchFamily="34" charset="0"/>
              </a:rPr>
              <a:t>O</a:t>
            </a:r>
            <a:r>
              <a:rPr lang="en-US" altLang="en-US" sz="2800" baseline="-25000">
                <a:solidFill>
                  <a:srgbClr val="008000"/>
                </a:solidFill>
                <a:latin typeface="Arial" pitchFamily="34" charset="0"/>
              </a:rPr>
              <a:t>3</a:t>
            </a:r>
            <a:r>
              <a:rPr lang="en-US" altLang="en-US" sz="2800">
                <a:latin typeface="Arial" pitchFamily="34" charset="0"/>
              </a:rPr>
              <a:t>	       </a:t>
            </a:r>
            <a:r>
              <a:rPr lang="en-US" altLang="en-US" sz="2800">
                <a:solidFill>
                  <a:schemeClr val="accent2"/>
                </a:solidFill>
                <a:latin typeface="Arial" pitchFamily="34" charset="0"/>
              </a:rPr>
              <a:t>di</a:t>
            </a:r>
            <a:r>
              <a:rPr lang="en-US" altLang="en-US" sz="2800">
                <a:latin typeface="Arial" pitchFamily="34" charset="0"/>
              </a:rPr>
              <a:t>nitrogen </a:t>
            </a:r>
            <a:r>
              <a:rPr lang="en-US" altLang="en-US" sz="2800">
                <a:solidFill>
                  <a:srgbClr val="669900"/>
                </a:solidFill>
                <a:latin typeface="Arial" pitchFamily="34" charset="0"/>
              </a:rPr>
              <a:t>tri</a:t>
            </a:r>
            <a:r>
              <a:rPr lang="en-US" altLang="en-US" sz="2800">
                <a:latin typeface="Arial" pitchFamily="34" charset="0"/>
              </a:rPr>
              <a:t>oxide</a:t>
            </a:r>
          </a:p>
          <a:p>
            <a:r>
              <a:rPr lang="en-US" altLang="en-US" sz="2800">
                <a:latin typeface="Arial" pitchFamily="34" charset="0"/>
              </a:rPr>
              <a:t>N</a:t>
            </a:r>
            <a:r>
              <a:rPr lang="en-US" altLang="en-US" sz="2800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en-US" altLang="en-US" sz="2800">
                <a:latin typeface="Arial" pitchFamily="34" charset="0"/>
              </a:rPr>
              <a:t>O</a:t>
            </a:r>
            <a:r>
              <a:rPr lang="en-US" altLang="en-US" sz="2800" baseline="-25000">
                <a:solidFill>
                  <a:srgbClr val="800080"/>
                </a:solidFill>
                <a:latin typeface="Arial" pitchFamily="34" charset="0"/>
              </a:rPr>
              <a:t>5</a:t>
            </a:r>
            <a:r>
              <a:rPr lang="en-US" altLang="en-US" sz="2800">
                <a:latin typeface="Arial" pitchFamily="34" charset="0"/>
              </a:rPr>
              <a:t>	       </a:t>
            </a:r>
            <a:r>
              <a:rPr lang="en-US" altLang="en-US" sz="2800">
                <a:solidFill>
                  <a:schemeClr val="accent2"/>
                </a:solidFill>
                <a:latin typeface="Arial" pitchFamily="34" charset="0"/>
              </a:rPr>
              <a:t>di</a:t>
            </a:r>
            <a:r>
              <a:rPr lang="en-US" altLang="en-US" sz="2800">
                <a:latin typeface="Arial" pitchFamily="34" charset="0"/>
              </a:rPr>
              <a:t>nitrogen </a:t>
            </a:r>
            <a:r>
              <a:rPr lang="en-US" altLang="en-US" sz="2800">
                <a:solidFill>
                  <a:srgbClr val="800080"/>
                </a:solidFill>
                <a:latin typeface="Arial" pitchFamily="34" charset="0"/>
              </a:rPr>
              <a:t>pent</a:t>
            </a:r>
            <a:r>
              <a:rPr lang="en-US" altLang="en-US" sz="2800">
                <a:latin typeface="Arial" pitchFamily="34" charset="0"/>
              </a:rPr>
              <a:t>oxide</a:t>
            </a:r>
          </a:p>
          <a:p>
            <a:endParaRPr lang="en-US" altLang="en-US" sz="2800">
              <a:latin typeface="Arial" pitchFamily="34" charset="0"/>
            </a:endParaRPr>
          </a:p>
          <a:p>
            <a:r>
              <a:rPr lang="en-US" altLang="en-US" sz="2800">
                <a:latin typeface="Arial" pitchFamily="34" charset="0"/>
              </a:rPr>
              <a:t>ICl	       iodine monochloride</a:t>
            </a:r>
          </a:p>
          <a:p>
            <a:r>
              <a:rPr lang="en-US" altLang="en-US" sz="2800">
                <a:latin typeface="Arial" pitchFamily="34" charset="0"/>
              </a:rPr>
              <a:t>ICl</a:t>
            </a:r>
            <a:r>
              <a:rPr lang="en-US" altLang="en-US" sz="2800" baseline="-25000">
                <a:solidFill>
                  <a:srgbClr val="008000"/>
                </a:solidFill>
                <a:latin typeface="Arial" pitchFamily="34" charset="0"/>
              </a:rPr>
              <a:t>3</a:t>
            </a:r>
            <a:r>
              <a:rPr lang="en-US" altLang="en-US" sz="2800">
                <a:latin typeface="Arial" pitchFamily="34" charset="0"/>
              </a:rPr>
              <a:t>	       iodine 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tri</a:t>
            </a:r>
            <a:r>
              <a:rPr lang="en-US" altLang="en-US" sz="2800">
                <a:latin typeface="Arial" pitchFamily="34" charset="0"/>
              </a:rPr>
              <a:t>chloride</a:t>
            </a:r>
          </a:p>
          <a:p>
            <a:endParaRPr lang="en-US" altLang="en-US" sz="2800">
              <a:latin typeface="Arial" pitchFamily="34" charset="0"/>
            </a:endParaRPr>
          </a:p>
          <a:p>
            <a:r>
              <a:rPr lang="en-US" altLang="en-US" sz="2800">
                <a:latin typeface="Arial" pitchFamily="34" charset="0"/>
              </a:rPr>
              <a:t>SO</a:t>
            </a:r>
            <a:r>
              <a:rPr lang="en-US" altLang="en-US" sz="2800" baseline="-25000">
                <a:solidFill>
                  <a:schemeClr val="accent2"/>
                </a:solidFill>
                <a:latin typeface="Arial" pitchFamily="34" charset="0"/>
              </a:rPr>
              <a:t>2</a:t>
            </a:r>
            <a:r>
              <a:rPr lang="en-US" altLang="en-US" sz="2800">
                <a:latin typeface="Arial" pitchFamily="34" charset="0"/>
              </a:rPr>
              <a:t>	       sulfur </a:t>
            </a:r>
            <a:r>
              <a:rPr lang="en-US" altLang="en-US" sz="2800">
                <a:solidFill>
                  <a:schemeClr val="accent2"/>
                </a:solidFill>
                <a:latin typeface="Arial" pitchFamily="34" charset="0"/>
              </a:rPr>
              <a:t>di</a:t>
            </a:r>
            <a:r>
              <a:rPr lang="en-US" altLang="en-US" sz="2800">
                <a:latin typeface="Arial" pitchFamily="34" charset="0"/>
              </a:rPr>
              <a:t>oxide</a:t>
            </a:r>
          </a:p>
          <a:p>
            <a:r>
              <a:rPr lang="en-US" altLang="en-US" sz="2800">
                <a:latin typeface="Arial" pitchFamily="34" charset="0"/>
              </a:rPr>
              <a:t>SO</a:t>
            </a:r>
            <a:r>
              <a:rPr lang="en-US" altLang="en-US" sz="2800" baseline="-25000">
                <a:solidFill>
                  <a:srgbClr val="FF0000"/>
                </a:solidFill>
                <a:latin typeface="Arial" pitchFamily="34" charset="0"/>
              </a:rPr>
              <a:t>3</a:t>
            </a:r>
            <a:r>
              <a:rPr lang="en-US" altLang="en-US" sz="2800">
                <a:latin typeface="Arial" pitchFamily="34" charset="0"/>
              </a:rPr>
              <a:t>	       sulfur </a:t>
            </a:r>
            <a:r>
              <a:rPr lang="en-US" altLang="en-US" sz="2800">
                <a:solidFill>
                  <a:srgbClr val="FF0000"/>
                </a:solidFill>
                <a:latin typeface="Arial" pitchFamily="34" charset="0"/>
              </a:rPr>
              <a:t>tri</a:t>
            </a:r>
            <a:r>
              <a:rPr lang="en-US" altLang="en-US" sz="2800">
                <a:latin typeface="Arial" pitchFamily="34" charset="0"/>
              </a:rPr>
              <a:t>oxide</a:t>
            </a:r>
          </a:p>
        </p:txBody>
      </p:sp>
      <p:sp>
        <p:nvSpPr>
          <p:cNvPr id="92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5863" name="Picture 1047" descr="Image:Sulfur-dioxide-3D-vdW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987925"/>
            <a:ext cx="1077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1049" descr="Image:Sulfur-trioxide-3D-vdW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89563"/>
            <a:ext cx="10810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1051" descr="Image:Iodine-monochloride-3D-vdW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49675"/>
            <a:ext cx="91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Picture 1055" descr="Image:Nitrous-oxide-3D-vdW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073275"/>
            <a:ext cx="8556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1057" descr="Image:Dinitrogen-trioxide-3D-vdW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506663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1059" descr="Image:Dinitrogen-pentoxide-3D-balls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916238"/>
            <a:ext cx="1190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63"/>
          <p:cNvGrpSpPr>
            <a:grpSpLocks/>
          </p:cNvGrpSpPr>
          <p:nvPr/>
        </p:nvGrpSpPr>
        <p:grpSpPr bwMode="auto">
          <a:xfrm>
            <a:off x="7835900" y="4038600"/>
            <a:ext cx="968375" cy="1114425"/>
            <a:chOff x="4936" y="2544"/>
            <a:chExt cx="610" cy="702"/>
          </a:xfrm>
        </p:grpSpPr>
        <p:pic>
          <p:nvPicPr>
            <p:cNvPr id="9228" name="Picture 1060" descr="Image:Iodine-monochloride-3D-vdW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" y="2698"/>
              <a:ext cx="5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061" descr="Image:Iodine-monochloride-3D-vdW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37245">
              <a:off x="4870" y="2624"/>
              <a:ext cx="5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062" descr="Image:Iodine-monochloride-3D-vdW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92227">
              <a:off x="4856" y="2752"/>
              <a:ext cx="57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54063"/>
            <a:ext cx="5867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2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66294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What did the atom of fluorine</a:t>
            </a:r>
          </a:p>
        </p:txBody>
      </p:sp>
      <p:sp>
        <p:nvSpPr>
          <p:cNvPr id="19460" name="WordArt 3"/>
          <p:cNvSpPr>
            <a:spLocks noChangeArrowheads="1" noChangeShapeType="1" noTextEdit="1"/>
          </p:cNvSpPr>
          <p:nvPr/>
        </p:nvSpPr>
        <p:spPr bwMode="auto">
          <a:xfrm>
            <a:off x="2057400" y="1828800"/>
            <a:ext cx="45466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say to the atom of</a:t>
            </a:r>
          </a:p>
        </p:txBody>
      </p:sp>
      <p:sp>
        <p:nvSpPr>
          <p:cNvPr id="19461" name="WordArt 4"/>
          <p:cNvSpPr>
            <a:spLocks noChangeArrowheads="1" noChangeShapeType="1" noTextEdit="1"/>
          </p:cNvSpPr>
          <p:nvPr/>
        </p:nvSpPr>
        <p:spPr bwMode="auto">
          <a:xfrm>
            <a:off x="3429000" y="2514600"/>
            <a:ext cx="2082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sodium?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3124200"/>
            <a:ext cx="8153400" cy="2717800"/>
            <a:chOff x="336" y="2160"/>
            <a:chExt cx="5136" cy="1712"/>
          </a:xfrm>
        </p:grpSpPr>
        <p:sp>
          <p:nvSpPr>
            <p:cNvPr id="1946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36" y="2784"/>
              <a:ext cx="3456" cy="1088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>
                  <a:gd name="adj" fmla="val 48389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>
                        <a:alpha val="74997"/>
                      </a:srgbClr>
                    </a:outerShdw>
                  </a:effectLst>
                  <a:latin typeface="Impact"/>
                </a:rPr>
                <a:t>You complete me.</a:t>
              </a:r>
            </a:p>
          </p:txBody>
        </p:sp>
        <p:pic>
          <p:nvPicPr>
            <p:cNvPr id="1946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160"/>
              <a:ext cx="168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06611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Ionic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3600" u="sng" dirty="0" smtClean="0">
                <a:solidFill>
                  <a:srgbClr val="002060"/>
                </a:solidFill>
              </a:rPr>
              <a:t>Ionic compounds</a:t>
            </a:r>
            <a:r>
              <a:rPr lang="en-US" altLang="en-US" sz="3600" dirty="0" smtClean="0">
                <a:solidFill>
                  <a:srgbClr val="002060"/>
                </a:solidFill>
              </a:rPr>
              <a:t>- formed joining </a:t>
            </a:r>
            <a:r>
              <a:rPr lang="en-US" altLang="en-US" sz="3600" i="1" dirty="0" smtClean="0">
                <a:solidFill>
                  <a:srgbClr val="002060"/>
                </a:solidFill>
              </a:rPr>
              <a:t>metal </a:t>
            </a:r>
            <a:r>
              <a:rPr lang="en-US" altLang="en-US" sz="3600" i="1" dirty="0" err="1" smtClean="0">
                <a:solidFill>
                  <a:srgbClr val="002060"/>
                </a:solidFill>
              </a:rPr>
              <a:t>cations</a:t>
            </a:r>
            <a:r>
              <a:rPr lang="en-US" altLang="en-US" sz="3600" i="1" dirty="0" smtClean="0">
                <a:solidFill>
                  <a:srgbClr val="002060"/>
                </a:solidFill>
              </a:rPr>
              <a:t> and nonmetal anions</a:t>
            </a:r>
            <a:r>
              <a:rPr lang="en-US" altLang="en-US" sz="3600" dirty="0" smtClean="0">
                <a:solidFill>
                  <a:srgbClr val="002060"/>
                </a:solidFill>
              </a:rPr>
              <a:t>- they are electrically neutral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Usually solid crystals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Melt at high temperatures</a:t>
            </a:r>
          </a:p>
        </p:txBody>
      </p:sp>
    </p:spTree>
    <p:extLst>
      <p:ext uri="{BB962C8B-B14F-4D97-AF65-F5344CB8AC3E}">
        <p14:creationId xmlns:p14="http://schemas.microsoft.com/office/powerpoint/2010/main" val="18279346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18, 20 Oct 97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Bonding and Structure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A244-7D30-4978-8579-9FE5DB2D2CD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152400"/>
            <a:ext cx="4994275" cy="7239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400">
                <a:solidFill>
                  <a:srgbClr val="00279F"/>
                </a:solidFill>
              </a:rPr>
              <a:t>Covalent Bonding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9350" cy="1441450"/>
          </a:xfrm>
          <a:solidFill>
            <a:srgbClr val="CCFFCC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/>
              <a:t>Covalent bond  is the </a:t>
            </a:r>
            <a:r>
              <a:rPr lang="en-US" altLang="en-US" sz="2800" u="sng"/>
              <a:t>sharing</a:t>
            </a:r>
            <a:r>
              <a:rPr lang="en-US" altLang="en-US" sz="2800"/>
              <a:t> of the </a:t>
            </a:r>
            <a:r>
              <a:rPr lang="en-US" altLang="en-US" sz="4000">
                <a:solidFill>
                  <a:schemeClr val="hlink"/>
                </a:solidFill>
              </a:rPr>
              <a:t>VALENCE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000">
                <a:solidFill>
                  <a:schemeClr val="hlink"/>
                </a:solidFill>
              </a:rPr>
              <a:t> ELECTRONS</a:t>
            </a:r>
            <a:r>
              <a:rPr lang="en-US" altLang="en-US" sz="2800"/>
              <a:t> of each atom in a bond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" y="2667000"/>
            <a:ext cx="7010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>
            <a:spAutoFit/>
          </a:bodyPr>
          <a:lstStyle/>
          <a:p>
            <a:r>
              <a:rPr lang="en-US" altLang="en-US" sz="2800" b="0">
                <a:latin typeface="Times New Roman" pitchFamily="18" charset="0"/>
              </a:rPr>
              <a:t>Recall: Electrons are divided between </a:t>
            </a:r>
            <a:r>
              <a:rPr lang="en-US" altLang="en-US" sz="4000" b="0">
                <a:solidFill>
                  <a:schemeClr val="hlink"/>
                </a:solidFill>
                <a:latin typeface="Times New Roman" pitchFamily="18" charset="0"/>
              </a:rPr>
              <a:t>core</a:t>
            </a:r>
            <a:r>
              <a:rPr lang="en-US" altLang="en-US" sz="2800" b="0">
                <a:latin typeface="Times New Roman" pitchFamily="18" charset="0"/>
              </a:rPr>
              <a:t> and </a:t>
            </a:r>
            <a:r>
              <a:rPr lang="en-US" altLang="en-US" sz="3600" b="0">
                <a:solidFill>
                  <a:schemeClr val="hlink"/>
                </a:solidFill>
                <a:latin typeface="Times New Roman" pitchFamily="18" charset="0"/>
              </a:rPr>
              <a:t>valence </a:t>
            </a:r>
            <a:r>
              <a:rPr lang="en-US" altLang="en-US" sz="2800" b="0">
                <a:latin typeface="Times New Roman" pitchFamily="18" charset="0"/>
              </a:rPr>
              <a:t>electrons.</a:t>
            </a:r>
          </a:p>
          <a:p>
            <a:pPr>
              <a:lnSpc>
                <a:spcPct val="120000"/>
              </a:lnSpc>
            </a:pPr>
            <a:r>
              <a:rPr lang="en-US" altLang="en-US" sz="2800" b="0" u="sng">
                <a:latin typeface="Times New Roman" pitchFamily="18" charset="0"/>
              </a:rPr>
              <a:t>      ATOM			core		valence</a:t>
            </a:r>
            <a:endParaRPr lang="en-US" altLang="en-US" sz="2800" b="0">
              <a:latin typeface="Times New Roman" pitchFamily="18" charset="0"/>
            </a:endParaRPr>
          </a:p>
          <a:p>
            <a:r>
              <a:rPr lang="en-US" altLang="en-US" sz="2800" b="0">
                <a:latin typeface="Times New Roman" pitchFamily="18" charset="0"/>
              </a:rPr>
              <a:t>Na   1s</a:t>
            </a:r>
            <a:r>
              <a:rPr lang="en-US" altLang="en-US" sz="2800" b="0" baseline="30000">
                <a:latin typeface="Times New Roman" pitchFamily="18" charset="0"/>
              </a:rPr>
              <a:t>2</a:t>
            </a:r>
            <a:r>
              <a:rPr lang="en-US" altLang="en-US" sz="2800" b="0">
                <a:latin typeface="Times New Roman" pitchFamily="18" charset="0"/>
              </a:rPr>
              <a:t> 2s</a:t>
            </a:r>
            <a:r>
              <a:rPr lang="en-US" altLang="en-US" sz="2800" b="0" baseline="30000">
                <a:latin typeface="Times New Roman" pitchFamily="18" charset="0"/>
              </a:rPr>
              <a:t>2</a:t>
            </a:r>
            <a:r>
              <a:rPr lang="en-US" altLang="en-US" sz="2800" b="0">
                <a:latin typeface="Times New Roman" pitchFamily="18" charset="0"/>
              </a:rPr>
              <a:t> 2p</a:t>
            </a:r>
            <a:r>
              <a:rPr lang="en-US" altLang="en-US" sz="2800" b="0" baseline="30000">
                <a:latin typeface="Times New Roman" pitchFamily="18" charset="0"/>
              </a:rPr>
              <a:t>6</a:t>
            </a:r>
            <a:r>
              <a:rPr lang="en-US" altLang="en-US" sz="2800" b="0">
                <a:latin typeface="Times New Roman" pitchFamily="18" charset="0"/>
              </a:rPr>
              <a:t> 3s</a:t>
            </a:r>
            <a:r>
              <a:rPr lang="en-US" altLang="en-US" sz="2800" b="0" baseline="30000">
                <a:latin typeface="Times New Roman" pitchFamily="18" charset="0"/>
              </a:rPr>
              <a:t>1		 </a:t>
            </a:r>
            <a:r>
              <a:rPr lang="en-US" altLang="en-US" sz="2800" b="0">
                <a:latin typeface="Times New Roman" pitchFamily="18" charset="0"/>
              </a:rPr>
              <a:t>[Ne] 	   	3s</a:t>
            </a:r>
            <a:r>
              <a:rPr lang="en-US" altLang="en-US" sz="2800" b="0" baseline="30000">
                <a:latin typeface="Times New Roman" pitchFamily="18" charset="0"/>
              </a:rPr>
              <a:t>1</a:t>
            </a:r>
            <a:endParaRPr lang="en-US" altLang="en-US" sz="2800" b="0">
              <a:latin typeface="Times New Roman" pitchFamily="18" charset="0"/>
            </a:endParaRPr>
          </a:p>
        </p:txBody>
      </p:sp>
      <p:pic>
        <p:nvPicPr>
          <p:cNvPr id="1229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4200"/>
            <a:ext cx="11430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67200"/>
            <a:ext cx="1143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673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r>
              <a:rPr lang="en-US" altLang="en-US" sz="2800" b="0">
                <a:latin typeface="Times New Roman" pitchFamily="18" charset="0"/>
              </a:rPr>
              <a:t>Br    [Ar] 3d</a:t>
            </a:r>
            <a:r>
              <a:rPr lang="en-US" altLang="en-US" sz="2800" b="0" baseline="30000">
                <a:latin typeface="Times New Roman" pitchFamily="18" charset="0"/>
              </a:rPr>
              <a:t>10</a:t>
            </a:r>
            <a:r>
              <a:rPr lang="en-US" altLang="en-US" sz="2800" b="0">
                <a:latin typeface="Times New Roman" pitchFamily="18" charset="0"/>
              </a:rPr>
              <a:t> 4s</a:t>
            </a:r>
            <a:r>
              <a:rPr lang="en-US" altLang="en-US" sz="2800" b="0" baseline="30000">
                <a:latin typeface="Times New Roman" pitchFamily="18" charset="0"/>
              </a:rPr>
              <a:t>2</a:t>
            </a:r>
            <a:r>
              <a:rPr lang="en-US" altLang="en-US" sz="2800" b="0">
                <a:latin typeface="Times New Roman" pitchFamily="18" charset="0"/>
              </a:rPr>
              <a:t> 4p</a:t>
            </a:r>
            <a:r>
              <a:rPr lang="en-US" altLang="en-US" sz="2800" b="0" baseline="30000">
                <a:latin typeface="Times New Roman" pitchFamily="18" charset="0"/>
              </a:rPr>
              <a:t>5	 </a:t>
            </a:r>
            <a:r>
              <a:rPr lang="en-US" altLang="en-US" sz="2800" b="0">
                <a:latin typeface="Times New Roman" pitchFamily="18" charset="0"/>
              </a:rPr>
              <a:t>[Ar] 3d</a:t>
            </a:r>
            <a:r>
              <a:rPr lang="en-US" altLang="en-US" sz="2800" b="0" baseline="30000">
                <a:latin typeface="Times New Roman" pitchFamily="18" charset="0"/>
              </a:rPr>
              <a:t>10	 </a:t>
            </a:r>
            <a:r>
              <a:rPr lang="en-US" altLang="en-US" sz="2800" b="0">
                <a:latin typeface="Times New Roman" pitchFamily="18" charset="0"/>
              </a:rPr>
              <a:t>4s</a:t>
            </a:r>
            <a:r>
              <a:rPr lang="en-US" altLang="en-US" sz="2800" b="0" baseline="30000">
                <a:latin typeface="Times New Roman" pitchFamily="18" charset="0"/>
              </a:rPr>
              <a:t>2</a:t>
            </a:r>
            <a:r>
              <a:rPr lang="en-US" altLang="en-US" sz="2800" b="0">
                <a:latin typeface="Times New Roman" pitchFamily="18" charset="0"/>
              </a:rPr>
              <a:t> 4p</a:t>
            </a:r>
            <a:r>
              <a:rPr lang="en-US" altLang="en-US" sz="2800" b="0" baseline="30000">
                <a:latin typeface="Times New Roman" pitchFamily="18" charset="0"/>
              </a:rPr>
              <a:t>5</a:t>
            </a:r>
          </a:p>
        </p:txBody>
      </p:sp>
      <p:grpSp>
        <p:nvGrpSpPr>
          <p:cNvPr id="12320" name="Group 32"/>
          <p:cNvGrpSpPr>
            <a:grpSpLocks/>
          </p:cNvGrpSpPr>
          <p:nvPr/>
        </p:nvGrpSpPr>
        <p:grpSpPr bwMode="auto">
          <a:xfrm>
            <a:off x="5715000" y="5592763"/>
            <a:ext cx="2057400" cy="884237"/>
            <a:chOff x="3312" y="3504"/>
            <a:chExt cx="1296" cy="557"/>
          </a:xfrm>
        </p:grpSpPr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3312" y="3504"/>
              <a:ext cx="1296" cy="55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 type="none" w="sm" len="sm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/>
            <a:p>
              <a:r>
                <a:rPr lang="en-US" altLang="en-US" sz="4000"/>
                <a:t> Br   Br</a:t>
              </a:r>
            </a:p>
          </p:txBody>
        </p:sp>
        <p:grpSp>
          <p:nvGrpSpPr>
            <p:cNvPr id="12307" name="Group 19"/>
            <p:cNvGrpSpPr>
              <a:grpSpLocks/>
            </p:cNvGrpSpPr>
            <p:nvPr/>
          </p:nvGrpSpPr>
          <p:grpSpPr bwMode="auto">
            <a:xfrm>
              <a:off x="4464" y="3648"/>
              <a:ext cx="96" cy="240"/>
              <a:chOff x="1392" y="3696"/>
              <a:chExt cx="96" cy="240"/>
            </a:xfrm>
          </p:grpSpPr>
          <p:sp>
            <p:nvSpPr>
              <p:cNvPr id="12299" name="Oval 11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  <p:sp>
            <p:nvSpPr>
              <p:cNvPr id="12300" name="Oval 12"/>
              <p:cNvSpPr>
                <a:spLocks noChangeArrowheads="1"/>
              </p:cNvSpPr>
              <p:nvPr/>
            </p:nvSpPr>
            <p:spPr bwMode="auto">
              <a:xfrm>
                <a:off x="1392" y="3840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</p:grpSp>
        <p:grpSp>
          <p:nvGrpSpPr>
            <p:cNvPr id="12303" name="Group 15"/>
            <p:cNvGrpSpPr>
              <a:grpSpLocks/>
            </p:cNvGrpSpPr>
            <p:nvPr/>
          </p:nvGrpSpPr>
          <p:grpSpPr bwMode="auto">
            <a:xfrm>
              <a:off x="3984" y="3936"/>
              <a:ext cx="240" cy="96"/>
              <a:chOff x="1632" y="3696"/>
              <a:chExt cx="240" cy="96"/>
            </a:xfrm>
          </p:grpSpPr>
          <p:sp>
            <p:nvSpPr>
              <p:cNvPr id="12301" name="Oval 13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  <p:sp>
            <p:nvSpPr>
              <p:cNvPr id="12302" name="Oval 14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</p:grpSp>
        <p:grpSp>
          <p:nvGrpSpPr>
            <p:cNvPr id="12304" name="Group 16"/>
            <p:cNvGrpSpPr>
              <a:grpSpLocks/>
            </p:cNvGrpSpPr>
            <p:nvPr/>
          </p:nvGrpSpPr>
          <p:grpSpPr bwMode="auto">
            <a:xfrm>
              <a:off x="4032" y="3504"/>
              <a:ext cx="240" cy="96"/>
              <a:chOff x="1632" y="3696"/>
              <a:chExt cx="240" cy="96"/>
            </a:xfrm>
          </p:grpSpPr>
          <p:sp>
            <p:nvSpPr>
              <p:cNvPr id="12305" name="Oval 17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  <p:sp>
            <p:nvSpPr>
              <p:cNvPr id="12306" name="Oval 18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</p:grpSp>
        <p:grpSp>
          <p:nvGrpSpPr>
            <p:cNvPr id="12308" name="Group 20"/>
            <p:cNvGrpSpPr>
              <a:grpSpLocks/>
            </p:cNvGrpSpPr>
            <p:nvPr/>
          </p:nvGrpSpPr>
          <p:grpSpPr bwMode="auto">
            <a:xfrm>
              <a:off x="3888" y="3648"/>
              <a:ext cx="96" cy="240"/>
              <a:chOff x="1392" y="3696"/>
              <a:chExt cx="96" cy="240"/>
            </a:xfrm>
          </p:grpSpPr>
          <p:sp>
            <p:nvSpPr>
              <p:cNvPr id="12309" name="Oval 21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99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auto">
              <a:xfrm>
                <a:off x="1392" y="384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99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</p:grpSp>
        <p:grpSp>
          <p:nvGrpSpPr>
            <p:cNvPr id="12311" name="Group 23"/>
            <p:cNvGrpSpPr>
              <a:grpSpLocks/>
            </p:cNvGrpSpPr>
            <p:nvPr/>
          </p:nvGrpSpPr>
          <p:grpSpPr bwMode="auto">
            <a:xfrm>
              <a:off x="3456" y="3936"/>
              <a:ext cx="240" cy="96"/>
              <a:chOff x="1632" y="3696"/>
              <a:chExt cx="240" cy="96"/>
            </a:xfrm>
          </p:grpSpPr>
          <p:sp>
            <p:nvSpPr>
              <p:cNvPr id="12312" name="Oval 24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</p:grpSp>
        <p:grpSp>
          <p:nvGrpSpPr>
            <p:cNvPr id="12314" name="Group 26"/>
            <p:cNvGrpSpPr>
              <a:grpSpLocks/>
            </p:cNvGrpSpPr>
            <p:nvPr/>
          </p:nvGrpSpPr>
          <p:grpSpPr bwMode="auto">
            <a:xfrm>
              <a:off x="3504" y="3504"/>
              <a:ext cx="240" cy="96"/>
              <a:chOff x="1632" y="3696"/>
              <a:chExt cx="240" cy="96"/>
            </a:xfrm>
          </p:grpSpPr>
          <p:sp>
            <p:nvSpPr>
              <p:cNvPr id="12315" name="Oval 27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  <p:sp>
            <p:nvSpPr>
              <p:cNvPr id="12316" name="Oval 28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</p:grpSp>
        <p:grpSp>
          <p:nvGrpSpPr>
            <p:cNvPr id="12317" name="Group 29"/>
            <p:cNvGrpSpPr>
              <a:grpSpLocks/>
            </p:cNvGrpSpPr>
            <p:nvPr/>
          </p:nvGrpSpPr>
          <p:grpSpPr bwMode="auto">
            <a:xfrm>
              <a:off x="3312" y="3696"/>
              <a:ext cx="96" cy="240"/>
              <a:chOff x="1392" y="3696"/>
              <a:chExt cx="96" cy="240"/>
            </a:xfrm>
          </p:grpSpPr>
          <p:sp>
            <p:nvSpPr>
              <p:cNvPr id="12318" name="Oval 30"/>
              <p:cNvSpPr>
                <a:spLocks noChangeArrowheads="1"/>
              </p:cNvSpPr>
              <p:nvPr/>
            </p:nvSpPr>
            <p:spPr bwMode="auto">
              <a:xfrm>
                <a:off x="1392" y="3696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  <p:sp>
            <p:nvSpPr>
              <p:cNvPr id="12319" name="Oval 31"/>
              <p:cNvSpPr>
                <a:spLocks noChangeArrowheads="1"/>
              </p:cNvSpPr>
              <p:nvPr/>
            </p:nvSpPr>
            <p:spPr bwMode="auto">
              <a:xfrm>
                <a:off x="1392" y="3840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 type="none" w="sm" len="sm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3600" tIns="46800" rIns="93600" bIns="4680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89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  <p:bldP spid="1229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"/>
            <a:ext cx="7772400" cy="6264322"/>
          </a:xfrm>
          <a:noFill/>
        </p:spPr>
        <p:txBody>
          <a:bodyPr/>
          <a:lstStyle/>
          <a:p>
            <a:pPr marL="0" indent="0">
              <a:buClr>
                <a:schemeClr val="tx2"/>
              </a:buClr>
              <a:buSzPct val="120000"/>
              <a:buNone/>
            </a:pPr>
            <a:r>
              <a:rPr lang="en-US" altLang="en-US" sz="3600" u="sng" dirty="0" smtClean="0">
                <a:solidFill>
                  <a:srgbClr val="002060"/>
                </a:solidFill>
              </a:rPr>
              <a:t>Covalent (Molecular) compounds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Made of molecules.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Made by joining </a:t>
            </a:r>
            <a:r>
              <a:rPr lang="en-US" altLang="en-US" sz="3600" b="1" i="1" dirty="0" smtClean="0">
                <a:solidFill>
                  <a:srgbClr val="002060"/>
                </a:solidFill>
              </a:rPr>
              <a:t>nonmetal</a:t>
            </a:r>
            <a:r>
              <a:rPr lang="en-US" altLang="en-US" sz="3600" dirty="0" smtClean="0">
                <a:solidFill>
                  <a:srgbClr val="002060"/>
                </a:solidFill>
              </a:rPr>
              <a:t> atoms together into molecules.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can’t be held together because of opposite charges.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can’t use charges (oxidation numbers) to figure out how many of each atom</a:t>
            </a:r>
          </a:p>
          <a:p>
            <a:endParaRPr lang="en-US" altLang="en-US" sz="3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31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266" y="0"/>
            <a:ext cx="7772400" cy="1143000"/>
          </a:xfrm>
          <a:noFill/>
        </p:spPr>
        <p:txBody>
          <a:bodyPr/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Covalent (Molecular) compounds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505" y="1053152"/>
            <a:ext cx="7772400" cy="4114800"/>
          </a:xfrm>
          <a:noFill/>
        </p:spPr>
        <p:txBody>
          <a:bodyPr/>
          <a:lstStyle/>
          <a:p>
            <a:r>
              <a:rPr lang="en-US" altLang="en-US" sz="3600" dirty="0">
                <a:solidFill>
                  <a:srgbClr val="002060"/>
                </a:solidFill>
              </a:rPr>
              <a:t>Properties of molecular compounds</a:t>
            </a:r>
          </a:p>
          <a:p>
            <a:pPr lvl="1"/>
            <a:r>
              <a:rPr lang="en-US" altLang="en-US" sz="3600" dirty="0">
                <a:solidFill>
                  <a:srgbClr val="002060"/>
                </a:solidFill>
              </a:rPr>
              <a:t>Low melting and boiling points</a:t>
            </a:r>
          </a:p>
          <a:p>
            <a:pPr lvl="1"/>
            <a:r>
              <a:rPr lang="en-US" altLang="en-US" sz="3600" dirty="0">
                <a:solidFill>
                  <a:srgbClr val="002060"/>
                </a:solidFill>
              </a:rPr>
              <a:t>Usually gas or liquid</a:t>
            </a:r>
          </a:p>
          <a:p>
            <a:pPr lvl="1"/>
            <a:r>
              <a:rPr lang="en-US" altLang="en-US" sz="3600" dirty="0">
                <a:solidFill>
                  <a:srgbClr val="002060"/>
                </a:solidFill>
              </a:rPr>
              <a:t>Composed of two or more nonmetals</a:t>
            </a:r>
          </a:p>
          <a:p>
            <a:pPr lvl="1"/>
            <a:r>
              <a:rPr lang="en-US" altLang="en-US" sz="3600" dirty="0">
                <a:solidFill>
                  <a:srgbClr val="002060"/>
                </a:solidFill>
              </a:rPr>
              <a:t>O</a:t>
            </a:r>
            <a:r>
              <a:rPr lang="en-US" altLang="en-US" sz="3600" b="1" baseline="-25000" dirty="0">
                <a:solidFill>
                  <a:srgbClr val="002060"/>
                </a:solidFill>
              </a:rPr>
              <a:t>2</a:t>
            </a:r>
            <a:r>
              <a:rPr lang="en-US" altLang="en-US" sz="3600" dirty="0">
                <a:solidFill>
                  <a:srgbClr val="002060"/>
                </a:solidFill>
              </a:rPr>
              <a:t>, O</a:t>
            </a:r>
            <a:r>
              <a:rPr lang="en-US" altLang="en-US" sz="3600" b="1" baseline="-25000" dirty="0">
                <a:solidFill>
                  <a:srgbClr val="002060"/>
                </a:solidFill>
              </a:rPr>
              <a:t>3</a:t>
            </a:r>
            <a:r>
              <a:rPr lang="en-US" altLang="en-US" sz="3600" dirty="0">
                <a:solidFill>
                  <a:srgbClr val="002060"/>
                </a:solidFill>
              </a:rPr>
              <a:t>, H</a:t>
            </a:r>
            <a:r>
              <a:rPr lang="en-US" altLang="en-US" sz="3600" b="1" baseline="-25000" dirty="0">
                <a:solidFill>
                  <a:srgbClr val="002060"/>
                </a:solidFill>
              </a:rPr>
              <a:t>2</a:t>
            </a:r>
            <a:r>
              <a:rPr lang="en-US" altLang="en-US" sz="3600" dirty="0">
                <a:solidFill>
                  <a:srgbClr val="002060"/>
                </a:solidFill>
              </a:rPr>
              <a:t>O, </a:t>
            </a:r>
            <a:r>
              <a:rPr lang="en-US" altLang="en-US" sz="3600" dirty="0" smtClean="0">
                <a:solidFill>
                  <a:srgbClr val="002060"/>
                </a:solidFill>
              </a:rPr>
              <a:t>CO</a:t>
            </a:r>
            <a:r>
              <a:rPr lang="en-US" altLang="en-US" sz="3600" b="1" baseline="-25000" dirty="0" smtClean="0">
                <a:solidFill>
                  <a:srgbClr val="002060"/>
                </a:solidFill>
              </a:rPr>
              <a:t>2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862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Large confetti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Ionic versus Covalent Bonds</a:t>
            </a:r>
          </a:p>
        </p:txBody>
      </p:sp>
      <p:graphicFrame>
        <p:nvGraphicFramePr>
          <p:cNvPr id="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37943"/>
              </p:ext>
            </p:extLst>
          </p:nvPr>
        </p:nvGraphicFramePr>
        <p:xfrm>
          <a:off x="304800" y="1892300"/>
          <a:ext cx="8534400" cy="4584763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8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IONIC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COVALENT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Bonded Name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Salt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Molecule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Bonding Type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Transfer e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Share e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Types of Elements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Metal &amp; Nonmetal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Nonmetals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Physical State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Solid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Solid, Liquid, or Gas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Melting Point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High (above 300ºC)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Low (below 300 ºC)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Solubility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Dissolves in Water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Varies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Conductivity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Good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Poor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5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Chemical Bonding</a:t>
            </a:r>
          </a:p>
        </p:txBody>
      </p:sp>
      <p:sp>
        <p:nvSpPr>
          <p:cNvPr id="307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6096000"/>
            <a:ext cx="533400" cy="357188"/>
          </a:xfrm>
          <a:prstGeom prst="actionButtonBackPrevious">
            <a:avLst/>
          </a:prstGeom>
          <a:solidFill>
            <a:srgbClr val="F7F7F7">
              <a:alpha val="50195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 flipH="1" flipV="1">
            <a:off x="1951038" y="3656013"/>
            <a:ext cx="441325" cy="1046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4" name="Freeform 6"/>
          <p:cNvSpPr>
            <a:spLocks/>
          </p:cNvSpPr>
          <p:nvPr/>
        </p:nvSpPr>
        <p:spPr bwMode="auto">
          <a:xfrm>
            <a:off x="1951038" y="3416300"/>
            <a:ext cx="482600" cy="239713"/>
          </a:xfrm>
          <a:custGeom>
            <a:avLst/>
            <a:gdLst>
              <a:gd name="T0" fmla="*/ 0 w 523"/>
              <a:gd name="T1" fmla="*/ 221008886 h 260"/>
              <a:gd name="T2" fmla="*/ 445320672 w 523"/>
              <a:gd name="T3" fmla="*/ 0 h 260"/>
              <a:gd name="T4" fmla="*/ 0 60000 65536"/>
              <a:gd name="T5" fmla="*/ 0 60000 65536"/>
              <a:gd name="T6" fmla="*/ 0 w 523"/>
              <a:gd name="T7" fmla="*/ 0 h 260"/>
              <a:gd name="T8" fmla="*/ 523 w 523"/>
              <a:gd name="T9" fmla="*/ 260 h 2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3" h="260">
                <a:moveTo>
                  <a:pt x="0" y="260"/>
                </a:moveTo>
                <a:lnTo>
                  <a:pt x="52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5" name="Line 7"/>
          <p:cNvSpPr>
            <a:spLocks noChangeShapeType="1"/>
          </p:cNvSpPr>
          <p:nvPr/>
        </p:nvSpPr>
        <p:spPr bwMode="auto">
          <a:xfrm>
            <a:off x="1951038" y="3656013"/>
            <a:ext cx="468312" cy="352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1117600" y="2416175"/>
            <a:ext cx="691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2400" dirty="0">
                <a:latin typeface="Arial" pitchFamily="34" charset="0"/>
                <a:ea typeface="Times New Roman" pitchFamily="18" charset="0"/>
              </a:rPr>
              <a:t>…atoms share electrons </a:t>
            </a:r>
            <a:r>
              <a:rPr lang="en-US" altLang="en-US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to get a full valence shell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741363" y="1949450"/>
            <a:ext cx="250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b="1" i="1">
                <a:solidFill>
                  <a:schemeClr val="accent2"/>
                </a:solidFill>
                <a:latin typeface="Arial" pitchFamily="34" charset="0"/>
                <a:ea typeface="Times New Roman" pitchFamily="18" charset="0"/>
              </a:rPr>
              <a:t>Covalent Bonds</a:t>
            </a:r>
          </a:p>
        </p:txBody>
      </p:sp>
      <p:sp>
        <p:nvSpPr>
          <p:cNvPr id="539660" name="Rectangle 12"/>
          <p:cNvSpPr>
            <a:spLocks noChangeArrowheads="1"/>
          </p:cNvSpPr>
          <p:nvPr/>
        </p:nvSpPr>
        <p:spPr bwMode="auto">
          <a:xfrm>
            <a:off x="2414588" y="315595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  <a:ea typeface="Times New Roman" pitchFamily="18" charset="0"/>
              </a:rPr>
              <a:t>C</a:t>
            </a:r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4249738" y="3152775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  <a:ea typeface="Times New Roman" pitchFamily="18" charset="0"/>
              </a:rPr>
              <a:t>      2s</a:t>
            </a:r>
            <a:r>
              <a:rPr lang="en-US" altLang="en-US" sz="2400" baseline="30000">
                <a:latin typeface="Arial" pitchFamily="34" charset="0"/>
                <a:ea typeface="Times New Roman" pitchFamily="18" charset="0"/>
              </a:rPr>
              <a:t>2</a:t>
            </a:r>
            <a:r>
              <a:rPr lang="en-US" altLang="en-US" sz="2400">
                <a:latin typeface="Arial" pitchFamily="34" charset="0"/>
                <a:ea typeface="Times New Roman" pitchFamily="18" charset="0"/>
              </a:rPr>
              <a:t> 2p</a:t>
            </a:r>
            <a:r>
              <a:rPr lang="en-US" altLang="en-US" sz="2400" baseline="30000">
                <a:latin typeface="Arial" pitchFamily="34" charset="0"/>
                <a:ea typeface="Times New Roman" pitchFamily="18" charset="0"/>
              </a:rPr>
              <a:t>2</a:t>
            </a:r>
          </a:p>
        </p:txBody>
      </p:sp>
      <p:sp>
        <p:nvSpPr>
          <p:cNvPr id="539664" name="Rectangle 16"/>
          <p:cNvSpPr>
            <a:spLocks noChangeArrowheads="1"/>
          </p:cNvSpPr>
          <p:nvPr/>
        </p:nvSpPr>
        <p:spPr bwMode="auto">
          <a:xfrm>
            <a:off x="6985000" y="3154363"/>
            <a:ext cx="1160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  <a:ea typeface="Times New Roman" pitchFamily="18" charset="0"/>
              </a:rPr>
              <a:t>(4 v.e</a:t>
            </a:r>
            <a:r>
              <a:rPr lang="en-US" altLang="en-US" sz="2400" baseline="30000">
                <a:latin typeface="Arial" pitchFamily="34" charset="0"/>
                <a:ea typeface="Times New Roman" pitchFamily="18" charset="0"/>
              </a:rPr>
              <a:t>–</a:t>
            </a:r>
            <a:r>
              <a:rPr lang="en-US" altLang="en-US" sz="2400">
                <a:latin typeface="Arial" pitchFamily="34" charset="0"/>
                <a:ea typeface="Times New Roman" pitchFamily="18" charset="0"/>
              </a:rPr>
              <a:t>)</a:t>
            </a:r>
          </a:p>
        </p:txBody>
      </p:sp>
      <p:sp>
        <p:nvSpPr>
          <p:cNvPr id="539666" name="Rectangle 18"/>
          <p:cNvSpPr>
            <a:spLocks noChangeArrowheads="1"/>
          </p:cNvSpPr>
          <p:nvPr/>
        </p:nvSpPr>
        <p:spPr bwMode="auto">
          <a:xfrm>
            <a:off x="2408238" y="387985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  <a:ea typeface="Times New Roman" pitchFamily="18" charset="0"/>
              </a:rPr>
              <a:t>F</a:t>
            </a:r>
          </a:p>
        </p:txBody>
      </p:sp>
      <p:sp>
        <p:nvSpPr>
          <p:cNvPr id="539668" name="Rectangle 20"/>
          <p:cNvSpPr>
            <a:spLocks noChangeArrowheads="1"/>
          </p:cNvSpPr>
          <p:nvPr/>
        </p:nvSpPr>
        <p:spPr bwMode="auto">
          <a:xfrm>
            <a:off x="4243388" y="3881438"/>
            <a:ext cx="166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  <a:ea typeface="Times New Roman" pitchFamily="18" charset="0"/>
              </a:rPr>
              <a:t>      2s</a:t>
            </a:r>
            <a:r>
              <a:rPr lang="en-US" altLang="en-US" sz="2400" baseline="30000">
                <a:latin typeface="Arial" pitchFamily="34" charset="0"/>
                <a:ea typeface="Times New Roman" pitchFamily="18" charset="0"/>
              </a:rPr>
              <a:t>2</a:t>
            </a:r>
            <a:r>
              <a:rPr lang="en-US" altLang="en-US" sz="2400">
                <a:latin typeface="Arial" pitchFamily="34" charset="0"/>
                <a:ea typeface="Times New Roman" pitchFamily="18" charset="0"/>
              </a:rPr>
              <a:t> 2p</a:t>
            </a:r>
            <a:r>
              <a:rPr lang="en-US" altLang="en-US" sz="2400" baseline="30000">
                <a:latin typeface="Arial" pitchFamily="34" charset="0"/>
                <a:ea typeface="Times New Roman" pitchFamily="18" charset="0"/>
              </a:rPr>
              <a:t>5</a:t>
            </a:r>
          </a:p>
        </p:txBody>
      </p:sp>
      <p:sp>
        <p:nvSpPr>
          <p:cNvPr id="539670" name="Rectangle 22"/>
          <p:cNvSpPr>
            <a:spLocks noChangeArrowheads="1"/>
          </p:cNvSpPr>
          <p:nvPr/>
        </p:nvSpPr>
        <p:spPr bwMode="auto">
          <a:xfrm>
            <a:off x="6986588" y="3881438"/>
            <a:ext cx="1160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  <a:ea typeface="Times New Roman" pitchFamily="18" charset="0"/>
              </a:rPr>
              <a:t>(7 v.e</a:t>
            </a:r>
            <a:r>
              <a:rPr lang="en-US" altLang="en-US" sz="2400" baseline="30000">
                <a:latin typeface="Arial" pitchFamily="34" charset="0"/>
                <a:ea typeface="Times New Roman" pitchFamily="18" charset="0"/>
              </a:rPr>
              <a:t>–</a:t>
            </a:r>
            <a:r>
              <a:rPr lang="en-US" altLang="en-US" sz="2400">
                <a:latin typeface="Arial" pitchFamily="34" charset="0"/>
                <a:ea typeface="Times New Roman" pitchFamily="18" charset="0"/>
              </a:rPr>
              <a:t>)</a:t>
            </a:r>
          </a:p>
        </p:txBody>
      </p:sp>
      <p:sp>
        <p:nvSpPr>
          <p:cNvPr id="539672" name="Rectangle 24"/>
          <p:cNvSpPr>
            <a:spLocks noChangeArrowheads="1"/>
          </p:cNvSpPr>
          <p:nvPr/>
        </p:nvSpPr>
        <p:spPr bwMode="auto">
          <a:xfrm>
            <a:off x="1501775" y="4606925"/>
            <a:ext cx="691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  <a:ea typeface="Times New Roman" pitchFamily="18" charset="0"/>
              </a:rPr>
              <a:t>both need 8 valence electrons for a full outer shell</a:t>
            </a:r>
          </a:p>
        </p:txBody>
      </p:sp>
      <p:sp>
        <p:nvSpPr>
          <p:cNvPr id="539674" name="Rectangle 26"/>
          <p:cNvSpPr>
            <a:spLocks noChangeArrowheads="1"/>
          </p:cNvSpPr>
          <p:nvPr/>
        </p:nvSpPr>
        <p:spPr bwMode="auto">
          <a:xfrm>
            <a:off x="3435350" y="4973638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solidFill>
                  <a:schemeClr val="accent2"/>
                </a:solidFill>
                <a:latin typeface="Arial" pitchFamily="34" charset="0"/>
                <a:ea typeface="Times New Roman" pitchFamily="18" charset="0"/>
              </a:rPr>
              <a:t>(octet rule)</a:t>
            </a:r>
          </a:p>
        </p:txBody>
      </p:sp>
      <p:sp>
        <p:nvSpPr>
          <p:cNvPr id="539676" name="Rectangle 28"/>
          <p:cNvSpPr>
            <a:spLocks noChangeArrowheads="1"/>
          </p:cNvSpPr>
          <p:nvPr/>
        </p:nvSpPr>
        <p:spPr bwMode="auto">
          <a:xfrm>
            <a:off x="4252913" y="3152775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  <a:ea typeface="Times New Roman" pitchFamily="18" charset="0"/>
              </a:rPr>
              <a:t>1s</a:t>
            </a:r>
            <a:r>
              <a:rPr lang="en-US" altLang="en-US" sz="2400" baseline="30000">
                <a:latin typeface="Arial" pitchFamily="34" charset="0"/>
                <a:ea typeface="Times New Roman" pitchFamily="18" charset="0"/>
              </a:rPr>
              <a:t>2</a:t>
            </a:r>
          </a:p>
        </p:txBody>
      </p:sp>
      <p:sp>
        <p:nvSpPr>
          <p:cNvPr id="539677" name="Rectangle 29"/>
          <p:cNvSpPr>
            <a:spLocks noChangeArrowheads="1"/>
          </p:cNvSpPr>
          <p:nvPr/>
        </p:nvSpPr>
        <p:spPr bwMode="auto">
          <a:xfrm>
            <a:off x="4243388" y="38862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>
                <a:latin typeface="Arial" pitchFamily="34" charset="0"/>
                <a:ea typeface="Times New Roman" pitchFamily="18" charset="0"/>
              </a:rPr>
              <a:t>1s</a:t>
            </a:r>
            <a:r>
              <a:rPr lang="en-US" altLang="en-US" sz="2400" baseline="30000">
                <a:latin typeface="Arial" pitchFamily="34" charset="0"/>
                <a:ea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9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9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3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396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3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3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96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396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53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3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3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3" grpId="0" animBg="1"/>
      <p:bldP spid="539654" grpId="0" animBg="1"/>
      <p:bldP spid="539655" grpId="0" animBg="1"/>
      <p:bldP spid="539656" grpId="0"/>
      <p:bldP spid="539658" grpId="0"/>
      <p:bldP spid="539660" grpId="0"/>
      <p:bldP spid="539662" grpId="0"/>
      <p:bldP spid="539664" grpId="0"/>
      <p:bldP spid="539666" grpId="0"/>
      <p:bldP spid="539670" grpId="0"/>
      <p:bldP spid="539672" grpId="0"/>
      <p:bldP spid="539674" grpId="0"/>
      <p:bldP spid="539676" grpId="0"/>
      <p:bldP spid="539676" grpId="1"/>
      <p:bldP spid="539677" grpId="0"/>
      <p:bldP spid="53967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826</Words>
  <Application>Microsoft Office PowerPoint</Application>
  <PresentationFormat>On-screen Show (4:3)</PresentationFormat>
  <Paragraphs>351</Paragraphs>
  <Slides>22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Ionic Compounds</vt:lpstr>
      <vt:lpstr>Covalent Bonding</vt:lpstr>
      <vt:lpstr>PowerPoint Presentation</vt:lpstr>
      <vt:lpstr>Covalent (Molecular) compounds</vt:lpstr>
      <vt:lpstr>Ionic versus Covalent Bonds</vt:lpstr>
      <vt:lpstr>Chemical Bonding</vt:lpstr>
      <vt:lpstr>Covalent bonding</vt:lpstr>
      <vt:lpstr>Covalent Bonding</vt:lpstr>
      <vt:lpstr>Lewis Structure</vt:lpstr>
      <vt:lpstr>Covalent/Molecular Compound</vt:lpstr>
      <vt:lpstr>Types of Bonds</vt:lpstr>
      <vt:lpstr>Types of Bonds</vt:lpstr>
      <vt:lpstr>Covalent   vs.  Ionic</vt:lpstr>
      <vt:lpstr>Covalent Nomenclature</vt:lpstr>
      <vt:lpstr>PowerPoint Presentation</vt:lpstr>
      <vt:lpstr>Writing Formulas of Covalent Molecules</vt:lpstr>
      <vt:lpstr>Writing Formulas of Covalent Molecules</vt:lpstr>
      <vt:lpstr>Binary Compounds Containing Two Nonmetals (Type III Compounds)</vt:lpstr>
      <vt:lpstr>Binary Molecular Compounds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Covalent Bonding</dc:title>
  <dc:creator>AISD Employee</dc:creator>
  <cp:lastModifiedBy>AISD Employee</cp:lastModifiedBy>
  <cp:revision>25</cp:revision>
  <dcterms:created xsi:type="dcterms:W3CDTF">2010-06-16T17:16:23Z</dcterms:created>
  <dcterms:modified xsi:type="dcterms:W3CDTF">2014-05-15T15:23:07Z</dcterms:modified>
</cp:coreProperties>
</file>